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33" r:id="rId2"/>
    <p:sldId id="354" r:id="rId3"/>
    <p:sldId id="352" r:id="rId4"/>
    <p:sldId id="357" r:id="rId5"/>
    <p:sldId id="382" r:id="rId6"/>
    <p:sldId id="381" r:id="rId7"/>
    <p:sldId id="380" r:id="rId8"/>
    <p:sldId id="383" r:id="rId9"/>
    <p:sldId id="349" r:id="rId10"/>
    <p:sldId id="370" r:id="rId11"/>
    <p:sldId id="371" r:id="rId12"/>
    <p:sldId id="379" r:id="rId13"/>
    <p:sldId id="372" r:id="rId14"/>
    <p:sldId id="369" r:id="rId15"/>
    <p:sldId id="373" r:id="rId16"/>
    <p:sldId id="365" r:id="rId17"/>
    <p:sldId id="374" r:id="rId18"/>
    <p:sldId id="346" r:id="rId19"/>
    <p:sldId id="375" r:id="rId20"/>
    <p:sldId id="376" r:id="rId21"/>
    <p:sldId id="377" r:id="rId22"/>
    <p:sldId id="3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760B"/>
    <a:srgbClr val="1F2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86" autoAdjust="0"/>
    <p:restoredTop sz="89560"/>
  </p:normalViewPr>
  <p:slideViewPr>
    <p:cSldViewPr showGuides="1">
      <p:cViewPr varScale="1">
        <p:scale>
          <a:sx n="74" d="100"/>
          <a:sy n="74" d="100"/>
        </p:scale>
        <p:origin x="200" y="101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A6B2A-2831-264E-9E94-93A4246135E9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8283C2-1355-EF42-83F4-BEA140C061A9}">
      <dgm:prSet phldrT="[Text]"/>
      <dgm:spPr/>
      <dgm:t>
        <a:bodyPr/>
        <a:lstStyle/>
        <a:p>
          <a:r>
            <a:rPr lang="en-US" dirty="0"/>
            <a:t>Goals</a:t>
          </a:r>
        </a:p>
      </dgm:t>
    </dgm:pt>
    <dgm:pt modelId="{C8B5060D-C736-FD4F-85F3-D4EB51AE70A3}" type="parTrans" cxnId="{28AA9623-8CC4-6542-BB8C-F68A94D31FF7}">
      <dgm:prSet/>
      <dgm:spPr/>
      <dgm:t>
        <a:bodyPr/>
        <a:lstStyle/>
        <a:p>
          <a:endParaRPr lang="en-US"/>
        </a:p>
      </dgm:t>
    </dgm:pt>
    <dgm:pt modelId="{41C582E8-CEE0-EF4D-9731-77FBFF067F14}" type="sibTrans" cxnId="{28AA9623-8CC4-6542-BB8C-F68A94D31FF7}">
      <dgm:prSet/>
      <dgm:spPr/>
      <dgm:t>
        <a:bodyPr/>
        <a:lstStyle/>
        <a:p>
          <a:endParaRPr lang="en-US"/>
        </a:p>
      </dgm:t>
    </dgm:pt>
    <dgm:pt modelId="{E0B839A8-1D06-DD4B-90E0-3271425B6764}">
      <dgm:prSet phldrT="[Text]" custT="1"/>
      <dgm:spPr/>
      <dgm:t>
        <a:bodyPr/>
        <a:lstStyle/>
        <a:p>
          <a:r>
            <a:rPr lang="en-US" sz="1600" dirty="0"/>
            <a:t>Objectives</a:t>
          </a:r>
        </a:p>
      </dgm:t>
    </dgm:pt>
    <dgm:pt modelId="{47BBCF90-7BD1-E04D-B934-DFA24FA0A0B7}" type="parTrans" cxnId="{14607B96-F2EC-AC47-AF8B-BEA468A86477}">
      <dgm:prSet/>
      <dgm:spPr/>
      <dgm:t>
        <a:bodyPr/>
        <a:lstStyle/>
        <a:p>
          <a:endParaRPr lang="en-US"/>
        </a:p>
      </dgm:t>
    </dgm:pt>
    <dgm:pt modelId="{112259FB-3FA4-C04C-8B94-4EB49B58ED66}" type="sibTrans" cxnId="{14607B96-F2EC-AC47-AF8B-BEA468A86477}">
      <dgm:prSet/>
      <dgm:spPr/>
      <dgm:t>
        <a:bodyPr/>
        <a:lstStyle/>
        <a:p>
          <a:endParaRPr lang="en-US"/>
        </a:p>
      </dgm:t>
    </dgm:pt>
    <dgm:pt modelId="{1FAF1542-204E-B041-A3C0-B78DC69F8D39}">
      <dgm:prSet phldrT="[Text]"/>
      <dgm:spPr/>
      <dgm:t>
        <a:bodyPr/>
        <a:lstStyle/>
        <a:p>
          <a:r>
            <a:rPr lang="en-US" dirty="0"/>
            <a:t>Work </a:t>
          </a:r>
          <a:r>
            <a:rPr lang="en-US" dirty="0" err="1"/>
            <a:t>programme</a:t>
          </a:r>
          <a:endParaRPr lang="en-US" dirty="0"/>
        </a:p>
      </dgm:t>
    </dgm:pt>
    <dgm:pt modelId="{49A52794-A677-DB48-81AF-5D27A8D916D4}" type="parTrans" cxnId="{71BA77A9-06C5-C944-B9A0-77A7F3D1EB70}">
      <dgm:prSet/>
      <dgm:spPr/>
      <dgm:t>
        <a:bodyPr/>
        <a:lstStyle/>
        <a:p>
          <a:endParaRPr lang="en-US"/>
        </a:p>
      </dgm:t>
    </dgm:pt>
    <dgm:pt modelId="{66C4228C-3B93-F94E-B87A-C40F82BB3978}" type="sibTrans" cxnId="{71BA77A9-06C5-C944-B9A0-77A7F3D1EB70}">
      <dgm:prSet/>
      <dgm:spPr/>
      <dgm:t>
        <a:bodyPr/>
        <a:lstStyle/>
        <a:p>
          <a:endParaRPr lang="en-US"/>
        </a:p>
      </dgm:t>
    </dgm:pt>
    <dgm:pt modelId="{6940D9E9-E378-414D-8DBC-651E383E6814}">
      <dgm:prSet phldrT="[Text]"/>
      <dgm:spPr/>
      <dgm:t>
        <a:bodyPr/>
        <a:lstStyle/>
        <a:p>
          <a:r>
            <a:rPr lang="en-US" dirty="0"/>
            <a:t>Work plan</a:t>
          </a:r>
        </a:p>
      </dgm:t>
    </dgm:pt>
    <dgm:pt modelId="{7BCF546D-4D64-9341-B141-8C413D534388}" type="parTrans" cxnId="{3B65E492-00E4-764D-8ED4-54C02F6E17C2}">
      <dgm:prSet/>
      <dgm:spPr/>
      <dgm:t>
        <a:bodyPr/>
        <a:lstStyle/>
        <a:p>
          <a:endParaRPr lang="en-US"/>
        </a:p>
      </dgm:t>
    </dgm:pt>
    <dgm:pt modelId="{71C9BE8F-DBAD-2F41-BDEA-53336A5D4620}" type="sibTrans" cxnId="{3B65E492-00E4-764D-8ED4-54C02F6E17C2}">
      <dgm:prSet/>
      <dgm:spPr/>
      <dgm:t>
        <a:bodyPr/>
        <a:lstStyle/>
        <a:p>
          <a:endParaRPr lang="en-US"/>
        </a:p>
      </dgm:t>
    </dgm:pt>
    <dgm:pt modelId="{CB52B050-219B-8B4E-B7A8-CB3DFFC4C8A6}">
      <dgm:prSet phldrT="[Text]" custT="1"/>
      <dgm:spPr/>
      <dgm:t>
        <a:bodyPr/>
        <a:lstStyle/>
        <a:p>
          <a:r>
            <a:rPr lang="en-US" sz="2000" dirty="0"/>
            <a:t>Risks</a:t>
          </a:r>
        </a:p>
        <a:p>
          <a:r>
            <a:rPr lang="en-US" sz="2000" dirty="0"/>
            <a:t>Gain</a:t>
          </a:r>
        </a:p>
      </dgm:t>
    </dgm:pt>
    <dgm:pt modelId="{6690226F-F991-DC4B-A56F-88E200CBDD83}" type="parTrans" cxnId="{D602BE13-9DE8-7F47-8C8F-C7E5EA9B9A2E}">
      <dgm:prSet/>
      <dgm:spPr/>
      <dgm:t>
        <a:bodyPr/>
        <a:lstStyle/>
        <a:p>
          <a:endParaRPr lang="en-US"/>
        </a:p>
      </dgm:t>
    </dgm:pt>
    <dgm:pt modelId="{8D9E17F8-27FC-C345-A32A-F8BC9A25634B}" type="sibTrans" cxnId="{D602BE13-9DE8-7F47-8C8F-C7E5EA9B9A2E}">
      <dgm:prSet/>
      <dgm:spPr/>
      <dgm:t>
        <a:bodyPr/>
        <a:lstStyle/>
        <a:p>
          <a:endParaRPr lang="en-US"/>
        </a:p>
      </dgm:t>
    </dgm:pt>
    <dgm:pt modelId="{0BC1DA07-8AD4-F34B-B39E-C39E463A9A68}">
      <dgm:prSet phldrT="[Text]"/>
      <dgm:spPr/>
      <dgm:t>
        <a:bodyPr/>
        <a:lstStyle/>
        <a:p>
          <a:r>
            <a:rPr lang="en-US" dirty="0"/>
            <a:t>Impact</a:t>
          </a:r>
        </a:p>
      </dgm:t>
    </dgm:pt>
    <dgm:pt modelId="{D8D04DBC-7B67-4A46-B267-9211A3614791}" type="parTrans" cxnId="{B5BE6293-E350-9048-9822-0DD910629D6B}">
      <dgm:prSet/>
      <dgm:spPr/>
      <dgm:t>
        <a:bodyPr/>
        <a:lstStyle/>
        <a:p>
          <a:endParaRPr lang="en-US"/>
        </a:p>
      </dgm:t>
    </dgm:pt>
    <dgm:pt modelId="{6DFE93CC-E82F-C644-A774-388D9ED26B88}" type="sibTrans" cxnId="{B5BE6293-E350-9048-9822-0DD910629D6B}">
      <dgm:prSet/>
      <dgm:spPr/>
      <dgm:t>
        <a:bodyPr/>
        <a:lstStyle/>
        <a:p>
          <a:endParaRPr lang="en-US"/>
        </a:p>
      </dgm:t>
    </dgm:pt>
    <dgm:pt modelId="{596355CD-4687-654D-A90A-470A9CA84F0D}">
      <dgm:prSet phldrT="[Text]" custT="1"/>
      <dgm:spPr/>
      <dgm:t>
        <a:bodyPr/>
        <a:lstStyle/>
        <a:p>
          <a:r>
            <a:rPr lang="en-US" sz="2000" dirty="0" err="1"/>
            <a:t>Compe-tences</a:t>
          </a:r>
          <a:endParaRPr lang="en-US" sz="2000" dirty="0"/>
        </a:p>
        <a:p>
          <a:r>
            <a:rPr lang="en-US" sz="2000" dirty="0" err="1"/>
            <a:t>Ressources</a:t>
          </a:r>
          <a:endParaRPr lang="en-US" sz="2000" dirty="0"/>
        </a:p>
      </dgm:t>
    </dgm:pt>
    <dgm:pt modelId="{F687E46F-6E23-7F46-AB31-6812800298C6}" type="parTrans" cxnId="{C8BE05B1-4CFC-0E43-A7AA-5CCA831960C3}">
      <dgm:prSet/>
      <dgm:spPr/>
      <dgm:t>
        <a:bodyPr/>
        <a:lstStyle/>
        <a:p>
          <a:endParaRPr lang="en-US"/>
        </a:p>
      </dgm:t>
    </dgm:pt>
    <dgm:pt modelId="{F1C53709-7064-E646-A8EB-13F88212B793}" type="sibTrans" cxnId="{C8BE05B1-4CFC-0E43-A7AA-5CCA831960C3}">
      <dgm:prSet/>
      <dgm:spPr/>
      <dgm:t>
        <a:bodyPr/>
        <a:lstStyle/>
        <a:p>
          <a:endParaRPr lang="en-US"/>
        </a:p>
      </dgm:t>
    </dgm:pt>
    <dgm:pt modelId="{BA4E8ABD-E169-A14F-9A1B-BB4F173295F0}">
      <dgm:prSet phldrT="[Text]"/>
      <dgm:spPr/>
      <dgm:t>
        <a:bodyPr/>
        <a:lstStyle/>
        <a:p>
          <a:r>
            <a:rPr lang="en-US" dirty="0"/>
            <a:t>Scientific quality</a:t>
          </a:r>
        </a:p>
      </dgm:t>
    </dgm:pt>
    <dgm:pt modelId="{FF872DB8-1916-4648-82E9-981E64C396B3}" type="parTrans" cxnId="{39D02D1E-5E2F-4442-AC66-600DF8D9E388}">
      <dgm:prSet/>
      <dgm:spPr/>
      <dgm:t>
        <a:bodyPr/>
        <a:lstStyle/>
        <a:p>
          <a:endParaRPr lang="en-US"/>
        </a:p>
      </dgm:t>
    </dgm:pt>
    <dgm:pt modelId="{4CA8DEA4-EC75-D245-AD39-E40799703E56}" type="sibTrans" cxnId="{39D02D1E-5E2F-4442-AC66-600DF8D9E388}">
      <dgm:prSet/>
      <dgm:spPr/>
      <dgm:t>
        <a:bodyPr/>
        <a:lstStyle/>
        <a:p>
          <a:endParaRPr lang="en-US"/>
        </a:p>
      </dgm:t>
    </dgm:pt>
    <dgm:pt modelId="{4A7BAF17-C3AB-C548-A786-0EE0438499FA}">
      <dgm:prSet phldrT="[Text]" custT="1"/>
      <dgm:spPr/>
      <dgm:t>
        <a:bodyPr/>
        <a:lstStyle/>
        <a:p>
          <a:endParaRPr lang="en-US" sz="1600" dirty="0"/>
        </a:p>
      </dgm:t>
    </dgm:pt>
    <dgm:pt modelId="{84605207-8825-2148-BCDB-75EC334DFEB3}" type="parTrans" cxnId="{C6FFAE96-2DF2-984D-BC99-791DAD4E1C1A}">
      <dgm:prSet/>
      <dgm:spPr/>
      <dgm:t>
        <a:bodyPr/>
        <a:lstStyle/>
        <a:p>
          <a:endParaRPr lang="en-US"/>
        </a:p>
      </dgm:t>
    </dgm:pt>
    <dgm:pt modelId="{29CF144A-052B-734B-A4C8-1C7C8C63E102}" type="sibTrans" cxnId="{C6FFAE96-2DF2-984D-BC99-791DAD4E1C1A}">
      <dgm:prSet/>
      <dgm:spPr/>
      <dgm:t>
        <a:bodyPr/>
        <a:lstStyle/>
        <a:p>
          <a:endParaRPr lang="en-US"/>
        </a:p>
      </dgm:t>
    </dgm:pt>
    <dgm:pt modelId="{3CB5A948-302B-C442-BB13-667FDD3D72F1}">
      <dgm:prSet phldrT="[Text]" custT="1"/>
      <dgm:spPr/>
      <dgm:t>
        <a:bodyPr/>
        <a:lstStyle/>
        <a:p>
          <a:r>
            <a:rPr lang="en-US" sz="1600" dirty="0"/>
            <a:t>Strat. Focus</a:t>
          </a:r>
        </a:p>
      </dgm:t>
    </dgm:pt>
    <dgm:pt modelId="{4E971CA1-D5C3-5A4C-A3D2-64E8E71224D9}" type="parTrans" cxnId="{5E459232-C132-5541-8D96-C0776BF422CB}">
      <dgm:prSet/>
      <dgm:spPr/>
      <dgm:t>
        <a:bodyPr/>
        <a:lstStyle/>
        <a:p>
          <a:endParaRPr lang="en-US"/>
        </a:p>
      </dgm:t>
    </dgm:pt>
    <dgm:pt modelId="{2BA39770-AC80-BE44-975F-7B3A88CCFA8A}" type="sibTrans" cxnId="{5E459232-C132-5541-8D96-C0776BF422CB}">
      <dgm:prSet/>
      <dgm:spPr/>
      <dgm:t>
        <a:bodyPr/>
        <a:lstStyle/>
        <a:p>
          <a:endParaRPr lang="en-US"/>
        </a:p>
      </dgm:t>
    </dgm:pt>
    <dgm:pt modelId="{761348A2-5B88-1547-9E35-63E346BF967E}">
      <dgm:prSet phldrT="[Text]" custT="1"/>
      <dgm:spPr/>
      <dgm:t>
        <a:bodyPr/>
        <a:lstStyle/>
        <a:p>
          <a:r>
            <a:rPr lang="en-US" sz="1600" dirty="0"/>
            <a:t>Contribution</a:t>
          </a:r>
        </a:p>
      </dgm:t>
    </dgm:pt>
    <dgm:pt modelId="{3C359B6F-CCAB-A148-B5B1-7318D2BF2DF0}" type="parTrans" cxnId="{C8CE9820-43D0-1248-9229-F4A1A40D2FCE}">
      <dgm:prSet/>
      <dgm:spPr/>
      <dgm:t>
        <a:bodyPr/>
        <a:lstStyle/>
        <a:p>
          <a:endParaRPr lang="en-US"/>
        </a:p>
      </dgm:t>
    </dgm:pt>
    <dgm:pt modelId="{39167270-73C5-0641-B30F-A2C9603D2078}" type="sibTrans" cxnId="{C8CE9820-43D0-1248-9229-F4A1A40D2FCE}">
      <dgm:prSet/>
      <dgm:spPr/>
      <dgm:t>
        <a:bodyPr/>
        <a:lstStyle/>
        <a:p>
          <a:endParaRPr lang="en-US"/>
        </a:p>
      </dgm:t>
    </dgm:pt>
    <dgm:pt modelId="{6104A730-FFB2-8C4F-A436-704016F26DE9}">
      <dgm:prSet phldrT="[Text]" custT="1"/>
      <dgm:spPr/>
      <dgm:t>
        <a:bodyPr/>
        <a:lstStyle/>
        <a:p>
          <a:r>
            <a:rPr lang="en-US" sz="1600" dirty="0"/>
            <a:t>Alignment</a:t>
          </a:r>
        </a:p>
      </dgm:t>
    </dgm:pt>
    <dgm:pt modelId="{F3B2B0A8-4933-CD41-9E1D-03FEEAF02E88}" type="parTrans" cxnId="{2782B9B3-A4A1-B34C-A92C-9B7F5C174C16}">
      <dgm:prSet/>
      <dgm:spPr/>
      <dgm:t>
        <a:bodyPr/>
        <a:lstStyle/>
        <a:p>
          <a:endParaRPr lang="en-US"/>
        </a:p>
      </dgm:t>
    </dgm:pt>
    <dgm:pt modelId="{872AD64C-8854-074B-9698-85A60E7B2639}" type="sibTrans" cxnId="{2782B9B3-A4A1-B34C-A92C-9B7F5C174C16}">
      <dgm:prSet/>
      <dgm:spPr/>
      <dgm:t>
        <a:bodyPr/>
        <a:lstStyle/>
        <a:p>
          <a:endParaRPr lang="en-US"/>
        </a:p>
      </dgm:t>
    </dgm:pt>
    <dgm:pt modelId="{6CC46807-CF4F-1744-80BC-2AB3A5F31322}">
      <dgm:prSet phldrT="[Text]"/>
      <dgm:spPr/>
      <dgm:t>
        <a:bodyPr/>
        <a:lstStyle/>
        <a:p>
          <a:r>
            <a:rPr lang="en-US" dirty="0" err="1"/>
            <a:t>Organisational</a:t>
          </a:r>
          <a:r>
            <a:rPr lang="en-US" dirty="0"/>
            <a:t> structure</a:t>
          </a:r>
        </a:p>
      </dgm:t>
    </dgm:pt>
    <dgm:pt modelId="{CF7C3437-0F16-8245-A36A-F107DCB7F3BD}" type="parTrans" cxnId="{7A4B1CDB-7541-5548-A826-83F42491E89E}">
      <dgm:prSet/>
      <dgm:spPr/>
      <dgm:t>
        <a:bodyPr/>
        <a:lstStyle/>
        <a:p>
          <a:endParaRPr lang="en-US"/>
        </a:p>
      </dgm:t>
    </dgm:pt>
    <dgm:pt modelId="{2658D757-4743-F740-9565-5A3E103F31B9}" type="sibTrans" cxnId="{7A4B1CDB-7541-5548-A826-83F42491E89E}">
      <dgm:prSet/>
      <dgm:spPr/>
      <dgm:t>
        <a:bodyPr/>
        <a:lstStyle/>
        <a:p>
          <a:endParaRPr lang="en-US"/>
        </a:p>
      </dgm:t>
    </dgm:pt>
    <dgm:pt modelId="{7C4FD509-9CA6-7041-83DC-847C7809DABB}">
      <dgm:prSet phldrT="[Text]"/>
      <dgm:spPr/>
      <dgm:t>
        <a:bodyPr/>
        <a:lstStyle/>
        <a:p>
          <a:r>
            <a:rPr lang="en-US" dirty="0" err="1"/>
            <a:t>Ressource</a:t>
          </a:r>
          <a:r>
            <a:rPr lang="en-US" dirty="0"/>
            <a:t> planning</a:t>
          </a:r>
        </a:p>
      </dgm:t>
    </dgm:pt>
    <dgm:pt modelId="{B6D8F48C-CA56-A341-BB19-ACF92E92C747}" type="parTrans" cxnId="{D5748CB7-82E0-004C-AFA7-F3466B62DE49}">
      <dgm:prSet/>
      <dgm:spPr/>
      <dgm:t>
        <a:bodyPr/>
        <a:lstStyle/>
        <a:p>
          <a:endParaRPr lang="en-US"/>
        </a:p>
      </dgm:t>
    </dgm:pt>
    <dgm:pt modelId="{A67288EC-B2A8-BE47-9A77-6A77C1F35210}" type="sibTrans" cxnId="{D5748CB7-82E0-004C-AFA7-F3466B62DE49}">
      <dgm:prSet/>
      <dgm:spPr/>
      <dgm:t>
        <a:bodyPr/>
        <a:lstStyle/>
        <a:p>
          <a:endParaRPr lang="en-US"/>
        </a:p>
      </dgm:t>
    </dgm:pt>
    <dgm:pt modelId="{099D6A75-0F2F-D342-A064-B8E9E0674539}" type="pres">
      <dgm:prSet presAssocID="{61FA6B2A-2831-264E-9E94-93A4246135E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16E079D-6031-0049-AE1C-66818BFE1DDC}" type="pres">
      <dgm:prSet presAssocID="{61FA6B2A-2831-264E-9E94-93A4246135E9}" presName="children" presStyleCnt="0"/>
      <dgm:spPr/>
    </dgm:pt>
    <dgm:pt modelId="{A0D34B98-044B-5C4E-9E4F-8BFD61F40A18}" type="pres">
      <dgm:prSet presAssocID="{61FA6B2A-2831-264E-9E94-93A4246135E9}" presName="child1group" presStyleCnt="0"/>
      <dgm:spPr/>
    </dgm:pt>
    <dgm:pt modelId="{D2EC9C52-45C4-6F44-8B43-B3B0918B2685}" type="pres">
      <dgm:prSet presAssocID="{61FA6B2A-2831-264E-9E94-93A4246135E9}" presName="child1" presStyleLbl="bgAcc1" presStyleIdx="0" presStyleCnt="4"/>
      <dgm:spPr/>
    </dgm:pt>
    <dgm:pt modelId="{B2D4BAF2-3708-A34C-A6F4-DFA0E58C1510}" type="pres">
      <dgm:prSet presAssocID="{61FA6B2A-2831-264E-9E94-93A4246135E9}" presName="child1Text" presStyleLbl="bgAcc1" presStyleIdx="0" presStyleCnt="4">
        <dgm:presLayoutVars>
          <dgm:bulletEnabled val="1"/>
        </dgm:presLayoutVars>
      </dgm:prSet>
      <dgm:spPr/>
    </dgm:pt>
    <dgm:pt modelId="{AF60BC96-5805-B844-BC3A-87B2012BEC43}" type="pres">
      <dgm:prSet presAssocID="{61FA6B2A-2831-264E-9E94-93A4246135E9}" presName="child2group" presStyleCnt="0"/>
      <dgm:spPr/>
    </dgm:pt>
    <dgm:pt modelId="{D6657CBA-5256-0E46-8C73-8EAEEAAEEA50}" type="pres">
      <dgm:prSet presAssocID="{61FA6B2A-2831-264E-9E94-93A4246135E9}" presName="child2" presStyleLbl="bgAcc1" presStyleIdx="1" presStyleCnt="4"/>
      <dgm:spPr/>
    </dgm:pt>
    <dgm:pt modelId="{B863320D-C019-934B-B0FA-9C48DE39636A}" type="pres">
      <dgm:prSet presAssocID="{61FA6B2A-2831-264E-9E94-93A4246135E9}" presName="child2Text" presStyleLbl="bgAcc1" presStyleIdx="1" presStyleCnt="4">
        <dgm:presLayoutVars>
          <dgm:bulletEnabled val="1"/>
        </dgm:presLayoutVars>
      </dgm:prSet>
      <dgm:spPr/>
    </dgm:pt>
    <dgm:pt modelId="{418883E2-9BED-304D-8E9E-762667DC5D05}" type="pres">
      <dgm:prSet presAssocID="{61FA6B2A-2831-264E-9E94-93A4246135E9}" presName="child3group" presStyleCnt="0"/>
      <dgm:spPr/>
    </dgm:pt>
    <dgm:pt modelId="{CFD7EB60-A0F9-174C-AA27-4ED35192B309}" type="pres">
      <dgm:prSet presAssocID="{61FA6B2A-2831-264E-9E94-93A4246135E9}" presName="child3" presStyleLbl="bgAcc1" presStyleIdx="2" presStyleCnt="4"/>
      <dgm:spPr/>
    </dgm:pt>
    <dgm:pt modelId="{72A30337-0218-894B-94C0-2F0F2EBC7C8D}" type="pres">
      <dgm:prSet presAssocID="{61FA6B2A-2831-264E-9E94-93A4246135E9}" presName="child3Text" presStyleLbl="bgAcc1" presStyleIdx="2" presStyleCnt="4">
        <dgm:presLayoutVars>
          <dgm:bulletEnabled val="1"/>
        </dgm:presLayoutVars>
      </dgm:prSet>
      <dgm:spPr/>
    </dgm:pt>
    <dgm:pt modelId="{BED81A17-2F25-1544-8CB5-33D690585FE7}" type="pres">
      <dgm:prSet presAssocID="{61FA6B2A-2831-264E-9E94-93A4246135E9}" presName="child4group" presStyleCnt="0"/>
      <dgm:spPr/>
    </dgm:pt>
    <dgm:pt modelId="{FE529236-0062-0742-9D0C-978830FE9964}" type="pres">
      <dgm:prSet presAssocID="{61FA6B2A-2831-264E-9E94-93A4246135E9}" presName="child4" presStyleLbl="bgAcc1" presStyleIdx="3" presStyleCnt="4"/>
      <dgm:spPr/>
    </dgm:pt>
    <dgm:pt modelId="{089C4B30-DBDC-A347-8B41-6CB43892EF2F}" type="pres">
      <dgm:prSet presAssocID="{61FA6B2A-2831-264E-9E94-93A4246135E9}" presName="child4Text" presStyleLbl="bgAcc1" presStyleIdx="3" presStyleCnt="4">
        <dgm:presLayoutVars>
          <dgm:bulletEnabled val="1"/>
        </dgm:presLayoutVars>
      </dgm:prSet>
      <dgm:spPr/>
    </dgm:pt>
    <dgm:pt modelId="{82549AB5-3BD1-B046-A21D-BCC786E50E12}" type="pres">
      <dgm:prSet presAssocID="{61FA6B2A-2831-264E-9E94-93A4246135E9}" presName="childPlaceholder" presStyleCnt="0"/>
      <dgm:spPr/>
    </dgm:pt>
    <dgm:pt modelId="{EB583840-575A-4141-B2BE-B4A7A6F2F4BF}" type="pres">
      <dgm:prSet presAssocID="{61FA6B2A-2831-264E-9E94-93A4246135E9}" presName="circle" presStyleCnt="0"/>
      <dgm:spPr/>
    </dgm:pt>
    <dgm:pt modelId="{B5F284D7-EB36-BA44-9D2E-1A2210FD28E1}" type="pres">
      <dgm:prSet presAssocID="{61FA6B2A-2831-264E-9E94-93A4246135E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0D25A05-E764-A046-B097-9A202FA93994}" type="pres">
      <dgm:prSet presAssocID="{61FA6B2A-2831-264E-9E94-93A4246135E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3233D78-A24B-3640-8D50-48E626D5B106}" type="pres">
      <dgm:prSet presAssocID="{61FA6B2A-2831-264E-9E94-93A4246135E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59E3EC4-97AB-F444-8C1E-F7E1F6056FF9}" type="pres">
      <dgm:prSet presAssocID="{61FA6B2A-2831-264E-9E94-93A4246135E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8E20CC8-CEEF-CE48-BD91-F9889A4C611E}" type="pres">
      <dgm:prSet presAssocID="{61FA6B2A-2831-264E-9E94-93A4246135E9}" presName="quadrantPlaceholder" presStyleCnt="0"/>
      <dgm:spPr/>
    </dgm:pt>
    <dgm:pt modelId="{F0184ADF-836A-D849-9B41-DD0F7196D1D3}" type="pres">
      <dgm:prSet presAssocID="{61FA6B2A-2831-264E-9E94-93A4246135E9}" presName="center1" presStyleLbl="fgShp" presStyleIdx="0" presStyleCnt="2"/>
      <dgm:spPr/>
    </dgm:pt>
    <dgm:pt modelId="{494A37C5-745F-DE4C-AEE8-8D0CE8064319}" type="pres">
      <dgm:prSet presAssocID="{61FA6B2A-2831-264E-9E94-93A4246135E9}" presName="center2" presStyleLbl="fgShp" presStyleIdx="1" presStyleCnt="2"/>
      <dgm:spPr/>
    </dgm:pt>
  </dgm:ptLst>
  <dgm:cxnLst>
    <dgm:cxn modelId="{34225404-3897-A346-B9B6-61510AE02090}" type="presOf" srcId="{7C4FD509-9CA6-7041-83DC-847C7809DABB}" destId="{FE529236-0062-0742-9D0C-978830FE9964}" srcOrd="0" destOrd="1" presId="urn:microsoft.com/office/officeart/2005/8/layout/cycle4"/>
    <dgm:cxn modelId="{D602BE13-9DE8-7F47-8C8F-C7E5EA9B9A2E}" srcId="{61FA6B2A-2831-264E-9E94-93A4246135E9}" destId="{CB52B050-219B-8B4E-B7A8-CB3DFFC4C8A6}" srcOrd="2" destOrd="0" parTransId="{6690226F-F991-DC4B-A56F-88E200CBDD83}" sibTransId="{8D9E17F8-27FC-C345-A32A-F8BC9A25634B}"/>
    <dgm:cxn modelId="{39D02D1E-5E2F-4442-AC66-600DF8D9E388}" srcId="{596355CD-4687-654D-A90A-470A9CA84F0D}" destId="{BA4E8ABD-E169-A14F-9A1B-BB4F173295F0}" srcOrd="0" destOrd="0" parTransId="{FF872DB8-1916-4648-82E9-981E64C396B3}" sibTransId="{4CA8DEA4-EC75-D245-AD39-E40799703E56}"/>
    <dgm:cxn modelId="{C8CE9820-43D0-1248-9229-F4A1A40D2FCE}" srcId="{248283C2-1355-EF42-83F4-BEA140C061A9}" destId="{761348A2-5B88-1547-9E35-63E346BF967E}" srcOrd="2" destOrd="0" parTransId="{3C359B6F-CCAB-A148-B5B1-7318D2BF2DF0}" sibTransId="{39167270-73C5-0641-B30F-A2C9603D2078}"/>
    <dgm:cxn modelId="{A724F920-08C5-B74E-A5DA-C2F436B56DEC}" type="presOf" srcId="{3CB5A948-302B-C442-BB13-667FDD3D72F1}" destId="{B2D4BAF2-3708-A34C-A6F4-DFA0E58C1510}" srcOrd="1" destOrd="1" presId="urn:microsoft.com/office/officeart/2005/8/layout/cycle4"/>
    <dgm:cxn modelId="{28AA9623-8CC4-6542-BB8C-F68A94D31FF7}" srcId="{61FA6B2A-2831-264E-9E94-93A4246135E9}" destId="{248283C2-1355-EF42-83F4-BEA140C061A9}" srcOrd="0" destOrd="0" parTransId="{C8B5060D-C736-FD4F-85F3-D4EB51AE70A3}" sibTransId="{41C582E8-CEE0-EF4D-9731-77FBFF067F14}"/>
    <dgm:cxn modelId="{A4E1C123-B0B8-604D-87DB-058A73334F34}" type="presOf" srcId="{BA4E8ABD-E169-A14F-9A1B-BB4F173295F0}" destId="{089C4B30-DBDC-A347-8B41-6CB43892EF2F}" srcOrd="1" destOrd="0" presId="urn:microsoft.com/office/officeart/2005/8/layout/cycle4"/>
    <dgm:cxn modelId="{82614A29-E501-CC4C-8D7C-2C45B12B7B24}" type="presOf" srcId="{6CC46807-CF4F-1744-80BC-2AB3A5F31322}" destId="{B863320D-C019-934B-B0FA-9C48DE39636A}" srcOrd="1" destOrd="1" presId="urn:microsoft.com/office/officeart/2005/8/layout/cycle4"/>
    <dgm:cxn modelId="{5E459232-C132-5541-8D96-C0776BF422CB}" srcId="{248283C2-1355-EF42-83F4-BEA140C061A9}" destId="{3CB5A948-302B-C442-BB13-667FDD3D72F1}" srcOrd="1" destOrd="0" parTransId="{4E971CA1-D5C3-5A4C-A3D2-64E8E71224D9}" sibTransId="{2BA39770-AC80-BE44-975F-7B3A88CCFA8A}"/>
    <dgm:cxn modelId="{CF21E039-5761-9249-971A-229CFFAA536B}" type="presOf" srcId="{6940D9E9-E378-414D-8DBC-651E383E6814}" destId="{D6657CBA-5256-0E46-8C73-8EAEEAAEEA50}" srcOrd="0" destOrd="0" presId="urn:microsoft.com/office/officeart/2005/8/layout/cycle4"/>
    <dgm:cxn modelId="{F7DBB74D-CEBE-E54E-A28B-D19C1219E691}" type="presOf" srcId="{3CB5A948-302B-C442-BB13-667FDD3D72F1}" destId="{D2EC9C52-45C4-6F44-8B43-B3B0918B2685}" srcOrd="0" destOrd="1" presId="urn:microsoft.com/office/officeart/2005/8/layout/cycle4"/>
    <dgm:cxn modelId="{D2CF6D56-3C09-E744-9F03-5ABC64D3AE24}" type="presOf" srcId="{761348A2-5B88-1547-9E35-63E346BF967E}" destId="{B2D4BAF2-3708-A34C-A6F4-DFA0E58C1510}" srcOrd="1" destOrd="2" presId="urn:microsoft.com/office/officeart/2005/8/layout/cycle4"/>
    <dgm:cxn modelId="{D5317B57-FE31-5E42-B772-BB694B7A1043}" type="presOf" srcId="{BA4E8ABD-E169-A14F-9A1B-BB4F173295F0}" destId="{FE529236-0062-0742-9D0C-978830FE9964}" srcOrd="0" destOrd="0" presId="urn:microsoft.com/office/officeart/2005/8/layout/cycle4"/>
    <dgm:cxn modelId="{6DED9E5B-B4A1-A94F-B18A-3E08E384D3D3}" type="presOf" srcId="{61FA6B2A-2831-264E-9E94-93A4246135E9}" destId="{099D6A75-0F2F-D342-A064-B8E9E0674539}" srcOrd="0" destOrd="0" presId="urn:microsoft.com/office/officeart/2005/8/layout/cycle4"/>
    <dgm:cxn modelId="{B8B00E66-8B1D-9B49-86FE-B67818555EE4}" type="presOf" srcId="{CB52B050-219B-8B4E-B7A8-CB3DFFC4C8A6}" destId="{B3233D78-A24B-3640-8D50-48E626D5B106}" srcOrd="0" destOrd="0" presId="urn:microsoft.com/office/officeart/2005/8/layout/cycle4"/>
    <dgm:cxn modelId="{BF38EE6C-D36F-4B40-A3D9-FC7A1E33DDB1}" type="presOf" srcId="{6CC46807-CF4F-1744-80BC-2AB3A5F31322}" destId="{D6657CBA-5256-0E46-8C73-8EAEEAAEEA50}" srcOrd="0" destOrd="1" presId="urn:microsoft.com/office/officeart/2005/8/layout/cycle4"/>
    <dgm:cxn modelId="{CD6C0175-9991-6543-8D73-A531272E397A}" type="presOf" srcId="{1FAF1542-204E-B041-A3C0-B78DC69F8D39}" destId="{E0D25A05-E764-A046-B097-9A202FA93994}" srcOrd="0" destOrd="0" presId="urn:microsoft.com/office/officeart/2005/8/layout/cycle4"/>
    <dgm:cxn modelId="{567C8178-E232-6E41-8C8E-31F41B3B5719}" type="presOf" srcId="{7C4FD509-9CA6-7041-83DC-847C7809DABB}" destId="{089C4B30-DBDC-A347-8B41-6CB43892EF2F}" srcOrd="1" destOrd="1" presId="urn:microsoft.com/office/officeart/2005/8/layout/cycle4"/>
    <dgm:cxn modelId="{557B6F7B-988C-5C44-A51A-59B14F2C088D}" type="presOf" srcId="{E0B839A8-1D06-DD4B-90E0-3271425B6764}" destId="{D2EC9C52-45C4-6F44-8B43-B3B0918B2685}" srcOrd="0" destOrd="0" presId="urn:microsoft.com/office/officeart/2005/8/layout/cycle4"/>
    <dgm:cxn modelId="{499D5D84-5FF9-534A-9D28-E93901419654}" type="presOf" srcId="{761348A2-5B88-1547-9E35-63E346BF967E}" destId="{D2EC9C52-45C4-6F44-8B43-B3B0918B2685}" srcOrd="0" destOrd="2" presId="urn:microsoft.com/office/officeart/2005/8/layout/cycle4"/>
    <dgm:cxn modelId="{1B784D8F-207E-124D-851B-5313E9F75B3A}" type="presOf" srcId="{4A7BAF17-C3AB-C548-A786-0EE0438499FA}" destId="{B2D4BAF2-3708-A34C-A6F4-DFA0E58C1510}" srcOrd="1" destOrd="4" presId="urn:microsoft.com/office/officeart/2005/8/layout/cycle4"/>
    <dgm:cxn modelId="{3B65E492-00E4-764D-8ED4-54C02F6E17C2}" srcId="{1FAF1542-204E-B041-A3C0-B78DC69F8D39}" destId="{6940D9E9-E378-414D-8DBC-651E383E6814}" srcOrd="0" destOrd="0" parTransId="{7BCF546D-4D64-9341-B141-8C413D534388}" sibTransId="{71C9BE8F-DBAD-2F41-BDEA-53336A5D4620}"/>
    <dgm:cxn modelId="{B5BE6293-E350-9048-9822-0DD910629D6B}" srcId="{CB52B050-219B-8B4E-B7A8-CB3DFFC4C8A6}" destId="{0BC1DA07-8AD4-F34B-B39E-C39E463A9A68}" srcOrd="0" destOrd="0" parTransId="{D8D04DBC-7B67-4A46-B267-9211A3614791}" sibTransId="{6DFE93CC-E82F-C644-A774-388D9ED26B88}"/>
    <dgm:cxn modelId="{48102495-E315-B643-978E-9554F8D099EC}" type="presOf" srcId="{6940D9E9-E378-414D-8DBC-651E383E6814}" destId="{B863320D-C019-934B-B0FA-9C48DE39636A}" srcOrd="1" destOrd="0" presId="urn:microsoft.com/office/officeart/2005/8/layout/cycle4"/>
    <dgm:cxn modelId="{14607B96-F2EC-AC47-AF8B-BEA468A86477}" srcId="{248283C2-1355-EF42-83F4-BEA140C061A9}" destId="{E0B839A8-1D06-DD4B-90E0-3271425B6764}" srcOrd="0" destOrd="0" parTransId="{47BBCF90-7BD1-E04D-B934-DFA24FA0A0B7}" sibTransId="{112259FB-3FA4-C04C-8B94-4EB49B58ED66}"/>
    <dgm:cxn modelId="{C6FFAE96-2DF2-984D-BC99-791DAD4E1C1A}" srcId="{248283C2-1355-EF42-83F4-BEA140C061A9}" destId="{4A7BAF17-C3AB-C548-A786-0EE0438499FA}" srcOrd="4" destOrd="0" parTransId="{84605207-8825-2148-BCDB-75EC334DFEB3}" sibTransId="{29CF144A-052B-734B-A4C8-1C7C8C63E102}"/>
    <dgm:cxn modelId="{E124BB99-E4E9-E748-A315-038D748F1E9D}" type="presOf" srcId="{6104A730-FFB2-8C4F-A436-704016F26DE9}" destId="{B2D4BAF2-3708-A34C-A6F4-DFA0E58C1510}" srcOrd="1" destOrd="3" presId="urn:microsoft.com/office/officeart/2005/8/layout/cycle4"/>
    <dgm:cxn modelId="{71BA77A9-06C5-C944-B9A0-77A7F3D1EB70}" srcId="{61FA6B2A-2831-264E-9E94-93A4246135E9}" destId="{1FAF1542-204E-B041-A3C0-B78DC69F8D39}" srcOrd="1" destOrd="0" parTransId="{49A52794-A677-DB48-81AF-5D27A8D916D4}" sibTransId="{66C4228C-3B93-F94E-B87A-C40F82BB3978}"/>
    <dgm:cxn modelId="{3908C5AA-4AD9-3940-A04A-7B583B52CE11}" type="presOf" srcId="{E0B839A8-1D06-DD4B-90E0-3271425B6764}" destId="{B2D4BAF2-3708-A34C-A6F4-DFA0E58C1510}" srcOrd="1" destOrd="0" presId="urn:microsoft.com/office/officeart/2005/8/layout/cycle4"/>
    <dgm:cxn modelId="{C8BE05B1-4CFC-0E43-A7AA-5CCA831960C3}" srcId="{61FA6B2A-2831-264E-9E94-93A4246135E9}" destId="{596355CD-4687-654D-A90A-470A9CA84F0D}" srcOrd="3" destOrd="0" parTransId="{F687E46F-6E23-7F46-AB31-6812800298C6}" sibTransId="{F1C53709-7064-E646-A8EB-13F88212B793}"/>
    <dgm:cxn modelId="{2782B9B3-A4A1-B34C-A92C-9B7F5C174C16}" srcId="{248283C2-1355-EF42-83F4-BEA140C061A9}" destId="{6104A730-FFB2-8C4F-A436-704016F26DE9}" srcOrd="3" destOrd="0" parTransId="{F3B2B0A8-4933-CD41-9E1D-03FEEAF02E88}" sibTransId="{872AD64C-8854-074B-9698-85A60E7B2639}"/>
    <dgm:cxn modelId="{D5748CB7-82E0-004C-AFA7-F3466B62DE49}" srcId="{596355CD-4687-654D-A90A-470A9CA84F0D}" destId="{7C4FD509-9CA6-7041-83DC-847C7809DABB}" srcOrd="1" destOrd="0" parTransId="{B6D8F48C-CA56-A341-BB19-ACF92E92C747}" sibTransId="{A67288EC-B2A8-BE47-9A77-6A77C1F35210}"/>
    <dgm:cxn modelId="{121C79BD-EA89-A94B-83A2-109673C5479D}" type="presOf" srcId="{6104A730-FFB2-8C4F-A436-704016F26DE9}" destId="{D2EC9C52-45C4-6F44-8B43-B3B0918B2685}" srcOrd="0" destOrd="3" presId="urn:microsoft.com/office/officeart/2005/8/layout/cycle4"/>
    <dgm:cxn modelId="{8F9AEAC1-01CC-9D48-9442-A6DC147293A9}" type="presOf" srcId="{0BC1DA07-8AD4-F34B-B39E-C39E463A9A68}" destId="{72A30337-0218-894B-94C0-2F0F2EBC7C8D}" srcOrd="1" destOrd="0" presId="urn:microsoft.com/office/officeart/2005/8/layout/cycle4"/>
    <dgm:cxn modelId="{CA6AAECF-8129-4449-B35C-EA0E208BC3E2}" type="presOf" srcId="{0BC1DA07-8AD4-F34B-B39E-C39E463A9A68}" destId="{CFD7EB60-A0F9-174C-AA27-4ED35192B309}" srcOrd="0" destOrd="0" presId="urn:microsoft.com/office/officeart/2005/8/layout/cycle4"/>
    <dgm:cxn modelId="{DEE36CD1-08B5-2F41-8753-BD996888E873}" type="presOf" srcId="{596355CD-4687-654D-A90A-470A9CA84F0D}" destId="{759E3EC4-97AB-F444-8C1E-F7E1F6056FF9}" srcOrd="0" destOrd="0" presId="urn:microsoft.com/office/officeart/2005/8/layout/cycle4"/>
    <dgm:cxn modelId="{7A4B1CDB-7541-5548-A826-83F42491E89E}" srcId="{1FAF1542-204E-B041-A3C0-B78DC69F8D39}" destId="{6CC46807-CF4F-1744-80BC-2AB3A5F31322}" srcOrd="1" destOrd="0" parTransId="{CF7C3437-0F16-8245-A36A-F107DCB7F3BD}" sibTransId="{2658D757-4743-F740-9565-5A3E103F31B9}"/>
    <dgm:cxn modelId="{16D125EB-ED20-9F4F-8F35-1FC05CFFF879}" type="presOf" srcId="{248283C2-1355-EF42-83F4-BEA140C061A9}" destId="{B5F284D7-EB36-BA44-9D2E-1A2210FD28E1}" srcOrd="0" destOrd="0" presId="urn:microsoft.com/office/officeart/2005/8/layout/cycle4"/>
    <dgm:cxn modelId="{C6554BF4-CCB0-B74C-9CC5-D6CEB4B1301F}" type="presOf" srcId="{4A7BAF17-C3AB-C548-A786-0EE0438499FA}" destId="{D2EC9C52-45C4-6F44-8B43-B3B0918B2685}" srcOrd="0" destOrd="4" presId="urn:microsoft.com/office/officeart/2005/8/layout/cycle4"/>
    <dgm:cxn modelId="{835A8E90-2AF4-264D-AD0D-AC93E0AF887D}" type="presParOf" srcId="{099D6A75-0F2F-D342-A064-B8E9E0674539}" destId="{B16E079D-6031-0049-AE1C-66818BFE1DDC}" srcOrd="0" destOrd="0" presId="urn:microsoft.com/office/officeart/2005/8/layout/cycle4"/>
    <dgm:cxn modelId="{BE4BE49E-2FB7-7E44-AEBA-5E64433FBCE9}" type="presParOf" srcId="{B16E079D-6031-0049-AE1C-66818BFE1DDC}" destId="{A0D34B98-044B-5C4E-9E4F-8BFD61F40A18}" srcOrd="0" destOrd="0" presId="urn:microsoft.com/office/officeart/2005/8/layout/cycle4"/>
    <dgm:cxn modelId="{4A482390-DCE4-4844-9B81-5B22C2E71FAE}" type="presParOf" srcId="{A0D34B98-044B-5C4E-9E4F-8BFD61F40A18}" destId="{D2EC9C52-45C4-6F44-8B43-B3B0918B2685}" srcOrd="0" destOrd="0" presId="urn:microsoft.com/office/officeart/2005/8/layout/cycle4"/>
    <dgm:cxn modelId="{C4E67416-06AD-7E40-AB4F-318BB718BBA7}" type="presParOf" srcId="{A0D34B98-044B-5C4E-9E4F-8BFD61F40A18}" destId="{B2D4BAF2-3708-A34C-A6F4-DFA0E58C1510}" srcOrd="1" destOrd="0" presId="urn:microsoft.com/office/officeart/2005/8/layout/cycle4"/>
    <dgm:cxn modelId="{F59D9104-1268-2447-8DCE-BA74D94F51AF}" type="presParOf" srcId="{B16E079D-6031-0049-AE1C-66818BFE1DDC}" destId="{AF60BC96-5805-B844-BC3A-87B2012BEC43}" srcOrd="1" destOrd="0" presId="urn:microsoft.com/office/officeart/2005/8/layout/cycle4"/>
    <dgm:cxn modelId="{DDB6EA03-0BD9-7044-8E67-D99415D7271C}" type="presParOf" srcId="{AF60BC96-5805-B844-BC3A-87B2012BEC43}" destId="{D6657CBA-5256-0E46-8C73-8EAEEAAEEA50}" srcOrd="0" destOrd="0" presId="urn:microsoft.com/office/officeart/2005/8/layout/cycle4"/>
    <dgm:cxn modelId="{56CF4D35-96C1-284F-8110-18D9C703568C}" type="presParOf" srcId="{AF60BC96-5805-B844-BC3A-87B2012BEC43}" destId="{B863320D-C019-934B-B0FA-9C48DE39636A}" srcOrd="1" destOrd="0" presId="urn:microsoft.com/office/officeart/2005/8/layout/cycle4"/>
    <dgm:cxn modelId="{D615748B-3429-4145-9A4C-20CD7EDE9492}" type="presParOf" srcId="{B16E079D-6031-0049-AE1C-66818BFE1DDC}" destId="{418883E2-9BED-304D-8E9E-762667DC5D05}" srcOrd="2" destOrd="0" presId="urn:microsoft.com/office/officeart/2005/8/layout/cycle4"/>
    <dgm:cxn modelId="{D53BAA0D-03ED-1D4D-9397-95B0B4B3BDDA}" type="presParOf" srcId="{418883E2-9BED-304D-8E9E-762667DC5D05}" destId="{CFD7EB60-A0F9-174C-AA27-4ED35192B309}" srcOrd="0" destOrd="0" presId="urn:microsoft.com/office/officeart/2005/8/layout/cycle4"/>
    <dgm:cxn modelId="{48A417D0-1878-0C48-81E3-47D05821B194}" type="presParOf" srcId="{418883E2-9BED-304D-8E9E-762667DC5D05}" destId="{72A30337-0218-894B-94C0-2F0F2EBC7C8D}" srcOrd="1" destOrd="0" presId="urn:microsoft.com/office/officeart/2005/8/layout/cycle4"/>
    <dgm:cxn modelId="{CD128FBB-81CE-C34C-8CC7-9DA9D9CF6778}" type="presParOf" srcId="{B16E079D-6031-0049-AE1C-66818BFE1DDC}" destId="{BED81A17-2F25-1544-8CB5-33D690585FE7}" srcOrd="3" destOrd="0" presId="urn:microsoft.com/office/officeart/2005/8/layout/cycle4"/>
    <dgm:cxn modelId="{2EA09181-7152-FB41-9354-2F468EEDD5F1}" type="presParOf" srcId="{BED81A17-2F25-1544-8CB5-33D690585FE7}" destId="{FE529236-0062-0742-9D0C-978830FE9964}" srcOrd="0" destOrd="0" presId="urn:microsoft.com/office/officeart/2005/8/layout/cycle4"/>
    <dgm:cxn modelId="{5AB7F8F9-E035-BC4E-88BA-F19E40E2348D}" type="presParOf" srcId="{BED81A17-2F25-1544-8CB5-33D690585FE7}" destId="{089C4B30-DBDC-A347-8B41-6CB43892EF2F}" srcOrd="1" destOrd="0" presId="urn:microsoft.com/office/officeart/2005/8/layout/cycle4"/>
    <dgm:cxn modelId="{34D9C15E-A99C-B247-AACB-1DA106609551}" type="presParOf" srcId="{B16E079D-6031-0049-AE1C-66818BFE1DDC}" destId="{82549AB5-3BD1-B046-A21D-BCC786E50E12}" srcOrd="4" destOrd="0" presId="urn:microsoft.com/office/officeart/2005/8/layout/cycle4"/>
    <dgm:cxn modelId="{C6DC472B-AA26-D24E-ACD8-9EB10A1FB2A3}" type="presParOf" srcId="{099D6A75-0F2F-D342-A064-B8E9E0674539}" destId="{EB583840-575A-4141-B2BE-B4A7A6F2F4BF}" srcOrd="1" destOrd="0" presId="urn:microsoft.com/office/officeart/2005/8/layout/cycle4"/>
    <dgm:cxn modelId="{E1529062-E95A-4849-A358-A6663F63BB84}" type="presParOf" srcId="{EB583840-575A-4141-B2BE-B4A7A6F2F4BF}" destId="{B5F284D7-EB36-BA44-9D2E-1A2210FD28E1}" srcOrd="0" destOrd="0" presId="urn:microsoft.com/office/officeart/2005/8/layout/cycle4"/>
    <dgm:cxn modelId="{A715E8FC-C7DA-4A49-8499-EEEFD65D644F}" type="presParOf" srcId="{EB583840-575A-4141-B2BE-B4A7A6F2F4BF}" destId="{E0D25A05-E764-A046-B097-9A202FA93994}" srcOrd="1" destOrd="0" presId="urn:microsoft.com/office/officeart/2005/8/layout/cycle4"/>
    <dgm:cxn modelId="{B90FD43B-A599-984A-A402-AA6A3276510A}" type="presParOf" srcId="{EB583840-575A-4141-B2BE-B4A7A6F2F4BF}" destId="{B3233D78-A24B-3640-8D50-48E626D5B106}" srcOrd="2" destOrd="0" presId="urn:microsoft.com/office/officeart/2005/8/layout/cycle4"/>
    <dgm:cxn modelId="{BEA83664-A849-D348-9DD6-B0070D2F2EE9}" type="presParOf" srcId="{EB583840-575A-4141-B2BE-B4A7A6F2F4BF}" destId="{759E3EC4-97AB-F444-8C1E-F7E1F6056FF9}" srcOrd="3" destOrd="0" presId="urn:microsoft.com/office/officeart/2005/8/layout/cycle4"/>
    <dgm:cxn modelId="{B139E6AB-C150-D64B-8362-782EFCF8C33E}" type="presParOf" srcId="{EB583840-575A-4141-B2BE-B4A7A6F2F4BF}" destId="{E8E20CC8-CEEF-CE48-BD91-F9889A4C611E}" srcOrd="4" destOrd="0" presId="urn:microsoft.com/office/officeart/2005/8/layout/cycle4"/>
    <dgm:cxn modelId="{E1A0D501-5D7D-9B4D-B2F3-3EF6D7EB3B20}" type="presParOf" srcId="{099D6A75-0F2F-D342-A064-B8E9E0674539}" destId="{F0184ADF-836A-D849-9B41-DD0F7196D1D3}" srcOrd="2" destOrd="0" presId="urn:microsoft.com/office/officeart/2005/8/layout/cycle4"/>
    <dgm:cxn modelId="{11046875-45C3-6B45-B9DF-986AC161091C}" type="presParOf" srcId="{099D6A75-0F2F-D342-A064-B8E9E0674539}" destId="{494A37C5-745F-DE4C-AEE8-8D0CE806431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7EB60-A0F9-174C-AA27-4ED35192B309}">
      <dsp:nvSpPr>
        <dsp:cNvPr id="0" name=""/>
        <dsp:cNvSpPr/>
      </dsp:nvSpPr>
      <dsp:spPr>
        <a:xfrm>
          <a:off x="4909312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Impact</a:t>
          </a:r>
        </a:p>
      </dsp:txBody>
      <dsp:txXfrm>
        <a:off x="5750448" y="4156276"/>
        <a:ext cx="1797595" cy="1224300"/>
      </dsp:txXfrm>
    </dsp:sp>
    <dsp:sp modelId="{FE529236-0062-0742-9D0C-978830FE9964}">
      <dsp:nvSpPr>
        <dsp:cNvPr id="0" name=""/>
        <dsp:cNvSpPr/>
      </dsp:nvSpPr>
      <dsp:spPr>
        <a:xfrm>
          <a:off x="541866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Scientific quality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Ressource</a:t>
          </a:r>
          <a:r>
            <a:rPr lang="en-US" sz="1700" kern="1200" dirty="0"/>
            <a:t> planning</a:t>
          </a:r>
        </a:p>
      </dsp:txBody>
      <dsp:txXfrm>
        <a:off x="579956" y="4156276"/>
        <a:ext cx="1797595" cy="1224300"/>
      </dsp:txXfrm>
    </dsp:sp>
    <dsp:sp modelId="{D6657CBA-5256-0E46-8C73-8EAEEAAEEA50}">
      <dsp:nvSpPr>
        <dsp:cNvPr id="0" name=""/>
        <dsp:cNvSpPr/>
      </dsp:nvSpPr>
      <dsp:spPr>
        <a:xfrm>
          <a:off x="4909312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Work plan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Organisational</a:t>
          </a:r>
          <a:r>
            <a:rPr lang="en-US" sz="1700" kern="1200" dirty="0"/>
            <a:t> structure</a:t>
          </a:r>
        </a:p>
      </dsp:txBody>
      <dsp:txXfrm>
        <a:off x="5750448" y="38090"/>
        <a:ext cx="1797595" cy="1224300"/>
      </dsp:txXfrm>
    </dsp:sp>
    <dsp:sp modelId="{D2EC9C52-45C4-6F44-8B43-B3B0918B2685}">
      <dsp:nvSpPr>
        <dsp:cNvPr id="0" name=""/>
        <dsp:cNvSpPr/>
      </dsp:nvSpPr>
      <dsp:spPr>
        <a:xfrm>
          <a:off x="541866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Objectives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Strat. Focus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Contribution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Alignment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579956" y="38090"/>
        <a:ext cx="1797595" cy="1224300"/>
      </dsp:txXfrm>
    </dsp:sp>
    <dsp:sp modelId="{B5F284D7-EB36-BA44-9D2E-1A2210FD28E1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Goals</a:t>
          </a:r>
        </a:p>
      </dsp:txBody>
      <dsp:txXfrm>
        <a:off x="2350740" y="996074"/>
        <a:ext cx="1659072" cy="1659072"/>
      </dsp:txXfrm>
    </dsp:sp>
    <dsp:sp modelId="{E0D25A05-E764-A046-B097-9A202FA93994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 </a:t>
          </a:r>
          <a:r>
            <a:rPr lang="en-US" sz="2000" kern="1200" dirty="0" err="1"/>
            <a:t>programme</a:t>
          </a:r>
          <a:endParaRPr lang="en-US" sz="2000" kern="1200" dirty="0"/>
        </a:p>
      </dsp:txBody>
      <dsp:txXfrm rot="-5400000">
        <a:off x="4118186" y="996074"/>
        <a:ext cx="1659072" cy="1659072"/>
      </dsp:txXfrm>
    </dsp:sp>
    <dsp:sp modelId="{B3233D78-A24B-3640-8D50-48E626D5B106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Risks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Gain</a:t>
          </a:r>
        </a:p>
      </dsp:txBody>
      <dsp:txXfrm rot="10800000">
        <a:off x="4118186" y="2763520"/>
        <a:ext cx="1659072" cy="1659072"/>
      </dsp:txXfrm>
    </dsp:sp>
    <dsp:sp modelId="{759E3EC4-97AB-F444-8C1E-F7E1F6056FF9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Compe-tences</a:t>
          </a: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Ressources</a:t>
          </a:r>
          <a:endParaRPr lang="en-US" sz="2000" kern="1200" dirty="0"/>
        </a:p>
      </dsp:txBody>
      <dsp:txXfrm rot="5400000">
        <a:off x="2350740" y="2763520"/>
        <a:ext cx="1659072" cy="1659072"/>
      </dsp:txXfrm>
    </dsp:sp>
    <dsp:sp modelId="{F0184ADF-836A-D849-9B41-DD0F7196D1D3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A37C5-745F-DE4C-AEE8-8D0CE8064319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17.03.19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17.03.19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767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485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524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251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307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295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100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74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391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673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01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774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485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984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67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55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30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786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0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236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119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13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/>
              <a:t>&lt;type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talk</a:t>
            </a:r>
            <a:r>
              <a:rPr lang="de-DE" sz="1600" dirty="0"/>
              <a:t>&gt; in</a:t>
            </a:r>
          </a:p>
          <a:p>
            <a:r>
              <a:rPr lang="de-DE" sz="1600" b="0" dirty="0"/>
              <a:t>Helmholtz </a:t>
            </a:r>
            <a:r>
              <a:rPr lang="de-DE" sz="1600" b="0" dirty="0" err="1"/>
              <a:t>program</a:t>
            </a:r>
            <a:r>
              <a:rPr lang="de-DE" sz="1600" b="0" dirty="0"/>
              <a:t>: &lt;p</a:t>
            </a:r>
            <a:r>
              <a:rPr lang="en-GB" sz="1600" b="0" dirty="0" err="1"/>
              <a:t>rogram</a:t>
            </a:r>
            <a:r>
              <a:rPr lang="en-GB" sz="1600" b="0" dirty="0"/>
              <a:t> name&gt; (XXX)</a:t>
            </a:r>
          </a:p>
          <a:p>
            <a:r>
              <a:rPr lang="en-GB" sz="1600" b="0" dirty="0" err="1"/>
              <a:t>PoF</a:t>
            </a:r>
            <a:r>
              <a:rPr lang="en-GB" sz="1600" b="0" dirty="0"/>
              <a:t> III Topic: &lt;topic&gt; OR </a:t>
            </a:r>
            <a:r>
              <a:rPr lang="de-DE" sz="1600" b="0" dirty="0" err="1"/>
              <a:t>PoF</a:t>
            </a:r>
            <a:r>
              <a:rPr lang="de-DE" sz="1600" b="0" dirty="0"/>
              <a:t> III </a:t>
            </a:r>
            <a:r>
              <a:rPr lang="de-DE" sz="1600" b="0" dirty="0" err="1"/>
              <a:t>research</a:t>
            </a:r>
            <a:r>
              <a:rPr lang="de-DE" sz="1600" b="0" dirty="0"/>
              <a:t> </a:t>
            </a:r>
            <a:r>
              <a:rPr lang="de-DE" sz="1600" b="0" dirty="0" err="1"/>
              <a:t>theme</a:t>
            </a:r>
            <a:r>
              <a:rPr lang="de-DE" sz="1600" b="0" dirty="0"/>
              <a:t>: &lt;</a:t>
            </a:r>
            <a:r>
              <a:rPr lang="de-DE" sz="1600" b="0" dirty="0" err="1"/>
              <a:t>research</a:t>
            </a:r>
            <a:r>
              <a:rPr lang="de-DE" sz="1600" b="0" dirty="0"/>
              <a:t> </a:t>
            </a:r>
            <a:r>
              <a:rPr lang="de-DE" sz="1600" b="0" dirty="0" err="1"/>
              <a:t>theme</a:t>
            </a:r>
            <a:r>
              <a:rPr lang="de-DE" sz="1600" b="0" dirty="0"/>
              <a:t>&gt; </a:t>
            </a:r>
            <a:endParaRPr lang="en-GB" sz="1600" b="0" dirty="0"/>
          </a:p>
          <a:p>
            <a:r>
              <a:rPr lang="de-DE" sz="1600" b="0" dirty="0"/>
              <a:t>DESY Research Unit: </a:t>
            </a:r>
            <a:r>
              <a:rPr lang="en-GB" sz="1600" b="0" dirty="0"/>
              <a:t>&lt;research unit&gt;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98CB5A4-07FA-4ADB-94BA-D0065C909A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12" y="6287602"/>
            <a:ext cx="1802188" cy="13276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407986" y="3573016"/>
            <a:ext cx="11376025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PoF IV Basics  |  18 Mar 2019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PoF IV Basics  |  18 Mar 2019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PoF IV Basics  |  18 Mar 2019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PoF IV Basics  |  18 Mar 2019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PoF IV Basics  |  18 Mar 2019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PoF IV Basics  |  18 Mar 2019  |  TS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PoF IV Basics  |  18 Mar 2019  |  TS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/>
              <a:t>&lt;type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talk</a:t>
            </a:r>
            <a:r>
              <a:rPr lang="de-DE" sz="1600" dirty="0"/>
              <a:t>&gt; in</a:t>
            </a:r>
          </a:p>
          <a:p>
            <a:r>
              <a:rPr lang="de-DE" sz="1600" b="0" dirty="0"/>
              <a:t>Helmholtz </a:t>
            </a:r>
            <a:r>
              <a:rPr lang="de-DE" sz="1600" b="0" dirty="0" err="1"/>
              <a:t>program</a:t>
            </a:r>
            <a:r>
              <a:rPr lang="de-DE" sz="1600" b="0" dirty="0"/>
              <a:t>: &lt;p</a:t>
            </a:r>
            <a:r>
              <a:rPr lang="en-GB" sz="1600" b="0" dirty="0" err="1"/>
              <a:t>rogram</a:t>
            </a:r>
            <a:r>
              <a:rPr lang="en-GB" sz="1600" b="0" dirty="0"/>
              <a:t> name&gt; (XXX)</a:t>
            </a:r>
          </a:p>
          <a:p>
            <a:r>
              <a:rPr lang="en-GB" sz="1600" b="0" dirty="0" err="1"/>
              <a:t>PoF</a:t>
            </a:r>
            <a:r>
              <a:rPr lang="en-GB" sz="1600" b="0" dirty="0"/>
              <a:t> III Topic: &lt;topic&gt; OR </a:t>
            </a:r>
            <a:r>
              <a:rPr lang="de-DE" sz="1600" b="0" dirty="0" err="1"/>
              <a:t>PoF</a:t>
            </a:r>
            <a:r>
              <a:rPr lang="de-DE" sz="1600" b="0" dirty="0"/>
              <a:t> III </a:t>
            </a:r>
            <a:r>
              <a:rPr lang="de-DE" sz="1600" b="0" dirty="0" err="1"/>
              <a:t>research</a:t>
            </a:r>
            <a:r>
              <a:rPr lang="de-DE" sz="1600" b="0" dirty="0"/>
              <a:t> </a:t>
            </a:r>
            <a:r>
              <a:rPr lang="de-DE" sz="1600" b="0" dirty="0" err="1"/>
              <a:t>theme</a:t>
            </a:r>
            <a:r>
              <a:rPr lang="de-DE" sz="1600" b="0" dirty="0"/>
              <a:t>: &lt;</a:t>
            </a:r>
            <a:r>
              <a:rPr lang="de-DE" sz="1600" b="0" dirty="0" err="1"/>
              <a:t>research</a:t>
            </a:r>
            <a:r>
              <a:rPr lang="de-DE" sz="1600" b="0" dirty="0"/>
              <a:t> </a:t>
            </a:r>
            <a:r>
              <a:rPr lang="de-DE" sz="1600" b="0" dirty="0" err="1"/>
              <a:t>theme</a:t>
            </a:r>
            <a:r>
              <a:rPr lang="de-DE" sz="1600" b="0" dirty="0"/>
              <a:t>&gt; </a:t>
            </a:r>
            <a:endParaRPr lang="en-GB" sz="1600" b="0" dirty="0"/>
          </a:p>
          <a:p>
            <a:r>
              <a:rPr lang="de-DE" sz="1600" b="0" dirty="0"/>
              <a:t>DESY Research Unit: </a:t>
            </a:r>
            <a:r>
              <a:rPr lang="en-GB" sz="1600" b="0" dirty="0"/>
              <a:t>&lt;research unit&gt;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0" name="Picture 5" descr="https://www.helmholtz.de/fileadmin/user_upload/04_mediathek/Logos_2017/2017_H_Logo_RGB_E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03" y="5922590"/>
            <a:ext cx="3891465" cy="69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8">
            <a:extLst>
              <a:ext uri="{FF2B5EF4-FFF2-40B4-BE49-F238E27FC236}">
                <a16:creationId xmlns:a16="http://schemas.microsoft.com/office/drawing/2014/main" id="{1308EEC6-89BE-184F-9714-1FAA338A35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Formatvorlage des Untertitelmasters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PoF IV Basics  |  18 Mar 2019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PoF IV Basics  |  18 Mar 2019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PoF IV Basics  |  18 Mar 2019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PoF IV Basics  |  18 Mar 2019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PoF IV Basics  |  18 Mar 2019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PoF IV Basics  |  18 Mar 2019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800" y="6554528"/>
            <a:ext cx="999171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PoF IV Basics  |  18 Mar 2019  |  TS</a:t>
            </a:r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3" r:id="rId6"/>
    <p:sldLayoutId id="2147483670" r:id="rId7"/>
    <p:sldLayoutId id="2147483678" r:id="rId8"/>
    <p:sldLayoutId id="2147483674" r:id="rId9"/>
    <p:sldLayoutId id="2147483679" r:id="rId10"/>
    <p:sldLayoutId id="2147483675" r:id="rId11"/>
    <p:sldLayoutId id="2147483669" r:id="rId12"/>
    <p:sldLayoutId id="2147483676" r:id="rId13"/>
    <p:sldLayoutId id="2147483677" r:id="rId14"/>
    <p:sldLayoutId id="2147483666" r:id="rId15"/>
    <p:sldLayoutId id="214748366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8BC6D-F8B4-304A-8517-6E04E682FD28}"/>
              </a:ext>
            </a:extLst>
          </p:cNvPr>
          <p:cNvGrpSpPr/>
          <p:nvPr/>
        </p:nvGrpSpPr>
        <p:grpSpPr>
          <a:xfrm>
            <a:off x="0" y="0"/>
            <a:ext cx="12216680" cy="3397541"/>
            <a:chOff x="0" y="0"/>
            <a:chExt cx="12216680" cy="33975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33789A-7856-4040-8516-DDB97BCDC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1664" y="0"/>
              <a:ext cx="6168008" cy="33975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248472" cy="339754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52E843-C2BC-A34F-8D14-D40ABAD3A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40" r="4433"/>
            <a:stretch/>
          </p:blipFill>
          <p:spPr>
            <a:xfrm>
              <a:off x="8040216" y="0"/>
              <a:ext cx="4176464" cy="3397541"/>
            </a:xfrm>
            <a:prstGeom prst="rect">
              <a:avLst/>
            </a:prstGeom>
          </p:spPr>
        </p:pic>
      </p:grp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95957" y="4456819"/>
            <a:ext cx="11369548" cy="70037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600" dirty="0"/>
              <a:t>Thomas </a:t>
            </a:r>
            <a:r>
              <a:rPr lang="en-US" sz="1600" dirty="0" err="1"/>
              <a:t>Schörner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dirty="0"/>
              <a:t>DESY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18 March 2019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116632"/>
            <a:ext cx="11736684" cy="109977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PoF</a:t>
            </a:r>
            <a:r>
              <a:rPr lang="en-US" dirty="0"/>
              <a:t> IV</a:t>
            </a:r>
            <a:br>
              <a:rPr lang="en-US" dirty="0"/>
            </a:br>
            <a:r>
              <a:rPr lang="en-US" dirty="0"/>
              <a:t>Strategic Evaluation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95957" y="2886507"/>
            <a:ext cx="6060083" cy="4704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Basic information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6408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PoF</a:t>
            </a:r>
            <a:r>
              <a:rPr lang="en-US" dirty="0"/>
              <a:t> IV: The Template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Volume 2 – </a:t>
            </a:r>
            <a:r>
              <a:rPr lang="de-DE" dirty="0" err="1"/>
              <a:t>program</a:t>
            </a:r>
            <a:r>
              <a:rPr lang="de-DE" dirty="0"/>
              <a:t> MU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 (e.g. FPF)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3142D2-1330-154E-91F2-536112EDB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7" y="1434979"/>
            <a:ext cx="3325823" cy="47176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164EE-9805-4D45-BFDC-B576CA915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514093"/>
            <a:ext cx="4323193" cy="45594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FFE983-E328-7F4A-BF11-51E60B65E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213543"/>
            <a:ext cx="3991432" cy="497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4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PoF</a:t>
            </a:r>
            <a:r>
              <a:rPr lang="en-US" dirty="0"/>
              <a:t> IV: The Template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Topic FPF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11 </a:t>
            </a:r>
            <a:r>
              <a:rPr lang="de-DE" dirty="0" err="1"/>
              <a:t>pages</a:t>
            </a: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7CD52-AABC-4241-BE3B-9A59B2FF0924}"/>
              </a:ext>
            </a:extLst>
          </p:cNvPr>
          <p:cNvSpPr txBox="1"/>
          <p:nvPr/>
        </p:nvSpPr>
        <p:spPr>
          <a:xfrm>
            <a:off x="407987" y="1412776"/>
            <a:ext cx="10895932" cy="4039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/>
              <a:t>Strategic </a:t>
            </a:r>
            <a:r>
              <a:rPr lang="de-DE" dirty="0" err="1"/>
              <a:t>goals</a:t>
            </a:r>
            <a:endParaRPr lang="de-DE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Competences</a:t>
            </a:r>
            <a:endParaRPr lang="de-DE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Objectives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approach</a:t>
            </a:r>
            <a:endParaRPr lang="de-DE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(= </a:t>
            </a:r>
            <a:r>
              <a:rPr lang="de-DE" dirty="0" err="1"/>
              <a:t>milestone</a:t>
            </a:r>
            <a:r>
              <a:rPr lang="de-DE" dirty="0"/>
              <a:t> </a:t>
            </a:r>
            <a:r>
              <a:rPr lang="de-DE" dirty="0" err="1"/>
              <a:t>table</a:t>
            </a:r>
            <a:r>
              <a:rPr lang="de-DE" dirty="0"/>
              <a:t>; </a:t>
            </a:r>
            <a:r>
              <a:rPr lang="de-DE" dirty="0" err="1"/>
              <a:t>politically</a:t>
            </a:r>
            <a:r>
              <a:rPr lang="de-DE" dirty="0"/>
              <a:t> </a:t>
            </a:r>
            <a:r>
              <a:rPr lang="de-DE" dirty="0" err="1"/>
              <a:t>requested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need</a:t>
            </a:r>
            <a:r>
              <a:rPr lang="de-DE" dirty="0"/>
              <a:t> 15-20, </a:t>
            </a:r>
            <a:r>
              <a:rPr lang="de-DE" dirty="0" err="1"/>
              <a:t>or</a:t>
            </a:r>
            <a:r>
              <a:rPr lang="de-DE" dirty="0"/>
              <a:t> ~per </a:t>
            </a:r>
            <a:r>
              <a:rPr lang="de-DE" dirty="0" err="1"/>
              <a:t>subtopic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 </a:t>
            </a:r>
            <a:r>
              <a:rPr lang="de-DE" dirty="0" err="1">
                <a:sym typeface="Wingdings" pitchFamily="2" charset="2"/>
              </a:rPr>
              <a:t>we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have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these</a:t>
            </a:r>
            <a:r>
              <a:rPr lang="de-DE" dirty="0">
                <a:sym typeface="Wingdings" pitchFamily="2" charset="2"/>
              </a:rPr>
              <a:t> (</a:t>
            </a:r>
            <a:r>
              <a:rPr lang="de-DE" dirty="0" err="1">
                <a:sym typeface="Wingdings" pitchFamily="2" charset="2"/>
              </a:rPr>
              <a:t>prepared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for</a:t>
            </a:r>
            <a:r>
              <a:rPr lang="de-DE" dirty="0">
                <a:sym typeface="Wingdings" pitchFamily="2" charset="2"/>
              </a:rPr>
              <a:t> CT </a:t>
            </a:r>
            <a:r>
              <a:rPr lang="de-DE" dirty="0" err="1">
                <a:sym typeface="Wingdings" pitchFamily="2" charset="2"/>
              </a:rPr>
              <a:t>discussions</a:t>
            </a:r>
            <a:r>
              <a:rPr lang="de-DE" dirty="0">
                <a:sym typeface="Wingdings" pitchFamily="2" charset="2"/>
              </a:rPr>
              <a:t> in 2018), </a:t>
            </a:r>
            <a:br>
              <a:rPr lang="de-DE" dirty="0">
                <a:sym typeface="Wingdings" pitchFamily="2" charset="2"/>
              </a:rPr>
            </a:br>
            <a:r>
              <a:rPr lang="de-DE" dirty="0" err="1">
                <a:sym typeface="Wingdings" pitchFamily="2" charset="2"/>
              </a:rPr>
              <a:t>although</a:t>
            </a:r>
            <a:r>
              <a:rPr lang="de-DE" dirty="0">
                <a:sym typeface="Wingdings" pitchFamily="2" charset="2"/>
              </a:rPr>
              <a:t> not </a:t>
            </a:r>
            <a:r>
              <a:rPr lang="de-DE" dirty="0" err="1">
                <a:sym typeface="Wingdings" pitchFamily="2" charset="2"/>
              </a:rPr>
              <a:t>really</a:t>
            </a:r>
            <a:r>
              <a:rPr lang="de-DE" dirty="0">
                <a:sym typeface="Wingdings" pitchFamily="2" charset="2"/>
              </a:rPr>
              <a:t> in </a:t>
            </a:r>
            <a:r>
              <a:rPr lang="de-DE" dirty="0" err="1">
                <a:sym typeface="Wingdings" pitchFamily="2" charset="2"/>
              </a:rPr>
              <a:t>subtopic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structure</a:t>
            </a:r>
            <a:r>
              <a:rPr lang="de-DE" dirty="0"/>
              <a:t>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Synergies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endParaRPr lang="de-DE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Infrastructures</a:t>
            </a:r>
            <a:r>
              <a:rPr lang="de-DE" dirty="0"/>
              <a:t> (e.g. DAF, </a:t>
            </a:r>
            <a:r>
              <a:rPr lang="de-DE" dirty="0" err="1"/>
              <a:t>test</a:t>
            </a:r>
            <a:r>
              <a:rPr lang="de-DE" dirty="0"/>
              <a:t> beam, Tier 2,  </a:t>
            </a:r>
            <a:r>
              <a:rPr lang="de-DE" dirty="0" err="1"/>
              <a:t>labs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workshops</a:t>
            </a:r>
            <a:r>
              <a:rPr lang="de-DE" dirty="0"/>
              <a:t>, ...)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Opportunities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risks</a:t>
            </a:r>
            <a:endParaRPr lang="de-DE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spcAft>
                <a:spcPts val="300"/>
              </a:spcAft>
            </a:pPr>
            <a:r>
              <a:rPr lang="de-DE" dirty="0">
                <a:sym typeface="Wingdings" pitchFamily="2" charset="2"/>
              </a:rPr>
              <a:t> (</a:t>
            </a:r>
            <a:r>
              <a:rPr lang="de-DE" dirty="0" err="1">
                <a:sym typeface="Wingdings" pitchFamily="2" charset="2"/>
              </a:rPr>
              <a:t>My</a:t>
            </a:r>
            <a:r>
              <a:rPr lang="de-DE" dirty="0">
                <a:sym typeface="Wingdings" pitchFamily="2" charset="2"/>
              </a:rPr>
              <a:t>) </a:t>
            </a:r>
            <a:r>
              <a:rPr lang="de-DE" dirty="0" err="1">
                <a:sym typeface="Wingdings" pitchFamily="2" charset="2"/>
              </a:rPr>
              <a:t>conclusion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for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today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and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coming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weeks</a:t>
            </a:r>
            <a:r>
              <a:rPr lang="de-DE" dirty="0">
                <a:sym typeface="Wingdings" pitchFamily="2" charset="2"/>
              </a:rPr>
              <a:t>: Focus </a:t>
            </a:r>
            <a:r>
              <a:rPr lang="de-DE" dirty="0" err="1">
                <a:sym typeface="Wingdings" pitchFamily="2" charset="2"/>
              </a:rPr>
              <a:t>and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strengths</a:t>
            </a:r>
            <a:r>
              <a:rPr lang="de-DE" dirty="0">
                <a:sym typeface="Wingdings" pitchFamily="2" charset="2"/>
              </a:rPr>
              <a:t> / </a:t>
            </a:r>
            <a:r>
              <a:rPr lang="de-DE" dirty="0" err="1">
                <a:sym typeface="Wingdings" pitchFamily="2" charset="2"/>
              </a:rPr>
              <a:t>competences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and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milestones</a:t>
            </a:r>
            <a:endParaRPr lang="de-DE" dirty="0"/>
          </a:p>
        </p:txBody>
      </p:sp>
      <p:pic>
        <p:nvPicPr>
          <p:cNvPr id="9" name="Picture 8" descr="POF4-Diagramm.pdf">
            <a:extLst>
              <a:ext uri="{FF2B5EF4-FFF2-40B4-BE49-F238E27FC236}">
                <a16:creationId xmlns:a16="http://schemas.microsoft.com/office/drawing/2014/main" id="{2223A27A-0142-4F4B-A5EA-78CA948954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76" t="24568" r="27316" b="42032"/>
          <a:stretch/>
        </p:blipFill>
        <p:spPr>
          <a:xfrm>
            <a:off x="7341888" y="1628800"/>
            <a:ext cx="4847512" cy="26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5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PoF</a:t>
            </a:r>
            <a:r>
              <a:rPr lang="en-US" dirty="0"/>
              <a:t> IV: The Evaluation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9CB4AA-2093-E143-828C-17ECB7D16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136955"/>
              </p:ext>
            </p:extLst>
          </p:nvPr>
        </p:nvGraphicFramePr>
        <p:xfrm>
          <a:off x="2072456" y="10346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8130C5-E2EB-E44B-922D-0BA4F34FC7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35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PoF</a:t>
            </a:r>
            <a:r>
              <a:rPr lang="en-US" dirty="0"/>
              <a:t> IV: Next Steps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Timeline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4BB536-88EF-2741-A199-256AEC137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49" y="830989"/>
            <a:ext cx="75565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PoF</a:t>
            </a:r>
            <a:r>
              <a:rPr lang="en-US" dirty="0"/>
              <a:t> IV: The Strategic Evaluation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27-30 </a:t>
            </a:r>
            <a:r>
              <a:rPr lang="de-DE" dirty="0" err="1"/>
              <a:t>January</a:t>
            </a:r>
            <a:r>
              <a:rPr lang="de-DE" dirty="0"/>
              <a:t>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F589C-F011-4C43-A060-A59CD1580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0" y="1136897"/>
            <a:ext cx="9811696" cy="54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13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PoF</a:t>
            </a:r>
            <a:r>
              <a:rPr lang="en-US" dirty="0"/>
              <a:t> IV: The Strategic Evaluation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27-30 </a:t>
            </a:r>
            <a:r>
              <a:rPr lang="de-DE" dirty="0" err="1"/>
              <a:t>January</a:t>
            </a:r>
            <a:r>
              <a:rPr lang="de-DE" dirty="0"/>
              <a:t>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859ABB-CD9F-6F47-8094-33757D81F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412776"/>
            <a:ext cx="918239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3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PoF</a:t>
            </a:r>
            <a:r>
              <a:rPr lang="en-US" dirty="0"/>
              <a:t> IV: The Strategic Evaluation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27-30 </a:t>
            </a:r>
            <a:r>
              <a:rPr lang="de-DE" dirty="0" err="1"/>
              <a:t>January</a:t>
            </a:r>
            <a:r>
              <a:rPr lang="de-DE" dirty="0"/>
              <a:t> 2020; </a:t>
            </a:r>
            <a:r>
              <a:rPr lang="de-DE" dirty="0" err="1"/>
              <a:t>recommendations</a:t>
            </a:r>
            <a:r>
              <a:rPr lang="de-DE" dirty="0"/>
              <a:t> on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55511-F78B-E943-A8CF-963B3CAF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" y="1196752"/>
            <a:ext cx="10416480" cy="5328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D02BF4-8873-0642-B972-4DC9A8DE700C}"/>
              </a:ext>
            </a:extLst>
          </p:cNvPr>
          <p:cNvSpPr txBox="1"/>
          <p:nvPr/>
        </p:nvSpPr>
        <p:spPr>
          <a:xfrm>
            <a:off x="8197850" y="2348880"/>
            <a:ext cx="3595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Assuming</a:t>
            </a:r>
            <a:r>
              <a:rPr lang="de-DE" dirty="0"/>
              <a:t> 2.5%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increase</a:t>
            </a:r>
            <a:endParaRPr lang="de-DE" dirty="0"/>
          </a:p>
          <a:p>
            <a:r>
              <a:rPr lang="de-DE" dirty="0"/>
              <a:t>Note </a:t>
            </a:r>
            <a:r>
              <a:rPr lang="de-DE" dirty="0" err="1"/>
              <a:t>that</a:t>
            </a:r>
            <a:r>
              <a:rPr lang="de-DE" dirty="0"/>
              <a:t> 1.25%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below</a:t>
            </a:r>
            <a:r>
              <a:rPr lang="de-DE" dirty="0"/>
              <a:t> </a:t>
            </a:r>
            <a:r>
              <a:rPr lang="de-DE" dirty="0" err="1"/>
              <a:t>inflation</a:t>
            </a:r>
            <a:endParaRPr lang="de-DE" dirty="0"/>
          </a:p>
          <a:p>
            <a:r>
              <a:rPr lang="de-DE" dirty="0"/>
              <a:t>Note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PoF</a:t>
            </a:r>
            <a:r>
              <a:rPr lang="de-DE" dirty="0"/>
              <a:t> IV will last 7 </a:t>
            </a:r>
            <a:r>
              <a:rPr lang="de-DE" dirty="0" err="1"/>
              <a:t>years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924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7B9CED-CF53-C342-ACBE-36E4E96C1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442301"/>
            <a:ext cx="3030733" cy="42990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C9F7F9-08E1-0647-B36F-C833B0AC8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80" y="1196752"/>
            <a:ext cx="2246648" cy="28814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976A9-292B-4E4A-8AF9-8AC83814B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1" y="3490605"/>
            <a:ext cx="1893834" cy="2680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CEDA7C-804E-6C40-8DA0-C50B475230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24" y="613292"/>
            <a:ext cx="2376264" cy="3072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C80038-09ED-2B4A-A004-5A2AFB5C0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93" y="3140967"/>
            <a:ext cx="2273809" cy="3237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A8EB33-7874-0E43-87A9-C5DCD753F1FB}"/>
              </a:ext>
            </a:extLst>
          </p:cNvPr>
          <p:cNvSpPr txBox="1"/>
          <p:nvPr/>
        </p:nvSpPr>
        <p:spPr>
          <a:xfrm>
            <a:off x="4658463" y="737240"/>
            <a:ext cx="217239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10 </a:t>
            </a:r>
            <a:r>
              <a:rPr lang="de-DE" sz="1600" dirty="0" err="1"/>
              <a:t>pages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Milestone </a:t>
            </a:r>
            <a:r>
              <a:rPr lang="de-DE" sz="1600" dirty="0" err="1"/>
              <a:t>paper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1-page </a:t>
            </a:r>
            <a:r>
              <a:rPr lang="de-DE" sz="1600" dirty="0" err="1"/>
              <a:t>summaries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597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184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PoF</a:t>
            </a:r>
            <a:r>
              <a:rPr lang="en-US" dirty="0"/>
              <a:t> IV: The Strategic Evaluation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Criteria</a:t>
            </a:r>
            <a:r>
              <a:rPr lang="de-DE" dirty="0"/>
              <a:t> – 4 </a:t>
            </a:r>
            <a:r>
              <a:rPr lang="de-DE" dirty="0" err="1"/>
              <a:t>dimensions</a:t>
            </a:r>
            <a:r>
              <a:rPr lang="de-DE" dirty="0"/>
              <a:t>: </a:t>
            </a:r>
            <a:r>
              <a:rPr lang="de-DE" dirty="0" err="1"/>
              <a:t>goals</a:t>
            </a:r>
            <a:r>
              <a:rPr lang="de-DE" dirty="0"/>
              <a:t>,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programme</a:t>
            </a:r>
            <a:r>
              <a:rPr lang="de-DE" dirty="0"/>
              <a:t>, </a:t>
            </a:r>
            <a:r>
              <a:rPr lang="de-DE" dirty="0" err="1"/>
              <a:t>competencies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ressources</a:t>
            </a:r>
            <a:r>
              <a:rPr lang="de-DE" dirty="0"/>
              <a:t>, </a:t>
            </a:r>
            <a:r>
              <a:rPr lang="de-DE" dirty="0" err="1"/>
              <a:t>gain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risks</a:t>
            </a:r>
            <a:endParaRPr lang="de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0EF08C-3309-1A4D-9871-1E81DF4BE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113"/>
            <a:ext cx="12192000" cy="503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5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Helmholtz / </a:t>
            </a:r>
            <a:r>
              <a:rPr lang="de-DE" dirty="0" err="1"/>
              <a:t>PoF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competence</a:t>
            </a:r>
            <a:r>
              <a:rPr lang="de-DE" dirty="0"/>
              <a:t> </a:t>
            </a:r>
            <a:r>
              <a:rPr lang="de-DE" dirty="0" err="1"/>
              <a:t>teams</a:t>
            </a:r>
            <a:endParaRPr lang="de-D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75CA1D-8F31-2A45-892A-7CEC10D5C39A}"/>
              </a:ext>
            </a:extLst>
          </p:cNvPr>
          <p:cNvGrpSpPr/>
          <p:nvPr/>
        </p:nvGrpSpPr>
        <p:grpSpPr>
          <a:xfrm>
            <a:off x="5615103" y="0"/>
            <a:ext cx="5521457" cy="6858000"/>
            <a:chOff x="3143672" y="0"/>
            <a:chExt cx="552145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6C389F-55F5-E94E-ACA3-E877EE426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672" y="0"/>
              <a:ext cx="5521457" cy="6858000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18D0383-7901-424D-BE50-F9C45FE1B0DE}"/>
                </a:ext>
              </a:extLst>
            </p:cNvPr>
            <p:cNvSpPr/>
            <p:nvPr/>
          </p:nvSpPr>
          <p:spPr>
            <a:xfrm>
              <a:off x="3575720" y="1916832"/>
              <a:ext cx="1440161" cy="792088"/>
            </a:xfrm>
            <a:prstGeom prst="roundRect">
              <a:avLst/>
            </a:prstGeom>
            <a:noFill/>
            <a:ln w="7302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A0059A-9090-E442-9691-9F18D883D1C4}"/>
              </a:ext>
            </a:extLst>
          </p:cNvPr>
          <p:cNvGrpSpPr/>
          <p:nvPr/>
        </p:nvGrpSpPr>
        <p:grpSpPr>
          <a:xfrm>
            <a:off x="1559496" y="1603501"/>
            <a:ext cx="2089800" cy="1418749"/>
            <a:chOff x="1055440" y="1578203"/>
            <a:chExt cx="2089800" cy="1418749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DF33A5A-EACB-964B-9F8D-197D93B973CF}"/>
                </a:ext>
              </a:extLst>
            </p:cNvPr>
            <p:cNvSpPr/>
            <p:nvPr/>
          </p:nvSpPr>
          <p:spPr>
            <a:xfrm>
              <a:off x="1055440" y="1578203"/>
              <a:ext cx="2088232" cy="648072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CT Experimental </a:t>
              </a:r>
              <a:r>
                <a:rPr lang="de-DE" sz="1400" dirty="0" err="1">
                  <a:solidFill>
                    <a:schemeClr val="tx1"/>
                  </a:solidFill>
                </a:rPr>
                <a:t>Particle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Physics</a:t>
              </a:r>
              <a:r>
                <a:rPr lang="de-DE" sz="1400" dirty="0">
                  <a:solidFill>
                    <a:schemeClr val="tx1"/>
                  </a:solidFill>
                </a:rPr>
                <a:t> (EPP)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FD5DE2F-4554-E24E-9A55-15FEEA5A1598}"/>
                </a:ext>
              </a:extLst>
            </p:cNvPr>
            <p:cNvSpPr/>
            <p:nvPr/>
          </p:nvSpPr>
          <p:spPr>
            <a:xfrm>
              <a:off x="1057008" y="2348880"/>
              <a:ext cx="2088232" cy="648072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CT </a:t>
              </a:r>
              <a:r>
                <a:rPr lang="de-DE" sz="1400" dirty="0" err="1">
                  <a:solidFill>
                    <a:schemeClr val="tx1"/>
                  </a:solidFill>
                </a:rPr>
                <a:t>Theoretical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br>
                <a:rPr lang="de-DE" sz="1400" dirty="0">
                  <a:solidFill>
                    <a:schemeClr val="tx1"/>
                  </a:solidFill>
                </a:rPr>
              </a:br>
              <a:r>
                <a:rPr lang="de-DE" sz="1400" dirty="0" err="1">
                  <a:solidFill>
                    <a:schemeClr val="tx1"/>
                  </a:solidFill>
                </a:rPr>
                <a:t>Particle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Physics</a:t>
              </a:r>
              <a:r>
                <a:rPr lang="de-DE" sz="1400" dirty="0">
                  <a:solidFill>
                    <a:schemeClr val="tx1"/>
                  </a:solidFill>
                </a:rPr>
                <a:t> (EPP)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12E913B-9BF6-184B-A09E-B0E2424F4FEB}"/>
              </a:ext>
            </a:extLst>
          </p:cNvPr>
          <p:cNvSpPr txBox="1"/>
          <p:nvPr/>
        </p:nvSpPr>
        <p:spPr>
          <a:xfrm>
            <a:off x="744648" y="3208856"/>
            <a:ext cx="39581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(CT </a:t>
            </a:r>
            <a:r>
              <a:rPr lang="de-DE" sz="1600" dirty="0" err="1"/>
              <a:t>structure</a:t>
            </a:r>
            <a:r>
              <a:rPr lang="de-DE" sz="1600" dirty="0"/>
              <a:t> </a:t>
            </a:r>
            <a:r>
              <a:rPr lang="de-DE" sz="1600" dirty="0" err="1"/>
              <a:t>used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2017 </a:t>
            </a:r>
            <a:r>
              <a:rPr lang="de-DE" sz="1600" dirty="0" err="1"/>
              <a:t>status</a:t>
            </a:r>
            <a:r>
              <a:rPr lang="de-DE" sz="1600" dirty="0"/>
              <a:t> </a:t>
            </a:r>
            <a:r>
              <a:rPr lang="de-DE" sz="1600" dirty="0" err="1"/>
              <a:t>report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(</a:t>
            </a:r>
            <a:r>
              <a:rPr lang="de-DE" sz="1600" dirty="0" err="1"/>
              <a:t>retrospective</a:t>
            </a:r>
            <a:r>
              <a:rPr lang="de-DE" sz="1600" dirty="0"/>
              <a:t> SCIENTIFIC </a:t>
            </a:r>
            <a:r>
              <a:rPr lang="de-DE" sz="1600" dirty="0" err="1"/>
              <a:t>evaluation</a:t>
            </a:r>
            <a:r>
              <a:rPr lang="de-DE" sz="1600" dirty="0"/>
              <a:t>) in </a:t>
            </a:r>
            <a:br>
              <a:rPr lang="de-DE" sz="1600" dirty="0"/>
            </a:br>
            <a:r>
              <a:rPr lang="de-DE" sz="1600" dirty="0" err="1"/>
              <a:t>order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achieve</a:t>
            </a:r>
            <a:r>
              <a:rPr lang="de-DE" sz="1600" dirty="0"/>
              <a:t> </a:t>
            </a:r>
            <a:r>
              <a:rPr lang="de-DE" sz="1600" dirty="0" err="1"/>
              <a:t>evaluation</a:t>
            </a:r>
            <a:r>
              <a:rPr lang="de-DE" sz="1600" dirty="0"/>
              <a:t> </a:t>
            </a:r>
            <a:r>
              <a:rPr lang="de-DE" sz="1600" dirty="0" err="1"/>
              <a:t>units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com</a:t>
            </a:r>
            <a:r>
              <a:rPr lang="de-DE" sz="1600" dirty="0"/>
              <a:t>-</a:t>
            </a:r>
            <a:br>
              <a:rPr lang="de-DE" sz="1600" dirty="0"/>
            </a:br>
            <a:r>
              <a:rPr lang="de-DE" sz="1600" dirty="0" err="1"/>
              <a:t>parable</a:t>
            </a:r>
            <a:r>
              <a:rPr lang="de-DE" sz="1600" dirty="0"/>
              <a:t> </a:t>
            </a:r>
            <a:r>
              <a:rPr lang="de-DE" sz="1600" dirty="0" err="1"/>
              <a:t>sizes</a:t>
            </a:r>
            <a:r>
              <a:rPr lang="de-DE" sz="1600" dirty="0"/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1759001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PoF</a:t>
            </a:r>
            <a:r>
              <a:rPr lang="en-US" dirty="0"/>
              <a:t> IV: The Strategic Evaluation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Criteria</a:t>
            </a:r>
            <a:r>
              <a:rPr lang="de-DE" dirty="0"/>
              <a:t> – 4 </a:t>
            </a:r>
            <a:r>
              <a:rPr lang="de-DE" dirty="0" err="1"/>
              <a:t>dimensions</a:t>
            </a:r>
            <a:r>
              <a:rPr lang="de-DE" dirty="0"/>
              <a:t>: </a:t>
            </a:r>
            <a:r>
              <a:rPr lang="de-DE" dirty="0" err="1"/>
              <a:t>goals</a:t>
            </a:r>
            <a:r>
              <a:rPr lang="de-DE" dirty="0"/>
              <a:t>,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programme</a:t>
            </a:r>
            <a:r>
              <a:rPr lang="de-DE" dirty="0"/>
              <a:t>, </a:t>
            </a:r>
            <a:r>
              <a:rPr lang="de-DE" dirty="0" err="1"/>
              <a:t>competencies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ressources</a:t>
            </a:r>
            <a:r>
              <a:rPr lang="de-DE" dirty="0"/>
              <a:t>, </a:t>
            </a:r>
            <a:r>
              <a:rPr lang="de-DE" dirty="0" err="1"/>
              <a:t>gain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risks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0E9E6-D756-B949-A92F-6E6B74AC7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823"/>
            <a:ext cx="12192000" cy="50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56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PoF</a:t>
            </a:r>
            <a:r>
              <a:rPr lang="en-US" dirty="0"/>
              <a:t> IV: The Strategic Evaluation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Criteria</a:t>
            </a:r>
            <a:r>
              <a:rPr lang="de-DE" dirty="0"/>
              <a:t> – 4 </a:t>
            </a:r>
            <a:r>
              <a:rPr lang="de-DE" dirty="0" err="1"/>
              <a:t>dimensions</a:t>
            </a:r>
            <a:r>
              <a:rPr lang="de-DE" dirty="0"/>
              <a:t>: </a:t>
            </a:r>
            <a:r>
              <a:rPr lang="de-DE" dirty="0" err="1"/>
              <a:t>goals</a:t>
            </a:r>
            <a:r>
              <a:rPr lang="de-DE" dirty="0"/>
              <a:t>,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programme</a:t>
            </a:r>
            <a:r>
              <a:rPr lang="de-DE" dirty="0"/>
              <a:t>, </a:t>
            </a:r>
            <a:r>
              <a:rPr lang="de-DE" dirty="0" err="1"/>
              <a:t>competencies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ressources</a:t>
            </a:r>
            <a:r>
              <a:rPr lang="de-DE" dirty="0"/>
              <a:t>, </a:t>
            </a:r>
            <a:r>
              <a:rPr lang="de-DE" dirty="0" err="1"/>
              <a:t>gain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risks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84870-733F-024C-9615-07ADA1021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390"/>
            <a:ext cx="12192000" cy="50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74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PoF</a:t>
            </a:r>
            <a:r>
              <a:rPr lang="en-US" dirty="0"/>
              <a:t> IV: The Strategic Evaluation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Criteria</a:t>
            </a:r>
            <a:r>
              <a:rPr lang="de-DE" dirty="0"/>
              <a:t> – 4 </a:t>
            </a:r>
            <a:r>
              <a:rPr lang="de-DE" dirty="0" err="1"/>
              <a:t>dimensions</a:t>
            </a:r>
            <a:r>
              <a:rPr lang="de-DE" dirty="0"/>
              <a:t>: </a:t>
            </a:r>
            <a:r>
              <a:rPr lang="de-DE" dirty="0" err="1"/>
              <a:t>goals</a:t>
            </a:r>
            <a:r>
              <a:rPr lang="de-DE" dirty="0"/>
              <a:t>,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programme</a:t>
            </a:r>
            <a:r>
              <a:rPr lang="de-DE" dirty="0"/>
              <a:t>, </a:t>
            </a:r>
            <a:r>
              <a:rPr lang="de-DE" dirty="0" err="1"/>
              <a:t>competencies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ressources</a:t>
            </a:r>
            <a:r>
              <a:rPr lang="de-DE" dirty="0"/>
              <a:t>, </a:t>
            </a:r>
            <a:r>
              <a:rPr lang="de-DE" dirty="0" err="1"/>
              <a:t>gain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risks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69FF2-65E0-E947-BBFD-F155E60FA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273"/>
            <a:ext cx="12192000" cy="498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PoF</a:t>
            </a:r>
            <a:r>
              <a:rPr lang="en-US" dirty="0"/>
              <a:t> III/IV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Overall </a:t>
            </a:r>
            <a:r>
              <a:rPr lang="de-DE" dirty="0" err="1"/>
              <a:t>timeline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E98B4-F2A1-2444-9556-09EE497CF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8" b="32353"/>
          <a:stretch/>
        </p:blipFill>
        <p:spPr>
          <a:xfrm>
            <a:off x="176693" y="2453987"/>
            <a:ext cx="11996533" cy="2448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68C06F-0607-5F46-ACA6-48EC04AB9B2F}"/>
              </a:ext>
            </a:extLst>
          </p:cNvPr>
          <p:cNvSpPr/>
          <p:nvPr/>
        </p:nvSpPr>
        <p:spPr>
          <a:xfrm>
            <a:off x="7104112" y="6237312"/>
            <a:ext cx="4392488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6D7359-0C98-C742-8B6D-A4C1C8B91425}"/>
              </a:ext>
            </a:extLst>
          </p:cNvPr>
          <p:cNvSpPr txBox="1"/>
          <p:nvPr/>
        </p:nvSpPr>
        <p:spPr>
          <a:xfrm>
            <a:off x="140626" y="5046275"/>
            <a:ext cx="164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„Strategiepapier</a:t>
            </a:r>
            <a:br>
              <a:rPr lang="de-DE" sz="1600" dirty="0"/>
            </a:br>
            <a:r>
              <a:rPr lang="de-DE" sz="1600" dirty="0"/>
              <a:t>Materie“ 2017</a:t>
            </a:r>
          </a:p>
          <a:p>
            <a:pPr algn="ctr"/>
            <a:r>
              <a:rPr lang="de-DE" sz="1600" dirty="0"/>
              <a:t>Update 2/2019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4F1BFA-B2FB-244F-9158-DCCCD1F21D87}"/>
              </a:ext>
            </a:extLst>
          </p:cNvPr>
          <p:cNvSpPr txBox="1"/>
          <p:nvPr/>
        </p:nvSpPr>
        <p:spPr>
          <a:xfrm>
            <a:off x="1917943" y="1551320"/>
            <a:ext cx="1937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DESY </a:t>
            </a:r>
            <a:r>
              <a:rPr lang="de-DE" sz="1600" dirty="0" err="1"/>
              <a:t>status</a:t>
            </a:r>
            <a:r>
              <a:rPr lang="de-DE" sz="1600" dirty="0"/>
              <a:t> </a:t>
            </a:r>
            <a:r>
              <a:rPr lang="de-DE" sz="1600" dirty="0" err="1"/>
              <a:t>report</a:t>
            </a:r>
            <a:br>
              <a:rPr lang="de-DE" sz="1600" dirty="0"/>
            </a:br>
            <a:r>
              <a:rPr lang="de-DE" sz="1600" dirty="0" err="1"/>
              <a:t>prepared</a:t>
            </a:r>
            <a:r>
              <a:rPr lang="de-DE" sz="1600" dirty="0"/>
              <a:t> in 2017</a:t>
            </a:r>
            <a:br>
              <a:rPr lang="de-DE" sz="1600" dirty="0"/>
            </a:br>
            <a:r>
              <a:rPr lang="de-DE" sz="1600" dirty="0" err="1"/>
              <a:t>units</a:t>
            </a:r>
            <a:r>
              <a:rPr lang="de-DE" sz="1600" dirty="0"/>
              <a:t>: 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A1112F-115E-1A45-9B45-C3C9508B076C}"/>
              </a:ext>
            </a:extLst>
          </p:cNvPr>
          <p:cNvSpPr txBox="1"/>
          <p:nvPr/>
        </p:nvSpPr>
        <p:spPr>
          <a:xfrm>
            <a:off x="3470559" y="5046274"/>
            <a:ext cx="1140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Evaluation</a:t>
            </a:r>
            <a:br>
              <a:rPr lang="de-DE" sz="1600" dirty="0"/>
            </a:br>
            <a:r>
              <a:rPr lang="de-DE" sz="1600" dirty="0"/>
              <a:t>at DESY</a:t>
            </a:r>
          </a:p>
          <a:p>
            <a:pPr algn="ctr"/>
            <a:r>
              <a:rPr lang="de-DE" sz="1600" dirty="0"/>
              <a:t>2/2018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71A409-6BC9-A447-AA3D-EEC719DC8366}"/>
              </a:ext>
            </a:extLst>
          </p:cNvPr>
          <p:cNvSpPr txBox="1"/>
          <p:nvPr/>
        </p:nvSpPr>
        <p:spPr>
          <a:xfrm>
            <a:off x="4486392" y="1551320"/>
            <a:ext cx="153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Forschungs-</a:t>
            </a:r>
            <a:br>
              <a:rPr lang="de-DE" sz="1600" dirty="0"/>
            </a:br>
            <a:r>
              <a:rPr lang="de-DE" sz="1600" dirty="0"/>
              <a:t>politische Ziele</a:t>
            </a:r>
            <a:br>
              <a:rPr lang="de-DE" sz="1600" dirty="0"/>
            </a:br>
            <a:r>
              <a:rPr lang="de-DE" sz="1600" dirty="0"/>
              <a:t>2/2019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0ECA6B-C063-B04F-9548-8F3031E9B8FE}"/>
              </a:ext>
            </a:extLst>
          </p:cNvPr>
          <p:cNvSpPr txBox="1"/>
          <p:nvPr/>
        </p:nvSpPr>
        <p:spPr>
          <a:xfrm>
            <a:off x="5911344" y="5046273"/>
            <a:ext cx="1244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/>
              <a:t>Preparation</a:t>
            </a:r>
            <a:br>
              <a:rPr lang="de-DE" sz="1600" dirty="0"/>
            </a:b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strategic</a:t>
            </a:r>
            <a:br>
              <a:rPr lang="de-DE" sz="1600" dirty="0"/>
            </a:br>
            <a:r>
              <a:rPr lang="de-DE" sz="1600" dirty="0" err="1"/>
              <a:t>proposals</a:t>
            </a:r>
            <a:endParaRPr lang="de-DE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4AE030-5BB1-EF40-84C3-C8BF13ACC4A7}"/>
              </a:ext>
            </a:extLst>
          </p:cNvPr>
          <p:cNvSpPr txBox="1"/>
          <p:nvPr/>
        </p:nvSpPr>
        <p:spPr>
          <a:xfrm>
            <a:off x="6534087" y="1550983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Evaluation</a:t>
            </a:r>
            <a:br>
              <a:rPr lang="de-DE" sz="1600" dirty="0"/>
            </a:br>
            <a:r>
              <a:rPr lang="de-DE" sz="1600" dirty="0"/>
              <a:t>1/2020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E86B4B-CE54-4941-A0E0-E63AFDE586C0}"/>
              </a:ext>
            </a:extLst>
          </p:cNvPr>
          <p:cNvSpPr txBox="1"/>
          <p:nvPr/>
        </p:nvSpPr>
        <p:spPr>
          <a:xfrm>
            <a:off x="8118894" y="5046273"/>
            <a:ext cx="1814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/>
              <a:t>Funding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recommendations</a:t>
            </a:r>
            <a:endParaRPr lang="de-DE" sz="1600" dirty="0"/>
          </a:p>
          <a:p>
            <a:pPr algn="ctr"/>
            <a:r>
              <a:rPr lang="de-DE" sz="1600" dirty="0" err="1"/>
              <a:t>Later</a:t>
            </a:r>
            <a:r>
              <a:rPr lang="de-DE" sz="1600" dirty="0"/>
              <a:t> in 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AE19C5-4138-DE4C-AE5D-CECF5B543672}"/>
              </a:ext>
            </a:extLst>
          </p:cNvPr>
          <p:cNvSpPr txBox="1"/>
          <p:nvPr/>
        </p:nvSpPr>
        <p:spPr>
          <a:xfrm>
            <a:off x="10243425" y="1550983"/>
            <a:ext cx="994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Begin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PoF</a:t>
            </a:r>
            <a:r>
              <a:rPr lang="de-DE" sz="1600" dirty="0"/>
              <a:t> IV</a:t>
            </a:r>
          </a:p>
          <a:p>
            <a:pPr algn="ctr"/>
            <a:r>
              <a:rPr lang="de-DE" sz="1600" dirty="0"/>
              <a:t>1/2021</a:t>
            </a:r>
          </a:p>
        </p:txBody>
      </p:sp>
    </p:spTree>
    <p:extLst>
      <p:ext uri="{BB962C8B-B14F-4D97-AF65-F5344CB8AC3E}">
        <p14:creationId xmlns:p14="http://schemas.microsoft.com/office/powerpoint/2010/main" val="241580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 err="1"/>
              <a:t>Strategiepapier</a:t>
            </a:r>
            <a:r>
              <a:rPr lang="en-US" dirty="0"/>
              <a:t> </a:t>
            </a:r>
            <a:r>
              <a:rPr lang="en-US" dirty="0" err="1"/>
              <a:t>Materie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Originally</a:t>
            </a:r>
            <a:r>
              <a:rPr lang="de-DE" dirty="0"/>
              <a:t> June 2017; </a:t>
            </a:r>
            <a:r>
              <a:rPr lang="de-DE" dirty="0" err="1"/>
              <a:t>recent</a:t>
            </a:r>
            <a:r>
              <a:rPr lang="de-DE" dirty="0"/>
              <a:t>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52F74-9415-5B4B-B6C5-257822FFE739}"/>
              </a:ext>
            </a:extLst>
          </p:cNvPr>
          <p:cNvSpPr txBox="1"/>
          <p:nvPr/>
        </p:nvSpPr>
        <p:spPr>
          <a:xfrm>
            <a:off x="263352" y="1213543"/>
            <a:ext cx="9144491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scientific goals of the next decade are the following:</a:t>
            </a:r>
            <a:endParaRPr lang="de-DE" dirty="0"/>
          </a:p>
          <a:p>
            <a:pPr lvl="0"/>
            <a:r>
              <a:rPr lang="en-US" b="1" dirty="0"/>
              <a:t>We explore the limits of the Standard Model of particle physics</a:t>
            </a:r>
            <a:endParaRPr lang="de-DE" b="1" dirty="0"/>
          </a:p>
          <a:p>
            <a:pPr lvl="0"/>
            <a:r>
              <a:rPr lang="en-US" b="1" dirty="0"/>
              <a:t>We investigate the complexity in hadrons and nuclei and their role in the universe</a:t>
            </a:r>
            <a:endParaRPr lang="de-DE" b="1" dirty="0"/>
          </a:p>
          <a:p>
            <a:pPr lvl="0"/>
            <a:r>
              <a:rPr lang="en-US" b="1" dirty="0"/>
              <a:t>We explore the origin of the various kinds of cosmic radiation</a:t>
            </a:r>
            <a:endParaRPr lang="de-DE" b="1" dirty="0"/>
          </a:p>
          <a:p>
            <a:pPr lvl="0"/>
            <a:r>
              <a:rPr lang="en-US" b="1" dirty="0"/>
              <a:t>We analyze matter under extreme and non-equilibrium conditions</a:t>
            </a:r>
            <a:endParaRPr lang="de-DE" b="1" dirty="0"/>
          </a:p>
          <a:p>
            <a:pPr lvl="0"/>
            <a:r>
              <a:rPr lang="en-US" b="1" dirty="0"/>
              <a:t>We map dynamical processes on atomic time and length scales</a:t>
            </a:r>
            <a:endParaRPr lang="de-DE" b="1" dirty="0"/>
          </a:p>
          <a:p>
            <a:pPr lvl="0"/>
            <a:r>
              <a:rPr lang="en-US" b="1" dirty="0"/>
              <a:t>We interrogate complex (functional) materials for new applications</a:t>
            </a:r>
            <a:endParaRPr lang="de-DE" b="1" dirty="0"/>
          </a:p>
          <a:p>
            <a:pPr lvl="0"/>
            <a:r>
              <a:rPr lang="en-US" b="1" dirty="0"/>
              <a:t>We decode complex biological structures and processes</a:t>
            </a:r>
            <a:endParaRPr lang="de-DE" b="1" dirty="0"/>
          </a:p>
          <a:p>
            <a:pPr lvl="0"/>
            <a:r>
              <a:rPr lang="en-US" b="1" dirty="0"/>
              <a:t>We explore the physical limits of particle acceleration</a:t>
            </a:r>
            <a:endParaRPr lang="de-DE" b="1" dirty="0"/>
          </a:p>
          <a:p>
            <a:pPr lvl="0"/>
            <a:r>
              <a:rPr lang="en-US" b="1" dirty="0"/>
              <a:t>We analyze the physical mechanisms of plasma acceleration</a:t>
            </a:r>
            <a:endParaRPr lang="de-DE" b="1" dirty="0"/>
          </a:p>
          <a:p>
            <a:pPr lvl="0"/>
            <a:r>
              <a:rPr lang="en-US" b="1" dirty="0"/>
              <a:t>We investigate novel sensor materials</a:t>
            </a:r>
            <a:endParaRPr lang="de-DE" b="1" dirty="0"/>
          </a:p>
          <a:p>
            <a:pPr lvl="0"/>
            <a:r>
              <a:rPr lang="en-US" b="1" dirty="0"/>
              <a:t>We push the limits of knowledge extraction</a:t>
            </a:r>
            <a:endParaRPr lang="de-DE" b="1" dirty="0"/>
          </a:p>
          <a:p>
            <a:endParaRPr lang="de-DE" sz="1600" dirty="0" err="1"/>
          </a:p>
        </p:txBody>
      </p:sp>
    </p:spTree>
    <p:extLst>
      <p:ext uri="{BB962C8B-B14F-4D97-AF65-F5344CB8AC3E}">
        <p14:creationId xmlns:p14="http://schemas.microsoft.com/office/powerpoint/2010/main" val="198892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 err="1"/>
              <a:t>Strategiepapier</a:t>
            </a:r>
            <a:r>
              <a:rPr lang="en-US" dirty="0"/>
              <a:t> </a:t>
            </a:r>
            <a:r>
              <a:rPr lang="en-US" dirty="0" err="1"/>
              <a:t>Materie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Originally</a:t>
            </a:r>
            <a:r>
              <a:rPr lang="de-DE" dirty="0"/>
              <a:t> June 2017; </a:t>
            </a:r>
            <a:r>
              <a:rPr lang="de-DE" dirty="0" err="1"/>
              <a:t>recent</a:t>
            </a:r>
            <a:r>
              <a:rPr lang="de-DE" dirty="0"/>
              <a:t> 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9DF6B-F6C4-5040-A44A-8A3AB3F69FFA}"/>
              </a:ext>
            </a:extLst>
          </p:cNvPr>
          <p:cNvSpPr txBox="1"/>
          <p:nvPr/>
        </p:nvSpPr>
        <p:spPr>
          <a:xfrm>
            <a:off x="407987" y="1772816"/>
            <a:ext cx="1126462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Topic </a:t>
            </a:r>
            <a:r>
              <a:rPr lang="en-US" b="1" i="1" dirty="0"/>
              <a:t>Fundamental Particles and Forces</a:t>
            </a:r>
            <a:r>
              <a:rPr lang="en-US" b="1" dirty="0"/>
              <a:t> (DESY, KIT)</a:t>
            </a:r>
            <a:endParaRPr lang="de-DE" b="1" dirty="0"/>
          </a:p>
          <a:p>
            <a:r>
              <a:rPr lang="en-US" dirty="0"/>
              <a:t>In this topic, we explore the origin of particle masses, the quantum structure of the vacuum and the strong </a:t>
            </a:r>
            <a:br>
              <a:rPr lang="en-US" dirty="0"/>
            </a:br>
            <a:r>
              <a:rPr lang="en-US" dirty="0"/>
              <a:t>and electroweak force, and we search for physics beyond the Standard Model, particularly for dark matter </a:t>
            </a:r>
            <a:br>
              <a:rPr lang="en-US" dirty="0"/>
            </a:br>
            <a:r>
              <a:rPr lang="en-US" dirty="0"/>
              <a:t>particles. Our focus is on the three themes </a:t>
            </a:r>
            <a:r>
              <a:rPr lang="en-US" i="1" dirty="0" err="1"/>
              <a:t>i</a:t>
            </a:r>
            <a:r>
              <a:rPr lang="en-US" dirty="0"/>
              <a:t>) Higgs boson and fundamental interaction, </a:t>
            </a:r>
            <a:r>
              <a:rPr lang="en-US" i="1" dirty="0"/>
              <a:t>ii</a:t>
            </a:r>
            <a:r>
              <a:rPr lang="en-US" dirty="0"/>
              <a:t>) Search for new </a:t>
            </a:r>
            <a:br>
              <a:rPr lang="en-US" dirty="0"/>
            </a:br>
            <a:r>
              <a:rPr lang="en-US" dirty="0"/>
              <a:t>particles and phenomena, and </a:t>
            </a:r>
            <a:r>
              <a:rPr lang="en-US" i="1" dirty="0"/>
              <a:t>iii</a:t>
            </a:r>
            <a:r>
              <a:rPr lang="en-US" dirty="0"/>
              <a:t>) Cosmology and dark matter. Prominent instruments are the ATLAS and </a:t>
            </a:r>
            <a:br>
              <a:rPr lang="en-US" dirty="0"/>
            </a:br>
            <a:r>
              <a:rPr lang="en-US" dirty="0"/>
              <a:t>CMS experiments at the Large Hadron collider of CERN and also the Belle/Belle II experiment to investigate </a:t>
            </a:r>
            <a:br>
              <a:rPr lang="en-US" dirty="0"/>
            </a:br>
            <a:r>
              <a:rPr lang="en-US" dirty="0"/>
              <a:t>electron-proton collisions at KEK in Japan. We develop concepts for experiments at future colliders, for </a:t>
            </a:r>
            <a:br>
              <a:rPr lang="en-US" dirty="0"/>
            </a:br>
            <a:r>
              <a:rPr lang="en-US" dirty="0"/>
              <a:t>experiments with neutrino radiation and for the search for dark matter. Part of the current activities of FZJ </a:t>
            </a:r>
            <a:br>
              <a:rPr lang="en-US" dirty="0"/>
            </a:br>
            <a:r>
              <a:rPr lang="en-US" dirty="0"/>
              <a:t>– studying the fate of antimatter (</a:t>
            </a:r>
            <a:r>
              <a:rPr lang="en-US" dirty="0" err="1"/>
              <a:t>baryo</a:t>
            </a:r>
            <a:r>
              <a:rPr lang="en-US" dirty="0"/>
              <a:t>- and </a:t>
            </a:r>
            <a:r>
              <a:rPr lang="en-US" dirty="0" err="1"/>
              <a:t>leptogenesis</a:t>
            </a:r>
            <a:r>
              <a:rPr lang="en-US" dirty="0"/>
              <a:t>), more specifically the search for CP violation </a:t>
            </a:r>
            <a:br>
              <a:rPr lang="en-US" dirty="0"/>
            </a:br>
            <a:r>
              <a:rPr lang="en-US" dirty="0"/>
              <a:t>via EDMs and neutrino oscillations – are also closely related to this topic. </a:t>
            </a:r>
            <a:endParaRPr lang="de-DE" dirty="0"/>
          </a:p>
          <a:p>
            <a:endParaRPr lang="de-DE" sz="1600" dirty="0" err="1"/>
          </a:p>
        </p:txBody>
      </p:sp>
    </p:spTree>
    <p:extLst>
      <p:ext uri="{BB962C8B-B14F-4D97-AF65-F5344CB8AC3E}">
        <p14:creationId xmlns:p14="http://schemas.microsoft.com/office/powerpoint/2010/main" val="19376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Looking Back: The Scientific Evaluation (Feb. 2018)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Desy</a:t>
            </a:r>
            <a:r>
              <a:rPr lang="de-DE" dirty="0"/>
              <a:t> </a:t>
            </a:r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MU (FPF </a:t>
            </a:r>
            <a:r>
              <a:rPr lang="de-DE" dirty="0" err="1"/>
              <a:t>and</a:t>
            </a:r>
            <a:r>
              <a:rPr lang="de-DE" dirty="0"/>
              <a:t> MRU)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3AC77-814E-1743-99BD-A82D88BDF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59" y="0"/>
            <a:ext cx="10367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5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 err="1"/>
              <a:t>Forschungspolitische</a:t>
            </a:r>
            <a:r>
              <a:rPr lang="en-US" dirty="0"/>
              <a:t> </a:t>
            </a:r>
            <a:r>
              <a:rPr lang="en-US" dirty="0" err="1"/>
              <a:t>Ziele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February</a:t>
            </a:r>
            <a:r>
              <a:rPr lang="de-DE" dirty="0"/>
              <a:t>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F4755-C121-FB4D-B321-645B914FA3F8}"/>
              </a:ext>
            </a:extLst>
          </p:cNvPr>
          <p:cNvSpPr txBox="1"/>
          <p:nvPr/>
        </p:nvSpPr>
        <p:spPr>
          <a:xfrm>
            <a:off x="407987" y="1213543"/>
            <a:ext cx="111996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Forschungsziele sind insbesondere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/>
              <a:t>die Identifikation der fundamentalen Teilchen und ihrer Wechselwirkungen </a:t>
            </a:r>
            <a:br>
              <a:rPr lang="de-DE" sz="1600" dirty="0"/>
            </a:br>
            <a:r>
              <a:rPr lang="de-DE" sz="1600" dirty="0"/>
              <a:t>sowie das genaue Verständnis der Struktur des Vakuums,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/>
              <a:t>das Verständnis des Aufbaus und der Dynamik von </a:t>
            </a:r>
            <a:r>
              <a:rPr lang="de-DE" sz="1600" dirty="0" err="1"/>
              <a:t>Hadronen</a:t>
            </a:r>
            <a:r>
              <a:rPr lang="de-DE" sz="1600" dirty="0"/>
              <a:t>, Kernen und </a:t>
            </a:r>
            <a:br>
              <a:rPr lang="de-DE" sz="1600" dirty="0"/>
            </a:br>
            <a:r>
              <a:rPr lang="de-DE" sz="1600" dirty="0"/>
              <a:t>Kernmaterie und ihrer Rolle bei der astrophysikalischen Entstehung der chemischen Elemente sowie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/>
              <a:t>das Verständnis der Natur der Dunklen Materie und der Dunklen Energie sowie des Universums bei hohen Energien.</a:t>
            </a:r>
          </a:p>
          <a:p>
            <a:endParaRPr lang="de-DE" sz="1600" dirty="0"/>
          </a:p>
          <a:p>
            <a:r>
              <a:rPr lang="de-DE" sz="1600" dirty="0"/>
              <a:t>[Meilensteine]</a:t>
            </a:r>
          </a:p>
          <a:p>
            <a:endParaRPr lang="de-DE" sz="1600" dirty="0"/>
          </a:p>
          <a:p>
            <a:r>
              <a:rPr lang="de-DE" sz="1600" dirty="0"/>
              <a:t>Das Topic hat sich folgende spezifische Ziele gesetzt: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/>
              <a:t>Es werden genaue Vermessungen der Eigenschaften des </a:t>
            </a:r>
            <a:r>
              <a:rPr lang="de-DE" sz="1600" dirty="0" err="1"/>
              <a:t>Higgs-Bosons</a:t>
            </a:r>
            <a:r>
              <a:rPr lang="de-DE" sz="1600" dirty="0"/>
              <a:t> am LHC/HL-LHC sowie hochpräzise Untersuchungen der elektroschwachen und starken Wechselwirkung am LHC/HL-LHC und mit dem Belle II-Experiment durchgeführt. Von Belle II werden tiefe Einblicke in die Ursachen der Materie-Antimaterie-Asymmetrie erwartet.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/>
              <a:t>Die verfolgten Experimente dienen auch der Suche nach neuen Teilchen und Phänomenen, entweder durch eine direkte Beobachtung oder durch Abweichungen zwischen Theorie und Präzisionsmessung.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/>
              <a:t>Neu in der </a:t>
            </a:r>
            <a:r>
              <a:rPr lang="de-DE" sz="1600" dirty="0" err="1"/>
              <a:t>PoF</a:t>
            </a:r>
            <a:r>
              <a:rPr lang="de-DE" sz="1600" dirty="0"/>
              <a:t> IV ist die Suche nach </a:t>
            </a:r>
            <a:r>
              <a:rPr lang="de-DE" sz="1600" dirty="0" err="1"/>
              <a:t>Axionen</a:t>
            </a:r>
            <a:r>
              <a:rPr lang="de-DE" sz="1600" dirty="0"/>
              <a:t> und ähnlichen hypothetischen Teilchenmit dem ALPS II-Experiment bei DESY. Darüber hinaus werden die technische und finanzielle Machbarkeit der möglichen Nachfolgeprojekte MADMAX und IAXO erarbeitet und ggf. bereits erste Demonstratoren fertiggestellt.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/>
              <a:t>Diese Aktivitäten treiben das Thema das Verständnis der Kosmologie voran, beleuchten die „dunkle Seite“ des Universums und sind komplementär zu denen der Astroteilchenphysik im Topic Materie und Strahlung vom Universum. </a:t>
            </a:r>
          </a:p>
          <a:p>
            <a:endParaRPr lang="de-DE" sz="1600" dirty="0" err="1"/>
          </a:p>
        </p:txBody>
      </p:sp>
      <p:pic>
        <p:nvPicPr>
          <p:cNvPr id="9" name="Picture 8" descr="POF4-Diagramm.pdf">
            <a:extLst>
              <a:ext uri="{FF2B5EF4-FFF2-40B4-BE49-F238E27FC236}">
                <a16:creationId xmlns:a16="http://schemas.microsoft.com/office/drawing/2014/main" id="{A737D618-3EE7-FD42-BFEA-119D7F3EB2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76" t="24568" r="27316" b="42032"/>
          <a:stretch/>
        </p:blipFill>
        <p:spPr>
          <a:xfrm>
            <a:off x="8374449" y="116632"/>
            <a:ext cx="3698215" cy="20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3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 err="1"/>
              <a:t>Posteriorities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February</a:t>
            </a:r>
            <a:r>
              <a:rPr lang="de-DE" dirty="0"/>
              <a:t>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E423E3-3231-BB41-A532-FC124354E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913158"/>
            <a:ext cx="9080698" cy="566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3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PoF</a:t>
            </a:r>
            <a:r>
              <a:rPr lang="en-US" dirty="0"/>
              <a:t> IV: The Template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PoF IV Basics  |  18 Mar 2019  |  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volumes</a:t>
            </a:r>
            <a:r>
              <a:rPr lang="de-DE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3142D2-1330-154E-91F2-536112EDB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87" y="1182232"/>
            <a:ext cx="3325823" cy="47176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878328-EEF6-4342-8800-2C2F1A719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8" y="1213543"/>
            <a:ext cx="3309426" cy="4686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131C02-1795-E742-A5FE-D2D3295E4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693" y="1182232"/>
            <a:ext cx="3290199" cy="46544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42062095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16x9_en(2)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DESY_PowerPoint_16x9_en(2)</Template>
  <TotalTime>53462</TotalTime>
  <Words>700</Words>
  <Application>Microsoft Macintosh PowerPoint</Application>
  <PresentationFormat>Widescreen</PresentationFormat>
  <Paragraphs>160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Wingdings</vt:lpstr>
      <vt:lpstr>DESY_PowerPoint_16x9_en(2)</vt:lpstr>
      <vt:lpstr>The PoF IV Strategic Evaluation</vt:lpstr>
      <vt:lpstr>Reminder</vt:lpstr>
      <vt:lpstr>PoF III/IV</vt:lpstr>
      <vt:lpstr>Strategiepapier Materie</vt:lpstr>
      <vt:lpstr>Strategiepapier Materie</vt:lpstr>
      <vt:lpstr>Looking Back: The Scientific Evaluation (Feb. 2018)</vt:lpstr>
      <vt:lpstr>Forschungspolitische Ziele</vt:lpstr>
      <vt:lpstr>Posteriorities</vt:lpstr>
      <vt:lpstr>PoF IV: The Template</vt:lpstr>
      <vt:lpstr>PoF IV: The Template</vt:lpstr>
      <vt:lpstr>PoF IV: The Template</vt:lpstr>
      <vt:lpstr>PoF IV: The Evaluation</vt:lpstr>
      <vt:lpstr>PoF IV: Next Steps</vt:lpstr>
      <vt:lpstr>PoF IV: The Strategic Evaluation</vt:lpstr>
      <vt:lpstr>PoF IV: The Strategic Evaluation</vt:lpstr>
      <vt:lpstr>PoF IV: The Strategic Evaluation</vt:lpstr>
      <vt:lpstr>Summary</vt:lpstr>
      <vt:lpstr>Backup</vt:lpstr>
      <vt:lpstr>PoF IV: The Strategic Evaluation</vt:lpstr>
      <vt:lpstr>PoF IV: The Strategic Evaluation</vt:lpstr>
      <vt:lpstr>PoF IV: The Strategic Evaluation</vt:lpstr>
      <vt:lpstr>PoF IV: The Strategic Evaluation</vt:lpstr>
    </vt:vector>
  </TitlesOfParts>
  <Company>DESY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Nele Mueller</dc:creator>
  <cp:lastModifiedBy>Thomas Schörner-Sadenius</cp:lastModifiedBy>
  <cp:revision>611</cp:revision>
  <cp:lastPrinted>2018-09-24T11:44:28Z</cp:lastPrinted>
  <dcterms:created xsi:type="dcterms:W3CDTF">2017-10-27T13:42:35Z</dcterms:created>
  <dcterms:modified xsi:type="dcterms:W3CDTF">2019-03-17T17:13:54Z</dcterms:modified>
</cp:coreProperties>
</file>