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259" r:id="rId5"/>
    <p:sldId id="289" r:id="rId6"/>
    <p:sldId id="261" r:id="rId7"/>
    <p:sldId id="262" r:id="rId8"/>
    <p:sldId id="260" r:id="rId9"/>
    <p:sldId id="263" r:id="rId10"/>
    <p:sldId id="264" r:id="rId11"/>
    <p:sldId id="293" r:id="rId12"/>
    <p:sldId id="292" r:id="rId13"/>
    <p:sldId id="265" r:id="rId14"/>
    <p:sldId id="273" r:id="rId15"/>
    <p:sldId id="274" r:id="rId16"/>
    <p:sldId id="290" r:id="rId17"/>
    <p:sldId id="270" r:id="rId18"/>
    <p:sldId id="271" r:id="rId19"/>
    <p:sldId id="298" r:id="rId20"/>
    <p:sldId id="299" r:id="rId21"/>
    <p:sldId id="275" r:id="rId22"/>
    <p:sldId id="276" r:id="rId23"/>
    <p:sldId id="277" r:id="rId24"/>
    <p:sldId id="278" r:id="rId25"/>
    <p:sldId id="302" r:id="rId26"/>
    <p:sldId id="300" r:id="rId27"/>
    <p:sldId id="301" r:id="rId28"/>
    <p:sldId id="288" r:id="rId29"/>
  </p:sldIdLst>
  <p:sldSz cx="9144000" cy="6858000" type="screen4x3"/>
  <p:notesSz cx="6669088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71" autoAdjust="0"/>
  </p:normalViewPr>
  <p:slideViewPr>
    <p:cSldViewPr>
      <p:cViewPr>
        <p:scale>
          <a:sx n="80" d="100"/>
          <a:sy n="80" d="100"/>
        </p:scale>
        <p:origin x="-79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5B7A2-C778-4DBB-B503-9604589BB62E}" type="datetimeFigureOut">
              <a:rPr lang="de-DE" smtClean="0"/>
              <a:pPr/>
              <a:t>31.08.2009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D80B2-8B54-4D15-BB7D-E409C53D4F73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986F7-1029-4CF6-8C88-327E7EB9A428}" type="datetimeFigureOut">
              <a:rPr lang="de-DE" smtClean="0"/>
              <a:pPr/>
              <a:t>31.08.2009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22DD4-5359-45D9-BC68-58612E730418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2DD4-5359-45D9-BC68-58612E730418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2DD4-5359-45D9-BC68-58612E730418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196"/>
            <a:ext cx="8429684" cy="682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2416177"/>
            <a:ext cx="6357982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8852" y="4029076"/>
            <a:ext cx="6400800" cy="111443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5720" y="2143116"/>
            <a:ext cx="2050292" cy="2050292"/>
          </a:xfrm>
          <a:prstGeom prst="ellipse">
            <a:avLst/>
          </a:prstGeom>
          <a:ln w="793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27000" h="152400" prst="hardEdge"/>
            <a:extrusionClr>
              <a:srgbClr val="000000"/>
            </a:extrusion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175" y="142852"/>
            <a:ext cx="9151938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04"/>
            <a:ext cx="6456363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8" descr="CMSGermany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40616"/>
            <a:ext cx="1800225" cy="1800225"/>
          </a:xfrm>
          <a:prstGeom prst="rect">
            <a:avLst/>
          </a:prstGeom>
          <a:noFill/>
        </p:spPr>
      </p:pic>
      <p:pic>
        <p:nvPicPr>
          <p:cNvPr id="11" name="Picture 1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5265738"/>
            <a:ext cx="2808287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9" descr="BMBF_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54438" y="5276850"/>
            <a:ext cx="2401887" cy="1206500"/>
          </a:xfrm>
          <a:prstGeom prst="rect">
            <a:avLst/>
          </a:prstGeom>
          <a:noFill/>
        </p:spPr>
      </p:pic>
      <p:pic>
        <p:nvPicPr>
          <p:cNvPr id="13" name="Picture 120" descr="cms_detector_3d_englis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025" y="5229225"/>
            <a:ext cx="1944688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21"/>
          <p:cNvSpPr>
            <a:spLocks noChangeArrowheads="1"/>
          </p:cNvSpPr>
          <p:nvPr/>
        </p:nvSpPr>
        <p:spPr bwMode="auto">
          <a:xfrm>
            <a:off x="6732588" y="5173663"/>
            <a:ext cx="2087562" cy="71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976" y="6356350"/>
            <a:ext cx="1643074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76" y="6356350"/>
            <a:ext cx="1643074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76" y="6356350"/>
            <a:ext cx="1643074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76" y="6356350"/>
            <a:ext cx="1643074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58" y="15196"/>
            <a:ext cx="8429684" cy="682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8229600" cy="505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488" y="6356350"/>
            <a:ext cx="500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9586" y="6356350"/>
            <a:ext cx="60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6B725647-6DFA-4F8D-9095-744B4407EC2D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87469" y="142852"/>
            <a:ext cx="79136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2" name="Picture 2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224784" y="92052"/>
            <a:ext cx="816616" cy="816616"/>
          </a:xfrm>
          <a:prstGeom prst="ellipse">
            <a:avLst/>
          </a:prstGeom>
          <a:ln w="4445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63500" h="152400" prst="hardEdge"/>
            <a:extrusionClr>
              <a:srgbClr val="000000"/>
            </a:extrusionClr>
          </a:sp3d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57290" y="153012"/>
            <a:ext cx="6643734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de-DE" dirty="0"/>
          </a:p>
        </p:txBody>
      </p:sp>
      <p:pic>
        <p:nvPicPr>
          <p:cNvPr id="313" name="Picture 163" descr="CMSGermany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1024" y="50800"/>
            <a:ext cx="895350" cy="895350"/>
          </a:xfrm>
          <a:prstGeom prst="rect">
            <a:avLst/>
          </a:prstGeom>
          <a:noFill/>
        </p:spPr>
      </p:pic>
      <p:pic>
        <p:nvPicPr>
          <p:cNvPr id="344" name="Picture 16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5888" y="6324600"/>
            <a:ext cx="9366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5" name="Picture 16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628063" y="6316663"/>
            <a:ext cx="407987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6" name="TextBox 345"/>
          <p:cNvSpPr txBox="1"/>
          <p:nvPr/>
        </p:nvSpPr>
        <p:spPr>
          <a:xfrm>
            <a:off x="1153136" y="6388438"/>
            <a:ext cx="1775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Armin </a:t>
            </a:r>
            <a:r>
              <a:rPr lang="de-DE" sz="1400" b="1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Scheurer</a:t>
            </a:r>
            <a:endParaRPr lang="de-DE" sz="1400" b="1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cxnSp>
        <p:nvCxnSpPr>
          <p:cNvPr id="348" name="Straight Connector 347"/>
          <p:cNvCxnSpPr/>
          <p:nvPr/>
        </p:nvCxnSpPr>
        <p:spPr>
          <a:xfrm>
            <a:off x="71438" y="6234132"/>
            <a:ext cx="9001156" cy="158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zoom dir="in"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9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9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dirty="0" smtClean="0"/>
              <a:t>CMS Computing Model with Focus on German Tier1 Activities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4546" y="3957638"/>
            <a:ext cx="6357982" cy="1114436"/>
          </a:xfrm>
        </p:spPr>
        <p:txBody>
          <a:bodyPr>
            <a:normAutofit fontScale="92500" lnSpcReduction="10000"/>
          </a:bodyPr>
          <a:lstStyle/>
          <a:p>
            <a:r>
              <a:rPr lang="de-DE" sz="2200" dirty="0" smtClean="0">
                <a:solidFill>
                  <a:schemeClr val="tx1"/>
                </a:solidFill>
              </a:rPr>
              <a:t>Armin </a:t>
            </a:r>
            <a:r>
              <a:rPr lang="de-DE" sz="2200" dirty="0" smtClean="0">
                <a:solidFill>
                  <a:schemeClr val="tx1"/>
                </a:solidFill>
              </a:rPr>
              <a:t>Scheurer</a:t>
            </a:r>
          </a:p>
          <a:p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GridKa School 2009, High Energy Physics Session</a:t>
            </a:r>
          </a:p>
          <a:p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Wednesday, 02.09.2009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CMS Tier Structure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10</a:t>
            </a:fld>
            <a:endParaRPr lang="de-DE"/>
          </a:p>
        </p:txBody>
      </p:sp>
      <p:grpSp>
        <p:nvGrpSpPr>
          <p:cNvPr id="120" name="Group 119"/>
          <p:cNvGrpSpPr>
            <a:grpSpLocks noChangeAspect="1"/>
          </p:cNvGrpSpPr>
          <p:nvPr/>
        </p:nvGrpSpPr>
        <p:grpSpPr>
          <a:xfrm>
            <a:off x="1234618" y="1166659"/>
            <a:ext cx="6772465" cy="4816725"/>
            <a:chOff x="488900" y="324725"/>
            <a:chExt cx="14144724" cy="10060036"/>
          </a:xfrm>
        </p:grpSpPr>
        <p:grpSp>
          <p:nvGrpSpPr>
            <p:cNvPr id="64" name="Group 51"/>
            <p:cNvGrpSpPr/>
            <p:nvPr/>
          </p:nvGrpSpPr>
          <p:grpSpPr>
            <a:xfrm>
              <a:off x="488900" y="324725"/>
              <a:ext cx="14144724" cy="10060036"/>
              <a:chOff x="8067625" y="14260462"/>
              <a:chExt cx="14144724" cy="10060036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flipV="1">
                <a:off x="16282997" y="16975106"/>
                <a:ext cx="1000130" cy="85725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16711623" y="18546742"/>
                <a:ext cx="1571636" cy="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6354435" y="19261124"/>
                <a:ext cx="857254" cy="78581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 flipH="1" flipV="1">
                <a:off x="14640715" y="20046940"/>
                <a:ext cx="999338" cy="79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13068287" y="19189684"/>
                <a:ext cx="928692" cy="78581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11853839" y="18546742"/>
                <a:ext cx="1571636" cy="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2853973" y="16903668"/>
                <a:ext cx="1285882" cy="100013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Oval 71"/>
              <p:cNvSpPr/>
              <p:nvPr/>
            </p:nvSpPr>
            <p:spPr>
              <a:xfrm>
                <a:off x="10801319" y="15693984"/>
                <a:ext cx="8643998" cy="5643602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900"/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 rot="16200000" flipH="1">
                <a:off x="11246616" y="15510629"/>
                <a:ext cx="1857388" cy="50006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9710699" y="15689222"/>
                <a:ext cx="3286148" cy="135732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8782005" y="17117982"/>
                <a:ext cx="2928958" cy="200026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8424815" y="17975238"/>
                <a:ext cx="3214710" cy="142876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9210633" y="20404130"/>
                <a:ext cx="4214842" cy="7143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10425079" y="19975502"/>
                <a:ext cx="2643206" cy="200026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V="1">
                <a:off x="12639657" y="21105788"/>
                <a:ext cx="3000396" cy="2143142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853974" y="22677423"/>
                <a:ext cx="1928823" cy="142876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15354301" y="22677424"/>
                <a:ext cx="2071702" cy="150019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4568483" y="21105788"/>
                <a:ext cx="2714644" cy="192882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7211689" y="19975502"/>
                <a:ext cx="2571767" cy="1928826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16854499" y="20404132"/>
                <a:ext cx="4000528" cy="14287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8569011" y="17903800"/>
                <a:ext cx="3214709" cy="150019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18640449" y="17189421"/>
                <a:ext cx="2786081" cy="1857387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17211689" y="15760661"/>
                <a:ext cx="3429023" cy="1357321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5400000" flipH="1" flipV="1">
                <a:off x="17068813" y="15689222"/>
                <a:ext cx="2071702" cy="35719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372559" y="15474908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8424815" y="16894144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1210897" y="14331900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9497705" y="15546346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8067625" y="18680094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9067757" y="19904064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10067889" y="21261386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18783325" y="21261386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19712019" y="19904064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0783589" y="18689618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0426399" y="16903668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17606979" y="14331900"/>
                <a:ext cx="1428760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/>
                  <a:t>Tier 2/3</a:t>
                </a:r>
                <a:endParaRPr lang="de-DE" sz="600" dirty="0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11710963" y="22534548"/>
                <a:ext cx="2357454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>
                    <a:solidFill>
                      <a:srgbClr val="C00000"/>
                    </a:solidFill>
                  </a:rPr>
                  <a:t>Tier </a:t>
                </a:r>
                <a:r>
                  <a:rPr lang="de-DE" sz="1050" dirty="0" smtClean="0">
                    <a:solidFill>
                      <a:srgbClr val="C00000"/>
                    </a:solidFill>
                  </a:rPr>
                  <a:t>2/3 </a:t>
                </a:r>
                <a:r>
                  <a:rPr lang="de-DE" sz="1050" dirty="0">
                    <a:solidFill>
                      <a:srgbClr val="C00000"/>
                    </a:solidFill>
                  </a:rPr>
                  <a:t>Aachen</a:t>
                </a:r>
                <a:endParaRPr lang="de-DE" sz="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16211557" y="22534548"/>
                <a:ext cx="2357454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>
                    <a:solidFill>
                      <a:srgbClr val="C00000"/>
                    </a:solidFill>
                  </a:rPr>
                  <a:t>Tier </a:t>
                </a:r>
                <a:r>
                  <a:rPr lang="de-DE" sz="1050" dirty="0" smtClean="0">
                    <a:solidFill>
                      <a:srgbClr val="C00000"/>
                    </a:solidFill>
                  </a:rPr>
                  <a:t>2/3</a:t>
                </a:r>
                <a:endParaRPr lang="de-DE" sz="1050" dirty="0">
                  <a:solidFill>
                    <a:srgbClr val="C00000"/>
                  </a:solidFill>
                </a:endParaRPr>
              </a:p>
              <a:p>
                <a:pPr algn="ctr"/>
                <a:r>
                  <a:rPr lang="de-DE" sz="1050" dirty="0">
                    <a:solidFill>
                      <a:srgbClr val="C00000"/>
                    </a:solidFill>
                  </a:rPr>
                  <a:t>DESY</a:t>
                </a:r>
                <a:endParaRPr lang="de-DE" sz="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13944591" y="23382280"/>
                <a:ext cx="2357454" cy="938218"/>
              </a:xfrm>
              <a:prstGeom prst="ellipse">
                <a:avLst/>
              </a:prstGeom>
              <a:solidFill>
                <a:srgbClr val="FF9966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050" dirty="0">
                    <a:solidFill>
                      <a:srgbClr val="C00000"/>
                    </a:solidFill>
                  </a:rPr>
                  <a:t>Tier 3</a:t>
                </a:r>
              </a:p>
              <a:p>
                <a:pPr algn="ctr"/>
                <a:r>
                  <a:rPr lang="de-DE" sz="1050" dirty="0">
                    <a:solidFill>
                      <a:srgbClr val="C00000"/>
                    </a:solidFill>
                  </a:rPr>
                  <a:t>Karlsruhe</a:t>
                </a:r>
                <a:endParaRPr lang="de-DE" sz="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10915621" y="19546874"/>
                <a:ext cx="2724168" cy="193835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Tier 1</a:t>
                </a:r>
              </a:p>
              <a:p>
                <a:pPr algn="ctr"/>
                <a:r>
                  <a:rPr lang="de-DE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RAL</a:t>
                </a:r>
              </a:p>
              <a:p>
                <a:pPr algn="ctr"/>
                <a:r>
                  <a:rPr lang="de-DE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United Kingdom</a:t>
                </a: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16630661" y="15546346"/>
                <a:ext cx="2724168" cy="193835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de-DE" sz="11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Tier 1</a:t>
                </a:r>
              </a:p>
              <a:p>
                <a:pPr algn="ctr"/>
                <a:r>
                  <a:rPr lang="de-DE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ASGC</a:t>
                </a:r>
              </a:p>
              <a:p>
                <a:pPr algn="ctr"/>
                <a:r>
                  <a:rPr lang="de-DE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Taiwan</a:t>
                </a: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17997507" y="17546610"/>
                <a:ext cx="2724168" cy="193835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de-DE" sz="11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Tier 1</a:t>
                </a:r>
              </a:p>
              <a:p>
                <a:pPr algn="ctr"/>
                <a:r>
                  <a:rPr lang="de-DE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CNAF</a:t>
                </a:r>
              </a:p>
              <a:p>
                <a:pPr algn="ctr"/>
                <a:r>
                  <a:rPr lang="de-DE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Italy</a:t>
                </a: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10915621" y="15536822"/>
                <a:ext cx="2724168" cy="193835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Tier 1</a:t>
                </a:r>
              </a:p>
              <a:p>
                <a:pPr algn="ctr"/>
                <a:r>
                  <a:rPr lang="de-DE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PIC</a:t>
                </a:r>
              </a:p>
              <a:p>
                <a:pPr algn="ctr"/>
                <a:r>
                  <a:rPr lang="de-DE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Spain</a:t>
                </a: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6640185" y="19546874"/>
                <a:ext cx="2724168" cy="193835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Tier 1</a:t>
                </a:r>
              </a:p>
              <a:p>
                <a:pPr algn="ctr"/>
                <a:r>
                  <a:rPr lang="de-DE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CC-IN2P3</a:t>
                </a:r>
              </a:p>
              <a:p>
                <a:pPr algn="ctr"/>
                <a:r>
                  <a:rPr lang="de-DE" sz="1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France</a:t>
                </a:r>
                <a:endParaRPr lang="de-DE" sz="11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9558299" y="17546610"/>
                <a:ext cx="2724168" cy="193835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Tier 1</a:t>
                </a:r>
              </a:p>
              <a:p>
                <a:pPr algn="ctr"/>
                <a:r>
                  <a:rPr lang="de-DE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FNAL</a:t>
                </a:r>
              </a:p>
              <a:p>
                <a:pPr algn="ctr"/>
                <a:r>
                  <a:rPr lang="de-DE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United States</a:t>
                </a: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3211161" y="17260858"/>
                <a:ext cx="3857652" cy="2500330"/>
              </a:xfrm>
              <a:prstGeom prst="ellipse">
                <a:avLst/>
              </a:prstGeom>
              <a:solidFill>
                <a:srgbClr val="92D050"/>
              </a:solidFill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  <a:p>
                <a:pPr algn="ctr"/>
                <a:endParaRPr lang="de-DE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de-DE" sz="1400" dirty="0">
                    <a:solidFill>
                      <a:schemeClr val="tx1"/>
                    </a:solidFill>
                  </a:rPr>
                  <a:t>Tier 0</a:t>
                </a:r>
              </a:p>
            </p:txBody>
          </p:sp>
          <p:pic>
            <p:nvPicPr>
              <p:cNvPr id="11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373219" y="17618048"/>
                <a:ext cx="1552586" cy="15721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2" name="TextBox 111"/>
              <p:cNvSpPr txBox="1"/>
              <p:nvPr/>
            </p:nvSpPr>
            <p:spPr>
              <a:xfrm>
                <a:off x="13854103" y="14260462"/>
                <a:ext cx="2571767" cy="2121277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/>
                  <a:t>CMS WLCG Structure</a:t>
                </a:r>
              </a:p>
            </p:txBody>
          </p:sp>
        </p:grpSp>
        <p:cxnSp>
          <p:nvCxnSpPr>
            <p:cNvPr id="113" name="Straight Connector 112"/>
            <p:cNvCxnSpPr/>
            <p:nvPr/>
          </p:nvCxnSpPr>
          <p:spPr>
            <a:xfrm>
              <a:off x="7346948" y="7043749"/>
              <a:ext cx="2357454" cy="100013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10800000" flipV="1">
              <a:off x="5418122" y="7043749"/>
              <a:ext cx="2357454" cy="100013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/>
            <p:nvPr/>
          </p:nvSpPr>
          <p:spPr>
            <a:xfrm>
              <a:off x="4810042" y="7490665"/>
              <a:ext cx="1428760" cy="938218"/>
            </a:xfrm>
            <a:prstGeom prst="ellipse">
              <a:avLst/>
            </a:prstGeom>
            <a:solidFill>
              <a:srgbClr val="FF9966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 dirty="0" smtClean="0">
                  <a:solidFill>
                    <a:srgbClr val="C00000"/>
                  </a:solidFill>
                </a:rPr>
                <a:t>Tier 2</a:t>
              </a:r>
              <a:r>
                <a:rPr lang="de-DE" sz="900" dirty="0" smtClean="0">
                  <a:solidFill>
                    <a:srgbClr val="C00000"/>
                  </a:solidFill>
                </a:rPr>
                <a:t> </a:t>
              </a:r>
              <a:r>
                <a:rPr lang="de-DE" sz="700" dirty="0" smtClean="0">
                  <a:solidFill>
                    <a:srgbClr val="C00000"/>
                  </a:solidFill>
                </a:rPr>
                <a:t>Warsaw</a:t>
              </a:r>
              <a:endParaRPr lang="de-DE" sz="200" dirty="0">
                <a:solidFill>
                  <a:srgbClr val="C00000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8865434" y="7490665"/>
              <a:ext cx="1428760" cy="938218"/>
            </a:xfrm>
            <a:prstGeom prst="ellipse">
              <a:avLst/>
            </a:prstGeom>
            <a:solidFill>
              <a:srgbClr val="FF9966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 dirty="0" smtClean="0">
                  <a:solidFill>
                    <a:srgbClr val="C00000"/>
                  </a:solidFill>
                </a:rPr>
                <a:t>Tier 2 CSCS</a:t>
              </a:r>
              <a:endParaRPr lang="de-DE" sz="500" dirty="0">
                <a:solidFill>
                  <a:srgbClr val="C00000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6199178" y="6270653"/>
              <a:ext cx="2724168" cy="193835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de-DE" sz="1100" dirty="0">
                  <a:solidFill>
                    <a:srgbClr val="C00000"/>
                  </a:solidFill>
                </a:rPr>
                <a:t>Tier 1</a:t>
              </a:r>
            </a:p>
            <a:p>
              <a:pPr algn="ctr"/>
              <a:r>
                <a:rPr lang="de-DE" sz="2000" dirty="0">
                  <a:solidFill>
                    <a:srgbClr val="C00000"/>
                  </a:solidFill>
                </a:rPr>
                <a:t>GridKa</a:t>
              </a:r>
            </a:p>
            <a:p>
              <a:pPr algn="ctr"/>
              <a:r>
                <a:rPr lang="de-DE" sz="1100" dirty="0">
                  <a:solidFill>
                    <a:srgbClr val="C00000"/>
                  </a:solidFill>
                </a:rPr>
                <a:t>Germany</a:t>
              </a:r>
            </a:p>
          </p:txBody>
        </p:sp>
      </p:grp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WLCG Resources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924" y="1214422"/>
            <a:ext cx="8858232" cy="3352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00142" y="4857760"/>
            <a:ext cx="7115196" cy="1268403"/>
          </a:xfrm>
        </p:spPr>
        <p:txBody>
          <a:bodyPr>
            <a:normAutofit fontScale="92500"/>
          </a:bodyPr>
          <a:lstStyle/>
          <a:p>
            <a:r>
              <a:rPr lang="de-DE" dirty="0" smtClean="0"/>
              <a:t>Taken from the WLCG Real Time Monitor:</a:t>
            </a:r>
          </a:p>
          <a:p>
            <a:pPr lvl="1"/>
            <a:r>
              <a:rPr lang="de-DE" dirty="0" smtClean="0"/>
              <a:t>http://gridportal.hep.ph.ic.ac.uk/rtm/</a:t>
            </a:r>
            <a:endParaRPr lang="de-DE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Main Tier Responsibilities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286412"/>
          </a:xfrm>
        </p:spPr>
        <p:txBody>
          <a:bodyPr>
            <a:normAutofit fontScale="77500" lnSpcReduction="20000"/>
          </a:bodyPr>
          <a:lstStyle/>
          <a:p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Tier0:</a:t>
            </a:r>
          </a:p>
          <a:p>
            <a:pPr lvl="1"/>
            <a:r>
              <a:rPr lang="de-DE" dirty="0" smtClean="0"/>
              <a:t>Storage of RAW detector data.</a:t>
            </a:r>
          </a:p>
          <a:p>
            <a:pPr lvl="1"/>
            <a:r>
              <a:rPr lang="de-DE" dirty="0" smtClean="0"/>
              <a:t>First reconstruction of physics objects after data-taking.</a:t>
            </a:r>
          </a:p>
          <a:p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Tier1:</a:t>
            </a:r>
          </a:p>
          <a:p>
            <a:pPr lvl="1"/>
            <a:r>
              <a:rPr lang="de-DE" dirty="0" smtClean="0"/>
              <a:t>Host one dedicated copy of RAW and reconstructed data outside the Tier0.</a:t>
            </a:r>
          </a:p>
          <a:p>
            <a:pPr lvl="1"/>
            <a:r>
              <a:rPr lang="de-DE" dirty="0" smtClean="0"/>
              <a:t>Re-processing of stored data.</a:t>
            </a:r>
          </a:p>
          <a:p>
            <a:pPr lvl="1"/>
            <a:r>
              <a:rPr lang="de-DE" dirty="0" smtClean="0"/>
              <a:t>Skimming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(creation of small sub data samples)</a:t>
            </a:r>
          </a:p>
          <a:p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Tier2:</a:t>
            </a:r>
          </a:p>
          <a:p>
            <a:pPr lvl="1"/>
            <a:r>
              <a:rPr lang="de-DE" dirty="0" smtClean="0"/>
              <a:t>Monte Carlo production/simulation.</a:t>
            </a:r>
          </a:p>
          <a:p>
            <a:pPr lvl="1"/>
            <a:r>
              <a:rPr lang="de-DE" dirty="0" smtClean="0"/>
              <a:t>Calibration activities.</a:t>
            </a:r>
          </a:p>
          <a:p>
            <a:pPr lvl="1"/>
            <a:r>
              <a:rPr lang="de-DE" dirty="0" smtClean="0"/>
              <a:t>Resources for physics groups analyses.</a:t>
            </a:r>
          </a:p>
          <a:p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Tier3:</a:t>
            </a:r>
          </a:p>
          <a:p>
            <a:pPr lvl="1"/>
            <a:r>
              <a:rPr lang="de-DE" dirty="0" smtClean="0"/>
              <a:t>Individual user analyses.</a:t>
            </a:r>
          </a:p>
          <a:p>
            <a:pPr lvl="1"/>
            <a:r>
              <a:rPr lang="de-DE" dirty="0" smtClean="0"/>
              <a:t>Interactive logins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(for development &amp; debugging)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German CMS Members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4098" name="Picture 2" descr="D:\Data\Documents\Uni\Postdoc\Bildmaterial\Sonstiges\Germa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2438" y="1049260"/>
            <a:ext cx="4189826" cy="4929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00" name="Picture 4" descr="C:\Users\SD\AppData\Local\Temp\SQZA92A.tmp\D-log-CY-RGB_ge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30" y="1143008"/>
            <a:ext cx="1285860" cy="128586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01" name="Picture 5" descr="D:\Data\Documents\Uni\Postdoc\Bildmaterial\Logos\Gridka_Logo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8877" y="3599242"/>
            <a:ext cx="1643074" cy="972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02" name="Picture 6" descr="C:\Users\SD\AppData\Local\Temp\SQZ6984.tmp\logo_cmy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333" y="4554238"/>
            <a:ext cx="1000132" cy="1000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03" name="Picture 7" descr="D:\Data\Documents\Uni\Postdoc\Bildmaterial\Logos\dez5___rwthlogo_eps_rwthlogo4_blau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767" y="2868647"/>
            <a:ext cx="1567918" cy="857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 bwMode="ltGray">
          <a:xfrm>
            <a:off x="526967" y="2214554"/>
            <a:ext cx="1428661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 Hamburg</a:t>
            </a:r>
            <a:endParaRPr lang="de-DE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 bwMode="ltGray">
          <a:xfrm>
            <a:off x="488658" y="3879930"/>
            <a:ext cx="1522725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RWTH Aachen</a:t>
            </a:r>
            <a:endParaRPr lang="de-DE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 bwMode="ltGray">
          <a:xfrm>
            <a:off x="7020273" y="2582895"/>
            <a:ext cx="1672829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DESY Hamburg/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Zeuthen</a:t>
            </a:r>
            <a:endParaRPr lang="de-DE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 bwMode="ltGray">
          <a:xfrm>
            <a:off x="513452" y="5703865"/>
            <a:ext cx="1448795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 Karlsruhe</a:t>
            </a:r>
            <a:endParaRPr lang="de-DE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 bwMode="ltGray">
          <a:xfrm>
            <a:off x="6849776" y="4727178"/>
            <a:ext cx="2019655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Forschungszentrum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Karlsruhe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1747934" y="4792941"/>
            <a:ext cx="1890841" cy="2679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Sun 21"/>
          <p:cNvSpPr/>
          <p:nvPr/>
        </p:nvSpPr>
        <p:spPr>
          <a:xfrm>
            <a:off x="3500430" y="4643446"/>
            <a:ext cx="285752" cy="285752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Straight Arrow Connector 27"/>
          <p:cNvCxnSpPr>
            <a:endCxn id="4101" idx="1"/>
          </p:cNvCxnSpPr>
          <p:nvPr/>
        </p:nvCxnSpPr>
        <p:spPr>
          <a:xfrm flipV="1">
            <a:off x="3714744" y="4085625"/>
            <a:ext cx="3324133" cy="5578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Sun 22"/>
          <p:cNvSpPr/>
          <p:nvPr/>
        </p:nvSpPr>
        <p:spPr>
          <a:xfrm>
            <a:off x="3571868" y="4500570"/>
            <a:ext cx="285752" cy="285752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1" name="Straight Arrow Connector 30"/>
          <p:cNvCxnSpPr>
            <a:endCxn id="4103" idx="3"/>
          </p:cNvCxnSpPr>
          <p:nvPr/>
        </p:nvCxnSpPr>
        <p:spPr>
          <a:xfrm rot="10800000">
            <a:off x="2033686" y="3297276"/>
            <a:ext cx="714381" cy="2746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Sun 17"/>
          <p:cNvSpPr/>
          <p:nvPr/>
        </p:nvSpPr>
        <p:spPr>
          <a:xfrm>
            <a:off x="2571736" y="3429000"/>
            <a:ext cx="285752" cy="285752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5" name="Straight Arrow Connector 34"/>
          <p:cNvCxnSpPr>
            <a:endCxn id="4100" idx="1"/>
          </p:cNvCxnSpPr>
          <p:nvPr/>
        </p:nvCxnSpPr>
        <p:spPr>
          <a:xfrm flipV="1">
            <a:off x="4391140" y="1785938"/>
            <a:ext cx="2824090" cy="2857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4100" idx="1"/>
          </p:cNvCxnSpPr>
          <p:nvPr/>
        </p:nvCxnSpPr>
        <p:spPr>
          <a:xfrm flipV="1">
            <a:off x="5534148" y="1785938"/>
            <a:ext cx="1681082" cy="8572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Sun 20"/>
          <p:cNvSpPr/>
          <p:nvPr/>
        </p:nvSpPr>
        <p:spPr>
          <a:xfrm>
            <a:off x="5357818" y="2500306"/>
            <a:ext cx="285752" cy="285752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04" name="Picture 8" descr="D:\Data\Documents\Uni\Postdoc\Bildmaterial\Logos\UniH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1142984"/>
            <a:ext cx="928694" cy="928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33" name="Straight Arrow Connector 32"/>
          <p:cNvCxnSpPr>
            <a:endCxn id="4104" idx="3"/>
          </p:cNvCxnSpPr>
          <p:nvPr/>
        </p:nvCxnSpPr>
        <p:spPr>
          <a:xfrm rot="10800000">
            <a:off x="1714480" y="1607332"/>
            <a:ext cx="2605222" cy="32147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Sun 18"/>
          <p:cNvSpPr/>
          <p:nvPr/>
        </p:nvSpPr>
        <p:spPr>
          <a:xfrm>
            <a:off x="4143372" y="1785926"/>
            <a:ext cx="285752" cy="285752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Sun 19"/>
          <p:cNvSpPr/>
          <p:nvPr/>
        </p:nvSpPr>
        <p:spPr>
          <a:xfrm>
            <a:off x="4214810" y="1928802"/>
            <a:ext cx="285752" cy="285752"/>
          </a:xfrm>
          <a:prstGeom prst="su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05" name="Picture 9" descr="D:\Data\Documents\Uni\Postdoc\Bildmaterial\Logos\CMSGermany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15443" y="2556751"/>
            <a:ext cx="1142988" cy="1142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" name="TextBox 39"/>
          <p:cNvSpPr txBox="1"/>
          <p:nvPr/>
        </p:nvSpPr>
        <p:spPr bwMode="ltGray">
          <a:xfrm>
            <a:off x="3195804" y="3842635"/>
            <a:ext cx="1755545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FSP-CMS (BMBF)</a:t>
            </a:r>
            <a:endParaRPr lang="de-DE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Tier1 GridKa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7686" y="1357298"/>
            <a:ext cx="4572032" cy="857256"/>
          </a:xfrm>
        </p:spPr>
        <p:txBody>
          <a:bodyPr>
            <a:normAutofit/>
          </a:bodyPr>
          <a:lstStyle/>
          <a:p>
            <a:r>
              <a:rPr lang="de-DE" sz="2400" dirty="0" smtClean="0"/>
              <a:t>Located at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Forschungszentrum Karlsruhe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(KIT, Campus Nord)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46" y="1199088"/>
            <a:ext cx="3571900" cy="2372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568" y="2491367"/>
            <a:ext cx="3508374" cy="222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653" name="Picture 5" descr="C:\Users\SD\Desktop\FZK_LUFT_m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876" y="3571876"/>
            <a:ext cx="2962642" cy="2356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1992320" y="5000636"/>
            <a:ext cx="428628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/>
          <p:cNvSpPr/>
          <p:nvPr/>
        </p:nvSpPr>
        <p:spPr>
          <a:xfrm>
            <a:off x="5357818" y="2357430"/>
            <a:ext cx="3643338" cy="436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Blip>
                <a:blip r:embed="rId5"/>
              </a:buBlip>
            </a:pPr>
            <a:r>
              <a:rPr lang="de-DE" sz="2400" dirty="0" smtClean="0"/>
              <a:t>Part of and operated by the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Steinbuch Centre for Computing</a:t>
            </a:r>
            <a:r>
              <a:rPr lang="de-DE" sz="2400" dirty="0" smtClean="0"/>
              <a:t>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(SCC, KIT)</a:t>
            </a:r>
          </a:p>
          <a:p>
            <a:pPr marL="342900" indent="-342900">
              <a:spcBef>
                <a:spcPct val="20000"/>
              </a:spcBef>
              <a:buBlip>
                <a:blip r:embed="rId5"/>
              </a:buBlip>
            </a:pPr>
            <a:endParaRPr lang="de-DE" sz="1400" dirty="0" smtClean="0"/>
          </a:p>
          <a:p>
            <a:pPr marL="342900" lvl="0" indent="-342900">
              <a:spcBef>
                <a:spcPct val="20000"/>
              </a:spcBef>
              <a:buBlip>
                <a:blip r:embed="rId5"/>
              </a:buBlip>
            </a:pP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Multi-VO</a:t>
            </a:r>
            <a:r>
              <a:rPr lang="de-DE" sz="2400" dirty="0" smtClean="0">
                <a:solidFill>
                  <a:prstClr val="black"/>
                </a:solidFill>
              </a:rPr>
              <a:t> Tier centre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(s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upports 8 HEP experiments)</a:t>
            </a:r>
          </a:p>
          <a:p>
            <a:pPr marL="800100" lvl="1" indent="-342900">
              <a:spcBef>
                <a:spcPct val="20000"/>
              </a:spcBef>
              <a:buBlip>
                <a:blip r:embed="rId5"/>
              </a:buBlip>
            </a:pPr>
            <a:r>
              <a:rPr lang="de-DE" sz="2000" dirty="0" smtClean="0"/>
              <a:t>4 LHC experiments: CMS, ATLAS, ALICE, LHCb</a:t>
            </a:r>
          </a:p>
          <a:p>
            <a:pPr marL="800100" lvl="1" indent="-342900">
              <a:spcBef>
                <a:spcPct val="20000"/>
              </a:spcBef>
              <a:buBlip>
                <a:blip r:embed="rId5"/>
              </a:buBlip>
            </a:pPr>
            <a:r>
              <a:rPr lang="de-DE" sz="2000" dirty="0" smtClean="0"/>
              <a:t>4 non-LHC experiments: CDF, D0, BaBar, Compass</a:t>
            </a:r>
          </a:p>
          <a:p>
            <a:pPr marL="342900" indent="-342900">
              <a:spcBef>
                <a:spcPct val="20000"/>
              </a:spcBef>
              <a:buBlip>
                <a:blip r:embed="rId5"/>
              </a:buBlip>
            </a:pPr>
            <a:endParaRPr lang="de-DE" sz="2000" dirty="0" smtClean="0"/>
          </a:p>
          <a:p>
            <a:pPr marL="800100" lvl="1" indent="-342900">
              <a:spcBef>
                <a:spcPct val="20000"/>
              </a:spcBef>
              <a:buBlip>
                <a:blip r:embed="rId5"/>
              </a:buBlip>
            </a:pPr>
            <a:endParaRPr lang="de-DE" sz="2000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GridKa </a:t>
            </a:r>
            <a:r>
              <a:rPr lang="de-DE" dirty="0" smtClean="0"/>
              <a:t>Resources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000108"/>
            <a:ext cx="6572296" cy="1571636"/>
          </a:xfrm>
        </p:spPr>
        <p:txBody>
          <a:bodyPr>
            <a:normAutofit/>
          </a:bodyPr>
          <a:lstStyle/>
          <a:p>
            <a:r>
              <a:rPr lang="de-DE" sz="1800" dirty="0" smtClean="0"/>
              <a:t>Network</a:t>
            </a:r>
            <a:r>
              <a:rPr lang="de-DE" sz="1800" dirty="0" smtClean="0"/>
              <a:t>:</a:t>
            </a:r>
            <a:endParaRPr lang="de-DE" sz="1800" dirty="0" smtClean="0">
              <a:solidFill>
                <a:srgbClr val="FF0000"/>
              </a:solidFill>
            </a:endParaRPr>
          </a:p>
          <a:p>
            <a:pPr lvl="1"/>
            <a:r>
              <a:rPr lang="de-DE" sz="1700" dirty="0" smtClean="0">
                <a:solidFill>
                  <a:schemeClr val="accent6">
                    <a:lumMod val="50000"/>
                  </a:schemeClr>
                </a:solidFill>
              </a:rPr>
              <a:t>10 Gbit </a:t>
            </a:r>
            <a:r>
              <a:rPr lang="de-DE" sz="1700" dirty="0" smtClean="0"/>
              <a:t>link CERN – GridKa</a:t>
            </a:r>
          </a:p>
          <a:p>
            <a:pPr lvl="1"/>
            <a:r>
              <a:rPr lang="de-DE" sz="1700" dirty="0" smtClean="0">
                <a:solidFill>
                  <a:schemeClr val="accent6">
                    <a:lumMod val="50000"/>
                  </a:schemeClr>
                </a:solidFill>
              </a:rPr>
              <a:t>3 x 10 Gbit </a:t>
            </a:r>
            <a:r>
              <a:rPr lang="de-DE" sz="1700" dirty="0" smtClean="0"/>
              <a:t>link to 3 European Tier1s</a:t>
            </a:r>
          </a:p>
          <a:p>
            <a:pPr lvl="1"/>
            <a:r>
              <a:rPr lang="de-DE" sz="1700" dirty="0" smtClean="0">
                <a:solidFill>
                  <a:schemeClr val="accent6">
                    <a:lumMod val="50000"/>
                  </a:schemeClr>
                </a:solidFill>
              </a:rPr>
              <a:t>10 Gbit </a:t>
            </a:r>
            <a:r>
              <a:rPr lang="de-DE" sz="1700" dirty="0" smtClean="0"/>
              <a:t>link to DFN/X-Win </a:t>
            </a:r>
            <a:r>
              <a:rPr lang="de-DE" sz="1700" dirty="0" smtClean="0">
                <a:solidFill>
                  <a:schemeClr val="bg1">
                    <a:lumMod val="50000"/>
                  </a:schemeClr>
                </a:solidFill>
              </a:rPr>
              <a:t>(e.g. Tier2 connections)</a:t>
            </a:r>
            <a:endParaRPr lang="de-DE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 flipV="1">
            <a:off x="6348090" y="938530"/>
            <a:ext cx="1091290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044" y="2500306"/>
            <a:ext cx="1582626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357422" y="2500306"/>
            <a:ext cx="4214842" cy="15716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Storage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Based on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dCache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(developed at DESY and FNAL)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de-DE" dirty="0" smtClean="0"/>
              <a:t>CMS Disk: 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~ 650 TB </a:t>
            </a:r>
            <a:r>
              <a:rPr lang="de-DE" dirty="0" smtClean="0"/>
              <a:t>+ D-Grid: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~ 40 TB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CMS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Tape: 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 900 TB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de-DE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de-DE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42844" y="4000504"/>
            <a:ext cx="4143404" cy="20717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CPU: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CMS Resources: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800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cores,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GB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Ram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per core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Blip>
                <a:blip r:embed="rId4"/>
              </a:buBlip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D-Grid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Resources: 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 500 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cores,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2 GB </a:t>
            </a:r>
            <a:r>
              <a:rPr lang="de-DE" dirty="0" smtClean="0"/>
              <a:t>Ram per core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D-Grid resources: partially usable for FSP-CMS</a:t>
            </a:r>
          </a:p>
        </p:txBody>
      </p:sp>
      <p:graphicFrame>
        <p:nvGraphicFramePr>
          <p:cNvPr id="13" name="Content Placeholder 5"/>
          <p:cNvGraphicFramePr>
            <a:graphicFrameLocks/>
          </p:cNvGraphicFramePr>
          <p:nvPr/>
        </p:nvGraphicFramePr>
        <p:xfrm>
          <a:off x="4572002" y="4369569"/>
          <a:ext cx="4214840" cy="159925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1445088"/>
                <a:gridCol w="896488"/>
                <a:gridCol w="936631"/>
                <a:gridCol w="936633"/>
              </a:tblGrid>
              <a:tr h="422360">
                <a:tc>
                  <a:txBody>
                    <a:bodyPr/>
                    <a:lstStyle/>
                    <a:p>
                      <a:endParaRPr lang="de-DE" sz="1400" b="1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cap="none" spc="0" dirty="0" smtClean="0">
                          <a:ln w="1016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32000" dir="5400000" algn="tl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2010</a:t>
                      </a:r>
                      <a:endParaRPr lang="de-DE" sz="1800" b="0" cap="none" spc="0" dirty="0">
                        <a:ln w="10160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32000" dir="5400000" algn="tl">
                            <a:srgbClr val="000000">
                              <a:alpha val="3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cap="none" spc="0" dirty="0" smtClean="0">
                          <a:ln w="1016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32000" dir="5400000" algn="tl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2011</a:t>
                      </a:r>
                      <a:endParaRPr lang="de-DE" sz="1800" b="0" cap="none" spc="0" dirty="0">
                        <a:ln w="10160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32000" dir="5400000" algn="tl">
                            <a:srgbClr val="000000">
                              <a:alpha val="3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cap="none" spc="0" dirty="0" smtClean="0">
                          <a:ln w="1016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32000" dir="5400000" algn="tl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2012</a:t>
                      </a:r>
                      <a:endParaRPr lang="de-DE" sz="1800" b="0" cap="none" spc="0" dirty="0">
                        <a:ln w="10160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32000" dir="5400000" algn="tl">
                            <a:srgbClr val="000000">
                              <a:alpha val="3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02568"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rPr>
                        <a:t>CPU [MSI2k]</a:t>
                      </a:r>
                      <a:endParaRPr lang="de-DE" sz="1600" b="1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tint val="85000"/>
                              <a:satMod val="155000"/>
                            </a:scheme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3.5</a:t>
                      </a:r>
                      <a:endParaRPr lang="de-DE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tint val="85000"/>
                              <a:satMod val="155000"/>
                            </a:scheme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4.3</a:t>
                      </a:r>
                      <a:endParaRPr lang="de-DE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tint val="85000"/>
                              <a:satMod val="155000"/>
                            </a:scheme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5.1</a:t>
                      </a:r>
                      <a:endParaRPr lang="de-DE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87163"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rPr>
                        <a:t>Disk [PB]</a:t>
                      </a:r>
                      <a:endParaRPr lang="de-DE" sz="1600" b="1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tint val="85000"/>
                              <a:satMod val="155000"/>
                            </a:scheme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1.6</a:t>
                      </a:r>
                      <a:endParaRPr lang="de-DE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tint val="85000"/>
                              <a:satMod val="155000"/>
                            </a:scheme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2.0</a:t>
                      </a:r>
                      <a:endParaRPr lang="de-DE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tint val="85000"/>
                              <a:satMod val="155000"/>
                            </a:scheme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2.4</a:t>
                      </a:r>
                      <a:endParaRPr lang="de-DE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87163"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accent1">
                              <a:satMod val="200000"/>
                              <a:tint val="3000"/>
                            </a:schemeClr>
                          </a:solidFill>
                          <a:effectLst>
                            <a:innerShdw blurRad="101600" dist="76200" dir="5400000">
                              <a:schemeClr val="accent1">
                                <a:satMod val="190000"/>
                                <a:tint val="100000"/>
                                <a:alpha val="74000"/>
                              </a:schemeClr>
                            </a:innerShdw>
                          </a:effectLst>
                        </a:rPr>
                        <a:t>Tape [PB]</a:t>
                      </a:r>
                      <a:endParaRPr lang="de-DE" sz="1600" b="1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accent1">
                            <a:satMod val="200000"/>
                            <a:tint val="3000"/>
                          </a:schemeClr>
                        </a:solidFill>
                        <a:effectLst>
                          <a:innerShdw blurRad="101600" dist="76200" dir="5400000">
                            <a:schemeClr val="accent1">
                              <a:satMod val="190000"/>
                              <a:tint val="100000"/>
                              <a:alpha val="74000"/>
                            </a:schemeClr>
                          </a:inn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tint val="85000"/>
                              <a:satMod val="155000"/>
                            </a:scheme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2.8</a:t>
                      </a:r>
                      <a:endParaRPr lang="de-DE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tint val="85000"/>
                              <a:satMod val="155000"/>
                            </a:scheme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3.7</a:t>
                      </a:r>
                      <a:endParaRPr lang="de-DE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tint val="85000"/>
                              <a:satMod val="155000"/>
                            </a:schemeClr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4.6</a:t>
                      </a:r>
                      <a:endParaRPr lang="de-DE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tint val="85000"/>
                            <a:satMod val="155000"/>
                          </a:schemeClr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 bwMode="ltGray">
          <a:xfrm>
            <a:off x="5214942" y="3929066"/>
            <a:ext cx="2978316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CMS GridKa Resource Pledges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Tier2/3 and NAF Resources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7901014" cy="50546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 dirty="0" smtClean="0"/>
              <a:t>Besides the Tier1 resources, considerable CPU and disk capacities are available in </a:t>
            </a:r>
            <a:r>
              <a:rPr lang="en-GB" sz="2400" dirty="0" smtClean="0"/>
              <a:t>Germany 2008/2009:</a:t>
            </a:r>
            <a:endParaRPr lang="en-GB" sz="2400" dirty="0" smtClean="0"/>
          </a:p>
          <a:p>
            <a:pPr lvl="1">
              <a:lnSpc>
                <a:spcPct val="90000"/>
              </a:lnSpc>
            </a:pPr>
            <a:r>
              <a:rPr lang="en-GB" sz="2000" dirty="0" smtClean="0"/>
              <a:t>Tier2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(German CMS Tier2 federation)</a:t>
            </a:r>
            <a:r>
              <a:rPr lang="en-GB" sz="2000" dirty="0" smtClean="0"/>
              <a:t>:</a:t>
            </a:r>
          </a:p>
          <a:p>
            <a:pPr lvl="2">
              <a:lnSpc>
                <a:spcPct val="90000"/>
              </a:lnSpc>
            </a:pPr>
            <a:r>
              <a:rPr lang="en-GB" sz="1800" dirty="0" smtClean="0"/>
              <a:t>DESY:		400 cores, 185 TB disk</a:t>
            </a:r>
          </a:p>
          <a:p>
            <a:pPr lvl="2">
              <a:lnSpc>
                <a:spcPct val="90000"/>
              </a:lnSpc>
            </a:pPr>
            <a:r>
              <a:rPr lang="en-GB" sz="1800" dirty="0" smtClean="0"/>
              <a:t>RWTH Aachen:	360 cores,   99 TB disk</a:t>
            </a:r>
          </a:p>
          <a:p>
            <a:pPr lvl="2">
              <a:lnSpc>
                <a:spcPct val="90000"/>
              </a:lnSpc>
            </a:pPr>
            <a:endParaRPr lang="en-GB" sz="1000" dirty="0" smtClean="0"/>
          </a:p>
          <a:p>
            <a:pPr lvl="1">
              <a:lnSpc>
                <a:spcPct val="90000"/>
              </a:lnSpc>
            </a:pPr>
            <a:r>
              <a:rPr lang="en-GB" sz="2000" dirty="0" smtClean="0"/>
              <a:t>Tier3:</a:t>
            </a:r>
          </a:p>
          <a:p>
            <a:pPr lvl="2">
              <a:lnSpc>
                <a:spcPct val="90000"/>
              </a:lnSpc>
            </a:pPr>
            <a:r>
              <a:rPr lang="en-GB" sz="1800" dirty="0" smtClean="0"/>
              <a:t>RWTH Aachen:	850 cores, 165 TB disk</a:t>
            </a:r>
          </a:p>
          <a:p>
            <a:pPr lvl="2">
              <a:lnSpc>
                <a:spcPct val="90000"/>
              </a:lnSpc>
            </a:pPr>
            <a:r>
              <a:rPr lang="en-GB" sz="1800" dirty="0" err="1" smtClean="0"/>
              <a:t>Uni</a:t>
            </a:r>
            <a:r>
              <a:rPr lang="en-GB" sz="1800" dirty="0" smtClean="0"/>
              <a:t> Karlsruhe: 	400 cores, 150 TB disk</a:t>
            </a:r>
          </a:p>
          <a:p>
            <a:pPr lvl="2">
              <a:lnSpc>
                <a:spcPct val="90000"/>
              </a:lnSpc>
            </a:pPr>
            <a:r>
              <a:rPr lang="en-GB" sz="1800" dirty="0" err="1" smtClean="0"/>
              <a:t>Uni</a:t>
            </a:r>
            <a:r>
              <a:rPr lang="en-GB" sz="1800" dirty="0" smtClean="0"/>
              <a:t> Hamburg:                           15 TB disk</a:t>
            </a:r>
          </a:p>
          <a:p>
            <a:pPr lvl="2">
              <a:lnSpc>
                <a:spcPct val="90000"/>
              </a:lnSpc>
            </a:pPr>
            <a:endParaRPr lang="en-GB" sz="1000" dirty="0" smtClean="0"/>
          </a:p>
          <a:p>
            <a:pPr lvl="1">
              <a:lnSpc>
                <a:spcPct val="90000"/>
              </a:lnSpc>
            </a:pPr>
            <a:r>
              <a:rPr lang="en-GB" sz="2000" dirty="0" smtClean="0"/>
              <a:t>NAF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(National Analysis Facility)</a:t>
            </a:r>
            <a:r>
              <a:rPr lang="en-GB" sz="2000" dirty="0" smtClean="0"/>
              <a:t>:</a:t>
            </a:r>
          </a:p>
          <a:p>
            <a:pPr lvl="2">
              <a:lnSpc>
                <a:spcPct val="90000"/>
              </a:lnSpc>
            </a:pPr>
            <a:r>
              <a:rPr lang="en-GB" sz="1800" dirty="0" smtClean="0"/>
              <a:t>DESY:		245 cores,   32 TB disk</a:t>
            </a:r>
          </a:p>
          <a:p>
            <a:pPr lvl="2">
              <a:lnSpc>
                <a:spcPct val="90000"/>
              </a:lnSpc>
            </a:pPr>
            <a:endParaRPr lang="en-GB" sz="1000" dirty="0" smtClean="0"/>
          </a:p>
          <a:p>
            <a:pPr lvl="1">
              <a:lnSpc>
                <a:spcPct val="90000"/>
              </a:lnSpc>
            </a:pPr>
            <a:r>
              <a:rPr lang="en-GB" sz="2000" dirty="0" smtClean="0"/>
              <a:t>D-Grid resources, partially usable for FSP-CMS:</a:t>
            </a:r>
          </a:p>
          <a:p>
            <a:pPr lvl="2">
              <a:lnSpc>
                <a:spcPct val="90000"/>
              </a:lnSpc>
            </a:pPr>
            <a:r>
              <a:rPr lang="en-GB" sz="1800" dirty="0" smtClean="0"/>
              <a:t>RWTH Aachen:	600 cores, 231 TB disk</a:t>
            </a:r>
          </a:p>
          <a:p>
            <a:pPr lvl="2">
              <a:lnSpc>
                <a:spcPct val="90000"/>
              </a:lnSpc>
            </a:pPr>
            <a:r>
              <a:rPr lang="en-GB" sz="1800" dirty="0" err="1" smtClean="0">
                <a:solidFill>
                  <a:schemeClr val="bg1">
                    <a:lumMod val="50000"/>
                  </a:schemeClr>
                </a:solidFill>
              </a:rPr>
              <a:t>GridKA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</a:rPr>
              <a:t>:	500 cores,   40 TB disk</a:t>
            </a:r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CMS Workflow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17</a:t>
            </a:fld>
            <a:endParaRPr lang="de-DE"/>
          </a:p>
        </p:txBody>
      </p:sp>
      <p:grpSp>
        <p:nvGrpSpPr>
          <p:cNvPr id="15" name="Group 14"/>
          <p:cNvGrpSpPr/>
          <p:nvPr/>
        </p:nvGrpSpPr>
        <p:grpSpPr>
          <a:xfrm>
            <a:off x="815659" y="1357298"/>
            <a:ext cx="7657721" cy="4309659"/>
            <a:chOff x="21670718" y="6071351"/>
            <a:chExt cx="7657721" cy="4309659"/>
          </a:xfrm>
        </p:grpSpPr>
        <p:sp>
          <p:nvSpPr>
            <p:cNvPr id="17" name="Oval 16"/>
            <p:cNvSpPr/>
            <p:nvPr/>
          </p:nvSpPr>
          <p:spPr>
            <a:xfrm>
              <a:off x="24355489" y="6571417"/>
              <a:ext cx="2357454" cy="928694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smtClean="0">
                <a:solidFill>
                  <a:schemeClr val="tx1"/>
                </a:solidFill>
              </a:endParaRPr>
            </a:p>
            <a:p>
              <a:pPr algn="ctr"/>
              <a:endParaRPr lang="de-DE" sz="16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de-DE" sz="1200" dirty="0" smtClean="0">
                  <a:solidFill>
                    <a:schemeClr val="tx1"/>
                  </a:solidFill>
                </a:rPr>
                <a:t>Tier 0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327911" y="6714293"/>
              <a:ext cx="428628" cy="434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Oval 18"/>
            <p:cNvSpPr/>
            <p:nvPr/>
          </p:nvSpPr>
          <p:spPr>
            <a:xfrm>
              <a:off x="24915301" y="8133529"/>
              <a:ext cx="1285884" cy="79534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de-DE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Tier 1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3184771" y="8133529"/>
              <a:ext cx="1285884" cy="79534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de-DE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Tier 1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7427323" y="8124005"/>
              <a:ext cx="1285884" cy="79534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de-DE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Tier 1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27641637" y="8338319"/>
              <a:ext cx="1285884" cy="79534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de-DE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Tier 1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26641505" y="8133529"/>
              <a:ext cx="1285884" cy="79534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de-DE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Tier 1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6855819" y="8347843"/>
              <a:ext cx="1285884" cy="79534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de-DE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Tier 1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23212481" y="9711300"/>
              <a:ext cx="928694" cy="509590"/>
            </a:xfrm>
            <a:prstGeom prst="ellipse">
              <a:avLst/>
            </a:prstGeom>
            <a:solidFill>
              <a:srgbClr val="FF996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/>
                <a:t>Tier 2</a:t>
              </a:r>
              <a:endParaRPr lang="de-DE" sz="10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3926861" y="9711300"/>
              <a:ext cx="928694" cy="509590"/>
            </a:xfrm>
            <a:prstGeom prst="ellipse">
              <a:avLst/>
            </a:prstGeom>
            <a:solidFill>
              <a:srgbClr val="FF996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/>
                <a:t>Tier 2</a:t>
              </a:r>
              <a:endParaRPr lang="de-DE" sz="10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24641241" y="9711300"/>
              <a:ext cx="928694" cy="509590"/>
            </a:xfrm>
            <a:prstGeom prst="ellipse">
              <a:avLst/>
            </a:prstGeom>
            <a:solidFill>
              <a:srgbClr val="FF996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/>
                <a:t>Tier 2</a:t>
              </a:r>
              <a:endParaRPr lang="de-DE" sz="10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5355621" y="9711300"/>
              <a:ext cx="928694" cy="509590"/>
            </a:xfrm>
            <a:prstGeom prst="ellipse">
              <a:avLst/>
            </a:prstGeom>
            <a:solidFill>
              <a:srgbClr val="FF9966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/>
                <a:t>Tier 2</a:t>
              </a:r>
              <a:endParaRPr lang="de-DE" sz="1000" dirty="0"/>
            </a:p>
          </p:txBody>
        </p:sp>
        <p:sp>
          <p:nvSpPr>
            <p:cNvPr id="29" name="Flowchart: Magnetic Disk 28"/>
            <p:cNvSpPr/>
            <p:nvPr/>
          </p:nvSpPr>
          <p:spPr>
            <a:xfrm>
              <a:off x="21783721" y="7071483"/>
              <a:ext cx="1000132" cy="571504"/>
            </a:xfrm>
            <a:prstGeom prst="flowChartMagneticDisk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2000" dirty="0" smtClean="0">
                  <a:solidFill>
                    <a:schemeClr val="tx1"/>
                  </a:solidFill>
                </a:rPr>
                <a:t>Storage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1726138" y="6315538"/>
              <a:ext cx="1205404" cy="7814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24311761" y="6071351"/>
              <a:ext cx="2428892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800" dirty="0" smtClean="0"/>
                <a:t>Prompt Reconstruction</a:t>
              </a:r>
              <a:endParaRPr lang="de-DE" sz="1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672881" y="8218822"/>
              <a:ext cx="1214446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800" dirty="0" smtClean="0"/>
                <a:t>Re-Reco</a:t>
              </a:r>
            </a:p>
            <a:p>
              <a:pPr algn="ctr"/>
              <a:r>
                <a:rPr lang="de-DE" sz="1800" dirty="0" smtClean="0"/>
                <a:t>Skims</a:t>
              </a:r>
              <a:endParaRPr lang="de-DE" sz="1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670718" y="9639862"/>
              <a:ext cx="1214446" cy="64633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800" dirty="0" smtClean="0"/>
                <a:t>Simulation</a:t>
              </a:r>
            </a:p>
            <a:p>
              <a:pPr algn="ctr"/>
              <a:r>
                <a:rPr lang="de-DE" sz="1800" dirty="0" smtClean="0"/>
                <a:t>Analysis</a:t>
              </a:r>
              <a:endParaRPr lang="de-DE" sz="1800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27713075" y="9929003"/>
              <a:ext cx="571504" cy="29527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 3</a:t>
              </a:r>
              <a:endParaRPr lang="de-DE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7855951" y="10085734"/>
              <a:ext cx="571504" cy="29527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 3</a:t>
              </a:r>
              <a:endParaRPr lang="de-DE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7284447" y="9929003"/>
              <a:ext cx="571504" cy="29527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 3</a:t>
              </a:r>
              <a:endParaRPr lang="de-DE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7436847" y="10081403"/>
              <a:ext cx="571504" cy="29527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 3</a:t>
              </a:r>
              <a:endParaRPr lang="de-DE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512748" y="9956713"/>
              <a:ext cx="785818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User</a:t>
              </a:r>
              <a:endParaRPr lang="de-DE" sz="1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842096" y="7184486"/>
              <a:ext cx="1000132" cy="652466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de-DE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CAF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7328175" y="6071351"/>
              <a:ext cx="2000264" cy="92333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Calibration</a:t>
              </a:r>
            </a:p>
            <a:p>
              <a:pPr algn="ctr"/>
              <a:r>
                <a:rPr lang="de-DE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Express-Stream Analysis</a:t>
              </a:r>
              <a:endPara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22783853" y="6714293"/>
              <a:ext cx="2071702" cy="21431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2712415" y="7142921"/>
              <a:ext cx="2143140" cy="214314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2795545" y="6856304"/>
              <a:ext cx="15599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rgbClr val="C00000"/>
                  </a:solidFill>
                </a:rPr>
                <a:t>RAW Input Data</a:t>
              </a:r>
              <a:endParaRPr lang="de-DE" sz="1600" dirty="0">
                <a:solidFill>
                  <a:srgbClr val="C00000"/>
                </a:solidFill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26284315" y="7000045"/>
              <a:ext cx="1857388" cy="50006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17" idx="4"/>
            </p:cNvCxnSpPr>
            <p:nvPr/>
          </p:nvCxnSpPr>
          <p:spPr>
            <a:xfrm rot="16200000" flipH="1">
              <a:off x="25909265" y="7125061"/>
              <a:ext cx="857256" cy="160735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17" idx="4"/>
            </p:cNvCxnSpPr>
            <p:nvPr/>
          </p:nvCxnSpPr>
          <p:spPr>
            <a:xfrm rot="5400000">
              <a:off x="24301910" y="7125063"/>
              <a:ext cx="857258" cy="160735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17" idx="4"/>
            </p:cNvCxnSpPr>
            <p:nvPr/>
          </p:nvCxnSpPr>
          <p:spPr>
            <a:xfrm rot="16200000" flipH="1">
              <a:off x="25123446" y="7910880"/>
              <a:ext cx="857258" cy="3571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555948" y="7642987"/>
              <a:ext cx="2000264" cy="33855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rgbClr val="C00000"/>
                  </a:solidFill>
                </a:rPr>
                <a:t>T0 – T1: 600 MB/sec</a:t>
              </a:r>
              <a:endParaRPr lang="de-DE" sz="1600" dirty="0">
                <a:solidFill>
                  <a:srgbClr val="C00000"/>
                </a:solidFill>
              </a:endParaRPr>
            </a:p>
          </p:txBody>
        </p:sp>
        <p:cxnSp>
          <p:nvCxnSpPr>
            <p:cNvPr id="49" name="Straight Arrow Connector 48"/>
            <p:cNvCxnSpPr>
              <a:stCxn id="19" idx="4"/>
            </p:cNvCxnSpPr>
            <p:nvPr/>
          </p:nvCxnSpPr>
          <p:spPr>
            <a:xfrm rot="5400000">
              <a:off x="24885428" y="9184752"/>
              <a:ext cx="928696" cy="41693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16200000" flipH="1">
              <a:off x="25284183" y="9286061"/>
              <a:ext cx="928694" cy="21431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20" idx="4"/>
            </p:cNvCxnSpPr>
            <p:nvPr/>
          </p:nvCxnSpPr>
          <p:spPr>
            <a:xfrm rot="16200000" flipH="1">
              <a:off x="23627254" y="9129330"/>
              <a:ext cx="928694" cy="52777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5400000">
              <a:off x="23248200" y="9321780"/>
              <a:ext cx="928694" cy="14287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23555816" y="9143185"/>
              <a:ext cx="2286016" cy="33855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rgbClr val="C00000"/>
                  </a:solidFill>
                </a:rPr>
                <a:t>T1 – T2: 50 - 500 MB/sec</a:t>
              </a:r>
              <a:endParaRPr lang="de-DE" sz="1600" dirty="0">
                <a:solidFill>
                  <a:srgbClr val="C00000"/>
                </a:solidFill>
              </a:endParaRPr>
            </a:p>
          </p:txBody>
        </p:sp>
        <p:cxnSp>
          <p:nvCxnSpPr>
            <p:cNvPr id="54" name="Straight Arrow Connector 53"/>
            <p:cNvCxnSpPr>
              <a:stCxn id="28" idx="6"/>
            </p:cNvCxnSpPr>
            <p:nvPr/>
          </p:nvCxnSpPr>
          <p:spPr>
            <a:xfrm>
              <a:off x="26284315" y="9966095"/>
              <a:ext cx="1357322" cy="17722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 flipV="1">
              <a:off x="25569935" y="9286061"/>
              <a:ext cx="857258" cy="2"/>
            </a:xfrm>
            <a:prstGeom prst="straightConnector1">
              <a:avLst/>
            </a:prstGeom>
            <a:ln>
              <a:prstDash val="sysDot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5954835" y="9143185"/>
              <a:ext cx="1285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rgbClr val="C00000"/>
                  </a:solidFill>
                </a:rPr>
                <a:t>MC Upload</a:t>
              </a:r>
            </a:p>
            <a:p>
              <a:pPr algn="ctr"/>
              <a:r>
                <a:rPr lang="de-DE" sz="1600" dirty="0" smtClean="0">
                  <a:solidFill>
                    <a:srgbClr val="C00000"/>
                  </a:solidFill>
                </a:rPr>
                <a:t>(20 MB/sec)</a:t>
              </a:r>
              <a:endParaRPr lang="de-DE" sz="1600" dirty="0">
                <a:solidFill>
                  <a:srgbClr val="C00000"/>
                </a:solidFill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10800000" flipV="1">
              <a:off x="24196595" y="8500243"/>
              <a:ext cx="1000132" cy="2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10800000" flipV="1">
              <a:off x="25911107" y="8500243"/>
              <a:ext cx="1000132" cy="2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3885296" y="8518879"/>
              <a:ext cx="1615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rgbClr val="C00000"/>
                  </a:solidFill>
                </a:rPr>
                <a:t>100 MB/sec</a:t>
              </a:r>
              <a:endParaRPr lang="de-DE" sz="1600" dirty="0">
                <a:solidFill>
                  <a:srgbClr val="C00000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7347259" y="8554429"/>
              <a:ext cx="1285884" cy="795342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de-DE" sz="2000" dirty="0" smtClean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Tier 1</a:t>
              </a:r>
            </a:p>
          </p:txBody>
        </p:sp>
      </p:grp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PhEDEx Data Transfers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401080" cy="5054617"/>
          </a:xfrm>
        </p:spPr>
        <p:txBody>
          <a:bodyPr>
            <a:noAutofit/>
          </a:bodyPr>
          <a:lstStyle/>
          <a:p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Ph</a:t>
            </a:r>
            <a:r>
              <a:rPr lang="de-DE" sz="2800" dirty="0" smtClean="0"/>
              <a:t>ysics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de-DE" sz="2800" dirty="0" smtClean="0"/>
              <a:t>xperiment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de-DE" sz="2800" dirty="0" smtClean="0"/>
              <a:t>ata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Ex</a:t>
            </a:r>
            <a:r>
              <a:rPr lang="de-DE" sz="2800" dirty="0" smtClean="0"/>
              <a:t>port </a:t>
            </a:r>
            <a:r>
              <a:rPr lang="de-DE" sz="2800" dirty="0" smtClean="0">
                <a:solidFill>
                  <a:schemeClr val="bg1">
                    <a:lumMod val="50000"/>
                  </a:schemeClr>
                </a:solidFill>
              </a:rPr>
              <a:t>(CMS data placement tool)</a:t>
            </a:r>
            <a:r>
              <a:rPr lang="de-DE" sz="2800" dirty="0" smtClean="0"/>
              <a:t>:</a:t>
            </a:r>
          </a:p>
          <a:p>
            <a:pPr lvl="1"/>
            <a:r>
              <a:rPr lang="de-DE" sz="2200" dirty="0" smtClean="0"/>
              <a:t>Various </a:t>
            </a:r>
            <a:r>
              <a:rPr lang="de-DE" sz="2200" dirty="0" smtClean="0">
                <a:solidFill>
                  <a:schemeClr val="accent6">
                    <a:lumMod val="50000"/>
                  </a:schemeClr>
                </a:solidFill>
              </a:rPr>
              <a:t>agents</a:t>
            </a:r>
            <a:r>
              <a:rPr lang="de-DE" sz="2200" dirty="0" smtClean="0"/>
              <a:t>/daemons are run at the tier sites 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(depending on the tier level)</a:t>
            </a:r>
          </a:p>
          <a:p>
            <a:pPr lvl="2"/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000" dirty="0" smtClean="0"/>
              <a:t>upload, download, MSS stage-in/out, DB, ...</a:t>
            </a:r>
          </a:p>
          <a:p>
            <a:pPr lvl="1"/>
            <a:r>
              <a:rPr lang="de-DE" sz="2200" dirty="0" smtClean="0"/>
              <a:t>Provides </a:t>
            </a:r>
            <a:r>
              <a:rPr lang="de-DE" sz="2200" dirty="0" smtClean="0">
                <a:solidFill>
                  <a:schemeClr val="accent6">
                    <a:lumMod val="50000"/>
                  </a:schemeClr>
                </a:solidFill>
              </a:rPr>
              <a:t>automatic</a:t>
            </a:r>
            <a:r>
              <a:rPr lang="de-DE" sz="2200" dirty="0" smtClean="0"/>
              <a:t> WAN data </a:t>
            </a:r>
            <a:r>
              <a:rPr lang="de-DE" sz="2200" dirty="0" smtClean="0">
                <a:solidFill>
                  <a:schemeClr val="accent6">
                    <a:lumMod val="50000"/>
                  </a:schemeClr>
                </a:solidFill>
              </a:rPr>
              <a:t>transfers</a:t>
            </a:r>
            <a:r>
              <a:rPr lang="de-DE" sz="2200" dirty="0" smtClean="0"/>
              <a:t>, based on subscriptions</a:t>
            </a:r>
          </a:p>
          <a:p>
            <a:pPr lvl="1"/>
            <a:r>
              <a:rPr lang="de-DE" sz="2200" dirty="0" smtClean="0"/>
              <a:t>Automatic </a:t>
            </a:r>
            <a:r>
              <a:rPr lang="de-DE" sz="2200" dirty="0" smtClean="0">
                <a:solidFill>
                  <a:schemeClr val="accent6">
                    <a:lumMod val="50000"/>
                  </a:schemeClr>
                </a:solidFill>
              </a:rPr>
              <a:t>load-balancing</a:t>
            </a:r>
          </a:p>
          <a:p>
            <a:pPr lvl="1"/>
            <a:r>
              <a:rPr lang="de-DE" sz="2200" dirty="0" smtClean="0"/>
              <a:t>File transfer </a:t>
            </a:r>
            <a:r>
              <a:rPr lang="de-DE" sz="2200" dirty="0" smtClean="0">
                <a:solidFill>
                  <a:schemeClr val="accent6">
                    <a:lumMod val="50000"/>
                  </a:schemeClr>
                </a:solidFill>
              </a:rPr>
              <a:t>routing</a:t>
            </a:r>
            <a:r>
              <a:rPr lang="de-DE" sz="2200" dirty="0" smtClean="0"/>
              <a:t> topology 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(FTS)</a:t>
            </a:r>
          </a:p>
          <a:p>
            <a:pPr lvl="1"/>
            <a:r>
              <a:rPr lang="de-DE" sz="2200" dirty="0" smtClean="0"/>
              <a:t>Automatic </a:t>
            </a:r>
            <a:r>
              <a:rPr lang="de-DE" sz="2200" dirty="0" smtClean="0">
                <a:solidFill>
                  <a:schemeClr val="accent6">
                    <a:lumMod val="50000"/>
                  </a:schemeClr>
                </a:solidFill>
              </a:rPr>
              <a:t>bookkeeping</a:t>
            </a:r>
            <a:r>
              <a:rPr lang="de-DE" sz="2200" dirty="0" smtClean="0"/>
              <a:t> 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(database                                            entries, logging)</a:t>
            </a:r>
          </a:p>
          <a:p>
            <a:pPr lvl="1"/>
            <a:r>
              <a:rPr lang="de-DE" sz="2200" dirty="0" smtClean="0">
                <a:solidFill>
                  <a:schemeClr val="accent6">
                    <a:lumMod val="50000"/>
                  </a:schemeClr>
                </a:solidFill>
              </a:rPr>
              <a:t>Consistency</a:t>
            </a:r>
            <a:r>
              <a:rPr lang="de-DE" sz="2200" dirty="0" smtClean="0"/>
              <a:t> checks 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</a:rPr>
              <a:t>(DB </a:t>
            </a:r>
            <a:r>
              <a:rPr lang="de-DE" sz="22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vs. filesystem)</a:t>
            </a:r>
            <a:endParaRPr lang="de-DE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de-DE" sz="2200" dirty="0" smtClean="0"/>
              <a:t>File </a:t>
            </a:r>
            <a:r>
              <a:rPr lang="de-DE" sz="2200" dirty="0" smtClean="0">
                <a:solidFill>
                  <a:schemeClr val="accent6">
                    <a:lumMod val="50000"/>
                  </a:schemeClr>
                </a:solidFill>
              </a:rPr>
              <a:t>integrity</a:t>
            </a:r>
            <a:r>
              <a:rPr lang="de-DE" sz="2200" dirty="0" smtClean="0"/>
              <a:t> checks</a:t>
            </a:r>
            <a:endParaRPr lang="de-DE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27652" name="Picture 4" descr="C:\Users\SD\Desktop\phedex-logo-smal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4286256"/>
            <a:ext cx="1071570" cy="1143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Other Involved Components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4257676" cy="4483113"/>
          </a:xfrm>
        </p:spPr>
        <p:txBody>
          <a:bodyPr>
            <a:noAutofit/>
          </a:bodyPr>
          <a:lstStyle/>
          <a:p>
            <a:r>
              <a:rPr lang="de-DE" sz="2400" dirty="0" smtClean="0"/>
              <a:t>Monte Carlo Production Agent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(ProdAgent)</a:t>
            </a:r>
          </a:p>
          <a:p>
            <a:r>
              <a:rPr lang="de-DE" sz="2400" dirty="0" smtClean="0"/>
              <a:t>CMS Remote Analysis Builder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(CRAB)</a:t>
            </a:r>
          </a:p>
          <a:p>
            <a:r>
              <a:rPr lang="de-DE" sz="2400" dirty="0" smtClean="0"/>
              <a:t>Dataset Bookkeeping System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(DBS)</a:t>
            </a:r>
          </a:p>
          <a:p>
            <a:r>
              <a:rPr lang="de-DE" sz="2400" dirty="0" smtClean="0"/>
              <a:t>Data Location Service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(DLS)</a:t>
            </a:r>
          </a:p>
          <a:p>
            <a:r>
              <a:rPr lang="de-DE" sz="2400" dirty="0" smtClean="0"/>
              <a:t>Trivial File Catalog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(TFC)</a:t>
            </a:r>
          </a:p>
          <a:p>
            <a:r>
              <a:rPr lang="de-DE" sz="2400" dirty="0" smtClean="0"/>
              <a:t>Grid middleware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(gLite)</a:t>
            </a:r>
          </a:p>
          <a:p>
            <a:pPr lvl="1"/>
            <a:r>
              <a:rPr lang="de-DE" sz="2000" dirty="0" smtClean="0"/>
              <a:t>SE, CE, RB, UI, ...</a:t>
            </a:r>
          </a:p>
          <a:p>
            <a:endParaRPr lang="de-DE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 bwMode="ltGray">
          <a:xfrm>
            <a:off x="5702945" y="1214422"/>
            <a:ext cx="2252155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DBS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Relates dataset/block 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site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 bwMode="ltGray">
          <a:xfrm>
            <a:off x="5500694" y="2719984"/>
            <a:ext cx="2659318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DLS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Relates dataset/block and 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logical file name (LFN)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 bwMode="ltGray">
          <a:xfrm>
            <a:off x="5977010" y="4220182"/>
            <a:ext cx="1727716" cy="92333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TFC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Relates LFN and 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file name</a:t>
            </a:r>
            <a:endParaRPr lang="de-D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5214950"/>
            <a:ext cx="70691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Very complex system </a:t>
            </a:r>
            <a:r>
              <a:rPr lang="de-DE" sz="2800" dirty="0" smtClean="0">
                <a:sym typeface="Wingdings" pitchFamily="2" charset="2"/>
              </a:rPr>
              <a:t>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Needs intense testing, </a:t>
            </a:r>
          </a:p>
          <a:p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  <a:sym typeface="Wingdings" pitchFamily="2" charset="2"/>
              </a:rPr>
              <a:t>debugging and optimisation.</a:t>
            </a:r>
            <a:endParaRPr lang="de-DE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643702" y="2071678"/>
            <a:ext cx="357190" cy="71438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Down Arrow 10"/>
          <p:cNvSpPr/>
          <p:nvPr/>
        </p:nvSpPr>
        <p:spPr>
          <a:xfrm>
            <a:off x="6643702" y="3571876"/>
            <a:ext cx="357190" cy="714380"/>
          </a:xfrm>
          <a:prstGeom prst="downArrow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smtClean="0"/>
              <a:t>Overview</a:t>
            </a:r>
            <a:endParaRPr lang="de-DE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 The Large Hadron Collider (LHC)</a:t>
            </a:r>
          </a:p>
          <a:p>
            <a:r>
              <a:rPr lang="de-DE" dirty="0" smtClean="0"/>
              <a:t> The Compact Muon Solenoid (CMS)</a:t>
            </a:r>
          </a:p>
          <a:p>
            <a:r>
              <a:rPr lang="de-DE" dirty="0" smtClean="0"/>
              <a:t> CMS Computing Model</a:t>
            </a:r>
          </a:p>
          <a:p>
            <a:r>
              <a:rPr lang="de-DE" dirty="0" smtClean="0"/>
              <a:t> CMS in Germany</a:t>
            </a:r>
          </a:p>
          <a:p>
            <a:r>
              <a:rPr lang="de-DE" dirty="0" smtClean="0"/>
              <a:t> CMS Workflow &amp; Data Transfers</a:t>
            </a:r>
          </a:p>
          <a:p>
            <a:r>
              <a:rPr lang="de-DE" dirty="0" smtClean="0"/>
              <a:t> CMS Service </a:t>
            </a:r>
            <a:r>
              <a:rPr lang="de-DE" dirty="0" smtClean="0"/>
              <a:t>Challenges</a:t>
            </a:r>
            <a:endParaRPr lang="de-DE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WLCG Job Workflow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6" name="AutoShape 203"/>
          <p:cNvSpPr>
            <a:spLocks noChangeArrowheads="1"/>
          </p:cNvSpPr>
          <p:nvPr/>
        </p:nvSpPr>
        <p:spPr bwMode="auto">
          <a:xfrm rot="16200000">
            <a:off x="7021542" y="4421203"/>
            <a:ext cx="1223962" cy="1296988"/>
          </a:xfrm>
          <a:prstGeom prst="flowChartMagneticDrum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de-DE"/>
          </a:p>
        </p:txBody>
      </p:sp>
      <p:graphicFrame>
        <p:nvGraphicFramePr>
          <p:cNvPr id="7" name="Object 204"/>
          <p:cNvGraphicFramePr>
            <a:graphicFrameLocks noChangeAspect="1"/>
          </p:cNvGraphicFramePr>
          <p:nvPr/>
        </p:nvGraphicFramePr>
        <p:xfrm>
          <a:off x="1150967" y="3954478"/>
          <a:ext cx="1981200" cy="1760538"/>
        </p:xfrm>
        <a:graphic>
          <a:graphicData uri="http://schemas.openxmlformats.org/presentationml/2006/ole">
            <p:oleObj spid="_x0000_s28674" name="CorelDRAW" r:id="rId3" imgW="2640240" imgH="2342880" progId="CorelDRAW.Graphic.11">
              <p:embed/>
            </p:oleObj>
          </a:graphicData>
        </a:graphic>
      </p:graphicFrame>
      <p:graphicFrame>
        <p:nvGraphicFramePr>
          <p:cNvPr id="8" name="Object 205"/>
          <p:cNvGraphicFramePr>
            <a:graphicFrameLocks noChangeAspect="1"/>
          </p:cNvGraphicFramePr>
          <p:nvPr/>
        </p:nvGraphicFramePr>
        <p:xfrm>
          <a:off x="712817" y="1576403"/>
          <a:ext cx="793750" cy="622300"/>
        </p:xfrm>
        <a:graphic>
          <a:graphicData uri="http://schemas.openxmlformats.org/presentationml/2006/ole">
            <p:oleObj spid="_x0000_s28675" name="CorelDRAW" r:id="rId4" imgW="1055880" imgH="827280" progId="CorelDRAW.Graphic.11">
              <p:embed/>
            </p:oleObj>
          </a:graphicData>
        </a:graphic>
      </p:graphicFrame>
      <p:sp>
        <p:nvSpPr>
          <p:cNvPr id="9" name="Rectangle 206"/>
          <p:cNvSpPr>
            <a:spLocks noChangeArrowheads="1"/>
          </p:cNvSpPr>
          <p:nvPr/>
        </p:nvSpPr>
        <p:spPr bwMode="auto">
          <a:xfrm>
            <a:off x="288954" y="1289066"/>
            <a:ext cx="1584325" cy="93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207"/>
          <p:cNvSpPr txBox="1">
            <a:spLocks noChangeArrowheads="1"/>
          </p:cNvSpPr>
          <p:nvPr/>
        </p:nvSpPr>
        <p:spPr bwMode="auto">
          <a:xfrm>
            <a:off x="273079" y="1289066"/>
            <a:ext cx="1655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/>
              <a:t>User Interface</a:t>
            </a:r>
          </a:p>
        </p:txBody>
      </p:sp>
      <p:sp>
        <p:nvSpPr>
          <p:cNvPr id="11" name="Rectangle 208"/>
          <p:cNvSpPr>
            <a:spLocks noChangeArrowheads="1"/>
          </p:cNvSpPr>
          <p:nvPr/>
        </p:nvSpPr>
        <p:spPr bwMode="auto">
          <a:xfrm>
            <a:off x="288954" y="3960828"/>
            <a:ext cx="3024188" cy="1725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Oval 209"/>
          <p:cNvSpPr>
            <a:spLocks noChangeArrowheads="1"/>
          </p:cNvSpPr>
          <p:nvPr/>
        </p:nvSpPr>
        <p:spPr bwMode="auto">
          <a:xfrm>
            <a:off x="3384579" y="1289066"/>
            <a:ext cx="3025775" cy="40338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Text Box 210"/>
          <p:cNvSpPr txBox="1">
            <a:spLocks noChangeArrowheads="1"/>
          </p:cNvSpPr>
          <p:nvPr/>
        </p:nvSpPr>
        <p:spPr bwMode="auto">
          <a:xfrm>
            <a:off x="288954" y="3954478"/>
            <a:ext cx="128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Computing</a:t>
            </a:r>
          </a:p>
          <a:p>
            <a:r>
              <a:rPr lang="de-DE"/>
              <a:t>Element</a:t>
            </a:r>
          </a:p>
        </p:txBody>
      </p:sp>
      <p:sp>
        <p:nvSpPr>
          <p:cNvPr id="14" name="Text Box 211"/>
          <p:cNvSpPr txBox="1">
            <a:spLocks noChangeArrowheads="1"/>
          </p:cNvSpPr>
          <p:nvPr/>
        </p:nvSpPr>
        <p:spPr bwMode="auto">
          <a:xfrm>
            <a:off x="4214842" y="1360503"/>
            <a:ext cx="130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gLite WMS</a:t>
            </a:r>
          </a:p>
        </p:txBody>
      </p:sp>
      <p:sp>
        <p:nvSpPr>
          <p:cNvPr id="15" name="Rectangle 212"/>
          <p:cNvSpPr>
            <a:spLocks noChangeArrowheads="1"/>
          </p:cNvSpPr>
          <p:nvPr/>
        </p:nvSpPr>
        <p:spPr bwMode="auto">
          <a:xfrm>
            <a:off x="6624667" y="1289066"/>
            <a:ext cx="2160587" cy="3027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Text Box 213"/>
          <p:cNvSpPr txBox="1">
            <a:spLocks noChangeArrowheads="1"/>
          </p:cNvSpPr>
          <p:nvPr/>
        </p:nvSpPr>
        <p:spPr bwMode="auto">
          <a:xfrm>
            <a:off x="7129492" y="4887928"/>
            <a:ext cx="10223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/>
              <a:t>Storage</a:t>
            </a:r>
          </a:p>
          <a:p>
            <a:pPr algn="ctr"/>
            <a:r>
              <a:rPr lang="de-DE"/>
              <a:t>Element</a:t>
            </a:r>
          </a:p>
        </p:txBody>
      </p:sp>
      <p:sp>
        <p:nvSpPr>
          <p:cNvPr id="17" name="Text Box 214"/>
          <p:cNvSpPr txBox="1">
            <a:spLocks noChangeArrowheads="1"/>
          </p:cNvSpPr>
          <p:nvPr/>
        </p:nvSpPr>
        <p:spPr bwMode="auto">
          <a:xfrm>
            <a:off x="6634192" y="1289066"/>
            <a:ext cx="215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Information Service</a:t>
            </a:r>
          </a:p>
        </p:txBody>
      </p:sp>
      <p:sp>
        <p:nvSpPr>
          <p:cNvPr id="18" name="AutoShape 215"/>
          <p:cNvSpPr>
            <a:spLocks noChangeArrowheads="1"/>
          </p:cNvSpPr>
          <p:nvPr/>
        </p:nvSpPr>
        <p:spPr bwMode="auto">
          <a:xfrm>
            <a:off x="3673504" y="3306778"/>
            <a:ext cx="720725" cy="647700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sz="1000" b="1"/>
              <a:t>RB</a:t>
            </a:r>
          </a:p>
          <a:p>
            <a:pPr algn="ctr"/>
            <a:r>
              <a:rPr lang="de-DE" sz="1000" b="1"/>
              <a:t>Storage</a:t>
            </a:r>
          </a:p>
        </p:txBody>
      </p:sp>
      <p:sp>
        <p:nvSpPr>
          <p:cNvPr id="19" name="AutoShape 216"/>
          <p:cNvSpPr>
            <a:spLocks noChangeArrowheads="1"/>
          </p:cNvSpPr>
          <p:nvPr/>
        </p:nvSpPr>
        <p:spPr bwMode="auto">
          <a:xfrm>
            <a:off x="6913592" y="1649428"/>
            <a:ext cx="1584325" cy="576263"/>
          </a:xfrm>
          <a:prstGeom prst="cube">
            <a:avLst>
              <a:gd name="adj" fmla="val 77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/>
              <a:t>Match Maker</a:t>
            </a:r>
          </a:p>
        </p:txBody>
      </p:sp>
      <p:sp>
        <p:nvSpPr>
          <p:cNvPr id="20" name="AutoShape 217"/>
          <p:cNvSpPr>
            <a:spLocks noChangeArrowheads="1"/>
          </p:cNvSpPr>
          <p:nvPr/>
        </p:nvSpPr>
        <p:spPr bwMode="auto">
          <a:xfrm>
            <a:off x="4681567" y="1793891"/>
            <a:ext cx="1008062" cy="863600"/>
          </a:xfrm>
          <a:prstGeom prst="cube">
            <a:avLst>
              <a:gd name="adj" fmla="val 60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/>
              <a:t>WM</a:t>
            </a:r>
          </a:p>
          <a:p>
            <a:pPr algn="ctr"/>
            <a:r>
              <a:rPr lang="de-DE"/>
              <a:t>Proxy</a:t>
            </a:r>
          </a:p>
        </p:txBody>
      </p:sp>
      <p:sp>
        <p:nvSpPr>
          <p:cNvPr id="21" name="AutoShape 218"/>
          <p:cNvSpPr>
            <a:spLocks noChangeArrowheads="1"/>
          </p:cNvSpPr>
          <p:nvPr/>
        </p:nvSpPr>
        <p:spPr bwMode="auto">
          <a:xfrm>
            <a:off x="3600479" y="2370153"/>
            <a:ext cx="935038" cy="792163"/>
          </a:xfrm>
          <a:prstGeom prst="cube">
            <a:avLst>
              <a:gd name="adj" fmla="val 68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/>
              <a:t>Task </a:t>
            </a:r>
          </a:p>
          <a:p>
            <a:pPr algn="ctr"/>
            <a:r>
              <a:rPr lang="de-DE"/>
              <a:t>Queue</a:t>
            </a:r>
          </a:p>
        </p:txBody>
      </p:sp>
      <p:sp>
        <p:nvSpPr>
          <p:cNvPr id="22" name="AutoShape 219"/>
          <p:cNvSpPr>
            <a:spLocks noChangeArrowheads="1"/>
          </p:cNvSpPr>
          <p:nvPr/>
        </p:nvSpPr>
        <p:spPr bwMode="auto">
          <a:xfrm>
            <a:off x="4681567" y="2944828"/>
            <a:ext cx="1512887" cy="793750"/>
          </a:xfrm>
          <a:prstGeom prst="cube">
            <a:avLst>
              <a:gd name="adj" fmla="val 5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/>
              <a:t>Workload</a:t>
            </a:r>
          </a:p>
          <a:p>
            <a:pPr algn="ctr"/>
            <a:r>
              <a:rPr lang="de-DE"/>
              <a:t>Manager</a:t>
            </a:r>
          </a:p>
        </p:txBody>
      </p:sp>
      <p:sp>
        <p:nvSpPr>
          <p:cNvPr id="23" name="AutoShape 220"/>
          <p:cNvSpPr>
            <a:spLocks noChangeArrowheads="1"/>
          </p:cNvSpPr>
          <p:nvPr/>
        </p:nvSpPr>
        <p:spPr bwMode="auto">
          <a:xfrm>
            <a:off x="4051329" y="4097353"/>
            <a:ext cx="1728788" cy="790575"/>
          </a:xfrm>
          <a:prstGeom prst="cube">
            <a:avLst>
              <a:gd name="adj" fmla="val 5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/>
              <a:t>Job Controller</a:t>
            </a:r>
          </a:p>
          <a:p>
            <a:pPr algn="ctr"/>
            <a:r>
              <a:rPr lang="de-DE"/>
              <a:t>CondorG</a:t>
            </a:r>
          </a:p>
        </p:txBody>
      </p:sp>
      <p:sp>
        <p:nvSpPr>
          <p:cNvPr id="24" name="AutoShape 221"/>
          <p:cNvSpPr>
            <a:spLocks noChangeArrowheads="1"/>
          </p:cNvSpPr>
          <p:nvPr/>
        </p:nvSpPr>
        <p:spPr bwMode="auto">
          <a:xfrm>
            <a:off x="6913592" y="2479691"/>
            <a:ext cx="1584325" cy="790575"/>
          </a:xfrm>
          <a:prstGeom prst="cube">
            <a:avLst>
              <a:gd name="adj" fmla="val 42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/>
              <a:t>Information</a:t>
            </a:r>
          </a:p>
          <a:p>
            <a:pPr algn="ctr"/>
            <a:r>
              <a:rPr lang="de-DE"/>
              <a:t>Supermarket</a:t>
            </a:r>
          </a:p>
        </p:txBody>
      </p:sp>
      <p:sp>
        <p:nvSpPr>
          <p:cNvPr id="25" name="AutoShape 222"/>
          <p:cNvSpPr>
            <a:spLocks noChangeArrowheads="1"/>
          </p:cNvSpPr>
          <p:nvPr/>
        </p:nvSpPr>
        <p:spPr bwMode="auto">
          <a:xfrm>
            <a:off x="6913592" y="3522678"/>
            <a:ext cx="1584325" cy="720725"/>
          </a:xfrm>
          <a:prstGeom prst="cube">
            <a:avLst>
              <a:gd name="adj" fmla="val 59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/>
              <a:t>Information</a:t>
            </a:r>
          </a:p>
          <a:p>
            <a:pPr algn="ctr"/>
            <a:r>
              <a:rPr lang="de-DE"/>
              <a:t>System</a:t>
            </a:r>
          </a:p>
        </p:txBody>
      </p:sp>
      <p:sp>
        <p:nvSpPr>
          <p:cNvPr id="26" name="Line 223"/>
          <p:cNvSpPr>
            <a:spLocks noChangeShapeType="1"/>
          </p:cNvSpPr>
          <p:nvPr/>
        </p:nvSpPr>
        <p:spPr bwMode="auto">
          <a:xfrm>
            <a:off x="1873279" y="1576403"/>
            <a:ext cx="2808288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" name="Line 224"/>
          <p:cNvSpPr>
            <a:spLocks noChangeShapeType="1"/>
          </p:cNvSpPr>
          <p:nvPr/>
        </p:nvSpPr>
        <p:spPr bwMode="auto">
          <a:xfrm>
            <a:off x="1873279" y="1576403"/>
            <a:ext cx="1800225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" name="Line 225"/>
          <p:cNvSpPr>
            <a:spLocks noChangeShapeType="1"/>
          </p:cNvSpPr>
          <p:nvPr/>
        </p:nvSpPr>
        <p:spPr bwMode="auto">
          <a:xfrm flipH="1" flipV="1">
            <a:off x="1873279" y="1722453"/>
            <a:ext cx="1800225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9" name="Line 226"/>
          <p:cNvSpPr>
            <a:spLocks noChangeShapeType="1"/>
          </p:cNvSpPr>
          <p:nvPr/>
        </p:nvSpPr>
        <p:spPr bwMode="auto">
          <a:xfrm flipV="1">
            <a:off x="2881342" y="3665553"/>
            <a:ext cx="7921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" name="Line 227"/>
          <p:cNvSpPr>
            <a:spLocks noChangeShapeType="1"/>
          </p:cNvSpPr>
          <p:nvPr/>
        </p:nvSpPr>
        <p:spPr bwMode="auto">
          <a:xfrm flipH="1">
            <a:off x="2520979" y="3522678"/>
            <a:ext cx="11525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1" name="Line 228"/>
          <p:cNvSpPr>
            <a:spLocks noChangeShapeType="1"/>
          </p:cNvSpPr>
          <p:nvPr/>
        </p:nvSpPr>
        <p:spPr bwMode="auto">
          <a:xfrm flipH="1">
            <a:off x="3313142" y="4530741"/>
            <a:ext cx="7191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2" name="Line 229"/>
          <p:cNvSpPr>
            <a:spLocks noChangeShapeType="1"/>
          </p:cNvSpPr>
          <p:nvPr/>
        </p:nvSpPr>
        <p:spPr bwMode="auto">
          <a:xfrm>
            <a:off x="3313142" y="5394341"/>
            <a:ext cx="3671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3" name="Line 230"/>
          <p:cNvSpPr>
            <a:spLocks noChangeShapeType="1"/>
          </p:cNvSpPr>
          <p:nvPr/>
        </p:nvSpPr>
        <p:spPr bwMode="auto">
          <a:xfrm flipH="1">
            <a:off x="4176742" y="2009791"/>
            <a:ext cx="5048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4" name="Line 231"/>
          <p:cNvSpPr>
            <a:spLocks noChangeShapeType="1"/>
          </p:cNvSpPr>
          <p:nvPr/>
        </p:nvSpPr>
        <p:spPr bwMode="auto">
          <a:xfrm>
            <a:off x="5113367" y="2657491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5" name="Line 232"/>
          <p:cNvSpPr>
            <a:spLocks noChangeShapeType="1"/>
          </p:cNvSpPr>
          <p:nvPr/>
        </p:nvSpPr>
        <p:spPr bwMode="auto">
          <a:xfrm>
            <a:off x="5113367" y="3738578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6" name="Line 233"/>
          <p:cNvSpPr>
            <a:spLocks noChangeShapeType="1"/>
          </p:cNvSpPr>
          <p:nvPr/>
        </p:nvSpPr>
        <p:spPr bwMode="auto">
          <a:xfrm flipH="1" flipV="1">
            <a:off x="4248179" y="3162316"/>
            <a:ext cx="43338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7" name="Line 234"/>
          <p:cNvSpPr>
            <a:spLocks noChangeShapeType="1"/>
          </p:cNvSpPr>
          <p:nvPr/>
        </p:nvSpPr>
        <p:spPr bwMode="auto">
          <a:xfrm flipV="1">
            <a:off x="6048404" y="2225691"/>
            <a:ext cx="865188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8" name="Line 235"/>
          <p:cNvSpPr>
            <a:spLocks noChangeShapeType="1"/>
          </p:cNvSpPr>
          <p:nvPr/>
        </p:nvSpPr>
        <p:spPr bwMode="auto">
          <a:xfrm>
            <a:off x="7345392" y="2225691"/>
            <a:ext cx="0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9" name="Line 236"/>
          <p:cNvSpPr>
            <a:spLocks noChangeShapeType="1"/>
          </p:cNvSpPr>
          <p:nvPr/>
        </p:nvSpPr>
        <p:spPr bwMode="auto">
          <a:xfrm>
            <a:off x="7345392" y="3270266"/>
            <a:ext cx="0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0" name="Line 237"/>
          <p:cNvSpPr>
            <a:spLocks noChangeShapeType="1"/>
          </p:cNvSpPr>
          <p:nvPr/>
        </p:nvSpPr>
        <p:spPr bwMode="auto">
          <a:xfrm flipV="1">
            <a:off x="8016904" y="3267091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1" name="Line 238"/>
          <p:cNvSpPr>
            <a:spLocks noChangeShapeType="1"/>
          </p:cNvSpPr>
          <p:nvPr/>
        </p:nvSpPr>
        <p:spPr bwMode="auto">
          <a:xfrm flipV="1">
            <a:off x="8016904" y="2225691"/>
            <a:ext cx="0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2" name="Text Box 239"/>
          <p:cNvSpPr txBox="1">
            <a:spLocks noChangeArrowheads="1"/>
          </p:cNvSpPr>
          <p:nvPr/>
        </p:nvSpPr>
        <p:spPr bwMode="auto">
          <a:xfrm rot="427533">
            <a:off x="2519392" y="1462103"/>
            <a:ext cx="1268412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/>
              <a:t>1. Submit Job</a:t>
            </a:r>
          </a:p>
        </p:txBody>
      </p:sp>
      <p:sp>
        <p:nvSpPr>
          <p:cNvPr id="43" name="Text Box 240"/>
          <p:cNvSpPr txBox="1">
            <a:spLocks noChangeArrowheads="1"/>
          </p:cNvSpPr>
          <p:nvPr/>
        </p:nvSpPr>
        <p:spPr bwMode="auto">
          <a:xfrm rot="2822170">
            <a:off x="2070923" y="2261410"/>
            <a:ext cx="14938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/>
              <a:t>1. Input sandbox</a:t>
            </a:r>
          </a:p>
        </p:txBody>
      </p:sp>
      <p:sp>
        <p:nvSpPr>
          <p:cNvPr id="44" name="Text Box 241"/>
          <p:cNvSpPr txBox="1">
            <a:spLocks noChangeArrowheads="1"/>
          </p:cNvSpPr>
          <p:nvPr/>
        </p:nvSpPr>
        <p:spPr bwMode="auto">
          <a:xfrm>
            <a:off x="3538567" y="5332428"/>
            <a:ext cx="3208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/>
              <a:t>6. Grid enabled data transfer &amp; access</a:t>
            </a:r>
          </a:p>
        </p:txBody>
      </p:sp>
      <p:sp>
        <p:nvSpPr>
          <p:cNvPr id="45" name="Text Box 242"/>
          <p:cNvSpPr txBox="1">
            <a:spLocks noChangeArrowheads="1"/>
          </p:cNvSpPr>
          <p:nvPr/>
        </p:nvSpPr>
        <p:spPr bwMode="auto">
          <a:xfrm rot="2822170">
            <a:off x="1928048" y="2674160"/>
            <a:ext cx="1633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/>
              <a:t>7. Output sandbox</a:t>
            </a:r>
          </a:p>
        </p:txBody>
      </p:sp>
      <p:sp>
        <p:nvSpPr>
          <p:cNvPr id="46" name="Text Box 243"/>
          <p:cNvSpPr txBox="1">
            <a:spLocks noChangeArrowheads="1"/>
          </p:cNvSpPr>
          <p:nvPr/>
        </p:nvSpPr>
        <p:spPr bwMode="auto">
          <a:xfrm>
            <a:off x="5108604" y="2641616"/>
            <a:ext cx="66675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/>
              <a:t>2. Job</a:t>
            </a:r>
          </a:p>
        </p:txBody>
      </p:sp>
      <p:sp>
        <p:nvSpPr>
          <p:cNvPr id="47" name="Text Box 244"/>
          <p:cNvSpPr txBox="1">
            <a:spLocks noChangeArrowheads="1"/>
          </p:cNvSpPr>
          <p:nvPr/>
        </p:nvSpPr>
        <p:spPr bwMode="auto">
          <a:xfrm>
            <a:off x="5103842" y="3738578"/>
            <a:ext cx="66675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/>
              <a:t>4. Job</a:t>
            </a:r>
          </a:p>
        </p:txBody>
      </p:sp>
      <p:sp>
        <p:nvSpPr>
          <p:cNvPr id="48" name="Text Box 245"/>
          <p:cNvSpPr txBox="1">
            <a:spLocks noChangeArrowheads="1"/>
          </p:cNvSpPr>
          <p:nvPr/>
        </p:nvSpPr>
        <p:spPr bwMode="auto">
          <a:xfrm rot="20592838">
            <a:off x="3384579" y="4595828"/>
            <a:ext cx="66675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/>
              <a:t>5. Job</a:t>
            </a:r>
          </a:p>
        </p:txBody>
      </p:sp>
      <p:sp>
        <p:nvSpPr>
          <p:cNvPr id="49" name="Text Box 246"/>
          <p:cNvSpPr txBox="1">
            <a:spLocks noChangeArrowheads="1"/>
          </p:cNvSpPr>
          <p:nvPr/>
        </p:nvSpPr>
        <p:spPr bwMode="auto">
          <a:xfrm rot="19146216">
            <a:off x="5864254" y="2287603"/>
            <a:ext cx="1160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/>
              <a:t>3. Discovery</a:t>
            </a:r>
          </a:p>
        </p:txBody>
      </p:sp>
      <p:sp>
        <p:nvSpPr>
          <p:cNvPr id="50" name="Text Box 247"/>
          <p:cNvSpPr txBox="1">
            <a:spLocks noChangeArrowheads="1"/>
          </p:cNvSpPr>
          <p:nvPr/>
        </p:nvSpPr>
        <p:spPr bwMode="auto">
          <a:xfrm>
            <a:off x="288954" y="4948253"/>
            <a:ext cx="942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/>
              <a:t>6. Job </a:t>
            </a:r>
          </a:p>
          <a:p>
            <a:r>
              <a:rPr lang="de-DE" sz="1400"/>
              <a:t>execution</a:t>
            </a:r>
          </a:p>
        </p:txBody>
      </p:sp>
    </p:spTree>
  </p:cSld>
  <p:clrMapOvr>
    <a:masterClrMapping/>
  </p:clrMapOvr>
  <p:transition>
    <p:zoom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CMS Service Challenges - 1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800" dirty="0" smtClean="0"/>
              <a:t>Computing, Service and Analysis (CSA) Challenges: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Test </a:t>
            </a:r>
            <a:r>
              <a:rPr lang="de-DE" sz="2800" dirty="0" smtClean="0"/>
              <a:t>the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 readiness </a:t>
            </a:r>
            <a:r>
              <a:rPr lang="de-DE" sz="2800" dirty="0" smtClean="0"/>
              <a:t>for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 data-taking</a:t>
            </a:r>
          </a:p>
          <a:p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CSA06</a:t>
            </a:r>
            <a:r>
              <a:rPr lang="de-DE" sz="2800" dirty="0" smtClean="0"/>
              <a:t>,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CSA07</a:t>
            </a:r>
            <a:r>
              <a:rPr lang="de-DE" sz="2800" dirty="0" smtClean="0"/>
              <a:t> and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CSA08</a:t>
            </a:r>
            <a:r>
              <a:rPr lang="de-DE" sz="2800" dirty="0" smtClean="0"/>
              <a:t> were performed to test the computing and network infrastructure and the computing resources at a level of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25%</a:t>
            </a:r>
            <a:r>
              <a:rPr lang="de-DE" sz="2800" dirty="0" smtClean="0"/>
              <a:t>,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50%</a:t>
            </a:r>
            <a:r>
              <a:rPr lang="de-DE" sz="2800" dirty="0" smtClean="0"/>
              <a:t> and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100%</a:t>
            </a:r>
            <a:r>
              <a:rPr lang="de-DE" sz="2800" dirty="0" smtClean="0"/>
              <a:t> required for the LHC start-up.</a:t>
            </a:r>
          </a:p>
          <a:p>
            <a:r>
              <a:rPr lang="de-DE" sz="2800" dirty="0" smtClean="0"/>
              <a:t>The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whole CMS workflow</a:t>
            </a:r>
            <a:r>
              <a:rPr lang="de-DE" sz="2800" dirty="0" smtClean="0"/>
              <a:t> was tested:</a:t>
            </a:r>
          </a:p>
          <a:p>
            <a:pPr lvl="1"/>
            <a:r>
              <a:rPr lang="de-DE" sz="2400" dirty="0" smtClean="0"/>
              <a:t>Production/Simulation</a:t>
            </a:r>
          </a:p>
          <a:p>
            <a:pPr lvl="1"/>
            <a:r>
              <a:rPr lang="de-DE" sz="2400" dirty="0" smtClean="0"/>
              <a:t>Prompt reconstruction at the Tier0</a:t>
            </a:r>
          </a:p>
          <a:p>
            <a:pPr lvl="1"/>
            <a:r>
              <a:rPr lang="de-DE" sz="2400" dirty="0" smtClean="0"/>
              <a:t>Re-reconstruction at the Tier1s</a:t>
            </a:r>
          </a:p>
          <a:p>
            <a:pPr lvl="1"/>
            <a:r>
              <a:rPr lang="de-DE" sz="2400" dirty="0" smtClean="0"/>
              <a:t>Data distribution to Tier1s and Tier2s</a:t>
            </a:r>
          </a:p>
          <a:p>
            <a:pPr lvl="1"/>
            <a:r>
              <a:rPr lang="de-DE" sz="2400" dirty="0" smtClean="0"/>
              <a:t>Data Analyses</a:t>
            </a:r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CMS Service Challenges - 2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142984"/>
            <a:ext cx="4714908" cy="2947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784" y="3394097"/>
            <a:ext cx="4055993" cy="2535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892849" y="4357694"/>
            <a:ext cx="35004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57158" y="1357298"/>
            <a:ext cx="428628" cy="2143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143504" y="1285860"/>
            <a:ext cx="3786214" cy="2000263"/>
          </a:xfrm>
        </p:spPr>
        <p:txBody>
          <a:bodyPr>
            <a:noAutofit/>
          </a:bodyPr>
          <a:lstStyle/>
          <a:p>
            <a:r>
              <a:rPr lang="en-US" sz="2400" dirty="0" smtClean="0"/>
              <a:t>Cumulative data volume transferred during CSA08: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&gt; 2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PetaByte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in 4 weeks</a:t>
            </a:r>
          </a:p>
          <a:p>
            <a:endParaRPr lang="de-DE" sz="24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143504" y="2786058"/>
            <a:ext cx="3857652" cy="3286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Blip>
                <a:blip r:embed="rId4"/>
              </a:buBlip>
            </a:pPr>
            <a:r>
              <a:rPr lang="en-US" sz="2400" dirty="0" smtClean="0"/>
              <a:t>Transfer rate from the Tier0 to the Tier1s:</a:t>
            </a:r>
          </a:p>
          <a:p>
            <a:pPr marL="800100" lvl="1" indent="-342900">
              <a:spcBef>
                <a:spcPct val="20000"/>
              </a:spcBef>
              <a:buBlip>
                <a:blip r:embed="rId4"/>
              </a:buBlip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&lt; 600 MB/sec</a:t>
            </a:r>
          </a:p>
          <a:p>
            <a:pPr marL="342900" indent="-342900">
              <a:spcBef>
                <a:spcPct val="20000"/>
              </a:spcBef>
              <a:buBlip>
                <a:blip r:embed="rId4"/>
              </a:buBlip>
            </a:pPr>
            <a:r>
              <a:rPr lang="en-US" sz="2400" dirty="0" smtClean="0"/>
              <a:t>Goal was achieved only partially, problems with:</a:t>
            </a:r>
          </a:p>
          <a:p>
            <a:pPr marL="800100" lvl="1" indent="-342900">
              <a:spcBef>
                <a:spcPct val="20000"/>
              </a:spcBef>
              <a:buBlip>
                <a:blip r:embed="rId4"/>
              </a:buBlip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Storage systems</a:t>
            </a:r>
            <a:r>
              <a:rPr lang="en-US" sz="2000" dirty="0" smtClean="0"/>
              <a:t> (CASTOR at CERN)</a:t>
            </a:r>
          </a:p>
          <a:p>
            <a:pPr marL="800100" lvl="1" indent="-342900">
              <a:spcBef>
                <a:spcPct val="20000"/>
              </a:spcBef>
              <a:buBlip>
                <a:blip r:embed="rId4"/>
              </a:buBlip>
            </a:pPr>
            <a:r>
              <a:rPr lang="en-US" sz="2000" dirty="0" smtClean="0"/>
              <a:t>Problems identified and fixed afterwards.</a:t>
            </a:r>
          </a:p>
          <a:p>
            <a:pPr marL="342900" indent="-342900">
              <a:spcBef>
                <a:spcPct val="20000"/>
              </a:spcBef>
              <a:buBlip>
                <a:blip r:embed="rId4"/>
              </a:buBlip>
            </a:pP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CMS Service Challenges - 3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000108"/>
            <a:ext cx="8429684" cy="1357321"/>
          </a:xfrm>
        </p:spPr>
        <p:txBody>
          <a:bodyPr>
            <a:normAutofit/>
          </a:bodyPr>
          <a:lstStyle/>
          <a:p>
            <a:r>
              <a:rPr lang="de-DE" sz="2800" dirty="0" smtClean="0"/>
              <a:t>CMS Grid-job statistics: May to August 2008</a:t>
            </a:r>
          </a:p>
          <a:p>
            <a:pPr lvl="1"/>
            <a:r>
              <a:rPr lang="de-DE" sz="2400" dirty="0" smtClean="0"/>
              <a:t>German centres GridKa, DESY and Aachen performed extremely well, compared to all other CMS tier sites.</a:t>
            </a:r>
            <a:endParaRPr lang="de-DE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08" y="2428868"/>
            <a:ext cx="8363701" cy="3578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642910" y="3131373"/>
            <a:ext cx="2071702" cy="285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/>
          <p:cNvSpPr/>
          <p:nvPr/>
        </p:nvSpPr>
        <p:spPr>
          <a:xfrm>
            <a:off x="357158" y="4071942"/>
            <a:ext cx="2428892" cy="285752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/>
          <p:cNvSpPr/>
          <p:nvPr/>
        </p:nvSpPr>
        <p:spPr>
          <a:xfrm>
            <a:off x="642910" y="4345819"/>
            <a:ext cx="2214578" cy="285752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Results of CMS Challenges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24</a:t>
            </a:fld>
            <a:endParaRPr lang="de-DE"/>
          </a:p>
        </p:txBody>
      </p:sp>
      <p:graphicFrame>
        <p:nvGraphicFramePr>
          <p:cNvPr id="6" name="Group 213"/>
          <p:cNvGraphicFramePr>
            <a:graphicFrameLocks noGrp="1"/>
          </p:cNvGraphicFramePr>
          <p:nvPr>
            <p:ph idx="1"/>
          </p:nvPr>
        </p:nvGraphicFramePr>
        <p:xfrm>
          <a:off x="684213" y="1023858"/>
          <a:ext cx="7772400" cy="50901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528762"/>
                <a:gridCol w="1084263"/>
                <a:gridCol w="1019175"/>
                <a:gridCol w="1017587"/>
                <a:gridCol w="1082675"/>
                <a:gridCol w="1020763"/>
                <a:gridCol w="1019175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Service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Goal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2008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Status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2008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Goal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2007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Status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2007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Goal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2006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Status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2006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6633"/>
                    </a:soli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Tier-0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Reco Rate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150-300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Hz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Hz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Only at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bursts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Hz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Tier-0 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  <a:sym typeface="Wingdings" charset="2"/>
                        </a:rPr>
                        <a:t>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</a:t>
                      </a: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  <a:sym typeface="Wingdings" charset="2"/>
                        </a:rPr>
                        <a:t>Tier-1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  <a:sym typeface="Wingdings" charset="2"/>
                        </a:rPr>
                        <a:t>Transfer Rate</a:t>
                      </a:r>
                      <a:endParaRPr kumimoji="0" lang="de-DE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600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MB/sec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partially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300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MB/sec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Only at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bursts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150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MB/sec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Tier-1 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  <a:sym typeface="Wingdings" charset="2"/>
                        </a:rPr>
                        <a:t> Tier-2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  <a:sym typeface="Wingdings" charset="2"/>
                        </a:rPr>
                        <a:t>Transfer Rate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50-500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MB/sec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20-200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MB/sec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partially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10-100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MB/sec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Tier-1 </a:t>
                      </a: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  <a:sym typeface="Wingdings" charset="2"/>
                        </a:rPr>
                        <a:t> Tier-1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  <a:sym typeface="Wingdings" charset="2"/>
                        </a:rPr>
                        <a:t>Transfer Rate</a:t>
                      </a:r>
                      <a:endParaRPr kumimoji="0" lang="de-DE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MB/sec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MB/sec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partially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N/A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Tier-1 Job Submission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50 000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jobs/day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25 000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jobs/day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12 000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jobs/day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3 000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jobs/day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Tier-2 Job Submission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150 000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jobs/day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75 000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jobs/day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20 000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jobs/day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48 000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jobs/day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Monte Carlo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Simulation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1.5 x 10</a:t>
                      </a:r>
                      <a:r>
                        <a:rPr kumimoji="0" lang="de-DE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events/year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50 x 10</a:t>
                      </a:r>
                      <a:r>
                        <a:rPr kumimoji="0" lang="de-DE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events/month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Achieved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N/A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STEP09 Activities @ FZK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STEP09 was the first scheduled large-scale multi-vo test within the WLCG.</a:t>
            </a:r>
          </a:p>
          <a:p>
            <a:r>
              <a:rPr lang="de-DE" dirty="0" smtClean="0"/>
              <a:t>The </a:t>
            </a:r>
            <a:r>
              <a:rPr lang="de-DE" dirty="0" smtClean="0"/>
              <a:t>following activities have been performed at GridKa during STEP09: </a:t>
            </a:r>
          </a:p>
          <a:p>
            <a:pPr lvl="1"/>
            <a:r>
              <a:rPr lang="de-DE" dirty="0" smtClean="0"/>
              <a:t> 1st STEP09 week (all files were on disk):</a:t>
            </a:r>
          </a:p>
          <a:p>
            <a:pPr lvl="2"/>
            <a:r>
              <a:rPr lang="de-DE" dirty="0" smtClean="0"/>
              <a:t>Transfers T0 </a:t>
            </a:r>
            <a:r>
              <a:rPr lang="de-DE" dirty="0" smtClean="0">
                <a:sym typeface="Wingdings" pitchFamily="2" charset="2"/>
              </a:rPr>
              <a:t> T1</a:t>
            </a:r>
            <a:endParaRPr lang="de-DE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lvl="2"/>
            <a:r>
              <a:rPr lang="de-DE" dirty="0" smtClean="0">
                <a:sym typeface="Wingdings" pitchFamily="2" charset="2"/>
              </a:rPr>
              <a:t>Transfers T1  T1</a:t>
            </a:r>
          </a:p>
          <a:p>
            <a:pPr lvl="3"/>
            <a:r>
              <a:rPr lang="de-DE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All AODSIM data were successfully written to tape after transfer.</a:t>
            </a:r>
            <a:endParaRPr lang="de-DE" dirty="0" smtClean="0">
              <a:sym typeface="Wingdings" pitchFamily="2" charset="2"/>
            </a:endParaRPr>
          </a:p>
          <a:p>
            <a:pPr lvl="2"/>
            <a:r>
              <a:rPr lang="de-DE" dirty="0" smtClean="0">
                <a:sym typeface="Wingdings" pitchFamily="2" charset="2"/>
              </a:rPr>
              <a:t>Transfers T1  T2</a:t>
            </a:r>
          </a:p>
          <a:p>
            <a:pPr lvl="2"/>
            <a:r>
              <a:rPr lang="de-DE" dirty="0" smtClean="0">
                <a:sym typeface="Wingdings" pitchFamily="2" charset="2"/>
              </a:rPr>
              <a:t>Reprocessing tasks</a:t>
            </a:r>
          </a:p>
          <a:p>
            <a:pPr lvl="1"/>
            <a:r>
              <a:rPr lang="de-DE" dirty="0" smtClean="0">
                <a:sym typeface="Wingdings" pitchFamily="2" charset="2"/>
              </a:rPr>
              <a:t>2nd STEP09 week (files were flushed from disk):</a:t>
            </a:r>
          </a:p>
          <a:p>
            <a:pPr lvl="2"/>
            <a:r>
              <a:rPr lang="de-DE" dirty="0" smtClean="0">
                <a:sym typeface="Wingdings" pitchFamily="2" charset="2"/>
              </a:rPr>
              <a:t>Same tasks like during the first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24D1-5CFD-4F63-82EF-2C347A448B45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STEP09 - Analysis Session - CMS Week - 23.06.2009</a:t>
            </a:r>
            <a:endParaRPr lang="de-DE"/>
          </a:p>
        </p:txBody>
      </p:sp>
    </p:spTree>
  </p:cSld>
  <p:clrMapOvr>
    <a:masterClrMapping/>
  </p:clrMapOvr>
  <p:transition>
    <p:zoom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STEP09: Tape </a:t>
            </a:r>
            <a:r>
              <a:rPr lang="de-DE" dirty="0" smtClean="0"/>
              <a:t>Performance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STEP09 - Analysis Session - CMS Week - 23.06.2009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24D1-5CFD-4F63-82EF-2C347A448B45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6149" name="Picture 5" descr="D:\Data\Documents\Uni\Postdoc\Vorträge-Paper\STEP09 CMS Week Session Juni 2009\source\day_rw_tapeIO_STEP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071546"/>
            <a:ext cx="4191030" cy="3143272"/>
          </a:xfrm>
          <a:prstGeom prst="rect">
            <a:avLst/>
          </a:prstGeom>
          <a:noFill/>
        </p:spPr>
      </p:pic>
      <p:pic>
        <p:nvPicPr>
          <p:cNvPr id="6150" name="Picture 6" descr="D:\Data\Documents\Uni\Postdoc\Vorträge-Paper\STEP09 CMS Week Session Juni 2009\source\day_vo_tapeIO_STEP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6386" y="2500306"/>
            <a:ext cx="4523332" cy="3392499"/>
          </a:xfrm>
          <a:prstGeom prst="rect">
            <a:avLst/>
          </a:prstGeom>
          <a:noFill/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14282" y="4500570"/>
            <a:ext cx="3857652" cy="1714512"/>
          </a:xfrm>
        </p:spPr>
        <p:txBody>
          <a:bodyPr>
            <a:normAutofit fontScale="77500" lnSpcReduction="20000"/>
          </a:bodyPr>
          <a:lstStyle/>
          <a:p>
            <a:r>
              <a:rPr lang="de-DE" dirty="0" smtClean="0"/>
              <a:t>Tape I/O:</a:t>
            </a:r>
          </a:p>
          <a:p>
            <a:pPr lvl="1"/>
            <a:r>
              <a:rPr lang="de-DE" dirty="0" smtClean="0"/>
              <a:t>1st week: 10 -15 TB/day</a:t>
            </a:r>
          </a:p>
          <a:p>
            <a:pPr lvl="2"/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mostly writing + reading</a:t>
            </a:r>
          </a:p>
          <a:p>
            <a:pPr lvl="1"/>
            <a:r>
              <a:rPr lang="de-DE" dirty="0" smtClean="0"/>
              <a:t>2nd week: 25-30 TB/day</a:t>
            </a:r>
          </a:p>
          <a:p>
            <a:pPr lvl="2"/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reading + writing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7290" y="1357298"/>
            <a:ext cx="1928826" cy="5000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Tape I/O (all VOs)</a:t>
            </a:r>
            <a:endParaRPr lang="de-DE" dirty="0"/>
          </a:p>
        </p:txBody>
      </p:sp>
      <p:sp>
        <p:nvSpPr>
          <p:cNvPr id="13" name="Rectangle 12"/>
          <p:cNvSpPr/>
          <p:nvPr/>
        </p:nvSpPr>
        <p:spPr>
          <a:xfrm>
            <a:off x="5429256" y="2820971"/>
            <a:ext cx="1928826" cy="5000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Tape I/O rates</a:t>
            </a:r>
            <a:endParaRPr lang="de-DE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2893207" y="3964785"/>
            <a:ext cx="214314" cy="428628"/>
          </a:xfrm>
          <a:prstGeom prst="leftBrace">
            <a:avLst>
              <a:gd name="adj1" fmla="val 8333"/>
              <a:gd name="adj2" fmla="val 516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Left Brace 14"/>
          <p:cNvSpPr/>
          <p:nvPr/>
        </p:nvSpPr>
        <p:spPr>
          <a:xfrm rot="16200000">
            <a:off x="3358548" y="3964785"/>
            <a:ext cx="214314" cy="428628"/>
          </a:xfrm>
          <a:prstGeom prst="leftBrace">
            <a:avLst>
              <a:gd name="adj1" fmla="val 8333"/>
              <a:gd name="adj2" fmla="val 516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Left Brace 15"/>
          <p:cNvSpPr/>
          <p:nvPr/>
        </p:nvSpPr>
        <p:spPr>
          <a:xfrm rot="16200000">
            <a:off x="7048186" y="5642772"/>
            <a:ext cx="214314" cy="428628"/>
          </a:xfrm>
          <a:prstGeom prst="leftBrace">
            <a:avLst>
              <a:gd name="adj1" fmla="val 8333"/>
              <a:gd name="adj2" fmla="val 516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Left Brace 16"/>
          <p:cNvSpPr/>
          <p:nvPr/>
        </p:nvSpPr>
        <p:spPr>
          <a:xfrm rot="16200000">
            <a:off x="7513527" y="5642772"/>
            <a:ext cx="214314" cy="428628"/>
          </a:xfrm>
          <a:prstGeom prst="leftBrace">
            <a:avLst>
              <a:gd name="adj1" fmla="val 8333"/>
              <a:gd name="adj2" fmla="val 516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Box 17"/>
          <p:cNvSpPr txBox="1"/>
          <p:nvPr/>
        </p:nvSpPr>
        <p:spPr>
          <a:xfrm>
            <a:off x="6980630" y="5881042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STEP09</a:t>
            </a:r>
            <a:endParaRPr lang="de-DE" dirty="0"/>
          </a:p>
        </p:txBody>
      </p:sp>
      <p:sp>
        <p:nvSpPr>
          <p:cNvPr id="19" name="TextBox 18"/>
          <p:cNvSpPr txBox="1"/>
          <p:nvPr/>
        </p:nvSpPr>
        <p:spPr>
          <a:xfrm>
            <a:off x="2809200" y="4202676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STEP09</a:t>
            </a:r>
            <a:endParaRPr lang="de-D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857752" y="928670"/>
            <a:ext cx="3857652" cy="171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Tape I/O rates: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1st week: 150 MB/sec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mostly writing + reading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2nd week: 250 MB/sec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reading + writing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STEP09: Transfer Imports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5072074"/>
            <a:ext cx="8286808" cy="1054089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T0, T1 and T2 imports to GridKa during STEP09</a:t>
            </a:r>
          </a:p>
          <a:p>
            <a:pPr lvl="2"/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First week: 30 – 170 MB/sec, Second week: 25 – 200 MB/sec</a:t>
            </a:r>
          </a:p>
          <a:p>
            <a:pPr lvl="2"/>
            <a:r>
              <a:rPr lang="de-DE" dirty="0" smtClean="0"/>
              <a:t>All AODSIM data </a:t>
            </a:r>
            <a:r>
              <a:rPr lang="de-DE" dirty="0" smtClean="0">
                <a:solidFill>
                  <a:srgbClr val="C00000"/>
                </a:solidFill>
              </a:rPr>
              <a:t>successfully written</a:t>
            </a:r>
            <a:r>
              <a:rPr lang="de-DE" dirty="0" smtClean="0"/>
              <a:t> to </a:t>
            </a:r>
            <a:r>
              <a:rPr lang="de-DE" dirty="0" smtClean="0">
                <a:solidFill>
                  <a:srgbClr val="C00000"/>
                </a:solidFill>
              </a:rPr>
              <a:t>tape</a:t>
            </a:r>
            <a:r>
              <a:rPr lang="de-DE" dirty="0" smtClean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STEP09 - Analysis Session - CMS Week - 23.06.2009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24D1-5CFD-4F63-82EF-2C347A448B45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4098" name="Picture 2" descr="D:\Data\Documents\Uni\Postdoc\Vorträge-Paper\STEP09 CMS Week Session Juni 2009\source\quantity_rates_impo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7427" y="909368"/>
            <a:ext cx="6586250" cy="411640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214546" y="1142984"/>
            <a:ext cx="2286016" cy="2786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4572000" y="1142984"/>
            <a:ext cx="1928826" cy="2786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1214414" y="1285860"/>
            <a:ext cx="1643074" cy="5000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First AODSIM Replication</a:t>
            </a:r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5857884" y="1285860"/>
            <a:ext cx="2000264" cy="5000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Second AODSIM Replication</a:t>
            </a:r>
            <a:endParaRPr lang="de-DE" dirty="0"/>
          </a:p>
        </p:txBody>
      </p:sp>
    </p:spTree>
  </p:cSld>
  <p:clrMapOvr>
    <a:masterClrMapping/>
  </p:clrMapOvr>
  <p:transition>
    <p:zoom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9"/>
            <a:ext cx="5043494" cy="4572032"/>
          </a:xfrm>
        </p:spPr>
        <p:txBody>
          <a:bodyPr>
            <a:normAutofit fontScale="70000" lnSpcReduction="20000"/>
          </a:bodyPr>
          <a:lstStyle/>
          <a:p>
            <a:r>
              <a:rPr lang="de-DE" dirty="0" smtClean="0"/>
              <a:t>CMS uses Grid technology for data access and processing</a:t>
            </a:r>
            <a:r>
              <a:rPr lang="de-DE" dirty="0" smtClean="0"/>
              <a:t>.</a:t>
            </a:r>
          </a:p>
          <a:p>
            <a:r>
              <a:rPr lang="de-DE" dirty="0" smtClean="0"/>
              <a:t>Altogether the WLCG/CMS computing model is very complex and needs intense testing.</a:t>
            </a:r>
            <a:endParaRPr lang="de-DE" dirty="0" smtClean="0"/>
          </a:p>
          <a:p>
            <a:r>
              <a:rPr lang="de-DE" dirty="0" smtClean="0"/>
              <a:t>Multiple service challenges have proven the readiness for first data.</a:t>
            </a:r>
          </a:p>
          <a:p>
            <a:r>
              <a:rPr lang="de-DE" dirty="0" smtClean="0"/>
              <a:t>PhEDEx is used for reliable large-scale data management.</a:t>
            </a:r>
          </a:p>
          <a:p>
            <a:r>
              <a:rPr lang="de-DE" dirty="0" smtClean="0"/>
              <a:t>Experience has shown, that monitoring is indespensable for the operation of such a heterogeneous </a:t>
            </a:r>
            <a:r>
              <a:rPr lang="de-DE" dirty="0" smtClean="0"/>
              <a:t>system.</a:t>
            </a:r>
          </a:p>
          <a:p>
            <a:r>
              <a:rPr lang="de-DE" dirty="0" smtClean="0"/>
              <a:t>More information about the requirement of monitoring is presented later in this session.</a:t>
            </a:r>
            <a:endParaRPr lang="de-DE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6" name="Picture 5" descr="thumbs-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1928802"/>
            <a:ext cx="3053241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smtClean="0">
                <a:solidFill>
                  <a:schemeClr val="tx1"/>
                </a:solidFill>
              </a:rPr>
              <a:t>L</a:t>
            </a:r>
            <a:r>
              <a:rPr lang="de-DE" sz="4400" dirty="0" smtClean="0"/>
              <a:t>arge </a:t>
            </a:r>
            <a:r>
              <a:rPr lang="de-DE" sz="4400" dirty="0" smtClean="0">
                <a:solidFill>
                  <a:schemeClr val="tx1"/>
                </a:solidFill>
              </a:rPr>
              <a:t>H</a:t>
            </a:r>
            <a:r>
              <a:rPr lang="de-DE" sz="4400" dirty="0" smtClean="0"/>
              <a:t>adron </a:t>
            </a:r>
            <a:r>
              <a:rPr lang="de-DE" sz="4400" dirty="0" smtClean="0">
                <a:solidFill>
                  <a:schemeClr val="tx1"/>
                </a:solidFill>
              </a:rPr>
              <a:t>C</a:t>
            </a:r>
            <a:r>
              <a:rPr lang="de-DE" sz="4400" dirty="0" smtClean="0"/>
              <a:t>ollider</a:t>
            </a:r>
            <a:endParaRPr lang="de-DE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4" y="1071546"/>
            <a:ext cx="3786214" cy="5054617"/>
          </a:xfrm>
        </p:spPr>
        <p:txBody>
          <a:bodyPr>
            <a:noAutofit/>
          </a:bodyPr>
          <a:lstStyle/>
          <a:p>
            <a:r>
              <a:rPr lang="de-DE" sz="2400" dirty="0" smtClean="0"/>
              <a:t>Proton-Proton Collider</a:t>
            </a:r>
          </a:p>
          <a:p>
            <a:pPr lvl="1"/>
            <a:r>
              <a:rPr lang="de-DE" sz="1800" dirty="0" smtClean="0"/>
              <a:t>Circumference: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27 km</a:t>
            </a:r>
          </a:p>
          <a:p>
            <a:pPr lvl="1"/>
            <a:r>
              <a:rPr lang="de-DE" sz="1800" dirty="0" smtClean="0"/>
              <a:t>Beam Energy: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7 TeV/c²</a:t>
            </a:r>
          </a:p>
          <a:p>
            <a:pPr lvl="1"/>
            <a:r>
              <a:rPr lang="de-DE" sz="1800" dirty="0" smtClean="0"/>
              <a:t>Below Surface: 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100 m</a:t>
            </a:r>
          </a:p>
          <a:p>
            <a:pPr lvl="1"/>
            <a:r>
              <a:rPr lang="de-DE" sz="1800" dirty="0" smtClean="0"/>
              <a:t>Temperature: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-271 °C</a:t>
            </a:r>
          </a:p>
          <a:p>
            <a:pPr lvl="1"/>
            <a:r>
              <a:rPr lang="de-DE" sz="1800" dirty="0" smtClean="0"/>
              <a:t>Energy Use: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1 TWh/a</a:t>
            </a:r>
          </a:p>
          <a:p>
            <a:pPr lvl="3"/>
            <a:endParaRPr lang="de-DE" sz="1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DE" sz="2400" dirty="0" smtClean="0"/>
              <a:t>4 Large Experiments</a:t>
            </a:r>
            <a:endParaRPr lang="de-DE" sz="1800" dirty="0" smtClean="0"/>
          </a:p>
          <a:p>
            <a:pPr lvl="1"/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CMS</a:t>
            </a:r>
            <a:r>
              <a:rPr lang="de-DE" sz="1800" dirty="0" smtClean="0"/>
              <a:t> (General-Purpose)</a:t>
            </a:r>
          </a:p>
          <a:p>
            <a:pPr lvl="1"/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Atlas</a:t>
            </a:r>
            <a:r>
              <a:rPr lang="de-DE" sz="1800" dirty="0" smtClean="0"/>
              <a:t> (General-Purpose)</a:t>
            </a:r>
          </a:p>
          <a:p>
            <a:pPr lvl="1"/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LHCb</a:t>
            </a:r>
            <a:r>
              <a:rPr lang="de-DE" sz="1800" dirty="0" smtClean="0"/>
              <a:t> (Physics of b-Quarks)</a:t>
            </a:r>
          </a:p>
          <a:p>
            <a:pPr lvl="1"/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Alice</a:t>
            </a:r>
            <a:r>
              <a:rPr lang="de-DE" sz="1800" dirty="0" smtClean="0"/>
              <a:t> (Lead Ion Collisions)</a:t>
            </a:r>
          </a:p>
          <a:p>
            <a:pPr lvl="3"/>
            <a:endParaRPr lang="de-DE" sz="1000" dirty="0" smtClean="0"/>
          </a:p>
          <a:p>
            <a:r>
              <a:rPr lang="de-DE" sz="2400" dirty="0" smtClean="0"/>
              <a:t>2 Smaller Experiments</a:t>
            </a:r>
          </a:p>
          <a:p>
            <a:pPr lvl="1"/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LHCf</a:t>
            </a:r>
            <a:r>
              <a:rPr lang="de-DE" sz="1800" dirty="0" smtClean="0"/>
              <a:t> and 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Totem</a:t>
            </a:r>
          </a:p>
          <a:p>
            <a:pPr>
              <a:buNone/>
            </a:pPr>
            <a:endParaRPr lang="de-DE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6" name="Picture 2" descr="D:\Data\Documents\Uni\Postdoc\Bildmaterial\LHC\air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64088"/>
            <a:ext cx="4327383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14480" y="2357430"/>
            <a:ext cx="62869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CMS</a:t>
            </a:r>
            <a:endParaRPr lang="de-D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6050" y="3714752"/>
            <a:ext cx="74853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9058" y="3071810"/>
            <a:ext cx="671979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LHCb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 bwMode="ltGray">
          <a:xfrm>
            <a:off x="1214414" y="3714752"/>
            <a:ext cx="708848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smtClean="0">
                <a:solidFill>
                  <a:schemeClr val="tx1"/>
                </a:solidFill>
              </a:rPr>
              <a:t>C</a:t>
            </a:r>
            <a:r>
              <a:rPr lang="de-DE" sz="4400" dirty="0" smtClean="0"/>
              <a:t>ompact </a:t>
            </a:r>
            <a:r>
              <a:rPr lang="de-DE" sz="4400" dirty="0" smtClean="0">
                <a:solidFill>
                  <a:schemeClr val="tx1"/>
                </a:solidFill>
              </a:rPr>
              <a:t>M</a:t>
            </a:r>
            <a:r>
              <a:rPr lang="de-DE" sz="4400" dirty="0" smtClean="0"/>
              <a:t>uon </a:t>
            </a:r>
            <a:r>
              <a:rPr lang="de-DE" sz="4400" dirty="0" smtClean="0">
                <a:solidFill>
                  <a:schemeClr val="tx1"/>
                </a:solidFill>
              </a:rPr>
              <a:t>S</a:t>
            </a:r>
            <a:r>
              <a:rPr lang="de-DE" sz="4400" dirty="0" smtClean="0"/>
              <a:t>olenoid</a:t>
            </a:r>
            <a:endParaRPr lang="de-DE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7732" y="1643050"/>
            <a:ext cx="2896268" cy="3857652"/>
          </a:xfrm>
        </p:spPr>
        <p:txBody>
          <a:bodyPr>
            <a:normAutofit/>
          </a:bodyPr>
          <a:lstStyle/>
          <a:p>
            <a:r>
              <a:rPr lang="de-DE" sz="1800" dirty="0" smtClean="0"/>
              <a:t>Total Weigh: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12 500 t</a:t>
            </a:r>
          </a:p>
          <a:p>
            <a:r>
              <a:rPr lang="de-DE" sz="1800" dirty="0" smtClean="0"/>
              <a:t>Diameter: 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15 m</a:t>
            </a:r>
          </a:p>
          <a:p>
            <a:r>
              <a:rPr lang="de-DE" sz="1800" dirty="0" smtClean="0"/>
              <a:t>Total Length: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21,5 m</a:t>
            </a:r>
          </a:p>
          <a:p>
            <a:r>
              <a:rPr lang="de-DE" sz="1800" dirty="0" smtClean="0"/>
              <a:t>Magnetic Field</a:t>
            </a:r>
          </a:p>
          <a:p>
            <a:pPr lvl="1"/>
            <a:r>
              <a:rPr lang="de-DE" sz="1800" dirty="0" smtClean="0"/>
              <a:t>Solenoid: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4 Tesla</a:t>
            </a:r>
          </a:p>
          <a:p>
            <a:pPr lvl="1"/>
            <a:r>
              <a:rPr lang="de-DE" sz="1800" dirty="0" smtClean="0"/>
              <a:t>Yoke: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2 Tesla</a:t>
            </a:r>
          </a:p>
          <a:p>
            <a:pPr lvl="1"/>
            <a:endParaRPr lang="de-DE" sz="105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1800" dirty="0" smtClean="0"/>
              <a:t>Readout Channels, e.g.</a:t>
            </a:r>
          </a:p>
          <a:p>
            <a:pPr lvl="1"/>
            <a:r>
              <a:rPr lang="de-DE" sz="1800" dirty="0" smtClean="0"/>
              <a:t>Tracker: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10 Mio.</a:t>
            </a:r>
          </a:p>
          <a:p>
            <a:pPr lvl="1"/>
            <a:r>
              <a:rPr lang="de-DE" sz="1800" dirty="0" smtClean="0"/>
              <a:t>Sum: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          100 Mio.</a:t>
            </a:r>
          </a:p>
          <a:p>
            <a:pPr lvl="1"/>
            <a:endParaRPr lang="de-DE" sz="105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de-DE" sz="1800" dirty="0" smtClean="0"/>
              <a:t>Collission Rate:	</a:t>
            </a:r>
            <a:r>
              <a:rPr lang="de-DE" sz="1800" dirty="0" smtClean="0">
                <a:solidFill>
                  <a:schemeClr val="accent6">
                    <a:lumMod val="50000"/>
                  </a:schemeClr>
                </a:solidFill>
              </a:rPr>
              <a:t>40 MHz</a:t>
            </a:r>
            <a:endParaRPr lang="de-DE" sz="1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de-DE" sz="22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1026" name="Picture 2" descr="D:\Data\Documents\Uni\Postdoc\Bildmaterial\CMS\CMSnc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194571"/>
            <a:ext cx="5929354" cy="3948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7" name="Straight Arrow Connector 16"/>
          <p:cNvCxnSpPr>
            <a:stCxn id="12" idx="2"/>
          </p:cNvCxnSpPr>
          <p:nvPr/>
        </p:nvCxnSpPr>
        <p:spPr>
          <a:xfrm rot="5400000">
            <a:off x="2859579" y="1715786"/>
            <a:ext cx="1068181" cy="92948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2"/>
          </p:cNvCxnSpPr>
          <p:nvPr/>
        </p:nvCxnSpPr>
        <p:spPr>
          <a:xfrm rot="16200000" flipH="1">
            <a:off x="3359645" y="2145206"/>
            <a:ext cx="1568247" cy="57071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2"/>
          </p:cNvCxnSpPr>
          <p:nvPr/>
        </p:nvCxnSpPr>
        <p:spPr>
          <a:xfrm rot="5400000">
            <a:off x="4542122" y="1390565"/>
            <a:ext cx="568117" cy="107986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2"/>
          </p:cNvCxnSpPr>
          <p:nvPr/>
        </p:nvCxnSpPr>
        <p:spPr>
          <a:xfrm rot="5400000">
            <a:off x="4935032" y="1854911"/>
            <a:ext cx="639553" cy="22260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3" idx="2"/>
          </p:cNvCxnSpPr>
          <p:nvPr/>
        </p:nvCxnSpPr>
        <p:spPr>
          <a:xfrm rot="16200000" flipH="1">
            <a:off x="2620803" y="906299"/>
            <a:ext cx="487924" cy="141420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H="1">
            <a:off x="2035951" y="1393017"/>
            <a:ext cx="357190" cy="28575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0"/>
          </p:cNvCxnSpPr>
          <p:nvPr/>
        </p:nvCxnSpPr>
        <p:spPr>
          <a:xfrm rot="5400000" flipH="1" flipV="1">
            <a:off x="1200407" y="2557737"/>
            <a:ext cx="1214446" cy="138533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0"/>
          </p:cNvCxnSpPr>
          <p:nvPr/>
        </p:nvCxnSpPr>
        <p:spPr>
          <a:xfrm rot="5400000" flipH="1" flipV="1">
            <a:off x="1015148" y="3297781"/>
            <a:ext cx="1782561" cy="133062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" idx="0"/>
          </p:cNvCxnSpPr>
          <p:nvPr/>
        </p:nvCxnSpPr>
        <p:spPr>
          <a:xfrm rot="16200000" flipV="1">
            <a:off x="1966694" y="3462538"/>
            <a:ext cx="2214578" cy="57586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1" idx="0"/>
          </p:cNvCxnSpPr>
          <p:nvPr/>
        </p:nvCxnSpPr>
        <p:spPr>
          <a:xfrm rot="5400000" flipH="1" flipV="1">
            <a:off x="2859669" y="3716933"/>
            <a:ext cx="1643074" cy="63858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5" idx="0"/>
          </p:cNvCxnSpPr>
          <p:nvPr/>
        </p:nvCxnSpPr>
        <p:spPr>
          <a:xfrm rot="5400000" flipH="1" flipV="1">
            <a:off x="4750199" y="4035827"/>
            <a:ext cx="1357322" cy="28654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741446" y="4286256"/>
            <a:ext cx="785818" cy="4286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/>
          <p:cNvSpPr txBox="1"/>
          <p:nvPr/>
        </p:nvSpPr>
        <p:spPr bwMode="ltGray">
          <a:xfrm>
            <a:off x="357158" y="4854371"/>
            <a:ext cx="1767920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Superconducting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Solenoid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 bwMode="ltGray">
          <a:xfrm>
            <a:off x="2509022" y="4857760"/>
            <a:ext cx="1705788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Calorimetry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 bwMode="ltGray">
          <a:xfrm>
            <a:off x="3214678" y="1000108"/>
            <a:ext cx="1287468" cy="646331"/>
          </a:xfrm>
          <a:prstGeom prst="rect">
            <a:avLst/>
          </a:prstGeom>
          <a:gradFill flip="none" rotWithShape="1">
            <a:gsLst>
              <a:gs pos="0">
                <a:srgbClr val="FF9933">
                  <a:tint val="66000"/>
                  <a:satMod val="160000"/>
                </a:srgbClr>
              </a:gs>
              <a:gs pos="50000">
                <a:srgbClr val="FF9933">
                  <a:tint val="44500"/>
                  <a:satMod val="160000"/>
                </a:srgbClr>
              </a:gs>
              <a:gs pos="100000">
                <a:srgbClr val="FF9933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Hadronic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Calorimetry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 bwMode="ltGray">
          <a:xfrm>
            <a:off x="1285852" y="1000108"/>
            <a:ext cx="174361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 Chambers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 bwMode="ltGray">
          <a:xfrm>
            <a:off x="4641854" y="4857760"/>
            <a:ext cx="1287468" cy="646331"/>
          </a:xfrm>
          <a:prstGeom prst="rect">
            <a:avLst/>
          </a:prstGeom>
          <a:gradFill flip="none" rotWithShape="1">
            <a:gsLst>
              <a:gs pos="0">
                <a:srgbClr val="FF9933">
                  <a:tint val="66000"/>
                  <a:satMod val="160000"/>
                </a:srgbClr>
              </a:gs>
              <a:gs pos="50000">
                <a:srgbClr val="FF9933">
                  <a:tint val="44500"/>
                  <a:satMod val="160000"/>
                </a:srgbClr>
              </a:gs>
              <a:gs pos="100000">
                <a:srgbClr val="FF9933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Forward 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Calorimetry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 bwMode="ltGray">
          <a:xfrm>
            <a:off x="357158" y="3857628"/>
            <a:ext cx="1515608" cy="3693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Silicon Tracker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 bwMode="ltGray">
          <a:xfrm>
            <a:off x="4714876" y="1000108"/>
            <a:ext cx="1302472" cy="646331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Retrun Yoke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295999" y="1142984"/>
            <a:ext cx="2330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Technical Details:</a:t>
            </a:r>
            <a:endParaRPr lang="de-DE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71406" y="5643578"/>
            <a:ext cx="8975727" cy="430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2200" dirty="0" smtClean="0"/>
              <a:t>Data-Rate:</a:t>
            </a:r>
            <a:r>
              <a:rPr lang="de-DE" sz="2200" dirty="0" smtClean="0">
                <a:solidFill>
                  <a:srgbClr val="C00000"/>
                </a:solidFill>
              </a:rPr>
              <a:t> Imagine a 100 MPixle-Camera taking 40 Mio. pictures per second!</a:t>
            </a:r>
            <a:endParaRPr lang="de-DE" sz="2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Pictures of CMS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2051" name="Picture 3" descr="D:\Data\Documents\Uni\Postdoc\Bildmaterial\CMS\0611042_01-A4-at-14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263" y="1071546"/>
            <a:ext cx="4300927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2" name="Picture 4" descr="D:\Data\Documents\Uni\Postdoc\Bildmaterial\CMS\TECPl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285860"/>
            <a:ext cx="3178329" cy="4013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0" name="Picture 2" descr="D:\Data\Documents\Uni\Postdoc\Bildmaterial\CMS\12411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433102"/>
            <a:ext cx="3857652" cy="2582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Motivation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2132" y="1071546"/>
            <a:ext cx="3429024" cy="3643338"/>
          </a:xfrm>
        </p:spPr>
        <p:txBody>
          <a:bodyPr>
            <a:normAutofit/>
          </a:bodyPr>
          <a:lstStyle/>
          <a:p>
            <a:r>
              <a:rPr lang="de-DE" sz="2400" dirty="0" smtClean="0"/>
              <a:t>In each proton-proton collision, more than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1000</a:t>
            </a:r>
            <a:r>
              <a:rPr lang="de-DE" sz="2400" dirty="0" smtClean="0"/>
              <a:t>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particles</a:t>
            </a:r>
            <a:r>
              <a:rPr lang="de-DE" sz="2400" dirty="0" smtClean="0"/>
              <a:t> are created.</a:t>
            </a:r>
          </a:p>
          <a:p>
            <a:r>
              <a:rPr lang="de-DE" sz="2400" dirty="0" smtClean="0"/>
              <a:t>The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decay products</a:t>
            </a:r>
            <a:r>
              <a:rPr lang="de-DE" sz="2400" dirty="0" smtClean="0"/>
              <a:t> allow to conclude on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underlying physics</a:t>
            </a:r>
            <a:r>
              <a:rPr lang="de-DE" sz="2400" dirty="0" smtClean="0"/>
              <a:t> </a:t>
            </a:r>
            <a:r>
              <a:rPr lang="de-DE" sz="2400" dirty="0" smtClean="0">
                <a:solidFill>
                  <a:schemeClr val="accent6">
                    <a:lumMod val="50000"/>
                  </a:schemeClr>
                </a:solidFill>
              </a:rPr>
              <a:t>processes</a:t>
            </a:r>
            <a:r>
              <a:rPr lang="de-DE" sz="2400" dirty="0" smtClean="0"/>
              <a:t> of the collision.</a:t>
            </a:r>
            <a:endParaRPr lang="de-DE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1026" name="Picture 2" descr="D:\Data\Documents\Uni\Postdoc\Bildmaterial\CMS\gen-2007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5117967" cy="3514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2844" y="4786322"/>
            <a:ext cx="8786874" cy="1357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de-DE" sz="2400" dirty="0" smtClean="0"/>
              <a:t>Test of the Standard Model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(at the TeV energy scale)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de-DE" sz="2400" dirty="0" smtClean="0"/>
              <a:t>Search for the Higgs-Boson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de-DE" sz="2400" dirty="0" smtClean="0"/>
              <a:t>Physics beyond the SM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(e.g. SUSY, extra dimensions, ...)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Trigger and Event Rate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6" name="Picture 6" descr="CMSLo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1308730"/>
            <a:ext cx="3000396" cy="1374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8" descr="TWR_VME_light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75812" y="1308730"/>
            <a:ext cx="1539328" cy="137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10" descr="Servernet pic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83217" y="4106757"/>
            <a:ext cx="1685728" cy="137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13" descr="4575_Tape_Library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53463" y="4091074"/>
            <a:ext cx="1404091" cy="137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 bwMode="ltGray">
          <a:xfrm>
            <a:off x="263418" y="2868224"/>
            <a:ext cx="2286395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Collision Rate: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MHz</a:t>
            </a:r>
            <a:endParaRPr lang="de-DE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857356" y="1594482"/>
            <a:ext cx="571504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V="1">
            <a:off x="1428728" y="1523044"/>
            <a:ext cx="571504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1643042" y="1594482"/>
            <a:ext cx="57150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1142976" y="1951672"/>
            <a:ext cx="714380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1643042" y="2165986"/>
            <a:ext cx="642942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1393009" y="2058829"/>
            <a:ext cx="571504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857356" y="1880234"/>
            <a:ext cx="92869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57356" y="1951672"/>
            <a:ext cx="928694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928662" y="1523044"/>
            <a:ext cx="928694" cy="428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V="1">
            <a:off x="1500166" y="1594482"/>
            <a:ext cx="57150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>
            <a:off x="1785918" y="2023110"/>
            <a:ext cx="428628" cy="285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V="1">
            <a:off x="1464447" y="1558763"/>
            <a:ext cx="571504" cy="214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1607323" y="2201705"/>
            <a:ext cx="57150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857356" y="1451606"/>
            <a:ext cx="1000132" cy="500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Notched Right Arrow 40"/>
          <p:cNvSpPr/>
          <p:nvPr/>
        </p:nvSpPr>
        <p:spPr>
          <a:xfrm>
            <a:off x="3286116" y="1451606"/>
            <a:ext cx="2071702" cy="1071570"/>
          </a:xfrm>
          <a:prstGeom prst="notchedRightArrow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TB/sec</a:t>
            </a:r>
            <a:endParaRPr lang="de-DE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 bwMode="ltGray">
          <a:xfrm>
            <a:off x="7000892" y="1402470"/>
            <a:ext cx="1807804" cy="120032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1 Trigger</a:t>
            </a:r>
          </a:p>
          <a:p>
            <a:pPr algn="ctr"/>
            <a:endParaRPr lang="de-DE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 with</a:t>
            </a:r>
          </a:p>
          <a:p>
            <a:pPr algn="ctr"/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ASICs (Hardware)</a:t>
            </a:r>
          </a:p>
        </p:txBody>
      </p:sp>
      <p:sp>
        <p:nvSpPr>
          <p:cNvPr id="43" name="Notched Right Arrow 42"/>
          <p:cNvSpPr/>
          <p:nvPr/>
        </p:nvSpPr>
        <p:spPr>
          <a:xfrm rot="5400000">
            <a:off x="5009797" y="2833212"/>
            <a:ext cx="1834518" cy="1071570"/>
          </a:xfrm>
          <a:prstGeom prst="notchedRightArrow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GB/sec</a:t>
            </a:r>
            <a:endParaRPr lang="de-DE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 bwMode="ltGray">
          <a:xfrm>
            <a:off x="7000892" y="4194507"/>
            <a:ext cx="1917513" cy="120032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Level Trigger</a:t>
            </a:r>
          </a:p>
          <a:p>
            <a:pPr algn="ctr"/>
            <a:endParaRPr lang="de-DE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 Data </a:t>
            </a:r>
          </a:p>
          <a:p>
            <a:pPr algn="ctr"/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 </a:t>
            </a:r>
          </a:p>
        </p:txBody>
      </p:sp>
      <p:sp>
        <p:nvSpPr>
          <p:cNvPr id="46" name="Notched Right Arrow 45"/>
          <p:cNvSpPr/>
          <p:nvPr/>
        </p:nvSpPr>
        <p:spPr>
          <a:xfrm flipH="1">
            <a:off x="3143240" y="4251828"/>
            <a:ext cx="2071702" cy="1071570"/>
          </a:xfrm>
          <a:prstGeom prst="notchedRightArrow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225 MB/sec</a:t>
            </a:r>
            <a:endParaRPr lang="de-DE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 bwMode="ltGray">
          <a:xfrm>
            <a:off x="263418" y="4037514"/>
            <a:ext cx="1451062" cy="147732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Tape &amp; HDD</a:t>
            </a: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</a:t>
            </a:r>
          </a:p>
          <a:p>
            <a:pPr algn="ctr"/>
            <a:endParaRPr lang="de-DE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Offline-</a:t>
            </a:r>
          </a:p>
          <a:p>
            <a:pPr algn="ctr"/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</a:p>
        </p:txBody>
      </p:sp>
      <p:sp>
        <p:nvSpPr>
          <p:cNvPr id="49" name="TextBox 48"/>
          <p:cNvSpPr txBox="1"/>
          <p:nvPr/>
        </p:nvSpPr>
        <p:spPr bwMode="ltGray">
          <a:xfrm>
            <a:off x="258748" y="3308141"/>
            <a:ext cx="1918602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Event-Size: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 MB</a:t>
            </a:r>
            <a:endParaRPr lang="de-DE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 bwMode="ltGray">
          <a:xfrm>
            <a:off x="259438" y="5631436"/>
            <a:ext cx="3294556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Recorded Events: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per second</a:t>
            </a:r>
            <a:endParaRPr lang="de-DE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 bwMode="ltGray">
          <a:xfrm rot="20727475">
            <a:off x="2861068" y="5758702"/>
            <a:ext cx="2671180" cy="3693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1.5 PB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of data per year</a:t>
            </a:r>
            <a:endParaRPr lang="de-DE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CMS Collaboration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1" name="Picture 6" descr="CMSworld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9658" y="1071546"/>
            <a:ext cx="4816722" cy="2636441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9" descr="CMSeurop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140" y="3900504"/>
            <a:ext cx="2978624" cy="2210482"/>
          </a:xfrm>
          <a:prstGeom prst="rect">
            <a:avLst/>
          </a:prstGeom>
          <a:solidFill>
            <a:schemeClr val="bg1"/>
          </a:solidFill>
          <a:ln w="222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3" descr="CMSrdms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643570" y="1071546"/>
            <a:ext cx="3071834" cy="1893271"/>
          </a:xfrm>
          <a:prstGeom prst="rect">
            <a:avLst/>
          </a:prstGeom>
          <a:solidFill>
            <a:schemeClr val="bg1"/>
          </a:solidFill>
          <a:ln w="222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1" descr="CMSasia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643570" y="3214686"/>
            <a:ext cx="3070874" cy="1811391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 bwMode="ltGray">
          <a:xfrm>
            <a:off x="3571868" y="3888682"/>
            <a:ext cx="1928826" cy="170046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CMS</a:t>
            </a:r>
          </a:p>
          <a:p>
            <a:pPr algn="ctr"/>
            <a:endParaRPr lang="de-DE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75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r>
              <a:rPr lang="de-DE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Nations</a:t>
            </a:r>
          </a:p>
          <a:p>
            <a:pPr algn="ctr"/>
            <a:r>
              <a:rPr lang="de-DE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de-DE" sz="175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182</a:t>
            </a:r>
            <a:r>
              <a:rPr lang="de-DE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Institutions</a:t>
            </a:r>
          </a:p>
          <a:p>
            <a:pPr algn="ctr"/>
            <a:r>
              <a:rPr lang="de-DE" sz="175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2000 </a:t>
            </a:r>
            <a:r>
              <a:rPr lang="de-DE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Scientists &amp;  </a:t>
            </a:r>
          </a:p>
          <a:p>
            <a:pPr algn="ctr"/>
            <a:r>
              <a:rPr lang="de-DE" sz="17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Engineers</a:t>
            </a:r>
            <a:endParaRPr lang="de-DE" sz="17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ight Arrow 20"/>
          <p:cNvSpPr/>
          <p:nvPr/>
        </p:nvSpPr>
        <p:spPr>
          <a:xfrm rot="5400000">
            <a:off x="-32" y="3071810"/>
            <a:ext cx="2214578" cy="214314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ight Arrow 21"/>
          <p:cNvSpPr/>
          <p:nvPr/>
        </p:nvSpPr>
        <p:spPr>
          <a:xfrm>
            <a:off x="2571736" y="1500172"/>
            <a:ext cx="3214710" cy="214315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ight Arrow 22"/>
          <p:cNvSpPr/>
          <p:nvPr/>
        </p:nvSpPr>
        <p:spPr>
          <a:xfrm rot="1172746">
            <a:off x="2001744" y="2904685"/>
            <a:ext cx="3765738" cy="209433"/>
          </a:xfrm>
          <a:prstGeom prst="rightArrow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CMS Computing Model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72098"/>
          </a:xfrm>
        </p:spPr>
        <p:txBody>
          <a:bodyPr lIns="90000">
            <a:normAutofit/>
          </a:bodyPr>
          <a:lstStyle/>
          <a:p>
            <a:r>
              <a:rPr lang="de-DE" sz="2800" dirty="0" smtClean="0"/>
              <a:t>LHC experiments have decided to use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distributed</a:t>
            </a:r>
            <a:r>
              <a:rPr lang="de-DE" sz="2800" dirty="0" smtClean="0"/>
              <a:t> computing and storage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resources.</a:t>
            </a:r>
          </a:p>
          <a:p>
            <a:pPr lvl="1"/>
            <a:r>
              <a:rPr lang="de-DE" sz="2400" dirty="0" smtClean="0"/>
              <a:t>  The Worldwide LHC Computing Grid (WLCG).</a:t>
            </a:r>
          </a:p>
          <a:p>
            <a:r>
              <a:rPr lang="de-DE" sz="2800" dirty="0" smtClean="0"/>
              <a:t>Grid services based on the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gLite middleware.</a:t>
            </a:r>
          </a:p>
          <a:p>
            <a:r>
              <a:rPr lang="de-DE" sz="2800" dirty="0" smtClean="0"/>
              <a:t>Computing centres arranged in a four-tiered </a:t>
            </a:r>
            <a:r>
              <a:rPr lang="de-DE" sz="2800" dirty="0" smtClean="0">
                <a:solidFill>
                  <a:schemeClr val="accent6">
                    <a:lumMod val="50000"/>
                  </a:schemeClr>
                </a:solidFill>
              </a:rPr>
              <a:t>hierarchical structure.</a:t>
            </a:r>
          </a:p>
          <a:p>
            <a:pPr lvl="1"/>
            <a:r>
              <a:rPr lang="de-DE" sz="2400" dirty="0" smtClean="0"/>
              <a:t>Availability and resources                                                         are regulated by MOU                                                            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</a:rPr>
              <a:t>(e.g. Downtime per year,                                                         response time, etc.).</a:t>
            </a:r>
          </a:p>
          <a:p>
            <a:endParaRPr lang="de-DE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de-DE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CMS Tier1 Computing - GridKa School, 02.09.2009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5647-6DFA-4F8D-9095-744B4407EC2D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3767166"/>
            <a:ext cx="2165039" cy="216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_dcm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world_dcms</Template>
  <TotalTime>0</TotalTime>
  <Words>1776</Words>
  <Application>Microsoft Office PowerPoint</Application>
  <PresentationFormat>On-screen Show (4:3)</PresentationFormat>
  <Paragraphs>531</Paragraphs>
  <Slides>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world_dcms</vt:lpstr>
      <vt:lpstr>CorelDRAW</vt:lpstr>
      <vt:lpstr>CMS Computing Model with Focus on German Tier1 Activities</vt:lpstr>
      <vt:lpstr>Overview</vt:lpstr>
      <vt:lpstr>Large Hadron Collider</vt:lpstr>
      <vt:lpstr>Compact Muon Solenoid</vt:lpstr>
      <vt:lpstr>Pictures of CMS</vt:lpstr>
      <vt:lpstr>Physics Motivation</vt:lpstr>
      <vt:lpstr>Trigger and Event Rate</vt:lpstr>
      <vt:lpstr>CMS Collaboration</vt:lpstr>
      <vt:lpstr>CMS Computing Model</vt:lpstr>
      <vt:lpstr>CMS Tier Structure</vt:lpstr>
      <vt:lpstr>WLCG Resources</vt:lpstr>
      <vt:lpstr>Main Tier Responsibilities</vt:lpstr>
      <vt:lpstr>German CMS Members</vt:lpstr>
      <vt:lpstr>Tier1 GridKa</vt:lpstr>
      <vt:lpstr>GridKa Resources</vt:lpstr>
      <vt:lpstr>Tier2/3 and NAF Resources</vt:lpstr>
      <vt:lpstr>CMS Workflow</vt:lpstr>
      <vt:lpstr>PhEDEx Data Transfers</vt:lpstr>
      <vt:lpstr>Other Involved Components</vt:lpstr>
      <vt:lpstr>WLCG Job Workflow</vt:lpstr>
      <vt:lpstr>CMS Service Challenges - 1</vt:lpstr>
      <vt:lpstr>CMS Service Challenges - 2</vt:lpstr>
      <vt:lpstr>CMS Service Challenges - 3</vt:lpstr>
      <vt:lpstr>Results of CMS Challenges</vt:lpstr>
      <vt:lpstr>STEP09 Activities @ FZK</vt:lpstr>
      <vt:lpstr>STEP09: Tape Performance</vt:lpstr>
      <vt:lpstr>STEP09: Transfer Imports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Armin Scheurer</dc:creator>
  <cp:lastModifiedBy>Armin Scheurer</cp:lastModifiedBy>
  <cp:revision>332</cp:revision>
  <dcterms:created xsi:type="dcterms:W3CDTF">2008-11-12T17:34:55Z</dcterms:created>
  <dcterms:modified xsi:type="dcterms:W3CDTF">2009-08-31T19:50:15Z</dcterms:modified>
</cp:coreProperties>
</file>