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3" r:id="rId3"/>
    <p:sldId id="261" r:id="rId4"/>
    <p:sldId id="262" r:id="rId5"/>
    <p:sldId id="264" r:id="rId6"/>
    <p:sldId id="265" r:id="rId7"/>
    <p:sldId id="268" r:id="rId8"/>
    <p:sldId id="267" r:id="rId9"/>
    <p:sldId id="258" r:id="rId10"/>
    <p:sldId id="259" r:id="rId11"/>
    <p:sldId id="260" r:id="rId12"/>
    <p:sldId id="269" r:id="rId13"/>
    <p:sldId id="271" r:id="rId14"/>
    <p:sldId id="272" r:id="rId15"/>
    <p:sldId id="263" r:id="rId16"/>
    <p:sldId id="266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56A4-CB26-4A55-8A85-C28BBD80CB02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F1EDE-A29E-4A94-976C-FFD7CC6544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46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F4CA2C-30FF-42C1-9725-D30BBA6B3F83}" type="slidenum">
              <a:rPr lang="en-GB"/>
              <a:pPr/>
              <a:t>5</a:t>
            </a:fld>
            <a:endParaRPr lang="en-GB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61" y="4342704"/>
            <a:ext cx="5487681" cy="40320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F4CA2C-30FF-42C1-9725-D30BBA6B3F83}" type="slidenum">
              <a:rPr lang="en-GB"/>
              <a:pPr/>
              <a:t>6</a:t>
            </a:fld>
            <a:endParaRPr lang="en-GB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61" y="4342704"/>
            <a:ext cx="5487681" cy="40320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424F8A-B9BD-41BF-9D05-90BE8DC37B83}" type="slidenum">
              <a:rPr lang="en-GB" altLang="de-DE"/>
              <a:pPr/>
              <a:t>7</a:t>
            </a:fld>
            <a:endParaRPr lang="en-GB" altLang="de-DE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60" y="4342704"/>
            <a:ext cx="5487682" cy="40320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06C665-53C1-4A97-A92F-738578CF7E18}" type="slidenum">
              <a:rPr lang="en-GB" altLang="de-DE"/>
              <a:pPr/>
              <a:t>8</a:t>
            </a:fld>
            <a:endParaRPr lang="en-GB" altLang="de-DE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972" y="8683943"/>
            <a:ext cx="2973029" cy="45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532" tIns="46557" rIns="89532" bIns="4655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DA97F3-BDBD-410F-BDA1-F3FBEDD3C3B0}" type="slidenum">
              <a:rPr lang="en-GB" altLang="de-DE" sz="1200"/>
              <a:pPr algn="r" eaLnBrk="1" hangingPunct="1">
                <a:buClrTx/>
                <a:buFontTx/>
                <a:buNone/>
              </a:pPr>
              <a:t>8</a:t>
            </a:fld>
            <a:endParaRPr lang="en-GB" altLang="de-DE" sz="1200"/>
          </a:p>
        </p:txBody>
      </p:sp>
      <p:sp>
        <p:nvSpPr>
          <p:cNvPr id="327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60" y="4342704"/>
            <a:ext cx="5487682" cy="41141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48"/>
              </a:spcBef>
              <a:tabLst>
                <a:tab pos="0" algn="l"/>
                <a:tab pos="909645" algn="l"/>
                <a:tab pos="1819290" algn="l"/>
                <a:tab pos="2728935" algn="l"/>
                <a:tab pos="3638580" algn="l"/>
                <a:tab pos="4548226" algn="l"/>
                <a:tab pos="5457871" algn="l"/>
                <a:tab pos="6367516" algn="l"/>
                <a:tab pos="7277161" algn="l"/>
                <a:tab pos="8186806" algn="l"/>
                <a:tab pos="9096451" algn="l"/>
                <a:tab pos="10006096" algn="l"/>
              </a:tabLst>
            </a:pPr>
            <a:endParaRPr lang="de-DE" altLang="de-DE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C5D8C9-524C-4C6E-AAE3-A63EF8651664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037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9BD5DD-590B-43FC-A388-0D4407DE5303}" type="slidenum">
              <a:rPr lang="en-GB"/>
              <a:pPr/>
              <a:t>16</a:t>
            </a:fld>
            <a:endParaRPr lang="en-GB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61" y="4342704"/>
            <a:ext cx="5487681" cy="40320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3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96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77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282575" y="6369198"/>
            <a:ext cx="238721" cy="2219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7AF7FD-3B62-49AC-8C5A-2BCEB0D455F1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4208" y="12985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8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75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674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25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83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2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3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345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06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err="1" smtClean="0">
                <a:solidFill>
                  <a:schemeClr val="bg2"/>
                </a:solidFill>
              </a:rPr>
              <a:t>Dr.</a:t>
            </a:r>
            <a:r>
              <a:rPr lang="en-GB" sz="900" b="1" dirty="0" smtClean="0">
                <a:solidFill>
                  <a:schemeClr val="bg2"/>
                </a:solidFill>
              </a:rPr>
              <a:t> J. Prenting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SLRS revisited   |  October</a:t>
            </a:r>
            <a:r>
              <a:rPr lang="en-GB" sz="900" baseline="0" dirty="0" smtClean="0">
                <a:solidFill>
                  <a:schemeClr val="bg2"/>
                </a:solidFill>
              </a:rPr>
              <a:t> 2018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0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65464" y="2201782"/>
            <a:ext cx="1980000" cy="1317700"/>
          </a:xfrm>
          <a:prstGeom prst="rect">
            <a:avLst/>
          </a:prstGeom>
        </p:spPr>
      </p:pic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82575" y="72008"/>
            <a:ext cx="8520113" cy="908720"/>
          </a:xfrm>
        </p:spPr>
        <p:txBody>
          <a:bodyPr/>
          <a:lstStyle/>
          <a:p>
            <a:r>
              <a:rPr lang="en-US" sz="2800" dirty="0" smtClean="0"/>
              <a:t>Alignment Accuracy </a:t>
            </a:r>
            <a:r>
              <a:rPr lang="en-US" sz="2800" dirty="0"/>
              <a:t>in </a:t>
            </a:r>
            <a:r>
              <a:rPr lang="en-US" sz="2800" dirty="0" smtClean="0"/>
              <a:t>Long Straight Sections</a:t>
            </a:r>
            <a:endParaRPr lang="de-DE" sz="28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Dr. Johannes J. Prenting</a:t>
            </a:r>
            <a:endParaRPr lang="de-DE" dirty="0">
              <a:solidFill>
                <a:srgbClr val="00A5EB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" y="1870632"/>
            <a:ext cx="2640000" cy="198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18" y="1870632"/>
            <a:ext cx="1980000" cy="198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81" y="1870632"/>
            <a:ext cx="2029593" cy="198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0129" y="2201782"/>
            <a:ext cx="1980000" cy="13177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31348" y="2201781"/>
            <a:ext cx="1980000" cy="1317700"/>
          </a:xfrm>
          <a:prstGeom prst="rect">
            <a:avLst/>
          </a:prstGeom>
        </p:spPr>
      </p:pic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282575" y="1340768"/>
            <a:ext cx="8520113" cy="485775"/>
          </a:xfrm>
        </p:spPr>
        <p:txBody>
          <a:bodyPr/>
          <a:lstStyle/>
          <a:p>
            <a:r>
              <a:rPr lang="de-DE" dirty="0"/>
              <a:t>SLRS:</a:t>
            </a:r>
            <a:r>
              <a:rPr lang="de-DE" dirty="0">
                <a:solidFill>
                  <a:srgbClr val="5A36CE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why</a:t>
            </a:r>
            <a:r>
              <a:rPr lang="de-DE" dirty="0">
                <a:solidFill>
                  <a:srgbClr val="002060"/>
                </a:solidFill>
              </a:rPr>
              <a:t> do </a:t>
            </a:r>
            <a:r>
              <a:rPr lang="de-DE" dirty="0" err="1">
                <a:solidFill>
                  <a:srgbClr val="002060"/>
                </a:solidFill>
              </a:rPr>
              <a:t>we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need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it</a:t>
            </a:r>
            <a:r>
              <a:rPr lang="de-DE" dirty="0">
                <a:solidFill>
                  <a:srgbClr val="002060"/>
                </a:solidFill>
              </a:rPr>
              <a:t> ?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4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 </a:t>
            </a:r>
            <a:r>
              <a:rPr lang="de-DE" dirty="0" err="1" smtClean="0"/>
              <a:t>setup</a:t>
            </a:r>
            <a:r>
              <a:rPr lang="de-DE" dirty="0" smtClean="0"/>
              <a:t>, </a:t>
            </a:r>
            <a:r>
              <a:rPr lang="de-DE" dirty="0" err="1" smtClean="0"/>
              <a:t>Principle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10359" y="783308"/>
            <a:ext cx="8923283" cy="4792663"/>
          </a:xfrm>
        </p:spPr>
        <p:txBody>
          <a:bodyPr/>
          <a:lstStyle/>
          <a:p>
            <a:pPr marL="546100" lvl="1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2060"/>
              </a:solidFill>
            </a:endParaRP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</a:rPr>
              <a:t>The </a:t>
            </a:r>
            <a:r>
              <a:rPr lang="en-GB" sz="1400" dirty="0">
                <a:solidFill>
                  <a:srgbClr val="002060"/>
                </a:solidFill>
              </a:rPr>
              <a:t>SLRS (Straight Line Reference Surveyor) is a refraction free alignment </a:t>
            </a:r>
            <a:r>
              <a:rPr lang="en-GB" sz="1400" dirty="0" smtClean="0">
                <a:solidFill>
                  <a:srgbClr val="002060"/>
                </a:solidFill>
              </a:rPr>
              <a:t>system</a:t>
            </a: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SLRS is used like a ruler put into the seemingly bent (refraction) tunnel </a:t>
            </a:r>
            <a:r>
              <a:rPr lang="en-GB" sz="1400" dirty="0" smtClean="0">
                <a:solidFill>
                  <a:srgbClr val="002060"/>
                </a:solidFill>
              </a:rPr>
              <a:t>network</a:t>
            </a: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SLRS provides correction parameters (dx, </a:t>
            </a:r>
            <a:r>
              <a:rPr lang="en-GB" sz="1400" dirty="0" err="1">
                <a:solidFill>
                  <a:srgbClr val="002060"/>
                </a:solidFill>
              </a:rPr>
              <a:t>dz</a:t>
            </a:r>
            <a:r>
              <a:rPr lang="en-GB" sz="1400" dirty="0">
                <a:solidFill>
                  <a:srgbClr val="002060"/>
                </a:solidFill>
              </a:rPr>
              <a:t>) for the geodetic network</a:t>
            </a: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</a:rPr>
              <a:t>It </a:t>
            </a:r>
            <a:r>
              <a:rPr lang="en-GB" sz="1400" dirty="0">
                <a:solidFill>
                  <a:srgbClr val="002060"/>
                </a:solidFill>
              </a:rPr>
              <a:t>uses a collimated laser beam within an ISO200 vacuum tube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2060"/>
                </a:solidFill>
              </a:rPr>
              <a:t>A </a:t>
            </a:r>
            <a:r>
              <a:rPr lang="de-DE" sz="1400" dirty="0" err="1" smtClean="0">
                <a:solidFill>
                  <a:srgbClr val="002060"/>
                </a:solidFill>
              </a:rPr>
              <a:t>laser</a:t>
            </a:r>
            <a:r>
              <a:rPr lang="de-DE" sz="1400" dirty="0" smtClean="0">
                <a:solidFill>
                  <a:srgbClr val="002060"/>
                </a:solidFill>
              </a:rPr>
              <a:t> light </a:t>
            </a:r>
            <a:r>
              <a:rPr lang="de-DE" sz="1400" dirty="0" err="1" smtClean="0">
                <a:solidFill>
                  <a:srgbClr val="002060"/>
                </a:solidFill>
              </a:rPr>
              <a:t>source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emits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coherent</a:t>
            </a:r>
            <a:r>
              <a:rPr lang="de-DE" sz="1400" dirty="0" smtClean="0">
                <a:solidFill>
                  <a:srgbClr val="002060"/>
                </a:solidFill>
              </a:rPr>
              <a:t> light (</a:t>
            </a:r>
            <a:r>
              <a:rPr lang="de-DE" sz="1400" dirty="0" err="1" smtClean="0">
                <a:solidFill>
                  <a:srgbClr val="002060"/>
                </a:solidFill>
              </a:rPr>
              <a:t>see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right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side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sketch</a:t>
            </a:r>
            <a:r>
              <a:rPr lang="de-DE" sz="1400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2060"/>
                </a:solidFill>
              </a:rPr>
              <a:t>A </a:t>
            </a:r>
            <a:r>
              <a:rPr lang="de-DE" sz="1400" dirty="0" err="1" smtClean="0">
                <a:solidFill>
                  <a:srgbClr val="002060"/>
                </a:solidFill>
              </a:rPr>
              <a:t>fiber</a:t>
            </a:r>
            <a:r>
              <a:rPr lang="de-DE" sz="1400" dirty="0" smtClean="0">
                <a:solidFill>
                  <a:srgbClr val="002060"/>
                </a:solidFill>
              </a:rPr>
              <a:t> end, </a:t>
            </a:r>
            <a:r>
              <a:rPr lang="de-DE" sz="1400" dirty="0" err="1" smtClean="0">
                <a:solidFill>
                  <a:srgbClr val="002060"/>
                </a:solidFill>
              </a:rPr>
              <a:t>aperture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a plano </a:t>
            </a:r>
            <a:r>
              <a:rPr lang="de-DE" sz="1400" dirty="0" err="1" smtClean="0">
                <a:solidFill>
                  <a:srgbClr val="002060"/>
                </a:solidFill>
              </a:rPr>
              <a:t>convex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lens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are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used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to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expand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collimate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beam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002060"/>
                </a:solidFill>
              </a:rPr>
              <a:t>Spheres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put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into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beam </a:t>
            </a:r>
            <a:r>
              <a:rPr lang="de-DE" sz="1400" dirty="0" err="1" smtClean="0">
                <a:solidFill>
                  <a:srgbClr val="002060"/>
                </a:solidFill>
              </a:rPr>
              <a:t>along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measuring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section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originate</a:t>
            </a:r>
            <a:r>
              <a:rPr lang="de-DE" sz="1400" dirty="0" smtClean="0">
                <a:solidFill>
                  <a:srgbClr val="002060"/>
                </a:solidFill>
              </a:rPr>
              <a:t> a </a:t>
            </a:r>
            <a:r>
              <a:rPr lang="de-DE" sz="1400" dirty="0" err="1" smtClean="0">
                <a:solidFill>
                  <a:srgbClr val="002060"/>
                </a:solidFill>
              </a:rPr>
              <a:t>poisson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spot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behind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centre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sphere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which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can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be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viewed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with</a:t>
            </a:r>
            <a:r>
              <a:rPr lang="de-DE" sz="1400" dirty="0" smtClean="0">
                <a:solidFill>
                  <a:srgbClr val="002060"/>
                </a:solidFill>
              </a:rPr>
              <a:t> a </a:t>
            </a:r>
            <a:r>
              <a:rPr lang="de-DE" sz="1400" dirty="0" err="1" smtClean="0">
                <a:solidFill>
                  <a:srgbClr val="002060"/>
                </a:solidFill>
              </a:rPr>
              <a:t>ccd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camera</a:t>
            </a:r>
            <a:endParaRPr lang="de-DE" sz="14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2060"/>
                </a:solidFill>
              </a:rPr>
              <a:t>The </a:t>
            </a:r>
            <a:r>
              <a:rPr lang="de-DE" sz="1400" dirty="0" err="1" smtClean="0">
                <a:solidFill>
                  <a:srgbClr val="002060"/>
                </a:solidFill>
              </a:rPr>
              <a:t>centre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sphere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centre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its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poisson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spot</a:t>
            </a:r>
            <a:r>
              <a:rPr lang="de-DE" sz="1400" dirty="0" smtClean="0">
                <a:solidFill>
                  <a:srgbClr val="002060"/>
                </a:solidFill>
              </a:rPr>
              <a:t> in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image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generate</a:t>
            </a:r>
            <a:r>
              <a:rPr lang="de-DE" sz="1400" dirty="0" smtClean="0">
                <a:solidFill>
                  <a:srgbClr val="002060"/>
                </a:solidFill>
              </a:rPr>
              <a:t> a </a:t>
            </a:r>
            <a:r>
              <a:rPr lang="de-DE" sz="1400" dirty="0" err="1" smtClean="0">
                <a:solidFill>
                  <a:srgbClr val="002060"/>
                </a:solidFill>
              </a:rPr>
              <a:t>straight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line</a:t>
            </a:r>
            <a:endParaRPr lang="de-DE" sz="14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2060"/>
                </a:solidFill>
              </a:rPr>
              <a:t>A </a:t>
            </a:r>
            <a:r>
              <a:rPr lang="de-DE" sz="1400" dirty="0" err="1" smtClean="0">
                <a:solidFill>
                  <a:srgbClr val="002060"/>
                </a:solidFill>
              </a:rPr>
              <a:t>lens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system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focuses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expanded</a:t>
            </a:r>
            <a:r>
              <a:rPr lang="de-DE" sz="1400" dirty="0" smtClean="0">
                <a:solidFill>
                  <a:srgbClr val="002060"/>
                </a:solidFill>
              </a:rPr>
              <a:t> beam </a:t>
            </a:r>
            <a:r>
              <a:rPr lang="de-DE" sz="1400" dirty="0" err="1" smtClean="0">
                <a:solidFill>
                  <a:srgbClr val="002060"/>
                </a:solidFill>
              </a:rPr>
              <a:t>to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dimensions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CCD </a:t>
            </a:r>
            <a:r>
              <a:rPr lang="de-DE" sz="1400" dirty="0" err="1" smtClean="0">
                <a:solidFill>
                  <a:srgbClr val="002060"/>
                </a:solidFill>
              </a:rPr>
              <a:t>sensor</a:t>
            </a:r>
            <a:endParaRPr lang="de-DE" sz="14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002060"/>
                </a:solidFill>
              </a:rPr>
              <a:t>Correlation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algorithms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are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used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to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calculate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poisson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centres</a:t>
            </a:r>
            <a:r>
              <a:rPr lang="de-DE" sz="1400" dirty="0" smtClean="0">
                <a:solidFill>
                  <a:srgbClr val="002060"/>
                </a:solidFill>
              </a:rPr>
              <a:t> in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image</a:t>
            </a:r>
            <a:endParaRPr lang="de-DE" sz="14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325795" y="4733375"/>
            <a:ext cx="6445112" cy="1622006"/>
            <a:chOff x="113" y="1346"/>
            <a:chExt cx="4004" cy="1008"/>
          </a:xfrm>
        </p:grpSpPr>
        <p:sp>
          <p:nvSpPr>
            <p:cNvPr id="9" name="Line 54"/>
            <p:cNvSpPr>
              <a:spLocks noChangeShapeType="1"/>
            </p:cNvSpPr>
            <p:nvPr/>
          </p:nvSpPr>
          <p:spPr bwMode="auto">
            <a:xfrm flipH="1" flipV="1">
              <a:off x="2944" y="1507"/>
              <a:ext cx="965" cy="16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55"/>
            <p:cNvSpPr>
              <a:spLocks noChangeShapeType="1"/>
            </p:cNvSpPr>
            <p:nvPr/>
          </p:nvSpPr>
          <p:spPr bwMode="auto">
            <a:xfrm flipH="1">
              <a:off x="2944" y="1668"/>
              <a:ext cx="965" cy="16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AutoShape 56"/>
            <p:cNvSpPr>
              <a:spLocks noChangeArrowheads="1"/>
            </p:cNvSpPr>
            <p:nvPr/>
          </p:nvSpPr>
          <p:spPr bwMode="auto">
            <a:xfrm>
              <a:off x="2847" y="1442"/>
              <a:ext cx="97" cy="45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/>
            </a:p>
          </p:txBody>
        </p:sp>
        <p:sp>
          <p:nvSpPr>
            <p:cNvPr id="12" name="Line 57"/>
            <p:cNvSpPr>
              <a:spLocks noChangeShapeType="1"/>
            </p:cNvSpPr>
            <p:nvPr/>
          </p:nvSpPr>
          <p:spPr bwMode="auto">
            <a:xfrm flipH="1">
              <a:off x="1561" y="1507"/>
              <a:ext cx="1286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58"/>
            <p:cNvSpPr>
              <a:spLocks noChangeShapeType="1"/>
            </p:cNvSpPr>
            <p:nvPr/>
          </p:nvSpPr>
          <p:spPr bwMode="auto">
            <a:xfrm flipH="1">
              <a:off x="1561" y="1829"/>
              <a:ext cx="1286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AutoShape 59"/>
            <p:cNvSpPr>
              <a:spLocks noChangeArrowheads="1"/>
            </p:cNvSpPr>
            <p:nvPr/>
          </p:nvSpPr>
          <p:spPr bwMode="auto">
            <a:xfrm>
              <a:off x="1528" y="1442"/>
              <a:ext cx="32" cy="45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/>
            </a:p>
          </p:txBody>
        </p: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 flipH="1">
              <a:off x="596" y="1507"/>
              <a:ext cx="932" cy="19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61"/>
            <p:cNvSpPr>
              <a:spLocks noChangeShapeType="1"/>
            </p:cNvSpPr>
            <p:nvPr/>
          </p:nvSpPr>
          <p:spPr bwMode="auto">
            <a:xfrm flipH="1" flipV="1">
              <a:off x="596" y="1635"/>
              <a:ext cx="932" cy="194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AutoShape 62"/>
            <p:cNvSpPr>
              <a:spLocks noChangeArrowheads="1"/>
            </p:cNvSpPr>
            <p:nvPr/>
          </p:nvSpPr>
          <p:spPr bwMode="auto">
            <a:xfrm>
              <a:off x="564" y="1603"/>
              <a:ext cx="32" cy="12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/>
            </a:p>
          </p:txBody>
        </p:sp>
        <p:sp>
          <p:nvSpPr>
            <p:cNvPr id="18" name="Line 63"/>
            <p:cNvSpPr>
              <a:spLocks noChangeShapeType="1"/>
            </p:cNvSpPr>
            <p:nvPr/>
          </p:nvSpPr>
          <p:spPr bwMode="auto">
            <a:xfrm flipH="1">
              <a:off x="467" y="1636"/>
              <a:ext cx="96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 flipH="1">
              <a:off x="467" y="1700"/>
              <a:ext cx="96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5"/>
            <p:cNvSpPr>
              <a:spLocks noChangeArrowheads="1"/>
            </p:cNvSpPr>
            <p:nvPr/>
          </p:nvSpPr>
          <p:spPr bwMode="auto">
            <a:xfrm>
              <a:off x="178" y="1571"/>
              <a:ext cx="257" cy="1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/>
            </a:p>
          </p:txBody>
        </p:sp>
        <p:sp>
          <p:nvSpPr>
            <p:cNvPr id="21" name="Rectangle 66"/>
            <p:cNvSpPr>
              <a:spLocks noChangeArrowheads="1"/>
            </p:cNvSpPr>
            <p:nvPr/>
          </p:nvSpPr>
          <p:spPr bwMode="auto">
            <a:xfrm>
              <a:off x="435" y="1603"/>
              <a:ext cx="32" cy="1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/>
            </a:p>
          </p:txBody>
        </p:sp>
        <p:sp>
          <p:nvSpPr>
            <p:cNvPr id="22" name="Line 67"/>
            <p:cNvSpPr>
              <a:spLocks noChangeShapeType="1"/>
            </p:cNvSpPr>
            <p:nvPr/>
          </p:nvSpPr>
          <p:spPr bwMode="auto">
            <a:xfrm>
              <a:off x="2332" y="1346"/>
              <a:ext cx="0" cy="2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2300" y="1571"/>
              <a:ext cx="64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/>
            </a:p>
          </p:txBody>
        </p:sp>
        <p:sp>
          <p:nvSpPr>
            <p:cNvPr id="24" name="Line 69"/>
            <p:cNvSpPr>
              <a:spLocks noChangeShapeType="1"/>
            </p:cNvSpPr>
            <p:nvPr/>
          </p:nvSpPr>
          <p:spPr bwMode="auto">
            <a:xfrm>
              <a:off x="2010" y="1796"/>
              <a:ext cx="0" cy="2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Oval 70"/>
            <p:cNvSpPr>
              <a:spLocks noChangeArrowheads="1"/>
            </p:cNvSpPr>
            <p:nvPr/>
          </p:nvSpPr>
          <p:spPr bwMode="auto">
            <a:xfrm>
              <a:off x="1979" y="1732"/>
              <a:ext cx="6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/>
            </a:p>
          </p:txBody>
        </p:sp>
        <p:sp>
          <p:nvSpPr>
            <p:cNvPr id="26" name="Text Box 71"/>
            <p:cNvSpPr txBox="1">
              <a:spLocks noChangeArrowheads="1"/>
            </p:cNvSpPr>
            <p:nvPr/>
          </p:nvSpPr>
          <p:spPr bwMode="auto">
            <a:xfrm>
              <a:off x="2397" y="2086"/>
              <a:ext cx="62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050" dirty="0" err="1" smtClean="0"/>
                <a:t>Plano-convex</a:t>
              </a:r>
              <a:r>
                <a:rPr lang="de-DE" sz="1050" dirty="0" smtClean="0"/>
                <a:t> </a:t>
              </a:r>
              <a:r>
                <a:rPr lang="de-DE" sz="1050" dirty="0" err="1"/>
                <a:t>lens</a:t>
              </a:r>
              <a:endParaRPr lang="en-GB" sz="1050" dirty="0"/>
            </a:p>
          </p:txBody>
        </p:sp>
        <p:sp>
          <p:nvSpPr>
            <p:cNvPr id="27" name="Text Box 72"/>
            <p:cNvSpPr txBox="1">
              <a:spLocks noChangeArrowheads="1"/>
            </p:cNvSpPr>
            <p:nvPr/>
          </p:nvSpPr>
          <p:spPr bwMode="auto">
            <a:xfrm>
              <a:off x="1848" y="2086"/>
              <a:ext cx="46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sz="1050" dirty="0"/>
                <a:t>Targets</a:t>
              </a:r>
              <a:endParaRPr lang="en-GB" sz="1050" dirty="0"/>
            </a:p>
          </p:txBody>
        </p:sp>
        <p:sp>
          <p:nvSpPr>
            <p:cNvPr id="28" name="Text Box 73"/>
            <p:cNvSpPr txBox="1">
              <a:spLocks noChangeArrowheads="1"/>
            </p:cNvSpPr>
            <p:nvPr/>
          </p:nvSpPr>
          <p:spPr bwMode="auto">
            <a:xfrm>
              <a:off x="640" y="2086"/>
              <a:ext cx="95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sz="1100" dirty="0" err="1" smtClean="0"/>
                <a:t>Plano-convex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lenses</a:t>
              </a:r>
              <a:endParaRPr lang="en-GB" sz="1100" dirty="0"/>
            </a:p>
          </p:txBody>
        </p:sp>
        <p:sp>
          <p:nvSpPr>
            <p:cNvPr id="29" name="Text Box 74"/>
            <p:cNvSpPr txBox="1">
              <a:spLocks noChangeArrowheads="1"/>
            </p:cNvSpPr>
            <p:nvPr/>
          </p:nvSpPr>
          <p:spPr bwMode="auto">
            <a:xfrm>
              <a:off x="113" y="2086"/>
              <a:ext cx="547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sz="1100" dirty="0"/>
                <a:t>CCD </a:t>
              </a:r>
              <a:r>
                <a:rPr lang="de-DE" sz="1100" dirty="0" err="1"/>
                <a:t>Camera</a:t>
              </a:r>
              <a:endParaRPr lang="en-GB" sz="1100" dirty="0"/>
            </a:p>
          </p:txBody>
        </p:sp>
        <p:sp>
          <p:nvSpPr>
            <p:cNvPr id="30" name="Line 75"/>
            <p:cNvSpPr>
              <a:spLocks noChangeShapeType="1"/>
            </p:cNvSpPr>
            <p:nvPr/>
          </p:nvSpPr>
          <p:spPr bwMode="auto">
            <a:xfrm flipV="1">
              <a:off x="338" y="1861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 flipV="1">
              <a:off x="1142" y="1861"/>
              <a:ext cx="354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77"/>
            <p:cNvSpPr>
              <a:spLocks noChangeShapeType="1"/>
            </p:cNvSpPr>
            <p:nvPr/>
          </p:nvSpPr>
          <p:spPr bwMode="auto">
            <a:xfrm flipH="1" flipV="1">
              <a:off x="628" y="1764"/>
              <a:ext cx="385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78"/>
            <p:cNvSpPr>
              <a:spLocks noChangeShapeType="1"/>
            </p:cNvSpPr>
            <p:nvPr/>
          </p:nvSpPr>
          <p:spPr bwMode="auto">
            <a:xfrm flipV="1">
              <a:off x="2080" y="1691"/>
              <a:ext cx="22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79"/>
            <p:cNvSpPr>
              <a:spLocks noChangeShapeType="1"/>
            </p:cNvSpPr>
            <p:nvPr/>
          </p:nvSpPr>
          <p:spPr bwMode="auto">
            <a:xfrm flipV="1">
              <a:off x="2067" y="1861"/>
              <a:ext cx="8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80"/>
            <p:cNvSpPr>
              <a:spLocks noChangeShapeType="1"/>
            </p:cNvSpPr>
            <p:nvPr/>
          </p:nvSpPr>
          <p:spPr bwMode="auto">
            <a:xfrm flipV="1">
              <a:off x="2686" y="1957"/>
              <a:ext cx="153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Oval 81"/>
            <p:cNvSpPr>
              <a:spLocks noChangeArrowheads="1"/>
            </p:cNvSpPr>
            <p:nvPr/>
          </p:nvSpPr>
          <p:spPr bwMode="auto">
            <a:xfrm>
              <a:off x="3875" y="1635"/>
              <a:ext cx="64" cy="65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/>
            </a:p>
          </p:txBody>
        </p:sp>
        <p:sp>
          <p:nvSpPr>
            <p:cNvPr id="37" name="Line 82"/>
            <p:cNvSpPr>
              <a:spLocks noChangeShapeType="1"/>
            </p:cNvSpPr>
            <p:nvPr/>
          </p:nvSpPr>
          <p:spPr bwMode="auto">
            <a:xfrm flipV="1">
              <a:off x="3908" y="1571"/>
              <a:ext cx="0" cy="19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83"/>
            <p:cNvSpPr>
              <a:spLocks noChangeShapeType="1"/>
            </p:cNvSpPr>
            <p:nvPr/>
          </p:nvSpPr>
          <p:spPr bwMode="auto">
            <a:xfrm flipH="1" flipV="1">
              <a:off x="3811" y="1668"/>
              <a:ext cx="193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84"/>
            <p:cNvSpPr>
              <a:spLocks noChangeShapeType="1"/>
            </p:cNvSpPr>
            <p:nvPr/>
          </p:nvSpPr>
          <p:spPr bwMode="auto">
            <a:xfrm rot="2700000" flipV="1">
              <a:off x="3908" y="1603"/>
              <a:ext cx="0" cy="129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85"/>
            <p:cNvSpPr>
              <a:spLocks noChangeShapeType="1"/>
            </p:cNvSpPr>
            <p:nvPr/>
          </p:nvSpPr>
          <p:spPr bwMode="auto">
            <a:xfrm rot="2700000" flipH="1" flipV="1">
              <a:off x="3844" y="1668"/>
              <a:ext cx="129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 Box 86"/>
            <p:cNvSpPr txBox="1">
              <a:spLocks noChangeArrowheads="1"/>
            </p:cNvSpPr>
            <p:nvPr/>
          </p:nvSpPr>
          <p:spPr bwMode="auto">
            <a:xfrm>
              <a:off x="3417" y="2086"/>
              <a:ext cx="70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sz="1050" dirty="0"/>
                <a:t>Laser Point Source</a:t>
              </a:r>
              <a:endParaRPr lang="en-GB" sz="1050" dirty="0"/>
            </a:p>
          </p:txBody>
        </p:sp>
        <p:sp>
          <p:nvSpPr>
            <p:cNvPr id="42" name="Line 87"/>
            <p:cNvSpPr>
              <a:spLocks noChangeShapeType="1"/>
            </p:cNvSpPr>
            <p:nvPr/>
          </p:nvSpPr>
          <p:spPr bwMode="auto">
            <a:xfrm flipV="1">
              <a:off x="3683" y="1764"/>
              <a:ext cx="193" cy="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Rectangle 88"/>
            <p:cNvSpPr>
              <a:spLocks noChangeArrowheads="1"/>
            </p:cNvSpPr>
            <p:nvPr/>
          </p:nvSpPr>
          <p:spPr bwMode="auto">
            <a:xfrm>
              <a:off x="3683" y="1563"/>
              <a:ext cx="32" cy="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/>
            </a:p>
          </p:txBody>
        </p:sp>
        <p:sp>
          <p:nvSpPr>
            <p:cNvPr id="44" name="Rectangle 89"/>
            <p:cNvSpPr>
              <a:spLocks noChangeArrowheads="1"/>
            </p:cNvSpPr>
            <p:nvPr/>
          </p:nvSpPr>
          <p:spPr bwMode="auto">
            <a:xfrm>
              <a:off x="3683" y="1708"/>
              <a:ext cx="32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/>
            </a:p>
          </p:txBody>
        </p:sp>
        <p:sp>
          <p:nvSpPr>
            <p:cNvPr id="45" name="Text Box 90"/>
            <p:cNvSpPr txBox="1">
              <a:spLocks noChangeArrowheads="1"/>
            </p:cNvSpPr>
            <p:nvPr/>
          </p:nvSpPr>
          <p:spPr bwMode="auto">
            <a:xfrm>
              <a:off x="3010" y="2086"/>
              <a:ext cx="51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sz="1050" dirty="0" err="1"/>
                <a:t>Aperture</a:t>
              </a:r>
              <a:endParaRPr lang="en-GB" sz="1050" dirty="0"/>
            </a:p>
          </p:txBody>
        </p:sp>
        <p:sp>
          <p:nvSpPr>
            <p:cNvPr id="46" name="Line 91"/>
            <p:cNvSpPr>
              <a:spLocks noChangeShapeType="1"/>
            </p:cNvSpPr>
            <p:nvPr/>
          </p:nvSpPr>
          <p:spPr bwMode="auto">
            <a:xfrm flipV="1">
              <a:off x="3268" y="1796"/>
              <a:ext cx="415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1430423" y="4816368"/>
            <a:ext cx="6158591" cy="0"/>
            <a:chOff x="1430423" y="4729655"/>
            <a:chExt cx="6158591" cy="0"/>
          </a:xfrm>
        </p:grpSpPr>
        <p:cxnSp>
          <p:nvCxnSpPr>
            <p:cNvPr id="4" name="Gerade Verbindung mit Pfeil 3"/>
            <p:cNvCxnSpPr/>
            <p:nvPr/>
          </p:nvCxnSpPr>
          <p:spPr bwMode="auto">
            <a:xfrm>
              <a:off x="1430423" y="4729655"/>
              <a:ext cx="222617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mit Pfeil 7"/>
            <p:cNvCxnSpPr/>
            <p:nvPr/>
          </p:nvCxnSpPr>
          <p:spPr bwMode="auto">
            <a:xfrm>
              <a:off x="3654985" y="4729655"/>
              <a:ext cx="205876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mit Pfeil 50"/>
            <p:cNvCxnSpPr/>
            <p:nvPr/>
          </p:nvCxnSpPr>
          <p:spPr bwMode="auto">
            <a:xfrm>
              <a:off x="5713751" y="4729655"/>
              <a:ext cx="187526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1" name="Gruppieren 60"/>
          <p:cNvGrpSpPr/>
          <p:nvPr/>
        </p:nvGrpSpPr>
        <p:grpSpPr>
          <a:xfrm>
            <a:off x="2380656" y="4604763"/>
            <a:ext cx="4406218" cy="276999"/>
            <a:chOff x="2341241" y="4478635"/>
            <a:chExt cx="4406218" cy="276999"/>
          </a:xfrm>
        </p:grpSpPr>
        <p:sp>
          <p:nvSpPr>
            <p:cNvPr id="57" name="Textfeld 56"/>
            <p:cNvSpPr txBox="1"/>
            <p:nvPr/>
          </p:nvSpPr>
          <p:spPr>
            <a:xfrm>
              <a:off x="2341241" y="4478635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00B0F0"/>
                  </a:solidFill>
                </a:rPr>
                <a:t>3m</a:t>
              </a:r>
              <a:endParaRPr lang="de-DE" sz="1200" dirty="0">
                <a:solidFill>
                  <a:srgbClr val="00B0F0"/>
                </a:solidFill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4199636" y="4478635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00B0F0"/>
                  </a:solidFill>
                </a:rPr>
                <a:t>520m</a:t>
              </a:r>
              <a:endParaRPr lang="de-DE" sz="1200" dirty="0">
                <a:solidFill>
                  <a:srgbClr val="00B0F0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6349593" y="4478635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00B0F0"/>
                  </a:solidFill>
                </a:rPr>
                <a:t>3m</a:t>
              </a:r>
              <a:endParaRPr lang="de-DE" sz="12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6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 </a:t>
            </a: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3856" y="2975689"/>
            <a:ext cx="6289489" cy="339358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589A"/>
                </a:solidFill>
              </a:rPr>
              <a:t>A</a:t>
            </a:r>
            <a:r>
              <a:rPr lang="de-DE" sz="1400" dirty="0" err="1" smtClean="0">
                <a:solidFill>
                  <a:srgbClr val="00589A"/>
                </a:solidFill>
              </a:rPr>
              <a:t>ctual</a:t>
            </a:r>
            <a:r>
              <a:rPr lang="de-DE" sz="1400" dirty="0" smtClean="0">
                <a:solidFill>
                  <a:srgbClr val="00589A"/>
                </a:solidFill>
              </a:rPr>
              <a:t> </a:t>
            </a:r>
            <a:r>
              <a:rPr lang="de-DE" sz="1400" dirty="0" err="1" smtClean="0">
                <a:solidFill>
                  <a:srgbClr val="00589A"/>
                </a:solidFill>
              </a:rPr>
              <a:t>setup</a:t>
            </a:r>
            <a:r>
              <a:rPr lang="de-DE" sz="1400" dirty="0" smtClean="0">
                <a:solidFill>
                  <a:srgbClr val="00589A"/>
                </a:solidFill>
              </a:rPr>
              <a:t>:</a:t>
            </a:r>
          </a:p>
          <a:p>
            <a:pPr marL="673100" lvl="3" indent="-265113">
              <a:spcAft>
                <a:spcPct val="50000"/>
              </a:spcAft>
              <a:buClr>
                <a:srgbClr val="F28E0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589A"/>
                </a:solidFill>
              </a:rPr>
              <a:t>Aluminum</a:t>
            </a:r>
            <a:r>
              <a:rPr lang="de-DE" dirty="0">
                <a:solidFill>
                  <a:srgbClr val="00589A"/>
                </a:solidFill>
              </a:rPr>
              <a:t> </a:t>
            </a:r>
            <a:r>
              <a:rPr lang="de-DE" dirty="0" err="1">
                <a:solidFill>
                  <a:srgbClr val="00589A"/>
                </a:solidFill>
              </a:rPr>
              <a:t>pipes</a:t>
            </a:r>
            <a:r>
              <a:rPr lang="de-DE" dirty="0">
                <a:solidFill>
                  <a:srgbClr val="00589A"/>
                </a:solidFill>
              </a:rPr>
              <a:t>, </a:t>
            </a:r>
            <a:r>
              <a:rPr lang="de-DE" dirty="0" smtClean="0">
                <a:solidFill>
                  <a:srgbClr val="00589A"/>
                </a:solidFill>
              </a:rPr>
              <a:t>7.73m/3.87m </a:t>
            </a:r>
            <a:r>
              <a:rPr lang="de-DE" dirty="0" err="1">
                <a:solidFill>
                  <a:srgbClr val="00589A"/>
                </a:solidFill>
              </a:rPr>
              <a:t>long</a:t>
            </a:r>
            <a:r>
              <a:rPr lang="de-DE" dirty="0">
                <a:solidFill>
                  <a:srgbClr val="00589A"/>
                </a:solidFill>
              </a:rPr>
              <a:t>, 200mm </a:t>
            </a:r>
            <a:r>
              <a:rPr lang="de-DE" dirty="0" err="1" smtClean="0">
                <a:solidFill>
                  <a:srgbClr val="00589A"/>
                </a:solidFill>
              </a:rPr>
              <a:t>diameter</a:t>
            </a:r>
            <a:r>
              <a:rPr lang="de-DE" dirty="0" smtClean="0">
                <a:solidFill>
                  <a:srgbClr val="00589A"/>
                </a:solidFill>
              </a:rPr>
              <a:t>. Supports </a:t>
            </a:r>
            <a:r>
              <a:rPr lang="de-DE" dirty="0" err="1" smtClean="0">
                <a:solidFill>
                  <a:srgbClr val="00589A"/>
                </a:solidFill>
              </a:rPr>
              <a:t>are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placed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every</a:t>
            </a:r>
            <a:r>
              <a:rPr lang="de-DE" dirty="0" smtClean="0">
                <a:solidFill>
                  <a:srgbClr val="00589A"/>
                </a:solidFill>
              </a:rPr>
              <a:t> 3 </a:t>
            </a:r>
            <a:r>
              <a:rPr lang="de-DE" dirty="0" err="1" smtClean="0">
                <a:solidFill>
                  <a:srgbClr val="00589A"/>
                </a:solidFill>
              </a:rPr>
              <a:t>to</a:t>
            </a:r>
            <a:r>
              <a:rPr lang="de-DE" dirty="0" smtClean="0">
                <a:solidFill>
                  <a:srgbClr val="00589A"/>
                </a:solidFill>
              </a:rPr>
              <a:t> 4.5m </a:t>
            </a:r>
            <a:r>
              <a:rPr lang="de-DE" dirty="0" err="1" smtClean="0">
                <a:solidFill>
                  <a:srgbClr val="00589A"/>
                </a:solidFill>
              </a:rPr>
              <a:t>with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fixed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point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and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floating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point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fixing</a:t>
            </a:r>
            <a:r>
              <a:rPr lang="de-DE" dirty="0" smtClean="0">
                <a:solidFill>
                  <a:srgbClr val="00589A"/>
                </a:solidFill>
              </a:rPr>
              <a:t>.</a:t>
            </a:r>
          </a:p>
          <a:p>
            <a:pPr marL="673100" lvl="3" indent="-265113">
              <a:spcAft>
                <a:spcPct val="50000"/>
              </a:spcAft>
              <a:buClr>
                <a:srgbClr val="F28E0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589A"/>
                </a:solidFill>
              </a:rPr>
              <a:t>special</a:t>
            </a:r>
            <a:r>
              <a:rPr lang="de-DE" dirty="0">
                <a:solidFill>
                  <a:srgbClr val="00589A"/>
                </a:solidFill>
              </a:rPr>
              <a:t> </a:t>
            </a:r>
            <a:r>
              <a:rPr lang="de-DE" dirty="0" err="1">
                <a:solidFill>
                  <a:srgbClr val="00589A"/>
                </a:solidFill>
              </a:rPr>
              <a:t>housings</a:t>
            </a:r>
            <a:r>
              <a:rPr lang="de-DE" dirty="0">
                <a:solidFill>
                  <a:srgbClr val="00589A"/>
                </a:solidFill>
              </a:rPr>
              <a:t> </a:t>
            </a:r>
            <a:r>
              <a:rPr lang="de-DE" dirty="0" err="1">
                <a:solidFill>
                  <a:srgbClr val="00589A"/>
                </a:solidFill>
              </a:rPr>
              <a:t>for</a:t>
            </a:r>
            <a:r>
              <a:rPr lang="de-DE" dirty="0">
                <a:solidFill>
                  <a:srgbClr val="00589A"/>
                </a:solidFill>
              </a:rPr>
              <a:t> (</a:t>
            </a:r>
            <a:r>
              <a:rPr lang="de-DE" dirty="0" err="1">
                <a:solidFill>
                  <a:srgbClr val="00589A"/>
                </a:solidFill>
              </a:rPr>
              <a:t>laser</a:t>
            </a:r>
            <a:r>
              <a:rPr lang="de-DE" dirty="0">
                <a:solidFill>
                  <a:srgbClr val="00589A"/>
                </a:solidFill>
              </a:rPr>
              <a:t>, </a:t>
            </a:r>
            <a:r>
              <a:rPr lang="de-DE" dirty="0" err="1">
                <a:solidFill>
                  <a:srgbClr val="00589A"/>
                </a:solidFill>
              </a:rPr>
              <a:t>aperture</a:t>
            </a:r>
            <a:r>
              <a:rPr lang="de-DE" dirty="0">
                <a:solidFill>
                  <a:srgbClr val="00589A"/>
                </a:solidFill>
              </a:rPr>
              <a:t>, </a:t>
            </a:r>
            <a:r>
              <a:rPr lang="de-DE" dirty="0" err="1">
                <a:solidFill>
                  <a:srgbClr val="00589A"/>
                </a:solidFill>
              </a:rPr>
              <a:t>lenses</a:t>
            </a:r>
            <a:r>
              <a:rPr lang="de-DE" dirty="0">
                <a:solidFill>
                  <a:srgbClr val="00589A"/>
                </a:solidFill>
              </a:rPr>
              <a:t>) </a:t>
            </a:r>
            <a:r>
              <a:rPr lang="de-DE" dirty="0" err="1">
                <a:solidFill>
                  <a:srgbClr val="00589A"/>
                </a:solidFill>
              </a:rPr>
              <a:t>and</a:t>
            </a:r>
            <a:r>
              <a:rPr lang="de-DE" dirty="0">
                <a:solidFill>
                  <a:srgbClr val="00589A"/>
                </a:solidFill>
              </a:rPr>
              <a:t> (</a:t>
            </a:r>
            <a:r>
              <a:rPr lang="de-DE" dirty="0" err="1">
                <a:solidFill>
                  <a:srgbClr val="00589A"/>
                </a:solidFill>
              </a:rPr>
              <a:t>lenses</a:t>
            </a:r>
            <a:r>
              <a:rPr lang="de-DE" dirty="0">
                <a:solidFill>
                  <a:srgbClr val="00589A"/>
                </a:solidFill>
              </a:rPr>
              <a:t> &amp; </a:t>
            </a:r>
            <a:r>
              <a:rPr lang="de-DE" dirty="0" err="1">
                <a:solidFill>
                  <a:srgbClr val="00589A"/>
                </a:solidFill>
              </a:rPr>
              <a:t>camera</a:t>
            </a:r>
            <a:r>
              <a:rPr lang="de-DE" dirty="0">
                <a:solidFill>
                  <a:srgbClr val="00589A"/>
                </a:solidFill>
              </a:rPr>
              <a:t>)</a:t>
            </a:r>
          </a:p>
          <a:p>
            <a:pPr marL="673100" lvl="3" indent="-265113">
              <a:spcAft>
                <a:spcPct val="50000"/>
              </a:spcAft>
              <a:buClr>
                <a:srgbClr val="F28E00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A"/>
                </a:solidFill>
              </a:rPr>
              <a:t>Tee </a:t>
            </a:r>
            <a:r>
              <a:rPr lang="de-DE" dirty="0" err="1" smtClean="0">
                <a:solidFill>
                  <a:srgbClr val="00589A"/>
                </a:solidFill>
              </a:rPr>
              <a:t>piece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connector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with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bellows</a:t>
            </a:r>
            <a:r>
              <a:rPr lang="de-DE" dirty="0" smtClean="0">
                <a:solidFill>
                  <a:srgbClr val="00589A"/>
                </a:solidFill>
              </a:rPr>
              <a:t>, </a:t>
            </a:r>
            <a:r>
              <a:rPr lang="de-DE" dirty="0" err="1" smtClean="0">
                <a:solidFill>
                  <a:srgbClr val="00589A"/>
                </a:solidFill>
              </a:rPr>
              <a:t>every</a:t>
            </a:r>
            <a:r>
              <a:rPr lang="de-DE" dirty="0" smtClean="0">
                <a:solidFill>
                  <a:srgbClr val="00589A"/>
                </a:solidFill>
              </a:rPr>
              <a:t> 24m, </a:t>
            </a:r>
            <a:r>
              <a:rPr lang="de-DE" dirty="0" err="1" smtClean="0">
                <a:solidFill>
                  <a:srgbClr val="00589A"/>
                </a:solidFill>
              </a:rPr>
              <a:t>every</a:t>
            </a:r>
            <a:r>
              <a:rPr lang="de-DE" dirty="0" smtClean="0">
                <a:solidFill>
                  <a:srgbClr val="00589A"/>
                </a:solidFill>
              </a:rPr>
              <a:t> 2</a:t>
            </a:r>
            <a:r>
              <a:rPr lang="de-DE" baseline="30000" dirty="0" smtClean="0">
                <a:solidFill>
                  <a:srgbClr val="00589A"/>
                </a:solidFill>
              </a:rPr>
              <a:t>nd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is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</a:p>
          <a:p>
            <a:pPr marL="407987" lvl="3" indent="0">
              <a:spcAft>
                <a:spcPct val="50000"/>
              </a:spcAft>
              <a:buClr>
                <a:srgbClr val="F28E00"/>
              </a:buClr>
              <a:buNone/>
            </a:pPr>
            <a:r>
              <a:rPr lang="de-DE" dirty="0">
                <a:solidFill>
                  <a:srgbClr val="00589A"/>
                </a:solidFill>
              </a:rPr>
              <a:t>	</a:t>
            </a:r>
            <a:r>
              <a:rPr lang="de-DE" dirty="0" err="1" smtClean="0">
                <a:solidFill>
                  <a:srgbClr val="00589A"/>
                </a:solidFill>
              </a:rPr>
              <a:t>equipped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with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adapted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measurement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targets</a:t>
            </a:r>
            <a:r>
              <a:rPr lang="de-DE" dirty="0" smtClean="0">
                <a:solidFill>
                  <a:srgbClr val="00589A"/>
                </a:solidFill>
              </a:rPr>
              <a:t> (aka </a:t>
            </a:r>
            <a:r>
              <a:rPr lang="de-DE" dirty="0" err="1" smtClean="0">
                <a:solidFill>
                  <a:srgbClr val="00589A"/>
                </a:solidFill>
              </a:rPr>
              <a:t>target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boxes</a:t>
            </a:r>
            <a:r>
              <a:rPr lang="de-DE" dirty="0" smtClean="0">
                <a:solidFill>
                  <a:srgbClr val="00589A"/>
                </a:solidFill>
              </a:rPr>
              <a:t>)</a:t>
            </a:r>
          </a:p>
          <a:p>
            <a:pPr marL="673100" lvl="3" indent="-265113">
              <a:spcAft>
                <a:spcPct val="50000"/>
              </a:spcAft>
              <a:buClr>
                <a:srgbClr val="F28E00"/>
              </a:buClr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A"/>
                </a:solidFill>
              </a:rPr>
              <a:t>blue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laser</a:t>
            </a:r>
            <a:r>
              <a:rPr lang="de-DE" dirty="0" smtClean="0">
                <a:solidFill>
                  <a:srgbClr val="00589A"/>
                </a:solidFill>
              </a:rPr>
              <a:t> (</a:t>
            </a:r>
            <a:r>
              <a:rPr lang="de-DE" dirty="0" err="1" smtClean="0">
                <a:solidFill>
                  <a:srgbClr val="00589A"/>
                </a:solidFill>
              </a:rPr>
              <a:t>wavelength</a:t>
            </a:r>
            <a:r>
              <a:rPr lang="de-DE" dirty="0" smtClean="0">
                <a:solidFill>
                  <a:srgbClr val="00589A"/>
                </a:solidFill>
              </a:rPr>
              <a:t> = 405nm) </a:t>
            </a:r>
            <a:r>
              <a:rPr lang="de-DE" dirty="0" err="1" smtClean="0">
                <a:solidFill>
                  <a:srgbClr val="00589A"/>
                </a:solidFill>
              </a:rPr>
              <a:t>allows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for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small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targets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and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provides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fine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interference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patterns</a:t>
            </a:r>
            <a:endParaRPr lang="de-DE" dirty="0" smtClean="0">
              <a:solidFill>
                <a:srgbClr val="00589A"/>
              </a:solidFill>
            </a:endParaRPr>
          </a:p>
          <a:p>
            <a:pPr marL="673100" lvl="3" indent="-265113">
              <a:spcAft>
                <a:spcPct val="50000"/>
              </a:spcAft>
              <a:buClr>
                <a:srgbClr val="F28E00"/>
              </a:buClr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A"/>
                </a:solidFill>
              </a:rPr>
              <a:t>revised</a:t>
            </a:r>
            <a:r>
              <a:rPr lang="de-DE" dirty="0" smtClean="0">
                <a:solidFill>
                  <a:srgbClr val="00589A"/>
                </a:solidFill>
              </a:rPr>
              <a:t> plano </a:t>
            </a:r>
            <a:r>
              <a:rPr lang="de-DE" dirty="0" err="1" smtClean="0">
                <a:solidFill>
                  <a:srgbClr val="00589A"/>
                </a:solidFill>
              </a:rPr>
              <a:t>convex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lenses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for</a:t>
            </a:r>
            <a:r>
              <a:rPr lang="de-DE" dirty="0" smtClean="0">
                <a:solidFill>
                  <a:srgbClr val="00589A"/>
                </a:solidFill>
              </a:rPr>
              <a:t> minimal </a:t>
            </a:r>
            <a:r>
              <a:rPr lang="de-DE" dirty="0" err="1" smtClean="0">
                <a:solidFill>
                  <a:srgbClr val="00589A"/>
                </a:solidFill>
              </a:rPr>
              <a:t>spherical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 smtClean="0">
                <a:solidFill>
                  <a:srgbClr val="00589A"/>
                </a:solidFill>
              </a:rPr>
              <a:t>aberration</a:t>
            </a:r>
            <a:endParaRPr lang="de-DE" dirty="0" smtClean="0">
              <a:solidFill>
                <a:srgbClr val="00589A"/>
              </a:solidFill>
            </a:endParaRPr>
          </a:p>
          <a:p>
            <a:pPr marL="673100" lvl="3" indent="-265113">
              <a:spcAft>
                <a:spcPct val="50000"/>
              </a:spcAft>
              <a:buClr>
                <a:srgbClr val="F28E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589A"/>
                </a:solidFill>
              </a:rPr>
              <a:t>GigE-Camera with 2048x2048 </a:t>
            </a:r>
            <a:r>
              <a:rPr lang="en-GB" dirty="0" err="1">
                <a:solidFill>
                  <a:srgbClr val="00589A"/>
                </a:solidFill>
              </a:rPr>
              <a:t>pix</a:t>
            </a:r>
            <a:r>
              <a:rPr lang="en-GB" dirty="0">
                <a:solidFill>
                  <a:srgbClr val="00589A"/>
                </a:solidFill>
              </a:rPr>
              <a:t>. </a:t>
            </a:r>
            <a:r>
              <a:rPr lang="en-GB" dirty="0" smtClean="0">
                <a:solidFill>
                  <a:srgbClr val="00589A"/>
                </a:solidFill>
              </a:rPr>
              <a:t>resolution</a:t>
            </a:r>
          </a:p>
          <a:p>
            <a:pPr marL="673100" lvl="3" indent="-265113">
              <a:spcAft>
                <a:spcPct val="50000"/>
              </a:spcAft>
              <a:buClr>
                <a:srgbClr val="F28E00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A"/>
                </a:solidFill>
              </a:rPr>
              <a:t>Oerlikon/</a:t>
            </a:r>
            <a:r>
              <a:rPr lang="de-DE" dirty="0" err="1" smtClean="0">
                <a:solidFill>
                  <a:srgbClr val="00589A"/>
                </a:solidFill>
              </a:rPr>
              <a:t>Leybold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>
                <a:solidFill>
                  <a:srgbClr val="00589A"/>
                </a:solidFill>
              </a:rPr>
              <a:t>Trivac</a:t>
            </a:r>
            <a:r>
              <a:rPr lang="de-DE" dirty="0">
                <a:solidFill>
                  <a:srgbClr val="00589A"/>
                </a:solidFill>
              </a:rPr>
              <a:t> D 65 </a:t>
            </a:r>
            <a:r>
              <a:rPr lang="de-DE" dirty="0" smtClean="0">
                <a:solidFill>
                  <a:srgbClr val="00589A"/>
                </a:solidFill>
              </a:rPr>
              <a:t>B </a:t>
            </a:r>
            <a:r>
              <a:rPr lang="de-DE" dirty="0" err="1" smtClean="0">
                <a:solidFill>
                  <a:srgbClr val="00589A"/>
                </a:solidFill>
              </a:rPr>
              <a:t>Vacuum</a:t>
            </a:r>
            <a:r>
              <a:rPr lang="de-DE" dirty="0" smtClean="0">
                <a:solidFill>
                  <a:srgbClr val="00589A"/>
                </a:solidFill>
              </a:rPr>
              <a:t> </a:t>
            </a:r>
            <a:r>
              <a:rPr lang="de-DE" dirty="0" err="1">
                <a:solidFill>
                  <a:srgbClr val="00589A"/>
                </a:solidFill>
              </a:rPr>
              <a:t>pumps</a:t>
            </a:r>
            <a:endParaRPr lang="de-DE" dirty="0">
              <a:solidFill>
                <a:srgbClr val="00589A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rgbClr val="00589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rgbClr val="00589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589A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9" y="851260"/>
            <a:ext cx="4074485" cy="23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20" y="472888"/>
            <a:ext cx="3871044" cy="234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312621" y="1018924"/>
            <a:ext cx="2164375" cy="2616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100" dirty="0" err="1" smtClean="0"/>
              <a:t>housing</a:t>
            </a:r>
            <a:r>
              <a:rPr lang="de-DE" sz="1100" dirty="0" smtClean="0"/>
              <a:t> </a:t>
            </a:r>
            <a:r>
              <a:rPr lang="de-DE" sz="1100" dirty="0" err="1" smtClean="0"/>
              <a:t>for</a:t>
            </a:r>
            <a:r>
              <a:rPr lang="de-DE" sz="1100" dirty="0" smtClean="0"/>
              <a:t> </a:t>
            </a:r>
            <a:r>
              <a:rPr lang="de-DE" sz="1100" dirty="0" err="1" smtClean="0"/>
              <a:t>laser</a:t>
            </a:r>
            <a:r>
              <a:rPr lang="de-DE" sz="1100" dirty="0" smtClean="0"/>
              <a:t>, </a:t>
            </a:r>
            <a:r>
              <a:rPr lang="de-DE" sz="1100" dirty="0" err="1" smtClean="0"/>
              <a:t>aperture</a:t>
            </a:r>
            <a:r>
              <a:rPr lang="de-DE" sz="1100" dirty="0" smtClean="0"/>
              <a:t>, </a:t>
            </a:r>
            <a:r>
              <a:rPr lang="de-DE" sz="1100" dirty="0" err="1" smtClean="0"/>
              <a:t>lens</a:t>
            </a:r>
            <a:endParaRPr lang="de-DE" sz="1100" dirty="0"/>
          </a:p>
        </p:txBody>
      </p:sp>
      <p:sp>
        <p:nvSpPr>
          <p:cNvPr id="9" name="Textfeld 8"/>
          <p:cNvSpPr txBox="1"/>
          <p:nvPr/>
        </p:nvSpPr>
        <p:spPr>
          <a:xfrm>
            <a:off x="157655" y="1310967"/>
            <a:ext cx="1188146" cy="2616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100" dirty="0" err="1" smtClean="0"/>
              <a:t>camera</a:t>
            </a:r>
            <a:r>
              <a:rPr lang="de-DE" sz="1100" dirty="0" smtClean="0"/>
              <a:t> </a:t>
            </a:r>
            <a:r>
              <a:rPr lang="de-DE" sz="1100" dirty="0" err="1" smtClean="0"/>
              <a:t>housing</a:t>
            </a:r>
            <a:endParaRPr lang="de-DE" sz="1100" dirty="0"/>
          </a:p>
        </p:txBody>
      </p:sp>
      <p:sp>
        <p:nvSpPr>
          <p:cNvPr id="10" name="Textfeld 9"/>
          <p:cNvSpPr txBox="1"/>
          <p:nvPr/>
        </p:nvSpPr>
        <p:spPr>
          <a:xfrm>
            <a:off x="3384640" y="2300589"/>
            <a:ext cx="1584088" cy="2616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100" dirty="0" smtClean="0"/>
              <a:t>SLRS@SASE1, 482m</a:t>
            </a:r>
            <a:endParaRPr lang="de-DE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" y="1580460"/>
            <a:ext cx="2301766" cy="137946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62" y="2812764"/>
            <a:ext cx="2423202" cy="161265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919782" y="2704938"/>
            <a:ext cx="2106667" cy="2616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100" dirty="0" smtClean="0"/>
              <a:t>Tee </a:t>
            </a:r>
            <a:r>
              <a:rPr lang="de-DE" sz="1100" dirty="0" err="1" smtClean="0"/>
              <a:t>piece</a:t>
            </a:r>
            <a:r>
              <a:rPr lang="de-DE" sz="1100" dirty="0" smtClean="0"/>
              <a:t> </a:t>
            </a:r>
            <a:r>
              <a:rPr lang="de-DE" sz="1100" dirty="0" err="1" smtClean="0"/>
              <a:t>connector</a:t>
            </a:r>
            <a:r>
              <a:rPr lang="de-DE" sz="1100" dirty="0" smtClean="0"/>
              <a:t> &amp; </a:t>
            </a:r>
            <a:r>
              <a:rPr lang="de-DE" sz="1100" dirty="0" err="1" smtClean="0"/>
              <a:t>bellows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5691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80" y="764704"/>
            <a:ext cx="5220000" cy="283128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80" y="3644704"/>
            <a:ext cx="5220000" cy="273265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 err="1" smtClean="0"/>
              <a:t>actual</a:t>
            </a:r>
            <a:r>
              <a:rPr lang="de-DE" kern="0" dirty="0" smtClean="0"/>
              <a:t> </a:t>
            </a:r>
            <a:r>
              <a:rPr lang="de-DE" kern="0" dirty="0" err="1" smtClean="0"/>
              <a:t>corrections</a:t>
            </a:r>
            <a:r>
              <a:rPr lang="de-DE" kern="0" dirty="0" smtClean="0"/>
              <a:t> </a:t>
            </a:r>
            <a:r>
              <a:rPr lang="de-DE" kern="0" dirty="0" err="1" smtClean="0"/>
              <a:t>from</a:t>
            </a:r>
            <a:r>
              <a:rPr lang="de-DE" kern="0" dirty="0" smtClean="0"/>
              <a:t> SLRS SASE 1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7866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38" y="1629000"/>
            <a:ext cx="6880925" cy="360000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 err="1" smtClean="0"/>
              <a:t>actual</a:t>
            </a:r>
            <a:r>
              <a:rPr lang="de-DE" kern="0" dirty="0" smtClean="0"/>
              <a:t> </a:t>
            </a:r>
            <a:r>
              <a:rPr lang="de-DE" kern="0" dirty="0" err="1" smtClean="0"/>
              <a:t>corrections</a:t>
            </a:r>
            <a:r>
              <a:rPr lang="de-DE" kern="0" dirty="0" smtClean="0"/>
              <a:t> </a:t>
            </a:r>
            <a:r>
              <a:rPr lang="de-DE" kern="0" dirty="0" err="1" smtClean="0"/>
              <a:t>from</a:t>
            </a:r>
            <a:r>
              <a:rPr lang="de-DE" kern="0" dirty="0" smtClean="0"/>
              <a:t> SLRS SASE 3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4840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 err="1" smtClean="0"/>
              <a:t>Conclusions</a:t>
            </a:r>
            <a:endParaRPr lang="de-DE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203618" y="936946"/>
            <a:ext cx="8520113" cy="364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rgbClr val="002060"/>
                </a:solidFill>
              </a:rPr>
              <a:t> Motivation for the operation of the SLRS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kern="0" dirty="0" smtClean="0">
              <a:solidFill>
                <a:srgbClr val="002060"/>
              </a:solidFill>
            </a:endParaRP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rgbClr val="002060"/>
                </a:solidFill>
              </a:rPr>
              <a:t>The SLRS (Straight Line Reference Surveyor) is a refraction free alignment system</a:t>
            </a: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rgbClr val="002060"/>
                </a:solidFill>
              </a:rPr>
              <a:t>SLRS provides correction parameters (dx, </a:t>
            </a:r>
            <a:r>
              <a:rPr lang="en-GB" sz="1600" kern="0" dirty="0" err="1" smtClean="0">
                <a:solidFill>
                  <a:srgbClr val="002060"/>
                </a:solidFill>
              </a:rPr>
              <a:t>dz</a:t>
            </a:r>
            <a:r>
              <a:rPr lang="en-GB" sz="1600" kern="0" dirty="0" smtClean="0">
                <a:solidFill>
                  <a:srgbClr val="002060"/>
                </a:solidFill>
              </a:rPr>
              <a:t>) for the geodetic network</a:t>
            </a: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rgbClr val="002060"/>
                </a:solidFill>
              </a:rPr>
              <a:t>The correction parameters eliminate the systematic error caused by temperature gradient</a:t>
            </a: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rgbClr val="002060"/>
                </a:solidFill>
              </a:rPr>
              <a:t>random errors get minimized to a non critical amount (see slide 10)</a:t>
            </a:r>
          </a:p>
          <a:p>
            <a:pPr marL="546100" lvl="1" indent="-285750">
              <a:buFont typeface="Arial" panose="020B0604020202020204" pitchFamily="34" charset="0"/>
              <a:buChar char="•"/>
            </a:pPr>
            <a:endParaRPr lang="en-GB" sz="1600" kern="0" dirty="0" smtClean="0">
              <a:solidFill>
                <a:srgbClr val="002060"/>
              </a:solidFill>
            </a:endParaRP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rgbClr val="002060"/>
                </a:solidFill>
              </a:rPr>
              <a:t>at SASE1 and SASE3 correction values were in the order of +- 1,5mm</a:t>
            </a:r>
          </a:p>
          <a:p>
            <a:pPr marL="546100" lvl="1" indent="-285750">
              <a:buFont typeface="Arial" panose="020B0604020202020204" pitchFamily="34" charset="0"/>
              <a:buChar char="•"/>
            </a:pPr>
            <a:endParaRPr lang="en-GB" sz="1600" kern="0" dirty="0" smtClean="0">
              <a:solidFill>
                <a:srgbClr val="002060"/>
              </a:solidFill>
            </a:endParaRP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rgbClr val="002060"/>
                </a:solidFill>
              </a:rPr>
              <a:t>These errors would not be detected without the SLRS and would remain as unavoidable alignment errors</a:t>
            </a:r>
          </a:p>
          <a:p>
            <a:pPr marL="519113" lvl="2" indent="0">
              <a:buFont typeface="Wingdings" pitchFamily="2" charset="2"/>
              <a:buNone/>
            </a:pPr>
            <a:endParaRPr lang="en-GB" sz="1600" kern="0" dirty="0" smtClean="0">
              <a:solidFill>
                <a:srgbClr val="002060"/>
              </a:solidFill>
            </a:endParaRPr>
          </a:p>
          <a:p>
            <a:pPr marL="804863" lvl="2" indent="-285750">
              <a:buFont typeface="Arial" panose="020B0604020202020204" pitchFamily="34" charset="0"/>
              <a:buChar char="•"/>
            </a:pPr>
            <a:endParaRPr lang="en-GB" sz="1600" kern="0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6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21" y="1077234"/>
            <a:ext cx="7184160" cy="262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21" y="3941695"/>
            <a:ext cx="7184160" cy="262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41280" y="90730"/>
            <a:ext cx="5947200" cy="60196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de-DE" altLang="de-DE" sz="2400" b="1" i="1" dirty="0" smtClean="0">
                <a:solidFill>
                  <a:schemeClr val="bg1"/>
                </a:solidFill>
              </a:rPr>
              <a:t>Different </a:t>
            </a:r>
            <a:r>
              <a:rPr lang="de-DE" altLang="de-DE" sz="2400" b="1" i="1" dirty="0" err="1" smtClean="0">
                <a:solidFill>
                  <a:schemeClr val="bg1"/>
                </a:solidFill>
              </a:rPr>
              <a:t>Measuring</a:t>
            </a:r>
            <a:r>
              <a:rPr lang="de-DE" altLang="de-DE" sz="2400" b="1" i="1" dirty="0" smtClean="0">
                <a:solidFill>
                  <a:schemeClr val="bg1"/>
                </a:solidFill>
              </a:rPr>
              <a:t> </a:t>
            </a:r>
            <a:r>
              <a:rPr lang="de-DE" altLang="de-DE" sz="2400" b="1" i="1" dirty="0" err="1" smtClean="0">
                <a:solidFill>
                  <a:schemeClr val="bg1"/>
                </a:solidFill>
              </a:rPr>
              <a:t>techniques</a:t>
            </a:r>
            <a:endParaRPr lang="de-DE" altLang="de-DE" sz="2400" b="1" i="1" dirty="0">
              <a:solidFill>
                <a:schemeClr val="bg1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184480" y="3081924"/>
            <a:ext cx="5627520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2019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de-DE" altLang="de-DE" sz="1300">
                <a:solidFill>
                  <a:srgbClr val="C5000B"/>
                </a:solidFill>
              </a:rPr>
              <a:t>Referenzierung des Polygonzuges über Sollkoordinaten des Beschleunigers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75520" y="3764555"/>
            <a:ext cx="6600960" cy="288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6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de-DE" altLang="de-DE" sz="1500">
                <a:solidFill>
                  <a:schemeClr val="accent2"/>
                </a:solidFill>
              </a:rPr>
              <a:t>Freie Stationierung, Referenzierung über Referenzpunkte des Festpunktnetzes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910240" y="836712"/>
            <a:ext cx="4278240" cy="3139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de-DE" altLang="de-DE" dirty="0">
                <a:solidFill>
                  <a:schemeClr val="accent2"/>
                </a:solidFill>
              </a:rPr>
              <a:t>Polygonzugmessung über feste Standpunkte</a:t>
            </a:r>
          </a:p>
        </p:txBody>
      </p:sp>
    </p:spTree>
    <p:extLst>
      <p:ext uri="{BB962C8B-B14F-4D97-AF65-F5344CB8AC3E}">
        <p14:creationId xmlns:p14="http://schemas.microsoft.com/office/powerpoint/2010/main" val="37961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35" y="751840"/>
            <a:ext cx="6318250" cy="604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 smtClean="0"/>
              <a:t>Simulation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random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</a:t>
            </a:r>
            <a:r>
              <a:rPr lang="de-DE" kern="0" dirty="0" err="1" smtClean="0"/>
              <a:t>systematic</a:t>
            </a:r>
            <a:r>
              <a:rPr lang="de-DE" kern="0" dirty="0" smtClean="0"/>
              <a:t> </a:t>
            </a:r>
            <a:r>
              <a:rPr lang="de-DE" kern="0" dirty="0" err="1" smtClean="0"/>
              <a:t>errors</a:t>
            </a:r>
            <a:r>
              <a:rPr lang="de-DE" kern="0" dirty="0" smtClean="0"/>
              <a:t> </a:t>
            </a:r>
            <a:r>
              <a:rPr lang="de-DE" kern="0" dirty="0" err="1" smtClean="0"/>
              <a:t>combined</a:t>
            </a:r>
            <a:endParaRPr lang="de-DE" kern="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925" y="1113790"/>
            <a:ext cx="2844800" cy="51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algn="l"/>
            <a:r>
              <a:rPr lang="de-DE" sz="1100" dirty="0"/>
              <a:t>Simulation </a:t>
            </a:r>
            <a:r>
              <a:rPr lang="de-DE" sz="1100" dirty="0" err="1" smtClean="0"/>
              <a:t>of</a:t>
            </a:r>
            <a:r>
              <a:rPr lang="de-DE" sz="1100" dirty="0" smtClean="0"/>
              <a:t> XFEL-</a:t>
            </a:r>
            <a:r>
              <a:rPr lang="de-DE" sz="1100" dirty="0" err="1" smtClean="0"/>
              <a:t>Ref.pointgrid</a:t>
            </a:r>
            <a:r>
              <a:rPr lang="de-DE" sz="1100" dirty="0" smtClean="0"/>
              <a:t> </a:t>
            </a:r>
            <a:r>
              <a:rPr lang="de-DE" sz="1100" dirty="0" err="1" smtClean="0"/>
              <a:t>of</a:t>
            </a:r>
            <a:endParaRPr lang="de-DE" sz="1100" dirty="0" smtClean="0"/>
          </a:p>
          <a:p>
            <a:pPr lvl="1">
              <a:buNone/>
            </a:pPr>
            <a:r>
              <a:rPr lang="de-DE" sz="1100" dirty="0" smtClean="0"/>
              <a:t>600m </a:t>
            </a:r>
            <a:r>
              <a:rPr lang="de-DE" sz="1100" dirty="0" err="1" smtClean="0"/>
              <a:t>length</a:t>
            </a:r>
            <a:r>
              <a:rPr lang="de-DE" sz="1100" dirty="0" smtClean="0"/>
              <a:t>, </a:t>
            </a:r>
            <a:r>
              <a:rPr lang="de-DE" sz="1100" dirty="0" err="1" smtClean="0"/>
              <a:t>without</a:t>
            </a:r>
            <a:r>
              <a:rPr lang="de-DE" sz="1100" dirty="0" smtClean="0"/>
              <a:t> </a:t>
            </a:r>
            <a:r>
              <a:rPr lang="de-DE" sz="1100" b="1" dirty="0" smtClean="0">
                <a:solidFill>
                  <a:srgbClr val="FF0000"/>
                </a:solidFill>
              </a:rPr>
              <a:t>SLRS</a:t>
            </a:r>
            <a:endParaRPr lang="de-DE" sz="1100" b="1" dirty="0">
              <a:solidFill>
                <a:srgbClr val="FF0000"/>
              </a:solidFill>
            </a:endParaRPr>
          </a:p>
          <a:p>
            <a:pPr algn="l"/>
            <a:endParaRPr lang="de-DE" sz="1100" dirty="0"/>
          </a:p>
          <a:p>
            <a:pPr algn="l"/>
            <a:r>
              <a:rPr lang="de-DE" sz="1100" dirty="0" smtClean="0">
                <a:solidFill>
                  <a:srgbClr val="0070C0"/>
                </a:solidFill>
              </a:rPr>
              <a:t>Dark Blue:</a:t>
            </a:r>
            <a:endParaRPr lang="de-DE" sz="1100" dirty="0">
              <a:solidFill>
                <a:srgbClr val="0070C0"/>
              </a:solidFill>
            </a:endParaRPr>
          </a:p>
          <a:p>
            <a:pPr algn="l"/>
            <a:r>
              <a:rPr lang="de-DE" sz="1100" dirty="0" err="1" smtClean="0">
                <a:solidFill>
                  <a:srgbClr val="0070C0"/>
                </a:solidFill>
              </a:rPr>
              <a:t>Gridpoints</a:t>
            </a:r>
            <a:r>
              <a:rPr lang="de-DE" sz="1100" dirty="0" smtClean="0">
                <a:solidFill>
                  <a:srgbClr val="0070C0"/>
                </a:solidFill>
              </a:rPr>
              <a:t>, a ring </a:t>
            </a:r>
            <a:r>
              <a:rPr lang="de-DE" sz="1100" dirty="0" err="1" smtClean="0">
                <a:solidFill>
                  <a:srgbClr val="0070C0"/>
                </a:solidFill>
              </a:rPr>
              <a:t>with</a:t>
            </a:r>
            <a:r>
              <a:rPr lang="de-DE" sz="1100" dirty="0" smtClean="0">
                <a:solidFill>
                  <a:srgbClr val="0070C0"/>
                </a:solidFill>
              </a:rPr>
              <a:t> 6 </a:t>
            </a:r>
            <a:r>
              <a:rPr lang="de-DE" sz="1100" dirty="0" err="1" smtClean="0">
                <a:solidFill>
                  <a:srgbClr val="0070C0"/>
                </a:solidFill>
              </a:rPr>
              <a:t>points</a:t>
            </a:r>
            <a:r>
              <a:rPr lang="de-DE" sz="1100" dirty="0" smtClean="0">
                <a:solidFill>
                  <a:srgbClr val="0070C0"/>
                </a:solidFill>
              </a:rPr>
              <a:t> </a:t>
            </a:r>
            <a:r>
              <a:rPr lang="de-DE" sz="1100" dirty="0" err="1" smtClean="0">
                <a:solidFill>
                  <a:srgbClr val="0070C0"/>
                </a:solidFill>
              </a:rPr>
              <a:t>every</a:t>
            </a:r>
            <a:r>
              <a:rPr lang="de-DE" sz="1100" dirty="0" smtClean="0">
                <a:solidFill>
                  <a:srgbClr val="0070C0"/>
                </a:solidFill>
              </a:rPr>
              <a:t>  </a:t>
            </a:r>
            <a:endParaRPr lang="de-DE" sz="1100" dirty="0">
              <a:solidFill>
                <a:srgbClr val="0070C0"/>
              </a:solidFill>
            </a:endParaRPr>
          </a:p>
          <a:p>
            <a:pPr algn="l"/>
            <a:r>
              <a:rPr lang="de-DE" sz="1100" dirty="0" smtClean="0">
                <a:solidFill>
                  <a:srgbClr val="0070C0"/>
                </a:solidFill>
              </a:rPr>
              <a:t>9m  </a:t>
            </a:r>
            <a:endParaRPr lang="de-DE" sz="1100" dirty="0">
              <a:solidFill>
                <a:srgbClr val="0070C0"/>
              </a:solidFill>
            </a:endParaRPr>
          </a:p>
          <a:p>
            <a:pPr algn="l"/>
            <a:r>
              <a:rPr lang="de-DE" sz="1100" dirty="0" smtClean="0">
                <a:solidFill>
                  <a:srgbClr val="0070C0"/>
                </a:solidFill>
              </a:rPr>
              <a:t>Instrument </a:t>
            </a:r>
            <a:r>
              <a:rPr lang="de-DE" sz="1100" dirty="0" err="1" smtClean="0">
                <a:solidFill>
                  <a:srgbClr val="0070C0"/>
                </a:solidFill>
              </a:rPr>
              <a:t>stands</a:t>
            </a:r>
            <a:r>
              <a:rPr lang="de-DE" sz="1100" dirty="0" smtClean="0">
                <a:solidFill>
                  <a:srgbClr val="0070C0"/>
                </a:solidFill>
              </a:rPr>
              <a:t> in </a:t>
            </a:r>
            <a:r>
              <a:rPr lang="de-DE" sz="1100" dirty="0" err="1" smtClean="0">
                <a:solidFill>
                  <a:srgbClr val="0070C0"/>
                </a:solidFill>
              </a:rPr>
              <a:t>between</a:t>
            </a:r>
            <a:r>
              <a:rPr lang="de-DE" sz="1100" dirty="0" smtClean="0">
                <a:solidFill>
                  <a:srgbClr val="0070C0"/>
                </a:solidFill>
              </a:rPr>
              <a:t> </a:t>
            </a:r>
            <a:r>
              <a:rPr lang="de-DE" sz="1100" dirty="0" err="1" smtClean="0">
                <a:solidFill>
                  <a:srgbClr val="0070C0"/>
                </a:solidFill>
              </a:rPr>
              <a:t>two</a:t>
            </a:r>
            <a:r>
              <a:rPr lang="de-DE" sz="1100" dirty="0" smtClean="0">
                <a:solidFill>
                  <a:srgbClr val="0070C0"/>
                </a:solidFill>
              </a:rPr>
              <a:t> rings.</a:t>
            </a:r>
            <a:endParaRPr lang="de-DE" sz="1100" dirty="0">
              <a:solidFill>
                <a:srgbClr val="0070C0"/>
              </a:solidFill>
            </a:endParaRPr>
          </a:p>
          <a:p>
            <a:pPr algn="l"/>
            <a:endParaRPr lang="de-DE" sz="1100" dirty="0"/>
          </a:p>
          <a:p>
            <a:pPr algn="l"/>
            <a:r>
              <a:rPr lang="de-DE" sz="1100" dirty="0">
                <a:solidFill>
                  <a:srgbClr val="00B0F0"/>
                </a:solidFill>
              </a:rPr>
              <a:t>Cyan: </a:t>
            </a:r>
          </a:p>
          <a:p>
            <a:pPr algn="l"/>
            <a:r>
              <a:rPr lang="de-DE" sz="1100" dirty="0" smtClean="0">
                <a:solidFill>
                  <a:srgbClr val="00B0F0"/>
                </a:solidFill>
              </a:rPr>
              <a:t>Error </a:t>
            </a:r>
            <a:r>
              <a:rPr lang="de-DE" sz="1100" dirty="0" err="1" smtClean="0">
                <a:solidFill>
                  <a:srgbClr val="00B0F0"/>
                </a:solidFill>
              </a:rPr>
              <a:t>of</a:t>
            </a:r>
            <a:r>
              <a:rPr lang="de-DE" sz="1100" dirty="0" smtClean="0">
                <a:solidFill>
                  <a:srgbClr val="00B0F0"/>
                </a:solidFill>
              </a:rPr>
              <a:t> a </a:t>
            </a:r>
            <a:r>
              <a:rPr lang="de-DE" sz="1100" dirty="0" err="1" smtClean="0">
                <a:solidFill>
                  <a:srgbClr val="00B0F0"/>
                </a:solidFill>
              </a:rPr>
              <a:t>component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coordinate</a:t>
            </a:r>
            <a:r>
              <a:rPr lang="de-DE" sz="1100" dirty="0" smtClean="0">
                <a:solidFill>
                  <a:srgbClr val="00B0F0"/>
                </a:solidFill>
              </a:rPr>
              <a:t> at a </a:t>
            </a:r>
            <a:r>
              <a:rPr lang="de-DE" sz="1100" dirty="0" err="1" smtClean="0">
                <a:solidFill>
                  <a:srgbClr val="00B0F0"/>
                </a:solidFill>
              </a:rPr>
              <a:t>designated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position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within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the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reference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grid</a:t>
            </a:r>
            <a:r>
              <a:rPr lang="de-DE" sz="1100" dirty="0" smtClean="0">
                <a:solidFill>
                  <a:srgbClr val="00B0F0"/>
                </a:solidFill>
              </a:rPr>
              <a:t>.</a:t>
            </a:r>
            <a:endParaRPr lang="de-DE" sz="1100" dirty="0">
              <a:solidFill>
                <a:srgbClr val="00B0F0"/>
              </a:solidFill>
            </a:endParaRPr>
          </a:p>
          <a:p>
            <a:pPr algn="l"/>
            <a:r>
              <a:rPr lang="de-DE" sz="1100" dirty="0" smtClean="0">
                <a:solidFill>
                  <a:srgbClr val="00B0F0"/>
                </a:solidFill>
              </a:rPr>
              <a:t>@ </a:t>
            </a:r>
            <a:r>
              <a:rPr lang="de-DE" sz="1100" dirty="0" err="1" smtClean="0">
                <a:solidFill>
                  <a:srgbClr val="00B0F0"/>
                </a:solidFill>
              </a:rPr>
              <a:t>the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edge</a:t>
            </a:r>
            <a:r>
              <a:rPr lang="de-DE" sz="1100" dirty="0" smtClean="0">
                <a:solidFill>
                  <a:srgbClr val="00B0F0"/>
                </a:solidFill>
              </a:rPr>
              <a:t>: </a:t>
            </a:r>
            <a:r>
              <a:rPr lang="de-DE" sz="1100" dirty="0">
                <a:solidFill>
                  <a:srgbClr val="00B0F0"/>
                </a:solidFill>
              </a:rPr>
              <a:t>2,25mm, </a:t>
            </a:r>
            <a:r>
              <a:rPr lang="de-DE" sz="1100" dirty="0" smtClean="0">
                <a:solidFill>
                  <a:srgbClr val="00B0F0"/>
                </a:solidFill>
              </a:rPr>
              <a:t>in </a:t>
            </a:r>
            <a:r>
              <a:rPr lang="de-DE" sz="1100" dirty="0" err="1" smtClean="0">
                <a:solidFill>
                  <a:srgbClr val="00B0F0"/>
                </a:solidFill>
              </a:rPr>
              <a:t>the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middle</a:t>
            </a:r>
            <a:r>
              <a:rPr lang="de-DE" sz="1100" dirty="0" smtClean="0">
                <a:solidFill>
                  <a:srgbClr val="00B0F0"/>
                </a:solidFill>
              </a:rPr>
              <a:t>: </a:t>
            </a:r>
            <a:r>
              <a:rPr lang="de-DE" sz="1100" dirty="0">
                <a:solidFill>
                  <a:srgbClr val="00B0F0"/>
                </a:solidFill>
              </a:rPr>
              <a:t>1,6mm</a:t>
            </a:r>
          </a:p>
          <a:p>
            <a:pPr algn="l"/>
            <a:endParaRPr lang="de-DE" sz="1100" dirty="0"/>
          </a:p>
          <a:p>
            <a:pPr algn="l"/>
            <a:r>
              <a:rPr lang="de-DE" sz="1100" dirty="0" err="1" smtClean="0">
                <a:solidFill>
                  <a:srgbClr val="FF0000"/>
                </a:solidFill>
              </a:rPr>
              <a:t>Red</a:t>
            </a:r>
            <a:r>
              <a:rPr lang="de-DE" sz="1100" dirty="0" smtClean="0">
                <a:solidFill>
                  <a:srgbClr val="FF0000"/>
                </a:solidFill>
              </a:rPr>
              <a:t>: </a:t>
            </a:r>
            <a:endParaRPr lang="de-DE" sz="1100" dirty="0">
              <a:solidFill>
                <a:srgbClr val="FF0000"/>
              </a:solidFill>
            </a:endParaRPr>
          </a:p>
          <a:p>
            <a:pPr algn="l"/>
            <a:r>
              <a:rPr lang="de-DE" sz="1100" dirty="0" smtClean="0">
                <a:solidFill>
                  <a:srgbClr val="FF0000"/>
                </a:solidFill>
              </a:rPr>
              <a:t>relative </a:t>
            </a:r>
            <a:r>
              <a:rPr lang="de-DE" sz="1100" dirty="0" err="1" smtClean="0">
                <a:solidFill>
                  <a:srgbClr val="FF0000"/>
                </a:solidFill>
              </a:rPr>
              <a:t>error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between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the</a:t>
            </a:r>
            <a:r>
              <a:rPr lang="de-DE" sz="1100" dirty="0" smtClean="0">
                <a:solidFill>
                  <a:srgbClr val="FF0000"/>
                </a:solidFill>
              </a:rPr>
              <a:t> 1</a:t>
            </a:r>
            <a:r>
              <a:rPr lang="de-DE" sz="1100" dirty="0">
                <a:solidFill>
                  <a:srgbClr val="FF0000"/>
                </a:solidFill>
              </a:rPr>
              <a:t>. </a:t>
            </a:r>
            <a:r>
              <a:rPr lang="de-DE" sz="1100" dirty="0" err="1" smtClean="0">
                <a:solidFill>
                  <a:srgbClr val="FF0000"/>
                </a:solidFill>
              </a:rPr>
              <a:t>component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and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the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component</a:t>
            </a:r>
            <a:r>
              <a:rPr lang="de-DE" sz="1100" dirty="0" smtClean="0">
                <a:solidFill>
                  <a:srgbClr val="FF0000"/>
                </a:solidFill>
              </a:rPr>
              <a:t> at </a:t>
            </a:r>
            <a:r>
              <a:rPr lang="de-DE" sz="1100" dirty="0" err="1" smtClean="0">
                <a:solidFill>
                  <a:srgbClr val="FF0000"/>
                </a:solidFill>
              </a:rPr>
              <a:t>the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designated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position</a:t>
            </a:r>
            <a:r>
              <a:rPr lang="de-DE" sz="1100" dirty="0" smtClean="0">
                <a:solidFill>
                  <a:srgbClr val="FF0000"/>
                </a:solidFill>
              </a:rPr>
              <a:t>. </a:t>
            </a:r>
          </a:p>
          <a:p>
            <a:pPr algn="l"/>
            <a:r>
              <a:rPr lang="de-DE" sz="1100" dirty="0" smtClean="0">
                <a:solidFill>
                  <a:srgbClr val="FF0000"/>
                </a:solidFill>
              </a:rPr>
              <a:t>max</a:t>
            </a:r>
            <a:r>
              <a:rPr lang="de-DE" sz="1100" dirty="0">
                <a:solidFill>
                  <a:srgbClr val="FF0000"/>
                </a:solidFill>
              </a:rPr>
              <a:t>.: </a:t>
            </a:r>
            <a:r>
              <a:rPr lang="de-DE" sz="1100" dirty="0" smtClean="0">
                <a:solidFill>
                  <a:srgbClr val="FF0000"/>
                </a:solidFill>
              </a:rPr>
              <a:t>3,75mm</a:t>
            </a:r>
          </a:p>
          <a:p>
            <a:pPr algn="l"/>
            <a:endParaRPr lang="de-DE" sz="1100" dirty="0">
              <a:solidFill>
                <a:srgbClr val="FF0000"/>
              </a:solidFill>
            </a:endParaRPr>
          </a:p>
          <a:p>
            <a:r>
              <a:rPr lang="de-DE" sz="1100" dirty="0"/>
              <a:t>Schwarz:</a:t>
            </a:r>
          </a:p>
          <a:p>
            <a:r>
              <a:rPr lang="de-DE" sz="1100" dirty="0"/>
              <a:t>Verbiegung des Netzes durch Refraktion</a:t>
            </a:r>
          </a:p>
          <a:p>
            <a:r>
              <a:rPr lang="de-DE" sz="1100" dirty="0"/>
              <a:t>ca. 9mm bei </a:t>
            </a:r>
            <a:r>
              <a:rPr lang="de-DE" sz="1100" dirty="0" err="1"/>
              <a:t>dT</a:t>
            </a:r>
            <a:r>
              <a:rPr lang="de-DE" sz="1100" dirty="0"/>
              <a:t> = 0,2K / 1m</a:t>
            </a:r>
          </a:p>
          <a:p>
            <a:pPr algn="l"/>
            <a:endParaRPr lang="de-DE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29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r>
              <a:rPr lang="en-GB" sz="800" dirty="0" smtClean="0"/>
              <a:t>Mini workshop on laser based alignment systems</a:t>
            </a:r>
          </a:p>
          <a:p>
            <a:r>
              <a:rPr lang="en-GB" sz="800" dirty="0" smtClean="0"/>
              <a:t>CERN, 2017-01-30, Johannes Prenting, DESY</a:t>
            </a:r>
            <a:endParaRPr lang="en-GB" sz="8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5496" y="837032"/>
            <a:ext cx="4479508" cy="2880000"/>
            <a:chOff x="4586223" y="3512586"/>
            <a:chExt cx="4479508" cy="2880000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4586223" y="3512586"/>
              <a:ext cx="4442044" cy="2880000"/>
              <a:chOff x="4784343" y="3474486"/>
              <a:chExt cx="4442044" cy="2880000"/>
            </a:xfrm>
          </p:grpSpPr>
          <p:sp>
            <p:nvSpPr>
              <p:cNvPr id="14" name="Rechteck 13"/>
              <p:cNvSpPr/>
              <p:nvPr/>
            </p:nvSpPr>
            <p:spPr bwMode="auto">
              <a:xfrm>
                <a:off x="6202680" y="3517900"/>
                <a:ext cx="1684020" cy="39878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5052532" y="3616741"/>
                <a:ext cx="38699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/>
                  <a:t>Distribution </a:t>
                </a:r>
                <a:r>
                  <a:rPr lang="de-DE" sz="1400" b="1" dirty="0" err="1" smtClean="0"/>
                  <a:t>of</a:t>
                </a:r>
                <a:r>
                  <a:rPr lang="de-DE" sz="1400" b="1" dirty="0" smtClean="0"/>
                  <a:t> SLRS </a:t>
                </a:r>
                <a:r>
                  <a:rPr lang="de-DE" sz="1400" b="1" dirty="0" err="1" smtClean="0"/>
                  <a:t>systems</a:t>
                </a:r>
                <a:r>
                  <a:rPr lang="de-DE" sz="1400" b="1" dirty="0" smtClean="0"/>
                  <a:t> in </a:t>
                </a:r>
                <a:r>
                  <a:rPr lang="de-DE" sz="1400" b="1" dirty="0" err="1" smtClean="0"/>
                  <a:t>the</a:t>
                </a:r>
                <a:r>
                  <a:rPr lang="de-DE" sz="1400" b="1" dirty="0" smtClean="0"/>
                  <a:t> XFEL</a:t>
                </a:r>
                <a:endParaRPr lang="de-DE" sz="1400" b="1" dirty="0"/>
              </a:p>
            </p:txBody>
          </p:sp>
          <p:grpSp>
            <p:nvGrpSpPr>
              <p:cNvPr id="18" name="Gruppieren 17"/>
              <p:cNvGrpSpPr>
                <a:grpSpLocks noChangeAspect="1"/>
              </p:cNvGrpSpPr>
              <p:nvPr/>
            </p:nvGrpSpPr>
            <p:grpSpPr>
              <a:xfrm>
                <a:off x="4784343" y="3474486"/>
                <a:ext cx="4442044" cy="2880000"/>
                <a:chOff x="595223" y="1258049"/>
                <a:chExt cx="7720192" cy="5005388"/>
              </a:xfrm>
            </p:grpSpPr>
            <p:pic>
              <p:nvPicPr>
                <p:cNvPr id="19" name="Picture 5" descr="XFEL_Nomenklatur[1]_Seite_6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5164" y="1258049"/>
                  <a:ext cx="7080251" cy="5005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" name="Gruppieren 19"/>
                <p:cNvGrpSpPr/>
                <p:nvPr/>
              </p:nvGrpSpPr>
              <p:grpSpPr>
                <a:xfrm>
                  <a:off x="595223" y="2243138"/>
                  <a:ext cx="6563334" cy="1608825"/>
                  <a:chOff x="595223" y="2243138"/>
                  <a:chExt cx="6563334" cy="1608825"/>
                </a:xfrm>
              </p:grpSpPr>
              <p:cxnSp>
                <p:nvCxnSpPr>
                  <p:cNvPr id="21" name="Gerade Verbindung 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41888" y="3503613"/>
                    <a:ext cx="711200" cy="161925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Gerade Verbindung 2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05375" y="3341688"/>
                    <a:ext cx="766763" cy="242887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3" name="Gerade Verbindung 2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053138" y="3341688"/>
                    <a:ext cx="576262" cy="1143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4" name="Textfeld 7"/>
                  <p:cNvSpPr txBox="1">
                    <a:spLocks noChangeArrowheads="1"/>
                  </p:cNvSpPr>
                  <p:nvPr/>
                </p:nvSpPr>
                <p:spPr bwMode="auto">
                  <a:xfrm rot="20852846">
                    <a:off x="4581147" y="3477525"/>
                    <a:ext cx="1477133" cy="374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buNone/>
                    </a:pPr>
                    <a:r>
                      <a:rPr lang="de-DE" sz="800" b="1" dirty="0">
                        <a:solidFill>
                          <a:srgbClr val="FF0000"/>
                        </a:solidFill>
                      </a:rPr>
                      <a:t>SASE1: </a:t>
                    </a:r>
                    <a:r>
                      <a:rPr lang="de-DE" sz="800" b="1" dirty="0" smtClean="0">
                        <a:solidFill>
                          <a:srgbClr val="FF0000"/>
                        </a:solidFill>
                      </a:rPr>
                      <a:t>535m</a:t>
                    </a:r>
                    <a:endParaRPr lang="de-DE" sz="8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5" name="Textfeld 27"/>
                  <p:cNvSpPr txBox="1">
                    <a:spLocks noChangeArrowheads="1"/>
                  </p:cNvSpPr>
                  <p:nvPr/>
                </p:nvSpPr>
                <p:spPr bwMode="auto">
                  <a:xfrm rot="20561941">
                    <a:off x="4496214" y="3132244"/>
                    <a:ext cx="1477133" cy="374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buNone/>
                    </a:pPr>
                    <a:r>
                      <a:rPr lang="de-DE" sz="800" b="1" dirty="0">
                        <a:solidFill>
                          <a:srgbClr val="FF0000"/>
                        </a:solidFill>
                      </a:rPr>
                      <a:t>SASE2: </a:t>
                    </a:r>
                    <a:r>
                      <a:rPr lang="de-DE" sz="800" b="1" dirty="0" smtClean="0">
                        <a:solidFill>
                          <a:srgbClr val="FF0000"/>
                        </a:solidFill>
                      </a:rPr>
                      <a:t>555m</a:t>
                    </a:r>
                    <a:endParaRPr lang="de-DE" sz="8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6" name="Textfeld 29"/>
                  <p:cNvSpPr txBox="1">
                    <a:spLocks noChangeArrowheads="1"/>
                  </p:cNvSpPr>
                  <p:nvPr/>
                </p:nvSpPr>
                <p:spPr bwMode="auto">
                  <a:xfrm rot="21003062">
                    <a:off x="5581128" y="3292582"/>
                    <a:ext cx="1577429" cy="374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buNone/>
                    </a:pPr>
                    <a:r>
                      <a:rPr lang="de-DE" sz="800" b="1" dirty="0" smtClean="0">
                        <a:solidFill>
                          <a:srgbClr val="FF0000"/>
                        </a:solidFill>
                      </a:rPr>
                      <a:t>  SASE3</a:t>
                    </a:r>
                    <a:r>
                      <a:rPr lang="de-DE" sz="800" b="1" dirty="0">
                        <a:solidFill>
                          <a:srgbClr val="FF0000"/>
                        </a:solidFill>
                      </a:rPr>
                      <a:t>: </a:t>
                    </a:r>
                    <a:r>
                      <a:rPr lang="de-DE" sz="800" b="1" dirty="0" smtClean="0">
                        <a:solidFill>
                          <a:srgbClr val="FF0000"/>
                        </a:solidFill>
                      </a:rPr>
                      <a:t>443m</a:t>
                    </a:r>
                    <a:endParaRPr lang="de-DE" sz="8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7" name="Textfeld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5223" y="2243138"/>
                    <a:ext cx="2538595" cy="4814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ctr" eaLnBrk="0" hangingPunct="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de-DE" sz="1200" b="1" dirty="0" smtClean="0">
                        <a:solidFill>
                          <a:srgbClr val="FF0000"/>
                        </a:solidFill>
                      </a:rPr>
                      <a:t> 3 SLR-Systems</a:t>
                    </a:r>
                    <a:endParaRPr lang="de-DE" sz="12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29" name="Rechteck 28"/>
            <p:cNvSpPr/>
            <p:nvPr/>
          </p:nvSpPr>
          <p:spPr bwMode="auto">
            <a:xfrm>
              <a:off x="6189432" y="3632090"/>
              <a:ext cx="1666843" cy="24659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4937678" y="3647003"/>
              <a:ext cx="41280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Distribution </a:t>
              </a:r>
              <a:r>
                <a:rPr lang="de-DE" sz="1400" b="1" dirty="0" err="1" smtClean="0"/>
                <a:t>of</a:t>
              </a:r>
              <a:r>
                <a:rPr lang="de-DE" sz="1400" b="1" dirty="0" smtClean="0"/>
                <a:t> SLR Systems </a:t>
              </a:r>
              <a:r>
                <a:rPr lang="de-DE" sz="1400" b="1" dirty="0" err="1" smtClean="0"/>
                <a:t>inside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the</a:t>
              </a:r>
              <a:r>
                <a:rPr lang="de-DE" sz="1400" b="1" dirty="0" smtClean="0"/>
                <a:t> XFEL</a:t>
              </a:r>
              <a:endParaRPr lang="de-DE" sz="1400" b="1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3915561" y="2190923"/>
            <a:ext cx="5211847" cy="3686349"/>
            <a:chOff x="234315" y="2137629"/>
            <a:chExt cx="5211847" cy="368634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17" y="2137629"/>
              <a:ext cx="5141045" cy="3381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Gerade Verbindung mit Pfeil 2"/>
            <p:cNvCxnSpPr>
              <a:cxnSpLocks noChangeShapeType="1"/>
            </p:cNvCxnSpPr>
            <p:nvPr/>
          </p:nvCxnSpPr>
          <p:spPr bwMode="auto">
            <a:xfrm>
              <a:off x="343217" y="5519101"/>
              <a:ext cx="1790383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feld 9"/>
            <p:cNvSpPr txBox="1"/>
            <p:nvPr/>
          </p:nvSpPr>
          <p:spPr>
            <a:xfrm>
              <a:off x="234315" y="5546979"/>
              <a:ext cx="27077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Accuracy</a:t>
              </a:r>
              <a:r>
                <a:rPr lang="de-DE" sz="1200" dirty="0" smtClean="0"/>
                <a:t> </a:t>
              </a:r>
              <a:r>
                <a:rPr lang="de-DE" sz="1200" dirty="0" err="1"/>
                <a:t>r</a:t>
              </a:r>
              <a:r>
                <a:rPr lang="de-DE" sz="1200" dirty="0" err="1" smtClean="0"/>
                <a:t>equirement</a:t>
              </a:r>
              <a:r>
                <a:rPr lang="de-DE" sz="1200" dirty="0" smtClean="0"/>
                <a:t>: 1mm / ~600m</a:t>
              </a:r>
              <a:endParaRPr lang="de-DE" sz="1200" dirty="0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36512" y="3682303"/>
            <a:ext cx="7993324" cy="1634397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 err="1" smtClean="0"/>
              <a:t>Accuracy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requirements</a:t>
            </a:r>
            <a:r>
              <a:rPr lang="de-DE" sz="1400" b="1" dirty="0" smtClean="0"/>
              <a:t> </a:t>
            </a:r>
          </a:p>
          <a:p>
            <a:pPr marL="300037" lvl="1" indent="0">
              <a:buNone/>
            </a:pPr>
            <a:r>
              <a:rPr lang="de-DE" sz="1400" b="1" dirty="0" err="1" smtClean="0"/>
              <a:t>for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initial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setup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beamlines</a:t>
            </a:r>
            <a:r>
              <a:rPr lang="de-DE" sz="1400" dirty="0" smtClean="0"/>
              <a:t>:</a:t>
            </a:r>
          </a:p>
          <a:p>
            <a:pPr marL="0" indent="0">
              <a:buNone/>
            </a:pPr>
            <a:endParaRPr lang="de-DE" sz="1200" dirty="0" smtClean="0"/>
          </a:p>
          <a:p>
            <a:pPr marL="444500" lvl="1" indent="0">
              <a:buNone/>
            </a:pPr>
            <a:r>
              <a:rPr lang="de-DE" sz="1200" dirty="0" err="1" smtClean="0"/>
              <a:t>Linac</a:t>
            </a:r>
            <a:r>
              <a:rPr lang="de-DE" sz="1200" dirty="0" smtClean="0"/>
              <a:t>: 0.3mm </a:t>
            </a:r>
            <a:r>
              <a:rPr lang="de-DE" sz="1200" dirty="0" err="1" smtClean="0"/>
              <a:t>wrt</a:t>
            </a:r>
            <a:r>
              <a:rPr lang="de-DE" sz="1200" dirty="0" smtClean="0"/>
              <a:t>. 150m </a:t>
            </a:r>
            <a:r>
              <a:rPr lang="de-DE" sz="1200" dirty="0" err="1" smtClean="0"/>
              <a:t>length</a:t>
            </a:r>
            <a:endParaRPr lang="de-DE" sz="1200" dirty="0" smtClean="0"/>
          </a:p>
          <a:p>
            <a:pPr marL="444500" lvl="1" indent="0">
              <a:buNone/>
            </a:pPr>
            <a:r>
              <a:rPr lang="de-DE" sz="1200" dirty="0" smtClean="0"/>
              <a:t>Photon </a:t>
            </a:r>
            <a:r>
              <a:rPr lang="de-DE" sz="1200" dirty="0" err="1" smtClean="0"/>
              <a:t>beamlines</a:t>
            </a:r>
            <a:r>
              <a:rPr lang="de-DE" sz="1200" dirty="0" smtClean="0"/>
              <a:t>: 1mm </a:t>
            </a:r>
            <a:r>
              <a:rPr lang="de-DE" sz="1200" dirty="0" err="1" smtClean="0"/>
              <a:t>wrt</a:t>
            </a:r>
            <a:r>
              <a:rPr lang="de-DE" sz="1200" dirty="0" smtClean="0"/>
              <a:t>. ~600m </a:t>
            </a:r>
            <a:r>
              <a:rPr lang="de-DE" sz="1200" dirty="0" err="1" smtClean="0"/>
              <a:t>length</a:t>
            </a:r>
            <a:endParaRPr lang="de-DE" sz="1200" dirty="0" smtClean="0"/>
          </a:p>
          <a:p>
            <a:pPr marL="444500" lvl="1" indent="0">
              <a:buNone/>
            </a:pPr>
            <a:r>
              <a:rPr lang="de-DE" sz="1200" dirty="0" smtClean="0"/>
              <a:t>Additional relative </a:t>
            </a:r>
            <a:r>
              <a:rPr lang="de-DE" sz="1200" dirty="0" err="1" smtClean="0"/>
              <a:t>alignment</a:t>
            </a:r>
            <a:r>
              <a:rPr lang="de-DE" sz="1200" dirty="0" smtClean="0"/>
              <a:t> </a:t>
            </a:r>
            <a:r>
              <a:rPr lang="de-DE" sz="1200" dirty="0" err="1" smtClean="0"/>
              <a:t>required</a:t>
            </a:r>
            <a:r>
              <a:rPr lang="de-DE" sz="1200" dirty="0" smtClean="0"/>
              <a:t> after </a:t>
            </a:r>
          </a:p>
          <a:p>
            <a:pPr marL="560388" lvl="2" indent="0"/>
            <a:r>
              <a:rPr lang="de-DE" sz="1200" dirty="0" smtClean="0"/>
              <a:t>beam-</a:t>
            </a:r>
            <a:r>
              <a:rPr lang="de-DE" sz="1200" dirty="0" err="1" smtClean="0"/>
              <a:t>based</a:t>
            </a:r>
            <a:r>
              <a:rPr lang="de-DE" sz="1200" dirty="0" smtClean="0"/>
              <a:t>-</a:t>
            </a:r>
            <a:r>
              <a:rPr lang="de-DE" sz="1200" dirty="0" err="1" smtClean="0"/>
              <a:t>alignment</a:t>
            </a:r>
            <a:r>
              <a:rPr lang="de-DE" sz="1200" dirty="0" smtClean="0"/>
              <a:t> -&gt; </a:t>
            </a:r>
            <a:r>
              <a:rPr lang="de-DE" sz="1200" dirty="0" err="1" smtClean="0"/>
              <a:t>given</a:t>
            </a:r>
            <a:r>
              <a:rPr lang="de-DE" sz="1200" dirty="0" smtClean="0"/>
              <a:t> nominal </a:t>
            </a:r>
            <a:r>
              <a:rPr lang="de-DE" sz="1200" dirty="0" err="1" smtClean="0"/>
              <a:t>values</a:t>
            </a:r>
            <a:r>
              <a:rPr lang="de-DE" sz="1200" dirty="0" smtClean="0"/>
              <a:t>.</a:t>
            </a:r>
          </a:p>
          <a:p>
            <a:pPr marL="300037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0" name="Titel 5"/>
          <p:cNvSpPr txBox="1">
            <a:spLocks/>
          </p:cNvSpPr>
          <p:nvPr/>
        </p:nvSpPr>
        <p:spPr bwMode="auto">
          <a:xfrm>
            <a:off x="1093788" y="116632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smtClean="0"/>
              <a:t>SLRS:</a:t>
            </a:r>
            <a:r>
              <a:rPr lang="de-DE" kern="0" smtClean="0">
                <a:solidFill>
                  <a:srgbClr val="5A36CE"/>
                </a:solidFill>
              </a:rPr>
              <a:t> </a:t>
            </a:r>
            <a:r>
              <a:rPr lang="de-DE" kern="0" smtClean="0">
                <a:solidFill>
                  <a:srgbClr val="002060"/>
                </a:solidFill>
              </a:rPr>
              <a:t>why do we need it ? // obstacles</a:t>
            </a:r>
            <a:endParaRPr lang="de-DE" kern="0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871" y="5755903"/>
            <a:ext cx="4488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rgbClr val="FF0000"/>
                </a:solidFill>
              </a:rPr>
              <a:t>Errors on </a:t>
            </a:r>
            <a:r>
              <a:rPr lang="de-DE" sz="1100" b="1" dirty="0" err="1" smtClean="0">
                <a:solidFill>
                  <a:srgbClr val="FF0000"/>
                </a:solidFill>
              </a:rPr>
              <a:t>classical</a:t>
            </a:r>
            <a:r>
              <a:rPr lang="de-DE" sz="1100" b="1" dirty="0" smtClean="0">
                <a:solidFill>
                  <a:srgbClr val="FF0000"/>
                </a:solidFill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</a:rPr>
              <a:t>optical</a:t>
            </a:r>
            <a:r>
              <a:rPr lang="de-DE" sz="1100" b="1" dirty="0" smtClean="0">
                <a:solidFill>
                  <a:srgbClr val="FF0000"/>
                </a:solidFill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</a:rPr>
              <a:t>survey</a:t>
            </a:r>
            <a:r>
              <a:rPr lang="de-DE" sz="1100" b="1" dirty="0" smtClean="0">
                <a:solidFill>
                  <a:srgbClr val="FF0000"/>
                </a:solidFill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</a:rPr>
              <a:t>allow</a:t>
            </a:r>
            <a:r>
              <a:rPr lang="de-DE" sz="1100" b="1" dirty="0" smtClean="0">
                <a:solidFill>
                  <a:srgbClr val="FF0000"/>
                </a:solidFill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</a:rPr>
              <a:t>certain</a:t>
            </a:r>
            <a:r>
              <a:rPr lang="de-DE" sz="1100" b="1" dirty="0" smtClean="0">
                <a:solidFill>
                  <a:srgbClr val="FF0000"/>
                </a:solidFill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</a:rPr>
              <a:t>accuracy</a:t>
            </a:r>
            <a:endParaRPr lang="de-DE" sz="1100" b="1" dirty="0" smtClean="0">
              <a:solidFill>
                <a:srgbClr val="FF0000"/>
              </a:solidFill>
            </a:endParaRPr>
          </a:p>
          <a:p>
            <a:r>
              <a:rPr lang="de-DE" sz="1100" b="1" dirty="0" smtClean="0">
                <a:solidFill>
                  <a:srgbClr val="FF0000"/>
                </a:solidFill>
              </a:rPr>
              <a:t> - </a:t>
            </a:r>
            <a:r>
              <a:rPr lang="de-DE" sz="1100" b="1" dirty="0" err="1" smtClean="0">
                <a:solidFill>
                  <a:srgbClr val="FF0000"/>
                </a:solidFill>
              </a:rPr>
              <a:t>systematic</a:t>
            </a:r>
            <a:r>
              <a:rPr lang="de-DE" sz="1100" b="1" dirty="0" smtClean="0">
                <a:solidFill>
                  <a:srgbClr val="FF0000"/>
                </a:solidFill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</a:rPr>
              <a:t>errors</a:t>
            </a:r>
            <a:r>
              <a:rPr lang="de-DE" sz="1100" b="1" dirty="0" smtClean="0">
                <a:solidFill>
                  <a:srgbClr val="FF0000"/>
                </a:solidFill>
              </a:rPr>
              <a:t> due </a:t>
            </a:r>
            <a:r>
              <a:rPr lang="de-DE" sz="1100" b="1" dirty="0" err="1" smtClean="0">
                <a:solidFill>
                  <a:srgbClr val="FF0000"/>
                </a:solidFill>
              </a:rPr>
              <a:t>to</a:t>
            </a:r>
            <a:r>
              <a:rPr lang="de-DE" sz="1100" b="1" dirty="0" smtClean="0">
                <a:solidFill>
                  <a:srgbClr val="FF0000"/>
                </a:solidFill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</a:rPr>
              <a:t>refraction</a:t>
            </a:r>
            <a:r>
              <a:rPr lang="de-DE" sz="1100" b="1" dirty="0" smtClean="0">
                <a:solidFill>
                  <a:srgbClr val="FF0000"/>
                </a:solidFill>
              </a:rPr>
              <a:t> (</a:t>
            </a:r>
            <a:r>
              <a:rPr lang="de-DE" sz="1100" b="1" dirty="0" err="1" smtClean="0">
                <a:solidFill>
                  <a:srgbClr val="FF0000"/>
                </a:solidFill>
              </a:rPr>
              <a:t>temperature</a:t>
            </a:r>
            <a:r>
              <a:rPr lang="de-DE" sz="1100" b="1" dirty="0" smtClean="0">
                <a:solidFill>
                  <a:srgbClr val="FF0000"/>
                </a:solidFill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</a:rPr>
              <a:t>gradient</a:t>
            </a:r>
            <a:r>
              <a:rPr lang="de-DE" sz="11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de-DE" sz="1100" b="1" dirty="0">
                <a:solidFill>
                  <a:srgbClr val="FF0000"/>
                </a:solidFill>
              </a:rPr>
              <a:t> </a:t>
            </a:r>
            <a:r>
              <a:rPr lang="de-DE" sz="1100" b="1" dirty="0" smtClean="0">
                <a:solidFill>
                  <a:srgbClr val="FF0000"/>
                </a:solidFill>
              </a:rPr>
              <a:t>- </a:t>
            </a:r>
            <a:r>
              <a:rPr lang="de-DE" sz="1100" b="1" dirty="0">
                <a:solidFill>
                  <a:srgbClr val="FF0000"/>
                </a:solidFill>
              </a:rPr>
              <a:t>Random </a:t>
            </a:r>
            <a:r>
              <a:rPr lang="de-DE" sz="1100" b="1" dirty="0" err="1">
                <a:solidFill>
                  <a:srgbClr val="FF0000"/>
                </a:solidFill>
              </a:rPr>
              <a:t>errors</a:t>
            </a:r>
            <a:r>
              <a:rPr lang="de-DE" sz="1100" b="1" dirty="0">
                <a:solidFill>
                  <a:srgbClr val="FF0000"/>
                </a:solidFill>
              </a:rPr>
              <a:t>: Instrument </a:t>
            </a:r>
            <a:r>
              <a:rPr lang="de-DE" sz="1100" b="1" dirty="0" err="1">
                <a:solidFill>
                  <a:srgbClr val="FF0000"/>
                </a:solidFill>
              </a:rPr>
              <a:t>Accuracy</a:t>
            </a:r>
            <a:r>
              <a:rPr lang="de-DE" sz="1100" b="1" dirty="0">
                <a:solidFill>
                  <a:srgbClr val="FF0000"/>
                </a:solidFill>
              </a:rPr>
              <a:t>, Measurement </a:t>
            </a:r>
            <a:r>
              <a:rPr lang="de-DE" sz="1100" b="1" dirty="0" err="1">
                <a:solidFill>
                  <a:srgbClr val="FF0000"/>
                </a:solidFill>
              </a:rPr>
              <a:t>Geometry</a:t>
            </a:r>
            <a:endParaRPr lang="de-DE" sz="1100" b="1" dirty="0">
              <a:solidFill>
                <a:srgbClr val="FF0000"/>
              </a:solidFill>
            </a:endParaRPr>
          </a:p>
          <a:p>
            <a:endParaRPr lang="de-DE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1013062" y="654931"/>
            <a:ext cx="772707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de-DE" sz="1600" dirty="0" err="1" smtClean="0">
                <a:solidFill>
                  <a:srgbClr val="002060"/>
                </a:solidFill>
              </a:rPr>
              <a:t>Systematic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errors</a:t>
            </a:r>
            <a:r>
              <a:rPr lang="de-DE" sz="1600" dirty="0" smtClean="0">
                <a:solidFill>
                  <a:srgbClr val="002060"/>
                </a:solidFill>
              </a:rPr>
              <a:t>: </a:t>
            </a:r>
            <a:r>
              <a:rPr lang="de-DE" sz="1600" dirty="0" err="1" smtClean="0">
                <a:solidFill>
                  <a:srgbClr val="002060"/>
                </a:solidFill>
              </a:rPr>
              <a:t>refraction</a:t>
            </a:r>
            <a:r>
              <a:rPr lang="de-DE" sz="1600" dirty="0" smtClean="0">
                <a:solidFill>
                  <a:srgbClr val="002060"/>
                </a:solidFill>
              </a:rPr>
              <a:t> due </a:t>
            </a:r>
            <a:r>
              <a:rPr lang="de-DE" sz="1600" dirty="0" err="1" smtClean="0">
                <a:solidFill>
                  <a:srgbClr val="002060"/>
                </a:solidFill>
              </a:rPr>
              <a:t>to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temperature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gradient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093788" y="116632"/>
            <a:ext cx="7283450" cy="481012"/>
          </a:xfrm>
        </p:spPr>
        <p:txBody>
          <a:bodyPr>
            <a:normAutofit/>
          </a:bodyPr>
          <a:lstStyle/>
          <a:p>
            <a:r>
              <a:rPr lang="de-DE" dirty="0" smtClean="0"/>
              <a:t>SLRS:</a:t>
            </a:r>
            <a:r>
              <a:rPr lang="de-DE" dirty="0" smtClean="0">
                <a:solidFill>
                  <a:srgbClr val="5A36CE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why</a:t>
            </a:r>
            <a:r>
              <a:rPr lang="de-DE" dirty="0" smtClean="0">
                <a:solidFill>
                  <a:srgbClr val="002060"/>
                </a:solidFill>
              </a:rPr>
              <a:t> do </a:t>
            </a:r>
            <a:r>
              <a:rPr lang="de-DE" dirty="0" err="1" smtClean="0">
                <a:solidFill>
                  <a:srgbClr val="002060"/>
                </a:solidFill>
              </a:rPr>
              <a:t>we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need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it</a:t>
            </a:r>
            <a:r>
              <a:rPr lang="de-DE" dirty="0" smtClean="0">
                <a:solidFill>
                  <a:srgbClr val="002060"/>
                </a:solidFill>
              </a:rPr>
              <a:t> ? // </a:t>
            </a:r>
            <a:r>
              <a:rPr lang="de-DE" dirty="0" err="1" smtClean="0">
                <a:solidFill>
                  <a:srgbClr val="002060"/>
                </a:solidFill>
              </a:rPr>
              <a:t>obstacles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46184"/>
            <a:ext cx="4869180" cy="324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nhaltsplatzhalter 9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53" y="1254188"/>
            <a:ext cx="4597593" cy="23046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3426" y="1379032"/>
            <a:ext cx="3838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2060"/>
                </a:solidFill>
              </a:rPr>
              <a:t>Every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line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sight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gets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bent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to</a:t>
            </a:r>
            <a:r>
              <a:rPr lang="de-DE" sz="1400" dirty="0" smtClean="0">
                <a:solidFill>
                  <a:srgbClr val="002060"/>
                </a:solidFill>
              </a:rPr>
              <a:t> a </a:t>
            </a:r>
            <a:r>
              <a:rPr lang="de-DE" sz="1400" dirty="0" err="1" smtClean="0">
                <a:solidFill>
                  <a:srgbClr val="002060"/>
                </a:solidFill>
              </a:rPr>
              <a:t>spatial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curve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while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travelling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through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inhomogeneous</a:t>
            </a:r>
            <a:r>
              <a:rPr lang="de-DE" sz="1400" dirty="0" smtClean="0">
                <a:solidFill>
                  <a:srgbClr val="002060"/>
                </a:solidFill>
              </a:rPr>
              <a:t> medium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air</a:t>
            </a:r>
            <a:r>
              <a:rPr lang="de-DE" sz="1400" dirty="0" smtClean="0">
                <a:solidFill>
                  <a:srgbClr val="002060"/>
                </a:solidFill>
              </a:rPr>
              <a:t>. (Air </a:t>
            </a:r>
            <a:r>
              <a:rPr lang="de-DE" sz="1400" dirty="0" err="1" smtClean="0">
                <a:solidFill>
                  <a:srgbClr val="002060"/>
                </a:solidFill>
              </a:rPr>
              <a:t>layers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with</a:t>
            </a:r>
            <a:r>
              <a:rPr lang="de-DE" sz="1400" dirty="0" smtClean="0">
                <a:solidFill>
                  <a:srgbClr val="002060"/>
                </a:solidFill>
              </a:rPr>
              <a:t> different </a:t>
            </a:r>
            <a:r>
              <a:rPr lang="de-DE" sz="1400" dirty="0" err="1" smtClean="0">
                <a:solidFill>
                  <a:srgbClr val="002060"/>
                </a:solidFill>
              </a:rPr>
              <a:t>density</a:t>
            </a:r>
            <a:r>
              <a:rPr lang="de-DE" sz="1400" dirty="0">
                <a:solidFill>
                  <a:srgbClr val="002060"/>
                </a:solidFill>
              </a:rPr>
              <a:t>). </a:t>
            </a:r>
            <a:endParaRPr lang="de-DE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2060"/>
                </a:solidFill>
              </a:rPr>
              <a:t>The </a:t>
            </a:r>
            <a:r>
              <a:rPr lang="de-DE" sz="1400" dirty="0">
                <a:solidFill>
                  <a:srgbClr val="002060"/>
                </a:solidFill>
              </a:rPr>
              <a:t>turbulent </a:t>
            </a:r>
            <a:r>
              <a:rPr lang="de-DE" sz="1400" dirty="0" err="1">
                <a:solidFill>
                  <a:srgbClr val="002060"/>
                </a:solidFill>
              </a:rPr>
              <a:t>part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of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refraction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shows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up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as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air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flicker</a:t>
            </a:r>
            <a:r>
              <a:rPr lang="de-DE" sz="1400" dirty="0">
                <a:solidFill>
                  <a:srgbClr val="002060"/>
                </a:solidFill>
              </a:rPr>
              <a:t> (not </a:t>
            </a:r>
            <a:r>
              <a:rPr lang="de-DE" sz="1400" dirty="0" err="1">
                <a:solidFill>
                  <a:srgbClr val="002060"/>
                </a:solidFill>
              </a:rPr>
              <a:t>critical</a:t>
            </a:r>
            <a:r>
              <a:rPr lang="de-DE" sz="1400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2060"/>
                </a:solidFill>
              </a:rPr>
              <a:t>The </a:t>
            </a:r>
            <a:r>
              <a:rPr lang="de-DE" sz="1400" dirty="0" err="1">
                <a:solidFill>
                  <a:srgbClr val="002060"/>
                </a:solidFill>
              </a:rPr>
              <a:t>static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part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of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refraction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shows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up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as</a:t>
            </a:r>
            <a:r>
              <a:rPr lang="de-DE" sz="1400" dirty="0">
                <a:solidFill>
                  <a:srgbClr val="002060"/>
                </a:solidFill>
              </a:rPr>
              <a:t> a </a:t>
            </a:r>
            <a:r>
              <a:rPr lang="de-DE" sz="1400" dirty="0" err="1">
                <a:solidFill>
                  <a:srgbClr val="002060"/>
                </a:solidFill>
              </a:rPr>
              <a:t>stable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curvature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of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the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line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of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sight</a:t>
            </a:r>
            <a:r>
              <a:rPr lang="de-DE" sz="1400" dirty="0">
                <a:solidFill>
                  <a:srgbClr val="002060"/>
                </a:solidFill>
              </a:rPr>
              <a:t> (</a:t>
            </a:r>
            <a:r>
              <a:rPr lang="de-DE" sz="1400" dirty="0" err="1">
                <a:solidFill>
                  <a:srgbClr val="002060"/>
                </a:solidFill>
              </a:rPr>
              <a:t>systematic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error</a:t>
            </a:r>
            <a:r>
              <a:rPr lang="de-DE" sz="1400" dirty="0">
                <a:solidFill>
                  <a:srgbClr val="002060"/>
                </a:solidFill>
              </a:rPr>
              <a:t>, </a:t>
            </a:r>
            <a:r>
              <a:rPr lang="de-DE" sz="1400" dirty="0" err="1">
                <a:solidFill>
                  <a:srgbClr val="002060"/>
                </a:solidFill>
              </a:rPr>
              <a:t>critical</a:t>
            </a:r>
            <a:r>
              <a:rPr lang="de-DE" sz="1400" dirty="0" smtClean="0">
                <a:solidFill>
                  <a:srgbClr val="002060"/>
                </a:solidFill>
              </a:rPr>
              <a:t>)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3426" y="3634391"/>
            <a:ext cx="43441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b="1" u="sng" dirty="0" smtClean="0">
                <a:solidFill>
                  <a:srgbClr val="002060"/>
                </a:solidFill>
              </a:rPr>
              <a:t> </a:t>
            </a:r>
            <a:r>
              <a:rPr lang="de-DE" b="1" u="sng" dirty="0" err="1" smtClean="0">
                <a:solidFill>
                  <a:srgbClr val="002060"/>
                </a:solidFill>
              </a:rPr>
              <a:t>Assumptions</a:t>
            </a:r>
            <a:r>
              <a:rPr lang="de-DE" b="1" u="sng" dirty="0" smtClean="0">
                <a:solidFill>
                  <a:srgbClr val="00206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="1" u="sng" dirty="0" smtClean="0">
              <a:solidFill>
                <a:srgbClr val="002060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2060"/>
                </a:solidFill>
              </a:rPr>
              <a:t> The </a:t>
            </a:r>
            <a:r>
              <a:rPr lang="de-DE" sz="1400" dirty="0" err="1" smtClean="0">
                <a:solidFill>
                  <a:srgbClr val="002060"/>
                </a:solidFill>
              </a:rPr>
              <a:t>refractive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index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air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is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constant</a:t>
            </a:r>
            <a:endParaRPr lang="de-DE" sz="1400" dirty="0" smtClean="0">
              <a:solidFill>
                <a:srgbClr val="002060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smtClean="0">
                <a:solidFill>
                  <a:srgbClr val="002060"/>
                </a:solidFill>
              </a:rPr>
              <a:t>The </a:t>
            </a:r>
            <a:r>
              <a:rPr lang="de-DE" sz="1400" dirty="0" err="1" smtClean="0">
                <a:solidFill>
                  <a:srgbClr val="002060"/>
                </a:solidFill>
              </a:rPr>
              <a:t>temperature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gradient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only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is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effective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perpendicular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to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line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sight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only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then</a:t>
            </a:r>
            <a:r>
              <a:rPr lang="de-DE" sz="1400" dirty="0" smtClean="0">
                <a:solidFill>
                  <a:srgbClr val="002060"/>
                </a:solidFill>
              </a:rPr>
              <a:t>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2060"/>
                </a:solidFill>
              </a:rPr>
              <a:t> The </a:t>
            </a:r>
            <a:r>
              <a:rPr lang="de-DE" sz="1400" dirty="0" err="1" smtClean="0">
                <a:solidFill>
                  <a:srgbClr val="002060"/>
                </a:solidFill>
              </a:rPr>
              <a:t>line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sight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is</a:t>
            </a:r>
            <a:r>
              <a:rPr lang="de-DE" sz="1400" dirty="0" smtClean="0">
                <a:solidFill>
                  <a:srgbClr val="002060"/>
                </a:solidFill>
              </a:rPr>
              <a:t> a </a:t>
            </a:r>
            <a:r>
              <a:rPr lang="de-DE" sz="1400" dirty="0" err="1" smtClean="0">
                <a:solidFill>
                  <a:srgbClr val="002060"/>
                </a:solidFill>
              </a:rPr>
              <a:t>segment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a </a:t>
            </a:r>
            <a:r>
              <a:rPr lang="de-DE" sz="1400" dirty="0" err="1" smtClean="0">
                <a:solidFill>
                  <a:srgbClr val="002060"/>
                </a:solidFill>
              </a:rPr>
              <a:t>circle</a:t>
            </a:r>
            <a:r>
              <a:rPr lang="de-DE" sz="1400" dirty="0" smtClean="0">
                <a:solidFill>
                  <a:srgbClr val="002060"/>
                </a:solidFill>
              </a:rPr>
              <a:t>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2060"/>
                </a:solidFill>
              </a:rPr>
              <a:t>The </a:t>
            </a:r>
            <a:r>
              <a:rPr lang="de-DE" sz="1400" dirty="0" err="1" smtClean="0">
                <a:solidFill>
                  <a:srgbClr val="002060"/>
                </a:solidFill>
              </a:rPr>
              <a:t>sagitta</a:t>
            </a:r>
            <a:r>
              <a:rPr lang="de-DE" sz="1400" dirty="0" smtClean="0">
                <a:solidFill>
                  <a:srgbClr val="002060"/>
                </a:solidFill>
              </a:rPr>
              <a:t> „z“ </a:t>
            </a:r>
            <a:r>
              <a:rPr lang="de-DE" sz="1400" dirty="0" err="1" smtClean="0">
                <a:solidFill>
                  <a:srgbClr val="002060"/>
                </a:solidFill>
              </a:rPr>
              <a:t>can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be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estimated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with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following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approximation</a:t>
            </a:r>
            <a:r>
              <a:rPr lang="de-DE" sz="1400" dirty="0" smtClean="0">
                <a:solidFill>
                  <a:srgbClr val="002060"/>
                </a:solidFill>
              </a:rPr>
              <a:t>/</a:t>
            </a:r>
            <a:r>
              <a:rPr lang="de-DE" sz="1400" dirty="0" err="1" smtClean="0">
                <a:solidFill>
                  <a:srgbClr val="002060"/>
                </a:solidFill>
              </a:rPr>
              <a:t>rule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thumb</a:t>
            </a:r>
            <a:r>
              <a:rPr lang="de-DE" sz="1400" dirty="0" smtClean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31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0" y="13264"/>
            <a:ext cx="9144000" cy="1111479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 fontScale="75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de-DE" dirty="0" smtClean="0">
                <a:solidFill>
                  <a:schemeClr val="bg1"/>
                </a:solidFill>
              </a:rPr>
              <a:t>SLRS,</a:t>
            </a:r>
            <a:r>
              <a:rPr lang="de-DE" dirty="0" smtClean="0">
                <a:solidFill>
                  <a:srgbClr val="5A36CE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obstacles</a:t>
            </a:r>
            <a:r>
              <a:rPr lang="de-DE" dirty="0" smtClean="0">
                <a:solidFill>
                  <a:srgbClr val="002060"/>
                </a:solidFill>
              </a:rPr>
              <a:t>: </a:t>
            </a:r>
            <a:r>
              <a:rPr lang="de-DE" dirty="0" smtClean="0">
                <a:solidFill>
                  <a:srgbClr val="5A36CE"/>
                </a:solidFill>
              </a:rPr>
              <a:t/>
            </a:r>
            <a:br>
              <a:rPr lang="de-DE" dirty="0" smtClean="0">
                <a:solidFill>
                  <a:srgbClr val="5A36CE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N</a:t>
            </a:r>
            <a:r>
              <a:rPr lang="de-DE" dirty="0" err="1" smtClean="0">
                <a:solidFill>
                  <a:schemeClr val="bg1"/>
                </a:solidFill>
              </a:rPr>
              <a:t>umerical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examples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various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temperature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gradients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measuring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distances</a:t>
            </a:r>
            <a:r>
              <a:rPr lang="de-DE" dirty="0" smtClean="0">
                <a:solidFill>
                  <a:schemeClr val="bg1"/>
                </a:solidFill>
              </a:rPr>
              <a:t>,</a:t>
            </a:r>
          </a:p>
          <a:p>
            <a:pPr hangingPunct="1"/>
            <a:r>
              <a:rPr lang="de-DE" dirty="0" err="1" smtClean="0">
                <a:solidFill>
                  <a:schemeClr val="bg1"/>
                </a:solidFill>
              </a:rPr>
              <a:t>calculated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abovementioned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approach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  <a:r>
              <a:rPr lang="de-DE" dirty="0" err="1" smtClean="0">
                <a:solidFill>
                  <a:schemeClr val="bg1"/>
                </a:solidFill>
              </a:rPr>
              <a:t>Shown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angular </a:t>
            </a:r>
            <a:r>
              <a:rPr lang="de-DE" dirty="0" err="1" smtClean="0">
                <a:solidFill>
                  <a:schemeClr val="bg1"/>
                </a:solidFill>
              </a:rPr>
              <a:t>error</a:t>
            </a:r>
            <a:r>
              <a:rPr lang="de-DE" dirty="0" smtClean="0">
                <a:solidFill>
                  <a:schemeClr val="bg1"/>
                </a:solidFill>
              </a:rPr>
              <a:t> d </a:t>
            </a:r>
            <a:r>
              <a:rPr lang="de-DE" dirty="0" err="1" smtClean="0">
                <a:solidFill>
                  <a:schemeClr val="bg1"/>
                </a:solidFill>
              </a:rPr>
              <a:t>delta</a:t>
            </a:r>
            <a:r>
              <a:rPr lang="de-DE" dirty="0" smtClean="0">
                <a:solidFill>
                  <a:schemeClr val="bg1"/>
                </a:solidFill>
              </a:rPr>
              <a:t> (</a:t>
            </a:r>
            <a:r>
              <a:rPr lang="de-DE" dirty="0" err="1" smtClean="0">
                <a:solidFill>
                  <a:schemeClr val="bg1"/>
                </a:solidFill>
              </a:rPr>
              <a:t>named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alfa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table</a:t>
            </a:r>
            <a:r>
              <a:rPr lang="de-DE" dirty="0" smtClean="0">
                <a:solidFill>
                  <a:schemeClr val="bg1"/>
                </a:solidFill>
              </a:rPr>
              <a:t>)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sagitta</a:t>
            </a:r>
            <a:r>
              <a:rPr lang="de-DE" dirty="0" smtClean="0">
                <a:solidFill>
                  <a:schemeClr val="bg1"/>
                </a:solidFill>
              </a:rPr>
              <a:t> „z“ </a:t>
            </a:r>
            <a:r>
              <a:rPr lang="de-DE" dirty="0" err="1" smtClean="0">
                <a:solidFill>
                  <a:schemeClr val="bg1"/>
                </a:solidFill>
              </a:rPr>
              <a:t>between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straight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line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line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sight</a:t>
            </a:r>
            <a:r>
              <a:rPr lang="de-DE" dirty="0" smtClean="0">
                <a:solidFill>
                  <a:schemeClr val="bg1"/>
                </a:solidFill>
              </a:rPr>
              <a:t>: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6" y="3372761"/>
            <a:ext cx="4869180" cy="324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21" y="1245473"/>
            <a:ext cx="4263473" cy="34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4338387" y="3125382"/>
            <a:ext cx="828092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Gerade Verbindung mit Pfeil 10"/>
          <p:cNvCxnSpPr/>
          <p:nvPr/>
        </p:nvCxnSpPr>
        <p:spPr>
          <a:xfrm>
            <a:off x="7641765" y="1001110"/>
            <a:ext cx="0" cy="75451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feld 2"/>
          <p:cNvSpPr txBox="1"/>
          <p:nvPr/>
        </p:nvSpPr>
        <p:spPr>
          <a:xfrm>
            <a:off x="4721790" y="1286649"/>
            <a:ext cx="34447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2060"/>
                </a:solidFill>
              </a:rPr>
              <a:t>Numerical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examples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errors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for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various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125093" y="1219796"/>
            <a:ext cx="423088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de-DE" sz="1600" dirty="0" err="1" smtClean="0">
                <a:solidFill>
                  <a:srgbClr val="002060"/>
                </a:solidFill>
              </a:rPr>
              <a:t>Systematic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errors</a:t>
            </a:r>
            <a:r>
              <a:rPr lang="de-DE" sz="1600" dirty="0" smtClean="0">
                <a:solidFill>
                  <a:srgbClr val="002060"/>
                </a:solidFill>
              </a:rPr>
              <a:t>: </a:t>
            </a:r>
            <a:r>
              <a:rPr lang="de-DE" sz="1600" dirty="0" err="1" smtClean="0">
                <a:solidFill>
                  <a:srgbClr val="002060"/>
                </a:solidFill>
              </a:rPr>
              <a:t>refraction</a:t>
            </a:r>
            <a:r>
              <a:rPr lang="de-DE" sz="1600" dirty="0" smtClean="0">
                <a:solidFill>
                  <a:srgbClr val="002060"/>
                </a:solidFill>
              </a:rPr>
              <a:t> due </a:t>
            </a:r>
            <a:r>
              <a:rPr lang="de-DE" sz="1600" dirty="0" err="1" smtClean="0">
                <a:solidFill>
                  <a:srgbClr val="002060"/>
                </a:solidFill>
              </a:rPr>
              <a:t>to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temperature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gradient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260475"/>
            <a:ext cx="7445375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4925" y="1113790"/>
            <a:ext cx="28448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algn="l"/>
            <a:r>
              <a:rPr lang="de-DE" sz="1100" dirty="0"/>
              <a:t>Simulation </a:t>
            </a:r>
            <a:r>
              <a:rPr lang="de-DE" sz="1100" dirty="0" err="1" smtClean="0"/>
              <a:t>of</a:t>
            </a:r>
            <a:r>
              <a:rPr lang="de-DE" sz="1100" dirty="0" smtClean="0"/>
              <a:t> XFEL-</a:t>
            </a:r>
            <a:r>
              <a:rPr lang="de-DE" sz="1100" dirty="0" err="1" smtClean="0"/>
              <a:t>Ref.pointgrid</a:t>
            </a:r>
            <a:r>
              <a:rPr lang="de-DE" sz="1100" dirty="0" smtClean="0"/>
              <a:t> </a:t>
            </a:r>
            <a:r>
              <a:rPr lang="de-DE" sz="1100" dirty="0" err="1" smtClean="0"/>
              <a:t>of</a:t>
            </a:r>
            <a:endParaRPr lang="de-DE" sz="1100" dirty="0" smtClean="0"/>
          </a:p>
          <a:p>
            <a:pPr lvl="1">
              <a:buNone/>
            </a:pPr>
            <a:r>
              <a:rPr lang="de-DE" sz="1100" dirty="0" smtClean="0"/>
              <a:t>600m </a:t>
            </a:r>
            <a:r>
              <a:rPr lang="de-DE" sz="1100" dirty="0" err="1" smtClean="0"/>
              <a:t>length</a:t>
            </a:r>
            <a:r>
              <a:rPr lang="de-DE" sz="1100" dirty="0" smtClean="0"/>
              <a:t>, </a:t>
            </a:r>
            <a:r>
              <a:rPr lang="de-DE" sz="1100" dirty="0" err="1" smtClean="0"/>
              <a:t>without</a:t>
            </a:r>
            <a:r>
              <a:rPr lang="de-DE" sz="1100" dirty="0" smtClean="0"/>
              <a:t> </a:t>
            </a:r>
            <a:r>
              <a:rPr lang="de-DE" sz="1100" b="1" dirty="0" smtClean="0">
                <a:solidFill>
                  <a:srgbClr val="FF0000"/>
                </a:solidFill>
              </a:rPr>
              <a:t>SLRS</a:t>
            </a:r>
            <a:endParaRPr lang="de-DE" sz="1100" b="1" dirty="0">
              <a:solidFill>
                <a:srgbClr val="FF0000"/>
              </a:solidFill>
            </a:endParaRPr>
          </a:p>
          <a:p>
            <a:pPr algn="l"/>
            <a:endParaRPr lang="de-DE" sz="1100" dirty="0"/>
          </a:p>
          <a:p>
            <a:pPr algn="l"/>
            <a:r>
              <a:rPr lang="de-DE" sz="1100" dirty="0" smtClean="0">
                <a:solidFill>
                  <a:srgbClr val="0070C0"/>
                </a:solidFill>
              </a:rPr>
              <a:t>Dark Blue:</a:t>
            </a:r>
            <a:endParaRPr lang="de-DE" sz="1100" dirty="0">
              <a:solidFill>
                <a:srgbClr val="0070C0"/>
              </a:solidFill>
            </a:endParaRPr>
          </a:p>
          <a:p>
            <a:pPr algn="l"/>
            <a:r>
              <a:rPr lang="de-DE" sz="1100" dirty="0" err="1" smtClean="0">
                <a:solidFill>
                  <a:srgbClr val="0070C0"/>
                </a:solidFill>
              </a:rPr>
              <a:t>Gridpoints</a:t>
            </a:r>
            <a:r>
              <a:rPr lang="de-DE" sz="1100" dirty="0" smtClean="0">
                <a:solidFill>
                  <a:srgbClr val="0070C0"/>
                </a:solidFill>
              </a:rPr>
              <a:t>, a ring </a:t>
            </a:r>
            <a:r>
              <a:rPr lang="de-DE" sz="1100" dirty="0" err="1" smtClean="0">
                <a:solidFill>
                  <a:srgbClr val="0070C0"/>
                </a:solidFill>
              </a:rPr>
              <a:t>with</a:t>
            </a:r>
            <a:r>
              <a:rPr lang="de-DE" sz="1100" dirty="0" smtClean="0">
                <a:solidFill>
                  <a:srgbClr val="0070C0"/>
                </a:solidFill>
              </a:rPr>
              <a:t> 6 </a:t>
            </a:r>
            <a:r>
              <a:rPr lang="de-DE" sz="1100" dirty="0" err="1" smtClean="0">
                <a:solidFill>
                  <a:srgbClr val="0070C0"/>
                </a:solidFill>
              </a:rPr>
              <a:t>points</a:t>
            </a:r>
            <a:r>
              <a:rPr lang="de-DE" sz="1100" dirty="0" smtClean="0">
                <a:solidFill>
                  <a:srgbClr val="0070C0"/>
                </a:solidFill>
              </a:rPr>
              <a:t> </a:t>
            </a:r>
            <a:r>
              <a:rPr lang="de-DE" sz="1100" dirty="0" err="1" smtClean="0">
                <a:solidFill>
                  <a:srgbClr val="0070C0"/>
                </a:solidFill>
              </a:rPr>
              <a:t>every</a:t>
            </a:r>
            <a:r>
              <a:rPr lang="de-DE" sz="1100" dirty="0" smtClean="0">
                <a:solidFill>
                  <a:srgbClr val="0070C0"/>
                </a:solidFill>
              </a:rPr>
              <a:t>  </a:t>
            </a:r>
            <a:endParaRPr lang="de-DE" sz="1100" dirty="0">
              <a:solidFill>
                <a:srgbClr val="0070C0"/>
              </a:solidFill>
            </a:endParaRPr>
          </a:p>
          <a:p>
            <a:pPr algn="l"/>
            <a:r>
              <a:rPr lang="de-DE" sz="1100" dirty="0" smtClean="0">
                <a:solidFill>
                  <a:srgbClr val="0070C0"/>
                </a:solidFill>
              </a:rPr>
              <a:t>9m  </a:t>
            </a:r>
            <a:endParaRPr lang="de-DE" sz="1100" dirty="0">
              <a:solidFill>
                <a:srgbClr val="0070C0"/>
              </a:solidFill>
            </a:endParaRPr>
          </a:p>
          <a:p>
            <a:pPr algn="l"/>
            <a:r>
              <a:rPr lang="de-DE" sz="1100" dirty="0" smtClean="0">
                <a:solidFill>
                  <a:srgbClr val="0070C0"/>
                </a:solidFill>
              </a:rPr>
              <a:t>Instrument </a:t>
            </a:r>
            <a:r>
              <a:rPr lang="de-DE" sz="1100" dirty="0" err="1" smtClean="0">
                <a:solidFill>
                  <a:srgbClr val="0070C0"/>
                </a:solidFill>
              </a:rPr>
              <a:t>stands</a:t>
            </a:r>
            <a:r>
              <a:rPr lang="de-DE" sz="1100" dirty="0" smtClean="0">
                <a:solidFill>
                  <a:srgbClr val="0070C0"/>
                </a:solidFill>
              </a:rPr>
              <a:t> in </a:t>
            </a:r>
            <a:r>
              <a:rPr lang="de-DE" sz="1100" dirty="0" err="1" smtClean="0">
                <a:solidFill>
                  <a:srgbClr val="0070C0"/>
                </a:solidFill>
              </a:rPr>
              <a:t>between</a:t>
            </a:r>
            <a:r>
              <a:rPr lang="de-DE" sz="1100" dirty="0" smtClean="0">
                <a:solidFill>
                  <a:srgbClr val="0070C0"/>
                </a:solidFill>
              </a:rPr>
              <a:t> </a:t>
            </a:r>
            <a:r>
              <a:rPr lang="de-DE" sz="1100" dirty="0" err="1" smtClean="0">
                <a:solidFill>
                  <a:srgbClr val="0070C0"/>
                </a:solidFill>
              </a:rPr>
              <a:t>two</a:t>
            </a:r>
            <a:r>
              <a:rPr lang="de-DE" sz="1100" dirty="0" smtClean="0">
                <a:solidFill>
                  <a:srgbClr val="0070C0"/>
                </a:solidFill>
              </a:rPr>
              <a:t> rings.</a:t>
            </a:r>
            <a:endParaRPr lang="de-DE" sz="1100" dirty="0">
              <a:solidFill>
                <a:srgbClr val="0070C0"/>
              </a:solidFill>
            </a:endParaRPr>
          </a:p>
          <a:p>
            <a:pPr algn="l"/>
            <a:endParaRPr lang="de-DE" sz="1100" dirty="0"/>
          </a:p>
          <a:p>
            <a:pPr algn="l"/>
            <a:r>
              <a:rPr lang="de-DE" sz="1100" dirty="0">
                <a:solidFill>
                  <a:srgbClr val="00B0F0"/>
                </a:solidFill>
              </a:rPr>
              <a:t>Cyan: </a:t>
            </a:r>
          </a:p>
          <a:p>
            <a:pPr algn="l"/>
            <a:r>
              <a:rPr lang="de-DE" sz="1100" dirty="0" smtClean="0">
                <a:solidFill>
                  <a:srgbClr val="00B0F0"/>
                </a:solidFill>
              </a:rPr>
              <a:t>Error </a:t>
            </a:r>
            <a:r>
              <a:rPr lang="de-DE" sz="1100" dirty="0" err="1" smtClean="0">
                <a:solidFill>
                  <a:srgbClr val="00B0F0"/>
                </a:solidFill>
              </a:rPr>
              <a:t>of</a:t>
            </a:r>
            <a:r>
              <a:rPr lang="de-DE" sz="1100" dirty="0" smtClean="0">
                <a:solidFill>
                  <a:srgbClr val="00B0F0"/>
                </a:solidFill>
              </a:rPr>
              <a:t> a </a:t>
            </a:r>
            <a:r>
              <a:rPr lang="de-DE" sz="1100" dirty="0" err="1" smtClean="0">
                <a:solidFill>
                  <a:srgbClr val="00B0F0"/>
                </a:solidFill>
              </a:rPr>
              <a:t>component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coordinate</a:t>
            </a:r>
            <a:r>
              <a:rPr lang="de-DE" sz="1100" dirty="0" smtClean="0">
                <a:solidFill>
                  <a:srgbClr val="00B0F0"/>
                </a:solidFill>
              </a:rPr>
              <a:t> at a </a:t>
            </a:r>
            <a:r>
              <a:rPr lang="de-DE" sz="1100" dirty="0" err="1" smtClean="0">
                <a:solidFill>
                  <a:srgbClr val="00B0F0"/>
                </a:solidFill>
              </a:rPr>
              <a:t>designated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position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within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the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reference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grid</a:t>
            </a:r>
            <a:r>
              <a:rPr lang="de-DE" sz="1100" dirty="0" smtClean="0">
                <a:solidFill>
                  <a:srgbClr val="00B0F0"/>
                </a:solidFill>
              </a:rPr>
              <a:t>.</a:t>
            </a:r>
            <a:endParaRPr lang="de-DE" sz="1100" dirty="0">
              <a:solidFill>
                <a:srgbClr val="00B0F0"/>
              </a:solidFill>
            </a:endParaRPr>
          </a:p>
          <a:p>
            <a:pPr algn="l"/>
            <a:r>
              <a:rPr lang="de-DE" sz="1100" dirty="0" smtClean="0">
                <a:solidFill>
                  <a:srgbClr val="00B0F0"/>
                </a:solidFill>
              </a:rPr>
              <a:t>@ </a:t>
            </a:r>
            <a:r>
              <a:rPr lang="de-DE" sz="1100" dirty="0" err="1" smtClean="0">
                <a:solidFill>
                  <a:srgbClr val="00B0F0"/>
                </a:solidFill>
              </a:rPr>
              <a:t>the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edge</a:t>
            </a:r>
            <a:r>
              <a:rPr lang="de-DE" sz="1100" dirty="0" smtClean="0">
                <a:solidFill>
                  <a:srgbClr val="00B0F0"/>
                </a:solidFill>
              </a:rPr>
              <a:t>: </a:t>
            </a:r>
            <a:r>
              <a:rPr lang="de-DE" sz="1100" dirty="0">
                <a:solidFill>
                  <a:srgbClr val="00B0F0"/>
                </a:solidFill>
              </a:rPr>
              <a:t>2,25mm, </a:t>
            </a:r>
            <a:r>
              <a:rPr lang="de-DE" sz="1100" dirty="0" smtClean="0">
                <a:solidFill>
                  <a:srgbClr val="00B0F0"/>
                </a:solidFill>
              </a:rPr>
              <a:t>in </a:t>
            </a:r>
            <a:r>
              <a:rPr lang="de-DE" sz="1100" dirty="0" err="1" smtClean="0">
                <a:solidFill>
                  <a:srgbClr val="00B0F0"/>
                </a:solidFill>
              </a:rPr>
              <a:t>the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middle</a:t>
            </a:r>
            <a:r>
              <a:rPr lang="de-DE" sz="1100" dirty="0" smtClean="0">
                <a:solidFill>
                  <a:srgbClr val="00B0F0"/>
                </a:solidFill>
              </a:rPr>
              <a:t>: </a:t>
            </a:r>
            <a:r>
              <a:rPr lang="de-DE" sz="1100" dirty="0">
                <a:solidFill>
                  <a:srgbClr val="00B0F0"/>
                </a:solidFill>
              </a:rPr>
              <a:t>1,6mm</a:t>
            </a:r>
          </a:p>
          <a:p>
            <a:pPr algn="l"/>
            <a:endParaRPr lang="de-DE" sz="1100" dirty="0"/>
          </a:p>
          <a:p>
            <a:pPr algn="l"/>
            <a:r>
              <a:rPr lang="de-DE" sz="1100" dirty="0" err="1" smtClean="0">
                <a:solidFill>
                  <a:srgbClr val="FF0000"/>
                </a:solidFill>
              </a:rPr>
              <a:t>Red</a:t>
            </a:r>
            <a:r>
              <a:rPr lang="de-DE" sz="1100" dirty="0" smtClean="0">
                <a:solidFill>
                  <a:srgbClr val="FF0000"/>
                </a:solidFill>
              </a:rPr>
              <a:t>: </a:t>
            </a:r>
            <a:endParaRPr lang="de-DE" sz="1100" dirty="0">
              <a:solidFill>
                <a:srgbClr val="FF0000"/>
              </a:solidFill>
            </a:endParaRPr>
          </a:p>
          <a:p>
            <a:pPr algn="l"/>
            <a:r>
              <a:rPr lang="de-DE" sz="1100" dirty="0" smtClean="0">
                <a:solidFill>
                  <a:srgbClr val="FF0000"/>
                </a:solidFill>
              </a:rPr>
              <a:t>relative </a:t>
            </a:r>
            <a:r>
              <a:rPr lang="de-DE" sz="1100" dirty="0" err="1" smtClean="0">
                <a:solidFill>
                  <a:srgbClr val="FF0000"/>
                </a:solidFill>
              </a:rPr>
              <a:t>error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between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the</a:t>
            </a:r>
            <a:r>
              <a:rPr lang="de-DE" sz="1100" dirty="0" smtClean="0">
                <a:solidFill>
                  <a:srgbClr val="FF0000"/>
                </a:solidFill>
              </a:rPr>
              <a:t> 1</a:t>
            </a:r>
            <a:r>
              <a:rPr lang="de-DE" sz="1100" dirty="0">
                <a:solidFill>
                  <a:srgbClr val="FF0000"/>
                </a:solidFill>
              </a:rPr>
              <a:t>. </a:t>
            </a:r>
            <a:r>
              <a:rPr lang="de-DE" sz="1100" dirty="0" err="1" smtClean="0">
                <a:solidFill>
                  <a:srgbClr val="FF0000"/>
                </a:solidFill>
              </a:rPr>
              <a:t>component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and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the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component</a:t>
            </a:r>
            <a:r>
              <a:rPr lang="de-DE" sz="1100" dirty="0" smtClean="0">
                <a:solidFill>
                  <a:srgbClr val="FF0000"/>
                </a:solidFill>
              </a:rPr>
              <a:t> at </a:t>
            </a:r>
            <a:r>
              <a:rPr lang="de-DE" sz="1100" dirty="0" err="1" smtClean="0">
                <a:solidFill>
                  <a:srgbClr val="FF0000"/>
                </a:solidFill>
              </a:rPr>
              <a:t>the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designated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position</a:t>
            </a:r>
            <a:r>
              <a:rPr lang="de-DE" sz="1100" dirty="0" smtClean="0">
                <a:solidFill>
                  <a:srgbClr val="FF0000"/>
                </a:solidFill>
              </a:rPr>
              <a:t>. </a:t>
            </a:r>
          </a:p>
          <a:p>
            <a:pPr algn="l"/>
            <a:r>
              <a:rPr lang="de-DE" sz="1100" dirty="0" smtClean="0">
                <a:solidFill>
                  <a:srgbClr val="FF0000"/>
                </a:solidFill>
              </a:rPr>
              <a:t>max</a:t>
            </a:r>
            <a:r>
              <a:rPr lang="de-DE" sz="1100" dirty="0">
                <a:solidFill>
                  <a:srgbClr val="FF0000"/>
                </a:solidFill>
              </a:rPr>
              <a:t>.: 3,75mm</a:t>
            </a:r>
          </a:p>
        </p:txBody>
      </p:sp>
      <p:sp>
        <p:nvSpPr>
          <p:cNvPr id="5" name="Fußzeilenplatzhalter 4"/>
          <p:cNvSpPr txBox="1">
            <a:spLocks/>
          </p:cNvSpPr>
          <p:nvPr/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GB" smtClean="0"/>
              <a:t>DVW Exkursion DESY/XFEL</a:t>
            </a:r>
          </a:p>
          <a:p>
            <a:r>
              <a:rPr lang="en-GB" smtClean="0"/>
              <a:t>2014-03-18, Dr. Johannes Prenting, DESY</a:t>
            </a:r>
            <a:endParaRPr lang="en-GB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 smtClean="0"/>
              <a:t>Simulation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/>
              <a:t>R</a:t>
            </a:r>
            <a:r>
              <a:rPr lang="de-DE" kern="0" dirty="0" smtClean="0"/>
              <a:t>andom Errors</a:t>
            </a:r>
            <a:endParaRPr lang="de-DE" kern="0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021387" y="571724"/>
            <a:ext cx="772707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de-DE" sz="1600" dirty="0" smtClean="0">
                <a:solidFill>
                  <a:srgbClr val="002060"/>
                </a:solidFill>
              </a:rPr>
              <a:t>Random </a:t>
            </a:r>
            <a:r>
              <a:rPr lang="de-DE" sz="1600" dirty="0" err="1" smtClean="0">
                <a:solidFill>
                  <a:srgbClr val="002060"/>
                </a:solidFill>
              </a:rPr>
              <a:t>errors</a:t>
            </a:r>
            <a:r>
              <a:rPr lang="de-DE" sz="1600" dirty="0" smtClean="0">
                <a:solidFill>
                  <a:srgbClr val="002060"/>
                </a:solidFill>
              </a:rPr>
              <a:t>: Instrument </a:t>
            </a:r>
            <a:r>
              <a:rPr lang="de-DE" sz="1600" dirty="0" err="1">
                <a:solidFill>
                  <a:srgbClr val="002060"/>
                </a:solidFill>
              </a:rPr>
              <a:t>A</a:t>
            </a:r>
            <a:r>
              <a:rPr lang="de-DE" sz="1600" dirty="0" err="1" smtClean="0">
                <a:solidFill>
                  <a:srgbClr val="002060"/>
                </a:solidFill>
              </a:rPr>
              <a:t>ccuracy</a:t>
            </a:r>
            <a:r>
              <a:rPr lang="de-DE" sz="1600" dirty="0" smtClean="0">
                <a:solidFill>
                  <a:srgbClr val="002060"/>
                </a:solidFill>
              </a:rPr>
              <a:t>, </a:t>
            </a:r>
            <a:r>
              <a:rPr lang="de-DE" sz="1600" dirty="0">
                <a:solidFill>
                  <a:srgbClr val="002060"/>
                </a:solidFill>
              </a:rPr>
              <a:t>M</a:t>
            </a:r>
            <a:r>
              <a:rPr lang="de-DE" sz="1600" dirty="0" smtClean="0">
                <a:solidFill>
                  <a:srgbClr val="002060"/>
                </a:solidFill>
              </a:rPr>
              <a:t>easurement </a:t>
            </a:r>
            <a:r>
              <a:rPr lang="de-DE" sz="1600" dirty="0" err="1" smtClean="0">
                <a:solidFill>
                  <a:srgbClr val="002060"/>
                </a:solidFill>
              </a:rPr>
              <a:t>Geometry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57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260475"/>
            <a:ext cx="7445375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124200" y="4889500"/>
            <a:ext cx="5370513" cy="1265238"/>
            <a:chOff x="1968" y="3080"/>
            <a:chExt cx="3383" cy="797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207" y="3418"/>
              <a:ext cx="71" cy="71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472" y="3176"/>
              <a:ext cx="71" cy="71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68" y="3086"/>
              <a:ext cx="3383" cy="79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256" y="3086"/>
              <a:ext cx="0" cy="7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220" y="3578"/>
              <a:ext cx="71" cy="71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220" y="3806"/>
              <a:ext cx="71" cy="71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868" y="3086"/>
              <a:ext cx="0" cy="7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2832" y="3578"/>
              <a:ext cx="71" cy="71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2832" y="3806"/>
              <a:ext cx="71" cy="71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516" y="3086"/>
              <a:ext cx="0" cy="7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480" y="3578"/>
              <a:ext cx="71" cy="71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480" y="3806"/>
              <a:ext cx="71" cy="71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4164" y="3086"/>
              <a:ext cx="0" cy="7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4128" y="3578"/>
              <a:ext cx="71" cy="71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4128" y="3806"/>
              <a:ext cx="71" cy="71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4812" y="3080"/>
              <a:ext cx="0" cy="7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4776" y="3572"/>
              <a:ext cx="71" cy="71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4776" y="3800"/>
              <a:ext cx="71" cy="71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798" y="3548"/>
              <a:ext cx="71" cy="71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3840" y="3590"/>
              <a:ext cx="287" cy="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840" y="3590"/>
              <a:ext cx="287" cy="215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840" y="3590"/>
              <a:ext cx="935" cy="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3840" y="3590"/>
              <a:ext cx="935" cy="215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3551" y="3589"/>
              <a:ext cx="289" cy="215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H="1">
              <a:off x="3551" y="3590"/>
              <a:ext cx="289" cy="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2903" y="3590"/>
              <a:ext cx="937" cy="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2903" y="3590"/>
              <a:ext cx="937" cy="233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162" y="3572"/>
              <a:ext cx="71" cy="71"/>
            </a:xfrm>
            <a:prstGeom prst="rect">
              <a:avLst/>
            </a:prstGeom>
            <a:solidFill>
              <a:srgbClr val="00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4446" y="3548"/>
              <a:ext cx="71" cy="71"/>
            </a:xfrm>
            <a:prstGeom prst="rect">
              <a:avLst/>
            </a:prstGeom>
            <a:solidFill>
              <a:srgbClr val="00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2538" y="3542"/>
              <a:ext cx="71" cy="71"/>
            </a:xfrm>
            <a:prstGeom prst="rect">
              <a:avLst/>
            </a:prstGeom>
            <a:solidFill>
              <a:srgbClr val="00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4925" y="1113790"/>
            <a:ext cx="28448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algn="l"/>
            <a:r>
              <a:rPr lang="de-DE" sz="1100" dirty="0"/>
              <a:t>Simulation </a:t>
            </a:r>
            <a:r>
              <a:rPr lang="de-DE" sz="1100" dirty="0" err="1" smtClean="0"/>
              <a:t>of</a:t>
            </a:r>
            <a:r>
              <a:rPr lang="de-DE" sz="1100" dirty="0" smtClean="0"/>
              <a:t> XFEL-</a:t>
            </a:r>
            <a:r>
              <a:rPr lang="de-DE" sz="1100" dirty="0" err="1" smtClean="0"/>
              <a:t>Ref.pointgrid</a:t>
            </a:r>
            <a:r>
              <a:rPr lang="de-DE" sz="1100" dirty="0" smtClean="0"/>
              <a:t> </a:t>
            </a:r>
            <a:r>
              <a:rPr lang="de-DE" sz="1100" dirty="0" err="1" smtClean="0"/>
              <a:t>of</a:t>
            </a:r>
            <a:endParaRPr lang="de-DE" sz="1100" dirty="0" smtClean="0"/>
          </a:p>
          <a:p>
            <a:pPr lvl="1">
              <a:buNone/>
            </a:pPr>
            <a:r>
              <a:rPr lang="de-DE" sz="1100" dirty="0" smtClean="0"/>
              <a:t>600m </a:t>
            </a:r>
            <a:r>
              <a:rPr lang="de-DE" sz="1100" dirty="0" err="1" smtClean="0"/>
              <a:t>length</a:t>
            </a:r>
            <a:r>
              <a:rPr lang="de-DE" sz="1100" dirty="0" smtClean="0"/>
              <a:t>, </a:t>
            </a:r>
            <a:r>
              <a:rPr lang="de-DE" sz="1100" dirty="0" err="1" smtClean="0"/>
              <a:t>without</a:t>
            </a:r>
            <a:r>
              <a:rPr lang="de-DE" sz="1100" dirty="0" smtClean="0"/>
              <a:t> </a:t>
            </a:r>
            <a:r>
              <a:rPr lang="de-DE" sz="1100" b="1" dirty="0" smtClean="0">
                <a:solidFill>
                  <a:srgbClr val="FF0000"/>
                </a:solidFill>
              </a:rPr>
              <a:t>SLRS</a:t>
            </a:r>
            <a:endParaRPr lang="de-DE" sz="1100" b="1" dirty="0">
              <a:solidFill>
                <a:srgbClr val="FF0000"/>
              </a:solidFill>
            </a:endParaRPr>
          </a:p>
          <a:p>
            <a:pPr algn="l"/>
            <a:endParaRPr lang="de-DE" sz="1100" dirty="0"/>
          </a:p>
          <a:p>
            <a:pPr algn="l"/>
            <a:r>
              <a:rPr lang="de-DE" sz="1100" dirty="0" smtClean="0">
                <a:solidFill>
                  <a:srgbClr val="0070C0"/>
                </a:solidFill>
              </a:rPr>
              <a:t>Dark Blue:</a:t>
            </a:r>
            <a:endParaRPr lang="de-DE" sz="1100" dirty="0">
              <a:solidFill>
                <a:srgbClr val="0070C0"/>
              </a:solidFill>
            </a:endParaRPr>
          </a:p>
          <a:p>
            <a:pPr algn="l"/>
            <a:r>
              <a:rPr lang="de-DE" sz="1100" dirty="0" err="1" smtClean="0">
                <a:solidFill>
                  <a:srgbClr val="0070C0"/>
                </a:solidFill>
              </a:rPr>
              <a:t>Gridpoints</a:t>
            </a:r>
            <a:r>
              <a:rPr lang="de-DE" sz="1100" dirty="0" smtClean="0">
                <a:solidFill>
                  <a:srgbClr val="0070C0"/>
                </a:solidFill>
              </a:rPr>
              <a:t>, a ring </a:t>
            </a:r>
            <a:r>
              <a:rPr lang="de-DE" sz="1100" dirty="0" err="1" smtClean="0">
                <a:solidFill>
                  <a:srgbClr val="0070C0"/>
                </a:solidFill>
              </a:rPr>
              <a:t>with</a:t>
            </a:r>
            <a:r>
              <a:rPr lang="de-DE" sz="1100" dirty="0" smtClean="0">
                <a:solidFill>
                  <a:srgbClr val="0070C0"/>
                </a:solidFill>
              </a:rPr>
              <a:t> 6 </a:t>
            </a:r>
            <a:r>
              <a:rPr lang="de-DE" sz="1100" dirty="0" err="1" smtClean="0">
                <a:solidFill>
                  <a:srgbClr val="0070C0"/>
                </a:solidFill>
              </a:rPr>
              <a:t>points</a:t>
            </a:r>
            <a:r>
              <a:rPr lang="de-DE" sz="1100" dirty="0" smtClean="0">
                <a:solidFill>
                  <a:srgbClr val="0070C0"/>
                </a:solidFill>
              </a:rPr>
              <a:t> </a:t>
            </a:r>
            <a:r>
              <a:rPr lang="de-DE" sz="1100" dirty="0" err="1" smtClean="0">
                <a:solidFill>
                  <a:srgbClr val="0070C0"/>
                </a:solidFill>
              </a:rPr>
              <a:t>every</a:t>
            </a:r>
            <a:r>
              <a:rPr lang="de-DE" sz="1100" dirty="0" smtClean="0">
                <a:solidFill>
                  <a:srgbClr val="0070C0"/>
                </a:solidFill>
              </a:rPr>
              <a:t>  </a:t>
            </a:r>
            <a:endParaRPr lang="de-DE" sz="1100" dirty="0">
              <a:solidFill>
                <a:srgbClr val="0070C0"/>
              </a:solidFill>
            </a:endParaRPr>
          </a:p>
          <a:p>
            <a:pPr algn="l"/>
            <a:r>
              <a:rPr lang="de-DE" sz="1100" dirty="0" smtClean="0">
                <a:solidFill>
                  <a:srgbClr val="0070C0"/>
                </a:solidFill>
              </a:rPr>
              <a:t>9m  </a:t>
            </a:r>
            <a:endParaRPr lang="de-DE" sz="1100" dirty="0">
              <a:solidFill>
                <a:srgbClr val="0070C0"/>
              </a:solidFill>
            </a:endParaRPr>
          </a:p>
          <a:p>
            <a:pPr algn="l"/>
            <a:r>
              <a:rPr lang="de-DE" sz="1100" dirty="0" smtClean="0">
                <a:solidFill>
                  <a:srgbClr val="0070C0"/>
                </a:solidFill>
              </a:rPr>
              <a:t>Instrument </a:t>
            </a:r>
            <a:r>
              <a:rPr lang="de-DE" sz="1100" dirty="0" err="1" smtClean="0">
                <a:solidFill>
                  <a:srgbClr val="0070C0"/>
                </a:solidFill>
              </a:rPr>
              <a:t>stands</a:t>
            </a:r>
            <a:r>
              <a:rPr lang="de-DE" sz="1100" dirty="0" smtClean="0">
                <a:solidFill>
                  <a:srgbClr val="0070C0"/>
                </a:solidFill>
              </a:rPr>
              <a:t> in </a:t>
            </a:r>
            <a:r>
              <a:rPr lang="de-DE" sz="1100" dirty="0" err="1" smtClean="0">
                <a:solidFill>
                  <a:srgbClr val="0070C0"/>
                </a:solidFill>
              </a:rPr>
              <a:t>between</a:t>
            </a:r>
            <a:r>
              <a:rPr lang="de-DE" sz="1100" dirty="0" smtClean="0">
                <a:solidFill>
                  <a:srgbClr val="0070C0"/>
                </a:solidFill>
              </a:rPr>
              <a:t> </a:t>
            </a:r>
            <a:r>
              <a:rPr lang="de-DE" sz="1100" dirty="0" err="1" smtClean="0">
                <a:solidFill>
                  <a:srgbClr val="0070C0"/>
                </a:solidFill>
              </a:rPr>
              <a:t>two</a:t>
            </a:r>
            <a:r>
              <a:rPr lang="de-DE" sz="1100" dirty="0" smtClean="0">
                <a:solidFill>
                  <a:srgbClr val="0070C0"/>
                </a:solidFill>
              </a:rPr>
              <a:t> rings.</a:t>
            </a:r>
            <a:endParaRPr lang="de-DE" sz="1100" dirty="0">
              <a:solidFill>
                <a:srgbClr val="0070C0"/>
              </a:solidFill>
            </a:endParaRPr>
          </a:p>
          <a:p>
            <a:pPr algn="l"/>
            <a:endParaRPr lang="de-DE" sz="1100" dirty="0"/>
          </a:p>
          <a:p>
            <a:pPr algn="l"/>
            <a:r>
              <a:rPr lang="de-DE" sz="1100" dirty="0">
                <a:solidFill>
                  <a:srgbClr val="00B0F0"/>
                </a:solidFill>
              </a:rPr>
              <a:t>Cyan: </a:t>
            </a:r>
          </a:p>
          <a:p>
            <a:pPr algn="l"/>
            <a:r>
              <a:rPr lang="de-DE" sz="1100" dirty="0" smtClean="0">
                <a:solidFill>
                  <a:srgbClr val="00B0F0"/>
                </a:solidFill>
              </a:rPr>
              <a:t>Error </a:t>
            </a:r>
            <a:r>
              <a:rPr lang="de-DE" sz="1100" dirty="0" err="1" smtClean="0">
                <a:solidFill>
                  <a:srgbClr val="00B0F0"/>
                </a:solidFill>
              </a:rPr>
              <a:t>of</a:t>
            </a:r>
            <a:r>
              <a:rPr lang="de-DE" sz="1100" dirty="0" smtClean="0">
                <a:solidFill>
                  <a:srgbClr val="00B0F0"/>
                </a:solidFill>
              </a:rPr>
              <a:t> a </a:t>
            </a:r>
            <a:r>
              <a:rPr lang="de-DE" sz="1100" dirty="0" err="1" smtClean="0">
                <a:solidFill>
                  <a:srgbClr val="00B0F0"/>
                </a:solidFill>
              </a:rPr>
              <a:t>component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coordinate</a:t>
            </a:r>
            <a:r>
              <a:rPr lang="de-DE" sz="1100" dirty="0" smtClean="0">
                <a:solidFill>
                  <a:srgbClr val="00B0F0"/>
                </a:solidFill>
              </a:rPr>
              <a:t> at a </a:t>
            </a:r>
            <a:r>
              <a:rPr lang="de-DE" sz="1100" dirty="0" err="1" smtClean="0">
                <a:solidFill>
                  <a:srgbClr val="00B0F0"/>
                </a:solidFill>
              </a:rPr>
              <a:t>designated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position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within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the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reference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grid</a:t>
            </a:r>
            <a:r>
              <a:rPr lang="de-DE" sz="1100" dirty="0" smtClean="0">
                <a:solidFill>
                  <a:srgbClr val="00B0F0"/>
                </a:solidFill>
              </a:rPr>
              <a:t>.</a:t>
            </a:r>
            <a:endParaRPr lang="de-DE" sz="1100" dirty="0">
              <a:solidFill>
                <a:srgbClr val="00B0F0"/>
              </a:solidFill>
            </a:endParaRPr>
          </a:p>
          <a:p>
            <a:pPr algn="l"/>
            <a:r>
              <a:rPr lang="de-DE" sz="1100" dirty="0" smtClean="0">
                <a:solidFill>
                  <a:srgbClr val="00B0F0"/>
                </a:solidFill>
              </a:rPr>
              <a:t>@ </a:t>
            </a:r>
            <a:r>
              <a:rPr lang="de-DE" sz="1100" dirty="0" err="1" smtClean="0">
                <a:solidFill>
                  <a:srgbClr val="00B0F0"/>
                </a:solidFill>
              </a:rPr>
              <a:t>the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edge</a:t>
            </a:r>
            <a:r>
              <a:rPr lang="de-DE" sz="1100" dirty="0" smtClean="0">
                <a:solidFill>
                  <a:srgbClr val="00B0F0"/>
                </a:solidFill>
              </a:rPr>
              <a:t>: </a:t>
            </a:r>
            <a:r>
              <a:rPr lang="de-DE" sz="1100" dirty="0">
                <a:solidFill>
                  <a:srgbClr val="00B0F0"/>
                </a:solidFill>
              </a:rPr>
              <a:t>2,25mm, </a:t>
            </a:r>
            <a:r>
              <a:rPr lang="de-DE" sz="1100" dirty="0" smtClean="0">
                <a:solidFill>
                  <a:srgbClr val="00B0F0"/>
                </a:solidFill>
              </a:rPr>
              <a:t>in </a:t>
            </a:r>
            <a:r>
              <a:rPr lang="de-DE" sz="1100" dirty="0" err="1" smtClean="0">
                <a:solidFill>
                  <a:srgbClr val="00B0F0"/>
                </a:solidFill>
              </a:rPr>
              <a:t>the</a:t>
            </a:r>
            <a:r>
              <a:rPr lang="de-DE" sz="1100" dirty="0" smtClean="0">
                <a:solidFill>
                  <a:srgbClr val="00B0F0"/>
                </a:solidFill>
              </a:rPr>
              <a:t> </a:t>
            </a:r>
            <a:r>
              <a:rPr lang="de-DE" sz="1100" dirty="0" err="1" smtClean="0">
                <a:solidFill>
                  <a:srgbClr val="00B0F0"/>
                </a:solidFill>
              </a:rPr>
              <a:t>middle</a:t>
            </a:r>
            <a:r>
              <a:rPr lang="de-DE" sz="1100" dirty="0" smtClean="0">
                <a:solidFill>
                  <a:srgbClr val="00B0F0"/>
                </a:solidFill>
              </a:rPr>
              <a:t>: </a:t>
            </a:r>
            <a:r>
              <a:rPr lang="de-DE" sz="1100" dirty="0">
                <a:solidFill>
                  <a:srgbClr val="00B0F0"/>
                </a:solidFill>
              </a:rPr>
              <a:t>1,6mm</a:t>
            </a:r>
          </a:p>
          <a:p>
            <a:pPr algn="l"/>
            <a:endParaRPr lang="de-DE" sz="1100" dirty="0"/>
          </a:p>
          <a:p>
            <a:pPr algn="l"/>
            <a:r>
              <a:rPr lang="de-DE" sz="1100" dirty="0" err="1" smtClean="0">
                <a:solidFill>
                  <a:srgbClr val="FF0000"/>
                </a:solidFill>
              </a:rPr>
              <a:t>Red</a:t>
            </a:r>
            <a:r>
              <a:rPr lang="de-DE" sz="1100" dirty="0" smtClean="0">
                <a:solidFill>
                  <a:srgbClr val="FF0000"/>
                </a:solidFill>
              </a:rPr>
              <a:t>: </a:t>
            </a:r>
            <a:endParaRPr lang="de-DE" sz="1100" dirty="0">
              <a:solidFill>
                <a:srgbClr val="FF0000"/>
              </a:solidFill>
            </a:endParaRPr>
          </a:p>
          <a:p>
            <a:pPr algn="l"/>
            <a:r>
              <a:rPr lang="de-DE" sz="1100" dirty="0" smtClean="0">
                <a:solidFill>
                  <a:srgbClr val="FF0000"/>
                </a:solidFill>
              </a:rPr>
              <a:t>relative </a:t>
            </a:r>
            <a:r>
              <a:rPr lang="de-DE" sz="1100" dirty="0" err="1" smtClean="0">
                <a:solidFill>
                  <a:srgbClr val="FF0000"/>
                </a:solidFill>
              </a:rPr>
              <a:t>error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between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the</a:t>
            </a:r>
            <a:r>
              <a:rPr lang="de-DE" sz="1100" dirty="0" smtClean="0">
                <a:solidFill>
                  <a:srgbClr val="FF0000"/>
                </a:solidFill>
              </a:rPr>
              <a:t> 1</a:t>
            </a:r>
            <a:r>
              <a:rPr lang="de-DE" sz="1100" dirty="0">
                <a:solidFill>
                  <a:srgbClr val="FF0000"/>
                </a:solidFill>
              </a:rPr>
              <a:t>. </a:t>
            </a:r>
            <a:r>
              <a:rPr lang="de-DE" sz="1100" dirty="0" err="1" smtClean="0">
                <a:solidFill>
                  <a:srgbClr val="FF0000"/>
                </a:solidFill>
              </a:rPr>
              <a:t>component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and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the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component</a:t>
            </a:r>
            <a:r>
              <a:rPr lang="de-DE" sz="1100" dirty="0" smtClean="0">
                <a:solidFill>
                  <a:srgbClr val="FF0000"/>
                </a:solidFill>
              </a:rPr>
              <a:t> at </a:t>
            </a:r>
            <a:r>
              <a:rPr lang="de-DE" sz="1100" dirty="0" err="1" smtClean="0">
                <a:solidFill>
                  <a:srgbClr val="FF0000"/>
                </a:solidFill>
              </a:rPr>
              <a:t>the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designated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position</a:t>
            </a:r>
            <a:r>
              <a:rPr lang="de-DE" sz="1100" dirty="0" smtClean="0">
                <a:solidFill>
                  <a:srgbClr val="FF0000"/>
                </a:solidFill>
              </a:rPr>
              <a:t>. </a:t>
            </a:r>
          </a:p>
          <a:p>
            <a:pPr algn="l"/>
            <a:r>
              <a:rPr lang="de-DE" sz="1100" dirty="0" smtClean="0">
                <a:solidFill>
                  <a:srgbClr val="FF0000"/>
                </a:solidFill>
              </a:rPr>
              <a:t>max</a:t>
            </a:r>
            <a:r>
              <a:rPr lang="de-DE" sz="1100" dirty="0">
                <a:solidFill>
                  <a:srgbClr val="FF0000"/>
                </a:solidFill>
              </a:rPr>
              <a:t>.: 3,75mm</a:t>
            </a: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 smtClean="0"/>
              <a:t>Simulation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/>
              <a:t>R</a:t>
            </a:r>
            <a:r>
              <a:rPr lang="de-DE" kern="0" dirty="0" smtClean="0"/>
              <a:t>andom </a:t>
            </a:r>
            <a:r>
              <a:rPr lang="de-DE" kern="0" dirty="0"/>
              <a:t>E</a:t>
            </a:r>
            <a:r>
              <a:rPr lang="de-DE" kern="0" dirty="0" smtClean="0"/>
              <a:t>rrors</a:t>
            </a:r>
            <a:endParaRPr lang="de-DE" kern="0" dirty="0"/>
          </a:p>
        </p:txBody>
      </p:sp>
      <p:sp>
        <p:nvSpPr>
          <p:cNvPr id="41" name="Titel 1"/>
          <p:cNvSpPr txBox="1">
            <a:spLocks/>
          </p:cNvSpPr>
          <p:nvPr/>
        </p:nvSpPr>
        <p:spPr bwMode="auto">
          <a:xfrm>
            <a:off x="1013062" y="571724"/>
            <a:ext cx="772707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de-DE" sz="1600" dirty="0" smtClean="0">
                <a:solidFill>
                  <a:srgbClr val="002060"/>
                </a:solidFill>
              </a:rPr>
              <a:t>Random </a:t>
            </a:r>
            <a:r>
              <a:rPr lang="de-DE" sz="1600" dirty="0" err="1" smtClean="0">
                <a:solidFill>
                  <a:srgbClr val="002060"/>
                </a:solidFill>
              </a:rPr>
              <a:t>errors</a:t>
            </a:r>
            <a:r>
              <a:rPr lang="de-DE" sz="1600" dirty="0" smtClean="0">
                <a:solidFill>
                  <a:srgbClr val="002060"/>
                </a:solidFill>
              </a:rPr>
              <a:t>: Instrument </a:t>
            </a:r>
            <a:r>
              <a:rPr lang="de-DE" sz="1600" dirty="0" err="1">
                <a:solidFill>
                  <a:srgbClr val="002060"/>
                </a:solidFill>
              </a:rPr>
              <a:t>A</a:t>
            </a:r>
            <a:r>
              <a:rPr lang="de-DE" sz="1600" dirty="0" err="1" smtClean="0">
                <a:solidFill>
                  <a:srgbClr val="002060"/>
                </a:solidFill>
              </a:rPr>
              <a:t>ccuracy</a:t>
            </a:r>
            <a:r>
              <a:rPr lang="de-DE" sz="1600" dirty="0" smtClean="0">
                <a:solidFill>
                  <a:srgbClr val="002060"/>
                </a:solidFill>
              </a:rPr>
              <a:t>, </a:t>
            </a:r>
            <a:r>
              <a:rPr lang="de-DE" sz="1600" dirty="0">
                <a:solidFill>
                  <a:srgbClr val="002060"/>
                </a:solidFill>
              </a:rPr>
              <a:t>M</a:t>
            </a:r>
            <a:r>
              <a:rPr lang="de-DE" sz="1600" dirty="0" smtClean="0">
                <a:solidFill>
                  <a:srgbClr val="002060"/>
                </a:solidFill>
              </a:rPr>
              <a:t>easurement </a:t>
            </a:r>
            <a:r>
              <a:rPr lang="de-DE" sz="1600" dirty="0" err="1" smtClean="0">
                <a:solidFill>
                  <a:srgbClr val="002060"/>
                </a:solidFill>
              </a:rPr>
              <a:t>Geometry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68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260475"/>
            <a:ext cx="7440612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92100" y="104775"/>
            <a:ext cx="85201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FFFFFF"/>
                </a:solidFill>
              </a:rPr>
              <a:t>STRAIGHT LINE REFERENCE SYSTEM</a:t>
            </a:r>
            <a:r>
              <a:rPr lang="de-DE" altLang="de-DE" sz="2400" b="1">
                <a:solidFill>
                  <a:srgbClr val="F28E00"/>
                </a:solidFill>
                <a:latin typeface="Times New Roman" pitchFamily="16" charset="0"/>
              </a:rPr>
              <a:t>.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7504" y="1160934"/>
            <a:ext cx="2793702" cy="323850"/>
          </a:xfrm>
          <a:prstGeom prst="rect">
            <a:avLst/>
          </a:prstGeom>
          <a:solidFill>
            <a:srgbClr val="F28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6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n-GB" altLang="de-DE" b="1" dirty="0" smtClean="0">
                <a:solidFill>
                  <a:srgbClr val="FFFFFF"/>
                </a:solidFill>
              </a:rPr>
              <a:t>Simulation including </a:t>
            </a:r>
            <a:r>
              <a:rPr lang="en-GB" altLang="de-DE" b="1" dirty="0">
                <a:solidFill>
                  <a:srgbClr val="FFFFFF"/>
                </a:solidFill>
              </a:rPr>
              <a:t>SLRS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4925" y="1453803"/>
            <a:ext cx="2844800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l"/>
            <a:endParaRPr lang="de-DE" altLang="de-DE" sz="1100" dirty="0" smtClean="0"/>
          </a:p>
          <a:p>
            <a:r>
              <a:rPr lang="de-DE" sz="1100" dirty="0"/>
              <a:t>Simulation </a:t>
            </a:r>
            <a:r>
              <a:rPr lang="de-DE" sz="1100" dirty="0" err="1"/>
              <a:t>of</a:t>
            </a:r>
            <a:r>
              <a:rPr lang="de-DE" sz="1100" dirty="0"/>
              <a:t> XFEL-</a:t>
            </a:r>
            <a:r>
              <a:rPr lang="de-DE" sz="1100" dirty="0" err="1"/>
              <a:t>Ref.pointgrid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endParaRPr lang="de-DE" sz="1100" dirty="0"/>
          </a:p>
          <a:p>
            <a:pPr lvl="1">
              <a:buNone/>
            </a:pPr>
            <a:r>
              <a:rPr lang="de-DE" sz="1100" dirty="0"/>
              <a:t>600m </a:t>
            </a:r>
            <a:r>
              <a:rPr lang="de-DE" sz="1100" dirty="0" err="1" smtClean="0"/>
              <a:t>length</a:t>
            </a:r>
            <a:r>
              <a:rPr lang="de-DE" altLang="de-DE" sz="1100" b="1" dirty="0" smtClean="0">
                <a:solidFill>
                  <a:srgbClr val="008000"/>
                </a:solidFill>
              </a:rPr>
              <a:t>, </a:t>
            </a:r>
            <a:r>
              <a:rPr lang="de-DE" altLang="de-DE" sz="1100" b="1" dirty="0">
                <a:solidFill>
                  <a:srgbClr val="008000"/>
                </a:solidFill>
              </a:rPr>
              <a:t>incl. SLRS</a:t>
            </a:r>
            <a:r>
              <a:rPr lang="de-DE" altLang="de-DE" sz="1100" dirty="0"/>
              <a:t> </a:t>
            </a:r>
            <a:endParaRPr lang="de-DE" altLang="de-DE" sz="1100" dirty="0" smtClean="0"/>
          </a:p>
          <a:p>
            <a:pPr lvl="1">
              <a:buNone/>
            </a:pPr>
            <a:r>
              <a:rPr lang="de-DE" altLang="de-DE" sz="1100" dirty="0" err="1" smtClean="0"/>
              <a:t>with</a:t>
            </a:r>
            <a:r>
              <a:rPr lang="de-DE" altLang="de-DE" sz="1100" dirty="0" smtClean="0"/>
              <a:t> 60µm </a:t>
            </a:r>
            <a:r>
              <a:rPr lang="de-DE" altLang="de-DE" sz="1100" dirty="0" err="1" smtClean="0"/>
              <a:t>resolution</a:t>
            </a:r>
            <a:endParaRPr lang="de-DE" altLang="de-DE" sz="1100" dirty="0" smtClean="0"/>
          </a:p>
          <a:p>
            <a:pPr algn="l"/>
            <a:endParaRPr lang="de-DE" altLang="de-DE" sz="1100" dirty="0"/>
          </a:p>
          <a:p>
            <a:r>
              <a:rPr lang="de-DE" sz="1100" dirty="0">
                <a:solidFill>
                  <a:schemeClr val="accent5">
                    <a:lumMod val="50000"/>
                  </a:schemeClr>
                </a:solidFill>
              </a:rPr>
              <a:t>Dark Blue:</a:t>
            </a:r>
          </a:p>
          <a:p>
            <a:r>
              <a:rPr lang="de-DE" sz="1100" dirty="0" err="1">
                <a:solidFill>
                  <a:schemeClr val="accent5">
                    <a:lumMod val="50000"/>
                  </a:schemeClr>
                </a:solidFill>
              </a:rPr>
              <a:t>Gridpoints</a:t>
            </a:r>
            <a:r>
              <a:rPr lang="de-DE" sz="1100" dirty="0">
                <a:solidFill>
                  <a:schemeClr val="accent5">
                    <a:lumMod val="50000"/>
                  </a:schemeClr>
                </a:solidFill>
              </a:rPr>
              <a:t>, a ring </a:t>
            </a:r>
            <a:r>
              <a:rPr lang="de-DE" sz="1100" dirty="0" err="1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de-DE" sz="1100" dirty="0">
                <a:solidFill>
                  <a:schemeClr val="accent5">
                    <a:lumMod val="50000"/>
                  </a:schemeClr>
                </a:solidFill>
              </a:rPr>
              <a:t> 6 </a:t>
            </a:r>
            <a:r>
              <a:rPr lang="de-DE" sz="1100" dirty="0" err="1">
                <a:solidFill>
                  <a:schemeClr val="accent5">
                    <a:lumMod val="50000"/>
                  </a:schemeClr>
                </a:solidFill>
              </a:rPr>
              <a:t>points</a:t>
            </a:r>
            <a:r>
              <a:rPr lang="de-DE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accent5">
                    <a:lumMod val="50000"/>
                  </a:schemeClr>
                </a:solidFill>
              </a:rPr>
              <a:t>every</a:t>
            </a:r>
            <a:r>
              <a:rPr lang="de-DE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de-DE" sz="1100" dirty="0">
                <a:solidFill>
                  <a:schemeClr val="accent5">
                    <a:lumMod val="50000"/>
                  </a:schemeClr>
                </a:solidFill>
              </a:rPr>
              <a:t>9m  </a:t>
            </a:r>
          </a:p>
          <a:p>
            <a:r>
              <a:rPr lang="de-DE" sz="1100" dirty="0">
                <a:solidFill>
                  <a:schemeClr val="accent5">
                    <a:lumMod val="50000"/>
                  </a:schemeClr>
                </a:solidFill>
              </a:rPr>
              <a:t>Instrument </a:t>
            </a:r>
            <a:r>
              <a:rPr lang="de-DE" sz="1100" dirty="0" err="1">
                <a:solidFill>
                  <a:schemeClr val="accent5">
                    <a:lumMod val="50000"/>
                  </a:schemeClr>
                </a:solidFill>
              </a:rPr>
              <a:t>stands</a:t>
            </a:r>
            <a:r>
              <a:rPr lang="de-DE" sz="1100" dirty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de-DE" sz="1100" dirty="0" err="1">
                <a:solidFill>
                  <a:schemeClr val="accent5">
                    <a:lumMod val="50000"/>
                  </a:schemeClr>
                </a:solidFill>
              </a:rPr>
              <a:t>between</a:t>
            </a:r>
            <a:r>
              <a:rPr lang="de-DE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de-DE" sz="1100" dirty="0">
                <a:solidFill>
                  <a:schemeClr val="accent5">
                    <a:lumMod val="50000"/>
                  </a:schemeClr>
                </a:solidFill>
              </a:rPr>
              <a:t> rings.</a:t>
            </a:r>
          </a:p>
          <a:p>
            <a:pPr algn="l"/>
            <a:r>
              <a:rPr lang="de-DE" altLang="de-DE" sz="1100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de-DE" altLang="de-DE" sz="1100" dirty="0" smtClean="0">
                <a:solidFill>
                  <a:schemeClr val="accent5">
                    <a:lumMod val="50000"/>
                  </a:schemeClr>
                </a:solidFill>
              </a:rPr>
              <a:t> SLRS </a:t>
            </a:r>
            <a:r>
              <a:rPr lang="de-DE" altLang="de-DE" sz="1100" dirty="0" err="1" smtClean="0">
                <a:solidFill>
                  <a:schemeClr val="accent5">
                    <a:lumMod val="50000"/>
                  </a:schemeClr>
                </a:solidFill>
              </a:rPr>
              <a:t>Stations</a:t>
            </a:r>
            <a:r>
              <a:rPr lang="de-DE" altLang="de-DE" sz="11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de-DE" altLang="de-DE" sz="1100" dirty="0" err="1" smtClean="0">
                <a:solidFill>
                  <a:schemeClr val="accent5">
                    <a:lumMod val="50000"/>
                  </a:schemeClr>
                </a:solidFill>
              </a:rPr>
              <a:t>evenly</a:t>
            </a:r>
            <a:r>
              <a:rPr lang="de-DE" altLang="de-DE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altLang="de-DE" sz="1100" dirty="0" err="1" smtClean="0">
                <a:solidFill>
                  <a:schemeClr val="accent5">
                    <a:lumMod val="50000"/>
                  </a:schemeClr>
                </a:solidFill>
              </a:rPr>
              <a:t>distributed</a:t>
            </a:r>
            <a:r>
              <a:rPr lang="de-DE" altLang="de-DE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altLang="de-DE" sz="1100" dirty="0" err="1" smtClean="0">
                <a:solidFill>
                  <a:schemeClr val="accent5">
                    <a:lumMod val="50000"/>
                  </a:schemeClr>
                </a:solidFill>
              </a:rPr>
              <a:t>over</a:t>
            </a:r>
            <a:r>
              <a:rPr lang="de-DE" altLang="de-DE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altLang="de-DE" sz="11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altLang="de-DE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altLang="de-DE" sz="1100" dirty="0" err="1" smtClean="0">
                <a:solidFill>
                  <a:schemeClr val="accent5">
                    <a:lumMod val="50000"/>
                  </a:schemeClr>
                </a:solidFill>
              </a:rPr>
              <a:t>lenght</a:t>
            </a:r>
            <a:r>
              <a:rPr lang="de-DE" altLang="de-DE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altLang="de-DE" sz="11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altLang="de-DE" sz="1100" dirty="0" smtClean="0">
                <a:solidFill>
                  <a:schemeClr val="accent5">
                    <a:lumMod val="50000"/>
                  </a:schemeClr>
                </a:solidFill>
              </a:rPr>
              <a:t> 600m (</a:t>
            </a:r>
            <a:r>
              <a:rPr lang="de-DE" altLang="de-DE" sz="1100" dirty="0" err="1" smtClean="0">
                <a:solidFill>
                  <a:schemeClr val="accent5">
                    <a:lumMod val="50000"/>
                  </a:schemeClr>
                </a:solidFill>
              </a:rPr>
              <a:t>every</a:t>
            </a:r>
            <a:r>
              <a:rPr lang="de-DE" altLang="de-DE" sz="1100" dirty="0" smtClean="0">
                <a:solidFill>
                  <a:schemeClr val="accent5">
                    <a:lumMod val="50000"/>
                  </a:schemeClr>
                </a:solidFill>
              </a:rPr>
              <a:t> 75m</a:t>
            </a:r>
            <a:r>
              <a:rPr lang="de-DE" altLang="de-DE" sz="11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algn="l"/>
            <a:endParaRPr lang="de-DE" altLang="de-DE" sz="1100" dirty="0"/>
          </a:p>
          <a:p>
            <a:r>
              <a:rPr lang="de-DE" sz="1100" dirty="0">
                <a:solidFill>
                  <a:srgbClr val="00B0F0"/>
                </a:solidFill>
              </a:rPr>
              <a:t>Cyan: </a:t>
            </a:r>
          </a:p>
          <a:p>
            <a:r>
              <a:rPr lang="de-DE" sz="1100" dirty="0">
                <a:solidFill>
                  <a:srgbClr val="00B0F0"/>
                </a:solidFill>
              </a:rPr>
              <a:t>Error </a:t>
            </a:r>
            <a:r>
              <a:rPr lang="de-DE" sz="1100" dirty="0" err="1">
                <a:solidFill>
                  <a:srgbClr val="00B0F0"/>
                </a:solidFill>
              </a:rPr>
              <a:t>of</a:t>
            </a:r>
            <a:r>
              <a:rPr lang="de-DE" sz="1100" dirty="0">
                <a:solidFill>
                  <a:srgbClr val="00B0F0"/>
                </a:solidFill>
              </a:rPr>
              <a:t> a </a:t>
            </a:r>
            <a:r>
              <a:rPr lang="de-DE" sz="1100" dirty="0" err="1">
                <a:solidFill>
                  <a:srgbClr val="00B0F0"/>
                </a:solidFill>
              </a:rPr>
              <a:t>component</a:t>
            </a:r>
            <a:r>
              <a:rPr lang="de-DE" sz="1100" dirty="0">
                <a:solidFill>
                  <a:srgbClr val="00B0F0"/>
                </a:solidFill>
              </a:rPr>
              <a:t> </a:t>
            </a:r>
            <a:r>
              <a:rPr lang="de-DE" sz="1100" dirty="0" err="1">
                <a:solidFill>
                  <a:srgbClr val="00B0F0"/>
                </a:solidFill>
              </a:rPr>
              <a:t>coordinate</a:t>
            </a:r>
            <a:r>
              <a:rPr lang="de-DE" sz="1100" dirty="0">
                <a:solidFill>
                  <a:srgbClr val="00B0F0"/>
                </a:solidFill>
              </a:rPr>
              <a:t> at a </a:t>
            </a:r>
            <a:r>
              <a:rPr lang="de-DE" sz="1100" dirty="0" err="1">
                <a:solidFill>
                  <a:srgbClr val="00B0F0"/>
                </a:solidFill>
              </a:rPr>
              <a:t>designated</a:t>
            </a:r>
            <a:r>
              <a:rPr lang="de-DE" sz="1100" dirty="0">
                <a:solidFill>
                  <a:srgbClr val="00B0F0"/>
                </a:solidFill>
              </a:rPr>
              <a:t> </a:t>
            </a:r>
            <a:r>
              <a:rPr lang="de-DE" sz="1100" dirty="0" err="1">
                <a:solidFill>
                  <a:srgbClr val="00B0F0"/>
                </a:solidFill>
              </a:rPr>
              <a:t>position</a:t>
            </a:r>
            <a:r>
              <a:rPr lang="de-DE" sz="1100" dirty="0">
                <a:solidFill>
                  <a:srgbClr val="00B0F0"/>
                </a:solidFill>
              </a:rPr>
              <a:t> </a:t>
            </a:r>
            <a:r>
              <a:rPr lang="de-DE" sz="1100" dirty="0" err="1">
                <a:solidFill>
                  <a:srgbClr val="00B0F0"/>
                </a:solidFill>
              </a:rPr>
              <a:t>within</a:t>
            </a:r>
            <a:r>
              <a:rPr lang="de-DE" sz="1100" dirty="0">
                <a:solidFill>
                  <a:srgbClr val="00B0F0"/>
                </a:solidFill>
              </a:rPr>
              <a:t> </a:t>
            </a:r>
            <a:r>
              <a:rPr lang="de-DE" sz="1100" dirty="0" err="1">
                <a:solidFill>
                  <a:srgbClr val="00B0F0"/>
                </a:solidFill>
              </a:rPr>
              <a:t>the</a:t>
            </a:r>
            <a:r>
              <a:rPr lang="de-DE" sz="1100" dirty="0">
                <a:solidFill>
                  <a:srgbClr val="00B0F0"/>
                </a:solidFill>
              </a:rPr>
              <a:t> </a:t>
            </a:r>
            <a:r>
              <a:rPr lang="de-DE" sz="1100" dirty="0" err="1">
                <a:solidFill>
                  <a:srgbClr val="00B0F0"/>
                </a:solidFill>
              </a:rPr>
              <a:t>reference</a:t>
            </a:r>
            <a:r>
              <a:rPr lang="de-DE" sz="1100" dirty="0">
                <a:solidFill>
                  <a:srgbClr val="00B0F0"/>
                </a:solidFill>
              </a:rPr>
              <a:t> </a:t>
            </a:r>
            <a:r>
              <a:rPr lang="de-DE" sz="1100" dirty="0" err="1">
                <a:solidFill>
                  <a:srgbClr val="00B0F0"/>
                </a:solidFill>
              </a:rPr>
              <a:t>grid</a:t>
            </a:r>
            <a:r>
              <a:rPr lang="de-DE" sz="1100" dirty="0">
                <a:solidFill>
                  <a:srgbClr val="00B0F0"/>
                </a:solidFill>
              </a:rPr>
              <a:t>.</a:t>
            </a:r>
          </a:p>
          <a:p>
            <a:r>
              <a:rPr lang="de-DE" sz="1100" dirty="0" err="1" smtClean="0">
                <a:solidFill>
                  <a:srgbClr val="00B0F0"/>
                </a:solidFill>
              </a:rPr>
              <a:t>max</a:t>
            </a:r>
            <a:r>
              <a:rPr lang="de-DE" sz="1100" dirty="0" smtClean="0">
                <a:solidFill>
                  <a:srgbClr val="00B0F0"/>
                </a:solidFill>
              </a:rPr>
              <a:t>: 0.16mm</a:t>
            </a:r>
            <a:endParaRPr lang="de-DE" altLang="de-DE" sz="1100" dirty="0"/>
          </a:p>
          <a:p>
            <a:pPr algn="l"/>
            <a:endParaRPr lang="de-DE" altLang="de-DE" sz="1100" dirty="0"/>
          </a:p>
          <a:p>
            <a:r>
              <a:rPr lang="de-DE" sz="1100" dirty="0" err="1">
                <a:solidFill>
                  <a:srgbClr val="FF0000"/>
                </a:solidFill>
              </a:rPr>
              <a:t>Red</a:t>
            </a:r>
            <a:r>
              <a:rPr lang="de-DE" sz="1100" dirty="0">
                <a:solidFill>
                  <a:srgbClr val="FF0000"/>
                </a:solidFill>
              </a:rPr>
              <a:t>: </a:t>
            </a:r>
          </a:p>
          <a:p>
            <a:r>
              <a:rPr lang="de-DE" sz="1100" dirty="0">
                <a:solidFill>
                  <a:srgbClr val="FF0000"/>
                </a:solidFill>
              </a:rPr>
              <a:t>relative </a:t>
            </a:r>
            <a:r>
              <a:rPr lang="de-DE" sz="1100" dirty="0" err="1">
                <a:solidFill>
                  <a:srgbClr val="FF0000"/>
                </a:solidFill>
              </a:rPr>
              <a:t>error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between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the</a:t>
            </a:r>
            <a:r>
              <a:rPr lang="de-DE" sz="1100" dirty="0">
                <a:solidFill>
                  <a:srgbClr val="FF0000"/>
                </a:solidFill>
              </a:rPr>
              <a:t> 1. </a:t>
            </a:r>
            <a:r>
              <a:rPr lang="de-DE" sz="1100" dirty="0" err="1">
                <a:solidFill>
                  <a:srgbClr val="FF0000"/>
                </a:solidFill>
              </a:rPr>
              <a:t>component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and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the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component</a:t>
            </a:r>
            <a:r>
              <a:rPr lang="de-DE" sz="1100" dirty="0">
                <a:solidFill>
                  <a:srgbClr val="FF0000"/>
                </a:solidFill>
              </a:rPr>
              <a:t> at </a:t>
            </a:r>
            <a:r>
              <a:rPr lang="de-DE" sz="1100" dirty="0" err="1">
                <a:solidFill>
                  <a:srgbClr val="FF0000"/>
                </a:solidFill>
              </a:rPr>
              <a:t>the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designated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position</a:t>
            </a:r>
            <a:r>
              <a:rPr lang="de-DE" sz="1100" dirty="0">
                <a:solidFill>
                  <a:srgbClr val="FF0000"/>
                </a:solidFill>
              </a:rPr>
              <a:t>. </a:t>
            </a:r>
          </a:p>
          <a:p>
            <a:r>
              <a:rPr lang="de-DE" sz="1100" dirty="0">
                <a:solidFill>
                  <a:srgbClr val="FF0000"/>
                </a:solidFill>
              </a:rPr>
              <a:t>max.: </a:t>
            </a:r>
            <a:r>
              <a:rPr lang="de-DE" sz="1100" dirty="0" smtClean="0">
                <a:solidFill>
                  <a:srgbClr val="FF0000"/>
                </a:solidFill>
              </a:rPr>
              <a:t>0,32mm</a:t>
            </a:r>
            <a:endParaRPr lang="de-DE" altLang="de-DE" sz="11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013062" y="571724"/>
            <a:ext cx="772707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de-DE" sz="1600" dirty="0" smtClean="0">
                <a:solidFill>
                  <a:srgbClr val="002060"/>
                </a:solidFill>
              </a:rPr>
              <a:t>Random </a:t>
            </a:r>
            <a:r>
              <a:rPr lang="de-DE" sz="1600" dirty="0" err="1" smtClean="0">
                <a:solidFill>
                  <a:srgbClr val="002060"/>
                </a:solidFill>
              </a:rPr>
              <a:t>errors</a:t>
            </a:r>
            <a:r>
              <a:rPr lang="de-DE" sz="1600" dirty="0" smtClean="0">
                <a:solidFill>
                  <a:srgbClr val="002060"/>
                </a:solidFill>
              </a:rPr>
              <a:t>: Instrument </a:t>
            </a:r>
            <a:r>
              <a:rPr lang="de-DE" sz="1600" dirty="0" err="1">
                <a:solidFill>
                  <a:srgbClr val="002060"/>
                </a:solidFill>
              </a:rPr>
              <a:t>A</a:t>
            </a:r>
            <a:r>
              <a:rPr lang="de-DE" sz="1600" dirty="0" err="1" smtClean="0">
                <a:solidFill>
                  <a:srgbClr val="002060"/>
                </a:solidFill>
              </a:rPr>
              <a:t>ccuracy</a:t>
            </a:r>
            <a:r>
              <a:rPr lang="de-DE" sz="1600" dirty="0" smtClean="0">
                <a:solidFill>
                  <a:srgbClr val="002060"/>
                </a:solidFill>
              </a:rPr>
              <a:t>, </a:t>
            </a:r>
            <a:r>
              <a:rPr lang="de-DE" sz="1600" dirty="0">
                <a:solidFill>
                  <a:srgbClr val="002060"/>
                </a:solidFill>
              </a:rPr>
              <a:t>M</a:t>
            </a:r>
            <a:r>
              <a:rPr lang="de-DE" sz="1600" dirty="0" smtClean="0">
                <a:solidFill>
                  <a:srgbClr val="002060"/>
                </a:solidFill>
              </a:rPr>
              <a:t>easurement </a:t>
            </a:r>
            <a:r>
              <a:rPr lang="de-DE" sz="1600" dirty="0" err="1" smtClean="0">
                <a:solidFill>
                  <a:srgbClr val="002060"/>
                </a:solidFill>
              </a:rPr>
              <a:t>Geometry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13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84163" y="1196752"/>
            <a:ext cx="85201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79413" indent="-379413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1250"/>
              </a:spcAft>
              <a:buClr>
                <a:srgbClr val="F28E00"/>
              </a:buClr>
              <a:buFont typeface="Arial Black" pitchFamily="32" charset="0"/>
              <a:buChar char="&gt;"/>
            </a:pPr>
            <a:r>
              <a:rPr lang="en-GB" altLang="de-DE" sz="2000" dirty="0"/>
              <a:t>Random errors in a stretched geodetic network including refraction</a:t>
            </a:r>
          </a:p>
          <a:p>
            <a:pPr algn="l" eaLnBrk="1" hangingPunct="1">
              <a:lnSpc>
                <a:spcPct val="90000"/>
              </a:lnSpc>
              <a:spcAft>
                <a:spcPts val="1250"/>
              </a:spcAft>
              <a:buClr>
                <a:srgbClr val="F28E00"/>
              </a:buClr>
              <a:buFont typeface="Arial Black" pitchFamily="32" charset="0"/>
              <a:buNone/>
            </a:pPr>
            <a:endParaRPr lang="en-GB" altLang="de-DE" sz="2000" dirty="0"/>
          </a:p>
          <a:p>
            <a:pPr algn="l" eaLnBrk="1" hangingPunct="1">
              <a:lnSpc>
                <a:spcPct val="90000"/>
              </a:lnSpc>
              <a:spcAft>
                <a:spcPts val="1250"/>
              </a:spcAft>
              <a:buClr>
                <a:srgbClr val="F28E00"/>
              </a:buClr>
              <a:buFont typeface="Arial Black" pitchFamily="32" charset="0"/>
              <a:buNone/>
            </a:pPr>
            <a:endParaRPr lang="en-GB" altLang="de-DE" sz="2000" dirty="0"/>
          </a:p>
          <a:p>
            <a:pPr algn="l" eaLnBrk="1" hangingPunct="1">
              <a:lnSpc>
                <a:spcPct val="90000"/>
              </a:lnSpc>
              <a:spcAft>
                <a:spcPts val="1250"/>
              </a:spcAft>
              <a:buClr>
                <a:srgbClr val="F28E00"/>
              </a:buClr>
              <a:buFont typeface="Arial Black" pitchFamily="32" charset="0"/>
              <a:buNone/>
            </a:pPr>
            <a:endParaRPr lang="en-GB" altLang="de-DE" sz="2000" dirty="0"/>
          </a:p>
          <a:p>
            <a:pPr algn="l" eaLnBrk="1" hangingPunct="1">
              <a:lnSpc>
                <a:spcPct val="90000"/>
              </a:lnSpc>
              <a:spcAft>
                <a:spcPts val="1250"/>
              </a:spcAft>
              <a:buClr>
                <a:srgbClr val="F28E00"/>
              </a:buClr>
              <a:buFont typeface="Arial Black" pitchFamily="32" charset="0"/>
              <a:buNone/>
            </a:pPr>
            <a:endParaRPr lang="en-GB" altLang="de-DE" sz="2000" dirty="0"/>
          </a:p>
          <a:p>
            <a:pPr algn="l" eaLnBrk="1" hangingPunct="1">
              <a:lnSpc>
                <a:spcPct val="90000"/>
              </a:lnSpc>
              <a:spcAft>
                <a:spcPts val="1250"/>
              </a:spcAft>
              <a:buClr>
                <a:srgbClr val="F28E00"/>
              </a:buClr>
              <a:buFont typeface="Arial Black" pitchFamily="32" charset="0"/>
              <a:buNone/>
            </a:pPr>
            <a:endParaRPr lang="en-GB" altLang="de-DE" sz="2000" dirty="0"/>
          </a:p>
          <a:p>
            <a:pPr algn="l" eaLnBrk="1" hangingPunct="1">
              <a:lnSpc>
                <a:spcPct val="90000"/>
              </a:lnSpc>
              <a:spcAft>
                <a:spcPts val="1250"/>
              </a:spcAft>
              <a:buClr>
                <a:srgbClr val="F28E00"/>
              </a:buClr>
              <a:buFont typeface="Arial Black" pitchFamily="32" charset="0"/>
              <a:buChar char="&gt;"/>
            </a:pPr>
            <a:r>
              <a:rPr lang="en-GB" altLang="de-DE" sz="2000" dirty="0"/>
              <a:t>The distortion due to refraction </a:t>
            </a:r>
            <a:r>
              <a:rPr lang="en-GB" altLang="de-DE" sz="2000" dirty="0" smtClean="0"/>
              <a:t>during the measurements is </a:t>
            </a:r>
            <a:r>
              <a:rPr lang="en-GB" altLang="de-DE" sz="2000" dirty="0"/>
              <a:t>not detectable and not predictable.</a:t>
            </a:r>
          </a:p>
          <a:p>
            <a:pPr algn="l" eaLnBrk="1" hangingPunct="1">
              <a:lnSpc>
                <a:spcPct val="90000"/>
              </a:lnSpc>
              <a:spcAft>
                <a:spcPts val="1250"/>
              </a:spcAft>
              <a:buClr>
                <a:srgbClr val="F28E00"/>
              </a:buClr>
              <a:buFont typeface="Arial Black" pitchFamily="32" charset="0"/>
              <a:buChar char="&gt;"/>
            </a:pPr>
            <a:r>
              <a:rPr lang="en-GB" altLang="de-DE" sz="2000" dirty="0"/>
              <a:t>Main reason for refraction: temperature gradients between the tunnel walls and the tunnel </a:t>
            </a:r>
            <a:r>
              <a:rPr lang="en-GB" altLang="de-DE" sz="2000" dirty="0" err="1"/>
              <a:t>center</a:t>
            </a:r>
            <a:r>
              <a:rPr lang="en-GB" altLang="de-DE" sz="2000" dirty="0"/>
              <a:t>.</a:t>
            </a:r>
          </a:p>
          <a:p>
            <a:pPr algn="l" eaLnBrk="1" hangingPunct="1">
              <a:lnSpc>
                <a:spcPct val="90000"/>
              </a:lnSpc>
              <a:spcAft>
                <a:spcPts val="1250"/>
              </a:spcAft>
              <a:buClr>
                <a:srgbClr val="F28E00"/>
              </a:buClr>
              <a:buFont typeface="Arial Black" pitchFamily="32" charset="0"/>
              <a:buChar char="&gt;"/>
            </a:pPr>
            <a:r>
              <a:rPr lang="en-GB" altLang="de-DE" sz="2000" dirty="0"/>
              <a:t>Standard procedure: measuring across the tunnel from alternating sides to minimize refraction effects </a:t>
            </a:r>
            <a:r>
              <a:rPr lang="en-GB" altLang="de-DE" sz="2000" dirty="0">
                <a:latin typeface="Wingdings" charset="2"/>
              </a:rPr>
              <a:t></a:t>
            </a:r>
            <a:r>
              <a:rPr lang="en-GB" altLang="de-DE" sz="2000" dirty="0"/>
              <a:t> not possible </a:t>
            </a:r>
            <a:r>
              <a:rPr lang="en-GB" altLang="de-DE" sz="2000" dirty="0" smtClean="0"/>
              <a:t>in an equipped tunnel</a:t>
            </a:r>
            <a:endParaRPr lang="en-GB" altLang="de-DE" sz="2000" dirty="0"/>
          </a:p>
          <a:p>
            <a:pPr algn="l" eaLnBrk="1" hangingPunct="1">
              <a:lnSpc>
                <a:spcPct val="90000"/>
              </a:lnSpc>
              <a:spcAft>
                <a:spcPts val="1250"/>
              </a:spcAft>
              <a:buClrTx/>
              <a:buFontTx/>
              <a:buNone/>
            </a:pPr>
            <a:endParaRPr lang="en-GB" altLang="de-DE" sz="2000" dirty="0"/>
          </a:p>
          <a:p>
            <a:pPr algn="l" eaLnBrk="1" hangingPunct="1">
              <a:lnSpc>
                <a:spcPct val="90000"/>
              </a:lnSpc>
              <a:spcAft>
                <a:spcPts val="1250"/>
              </a:spcAft>
              <a:buClr>
                <a:srgbClr val="F28E00"/>
              </a:buClr>
              <a:buFont typeface="Arial Black" pitchFamily="32" charset="0"/>
              <a:buNone/>
            </a:pPr>
            <a:endParaRPr lang="en-GB" altLang="de-DE" sz="2000" dirty="0"/>
          </a:p>
          <a:p>
            <a:pPr algn="l" eaLnBrk="1" hangingPunct="1">
              <a:lnSpc>
                <a:spcPct val="90000"/>
              </a:lnSpc>
              <a:spcAft>
                <a:spcPts val="1250"/>
              </a:spcAft>
              <a:buClrTx/>
              <a:buFontTx/>
              <a:buNone/>
            </a:pPr>
            <a:endParaRPr lang="en-GB" altLang="de-DE" sz="20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808163"/>
            <a:ext cx="70961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8086725" y="2617788"/>
            <a:ext cx="1588" cy="8794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131175" y="2917825"/>
            <a:ext cx="4603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de-DE" sz="1200" b="1"/>
              <a:t>???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 smtClean="0"/>
              <a:t>Simulation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random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</a:t>
            </a:r>
            <a:r>
              <a:rPr lang="de-DE" kern="0" dirty="0" err="1" smtClean="0"/>
              <a:t>systematic</a:t>
            </a:r>
            <a:r>
              <a:rPr lang="de-DE" kern="0" dirty="0" smtClean="0"/>
              <a:t> </a:t>
            </a:r>
            <a:r>
              <a:rPr lang="de-DE" kern="0" dirty="0" err="1" smtClean="0"/>
              <a:t>errors</a:t>
            </a:r>
            <a:r>
              <a:rPr lang="de-DE" kern="0" dirty="0" smtClean="0"/>
              <a:t> </a:t>
            </a:r>
            <a:r>
              <a:rPr lang="de-DE" kern="0" dirty="0" err="1" smtClean="0"/>
              <a:t>combined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816182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 </a:t>
            </a:r>
            <a:r>
              <a:rPr lang="de-DE" dirty="0" err="1" smtClean="0"/>
              <a:t>setup</a:t>
            </a:r>
            <a:endParaRPr lang="de-DE" dirty="0"/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852488" y="4238625"/>
            <a:ext cx="7353300" cy="1763713"/>
            <a:chOff x="537" y="2670"/>
            <a:chExt cx="4632" cy="1111"/>
          </a:xfrm>
        </p:grpSpPr>
        <p:sp>
          <p:nvSpPr>
            <p:cNvPr id="5" name="Line 22"/>
            <p:cNvSpPr>
              <a:spLocks noChangeShapeType="1"/>
            </p:cNvSpPr>
            <p:nvPr/>
          </p:nvSpPr>
          <p:spPr bwMode="auto">
            <a:xfrm flipV="1">
              <a:off x="4664" y="2988"/>
              <a:ext cx="454" cy="408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23"/>
            <p:cNvSpPr>
              <a:spLocks noChangeShapeType="1"/>
            </p:cNvSpPr>
            <p:nvPr/>
          </p:nvSpPr>
          <p:spPr bwMode="auto">
            <a:xfrm flipH="1" flipV="1">
              <a:off x="4211" y="2852"/>
              <a:ext cx="453" cy="544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24"/>
            <p:cNvSpPr>
              <a:spLocks noChangeShapeType="1"/>
            </p:cNvSpPr>
            <p:nvPr/>
          </p:nvSpPr>
          <p:spPr bwMode="auto">
            <a:xfrm flipH="1" flipV="1">
              <a:off x="4664" y="3396"/>
              <a:ext cx="453" cy="340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 flipV="1">
              <a:off x="4210" y="3396"/>
              <a:ext cx="454" cy="204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flipV="1">
              <a:off x="1036" y="2716"/>
              <a:ext cx="453" cy="521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H="1" flipV="1">
              <a:off x="581" y="2716"/>
              <a:ext cx="455" cy="521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H="1">
              <a:off x="582" y="3237"/>
              <a:ext cx="454" cy="227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1036" y="3237"/>
              <a:ext cx="453" cy="227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582" y="3214"/>
              <a:ext cx="4536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582" y="3158"/>
              <a:ext cx="4536" cy="351"/>
            </a:xfrm>
            <a:custGeom>
              <a:avLst/>
              <a:gdLst>
                <a:gd name="T0" fmla="*/ 0 w 4536"/>
                <a:gd name="T1" fmla="*/ 101 h 351"/>
                <a:gd name="T2" fmla="*/ 454 w 4536"/>
                <a:gd name="T3" fmla="*/ 79 h 351"/>
                <a:gd name="T4" fmla="*/ 1361 w 4536"/>
                <a:gd name="T5" fmla="*/ 11 h 351"/>
                <a:gd name="T6" fmla="*/ 2268 w 4536"/>
                <a:gd name="T7" fmla="*/ 11 h 351"/>
                <a:gd name="T8" fmla="*/ 3175 w 4536"/>
                <a:gd name="T9" fmla="*/ 79 h 351"/>
                <a:gd name="T10" fmla="*/ 4536 w 4536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6" h="351">
                  <a:moveTo>
                    <a:pt x="0" y="101"/>
                  </a:moveTo>
                  <a:cubicBezTo>
                    <a:pt x="113" y="97"/>
                    <a:pt x="227" y="94"/>
                    <a:pt x="454" y="79"/>
                  </a:cubicBezTo>
                  <a:cubicBezTo>
                    <a:pt x="681" y="64"/>
                    <a:pt x="1059" y="22"/>
                    <a:pt x="1361" y="11"/>
                  </a:cubicBezTo>
                  <a:cubicBezTo>
                    <a:pt x="1663" y="0"/>
                    <a:pt x="1966" y="0"/>
                    <a:pt x="2268" y="11"/>
                  </a:cubicBezTo>
                  <a:cubicBezTo>
                    <a:pt x="2570" y="22"/>
                    <a:pt x="2797" y="22"/>
                    <a:pt x="3175" y="79"/>
                  </a:cubicBezTo>
                  <a:cubicBezTo>
                    <a:pt x="3553" y="136"/>
                    <a:pt x="4044" y="243"/>
                    <a:pt x="4536" y="351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582" y="3461"/>
              <a:ext cx="4530" cy="271"/>
            </a:xfrm>
            <a:custGeom>
              <a:avLst/>
              <a:gdLst>
                <a:gd name="T0" fmla="*/ 0 w 4536"/>
                <a:gd name="T1" fmla="*/ 4 h 435"/>
                <a:gd name="T2" fmla="*/ 907 w 4536"/>
                <a:gd name="T3" fmla="*/ 4 h 435"/>
                <a:gd name="T4" fmla="*/ 1814 w 4536"/>
                <a:gd name="T5" fmla="*/ 27 h 435"/>
                <a:gd name="T6" fmla="*/ 2722 w 4536"/>
                <a:gd name="T7" fmla="*/ 72 h 435"/>
                <a:gd name="T8" fmla="*/ 3629 w 4536"/>
                <a:gd name="T9" fmla="*/ 208 h 435"/>
                <a:gd name="T10" fmla="*/ 4536 w 4536"/>
                <a:gd name="T11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6" h="435">
                  <a:moveTo>
                    <a:pt x="0" y="4"/>
                  </a:moveTo>
                  <a:cubicBezTo>
                    <a:pt x="302" y="2"/>
                    <a:pt x="605" y="0"/>
                    <a:pt x="907" y="4"/>
                  </a:cubicBezTo>
                  <a:cubicBezTo>
                    <a:pt x="1209" y="8"/>
                    <a:pt x="1512" y="16"/>
                    <a:pt x="1814" y="27"/>
                  </a:cubicBezTo>
                  <a:cubicBezTo>
                    <a:pt x="2116" y="38"/>
                    <a:pt x="2420" y="42"/>
                    <a:pt x="2722" y="72"/>
                  </a:cubicBezTo>
                  <a:cubicBezTo>
                    <a:pt x="3024" y="102"/>
                    <a:pt x="3327" y="148"/>
                    <a:pt x="3629" y="208"/>
                  </a:cubicBezTo>
                  <a:cubicBezTo>
                    <a:pt x="3931" y="268"/>
                    <a:pt x="4233" y="351"/>
                    <a:pt x="4536" y="43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588" y="2712"/>
              <a:ext cx="4530" cy="271"/>
            </a:xfrm>
            <a:custGeom>
              <a:avLst/>
              <a:gdLst>
                <a:gd name="T0" fmla="*/ 0 w 4536"/>
                <a:gd name="T1" fmla="*/ 4 h 435"/>
                <a:gd name="T2" fmla="*/ 907 w 4536"/>
                <a:gd name="T3" fmla="*/ 4 h 435"/>
                <a:gd name="T4" fmla="*/ 1814 w 4536"/>
                <a:gd name="T5" fmla="*/ 27 h 435"/>
                <a:gd name="T6" fmla="*/ 2722 w 4536"/>
                <a:gd name="T7" fmla="*/ 72 h 435"/>
                <a:gd name="T8" fmla="*/ 3629 w 4536"/>
                <a:gd name="T9" fmla="*/ 208 h 435"/>
                <a:gd name="T10" fmla="*/ 4536 w 4536"/>
                <a:gd name="T11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6" h="435">
                  <a:moveTo>
                    <a:pt x="0" y="4"/>
                  </a:moveTo>
                  <a:cubicBezTo>
                    <a:pt x="302" y="2"/>
                    <a:pt x="605" y="0"/>
                    <a:pt x="907" y="4"/>
                  </a:cubicBezTo>
                  <a:cubicBezTo>
                    <a:pt x="1209" y="8"/>
                    <a:pt x="1512" y="16"/>
                    <a:pt x="1814" y="27"/>
                  </a:cubicBezTo>
                  <a:cubicBezTo>
                    <a:pt x="2116" y="38"/>
                    <a:pt x="2420" y="42"/>
                    <a:pt x="2722" y="72"/>
                  </a:cubicBezTo>
                  <a:cubicBezTo>
                    <a:pt x="3024" y="102"/>
                    <a:pt x="3327" y="148"/>
                    <a:pt x="3629" y="208"/>
                  </a:cubicBezTo>
                  <a:cubicBezTo>
                    <a:pt x="3931" y="268"/>
                    <a:pt x="4233" y="351"/>
                    <a:pt x="4536" y="43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Oval 34"/>
            <p:cNvSpPr>
              <a:spLocks noChangeArrowheads="1"/>
            </p:cNvSpPr>
            <p:nvPr/>
          </p:nvSpPr>
          <p:spPr bwMode="auto">
            <a:xfrm rot="-37565757">
              <a:off x="537" y="3421"/>
              <a:ext cx="90" cy="9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Oval 35"/>
            <p:cNvSpPr>
              <a:spLocks noChangeArrowheads="1"/>
            </p:cNvSpPr>
            <p:nvPr/>
          </p:nvSpPr>
          <p:spPr bwMode="auto">
            <a:xfrm rot="-37565757">
              <a:off x="1444" y="3421"/>
              <a:ext cx="90" cy="9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Oval 36"/>
            <p:cNvSpPr>
              <a:spLocks noChangeArrowheads="1"/>
            </p:cNvSpPr>
            <p:nvPr/>
          </p:nvSpPr>
          <p:spPr bwMode="auto">
            <a:xfrm rot="-37565757">
              <a:off x="2345" y="3437"/>
              <a:ext cx="90" cy="9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Oval 37"/>
            <p:cNvSpPr>
              <a:spLocks noChangeArrowheads="1"/>
            </p:cNvSpPr>
            <p:nvPr/>
          </p:nvSpPr>
          <p:spPr bwMode="auto">
            <a:xfrm rot="-37565757">
              <a:off x="3259" y="3460"/>
              <a:ext cx="90" cy="9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Oval 38"/>
            <p:cNvSpPr>
              <a:spLocks noChangeArrowheads="1"/>
            </p:cNvSpPr>
            <p:nvPr/>
          </p:nvSpPr>
          <p:spPr bwMode="auto">
            <a:xfrm rot="-37565757">
              <a:off x="4167" y="3551"/>
              <a:ext cx="90" cy="9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Oval 39"/>
            <p:cNvSpPr>
              <a:spLocks noChangeArrowheads="1"/>
            </p:cNvSpPr>
            <p:nvPr/>
          </p:nvSpPr>
          <p:spPr bwMode="auto">
            <a:xfrm rot="-37565757">
              <a:off x="5075" y="3691"/>
              <a:ext cx="90" cy="9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Oval 40"/>
            <p:cNvSpPr>
              <a:spLocks noChangeArrowheads="1"/>
            </p:cNvSpPr>
            <p:nvPr/>
          </p:nvSpPr>
          <p:spPr bwMode="auto">
            <a:xfrm rot="-37565757">
              <a:off x="5079" y="2943"/>
              <a:ext cx="90" cy="9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Oval 41"/>
            <p:cNvSpPr>
              <a:spLocks noChangeArrowheads="1"/>
            </p:cNvSpPr>
            <p:nvPr/>
          </p:nvSpPr>
          <p:spPr bwMode="auto">
            <a:xfrm rot="-37565757">
              <a:off x="4165" y="2795"/>
              <a:ext cx="90" cy="9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Oval 42"/>
            <p:cNvSpPr>
              <a:spLocks noChangeArrowheads="1"/>
            </p:cNvSpPr>
            <p:nvPr/>
          </p:nvSpPr>
          <p:spPr bwMode="auto">
            <a:xfrm rot="-37565757">
              <a:off x="3264" y="2715"/>
              <a:ext cx="90" cy="9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Oval 43"/>
            <p:cNvSpPr>
              <a:spLocks noChangeArrowheads="1"/>
            </p:cNvSpPr>
            <p:nvPr/>
          </p:nvSpPr>
          <p:spPr bwMode="auto">
            <a:xfrm rot="-37565757">
              <a:off x="2357" y="2693"/>
              <a:ext cx="90" cy="9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Oval 44"/>
            <p:cNvSpPr>
              <a:spLocks noChangeArrowheads="1"/>
            </p:cNvSpPr>
            <p:nvPr/>
          </p:nvSpPr>
          <p:spPr bwMode="auto">
            <a:xfrm rot="-37565757">
              <a:off x="1444" y="2670"/>
              <a:ext cx="90" cy="9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Oval 45"/>
            <p:cNvSpPr>
              <a:spLocks noChangeArrowheads="1"/>
            </p:cNvSpPr>
            <p:nvPr/>
          </p:nvSpPr>
          <p:spPr bwMode="auto">
            <a:xfrm rot="-37565757">
              <a:off x="543" y="2670"/>
              <a:ext cx="90" cy="9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 rot="37565757">
              <a:off x="1002" y="3203"/>
              <a:ext cx="68" cy="6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Oval 47"/>
            <p:cNvSpPr>
              <a:spLocks noChangeArrowheads="1"/>
            </p:cNvSpPr>
            <p:nvPr/>
          </p:nvSpPr>
          <p:spPr bwMode="auto">
            <a:xfrm rot="37565757">
              <a:off x="1903" y="3134"/>
              <a:ext cx="68" cy="6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Oval 48"/>
            <p:cNvSpPr>
              <a:spLocks noChangeArrowheads="1"/>
            </p:cNvSpPr>
            <p:nvPr/>
          </p:nvSpPr>
          <p:spPr bwMode="auto">
            <a:xfrm rot="37565757">
              <a:off x="2813" y="3135"/>
              <a:ext cx="68" cy="6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Oval 49"/>
            <p:cNvSpPr>
              <a:spLocks noChangeArrowheads="1"/>
            </p:cNvSpPr>
            <p:nvPr/>
          </p:nvSpPr>
          <p:spPr bwMode="auto">
            <a:xfrm rot="37565757">
              <a:off x="3718" y="3201"/>
              <a:ext cx="68" cy="6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Oval 50"/>
            <p:cNvSpPr>
              <a:spLocks noChangeArrowheads="1"/>
            </p:cNvSpPr>
            <p:nvPr/>
          </p:nvSpPr>
          <p:spPr bwMode="auto">
            <a:xfrm rot="37565757">
              <a:off x="4625" y="3374"/>
              <a:ext cx="68" cy="6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51"/>
            <p:cNvSpPr>
              <a:spLocks noChangeShapeType="1"/>
            </p:cNvSpPr>
            <p:nvPr/>
          </p:nvSpPr>
          <p:spPr bwMode="auto">
            <a:xfrm>
              <a:off x="5073" y="3496"/>
              <a:ext cx="68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Oval 52"/>
            <p:cNvSpPr>
              <a:spLocks noChangeArrowheads="1"/>
            </p:cNvSpPr>
            <p:nvPr/>
          </p:nvSpPr>
          <p:spPr bwMode="auto">
            <a:xfrm rot="37565757">
              <a:off x="1909" y="3248"/>
              <a:ext cx="68" cy="6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Oval 53"/>
            <p:cNvSpPr>
              <a:spLocks noChangeArrowheads="1"/>
            </p:cNvSpPr>
            <p:nvPr/>
          </p:nvSpPr>
          <p:spPr bwMode="auto">
            <a:xfrm rot="37565757">
              <a:off x="2814" y="3291"/>
              <a:ext cx="68" cy="6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Text Box 54"/>
            <p:cNvSpPr txBox="1">
              <a:spLocks noChangeArrowheads="1"/>
            </p:cNvSpPr>
            <p:nvPr/>
          </p:nvSpPr>
          <p:spPr bwMode="auto">
            <a:xfrm>
              <a:off x="1920" y="3136"/>
              <a:ext cx="3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de-DE" sz="1000">
                  <a:latin typeface="Symbol" pitchFamily="18" charset="2"/>
                </a:rPr>
                <a:t>D</a:t>
              </a:r>
              <a:r>
                <a:rPr lang="de-DE" sz="1000"/>
                <a:t>x, </a:t>
              </a:r>
              <a:r>
                <a:rPr lang="de-DE" sz="1000">
                  <a:latin typeface="Symbol" pitchFamily="18" charset="2"/>
                </a:rPr>
                <a:t>D</a:t>
              </a:r>
              <a:r>
                <a:rPr lang="de-DE" sz="1000"/>
                <a:t>z</a:t>
              </a:r>
              <a:endParaRPr lang="en-GB" sz="1000"/>
            </a:p>
          </p:txBody>
        </p:sp>
        <p:sp>
          <p:nvSpPr>
            <p:cNvPr id="38" name="Oval 55"/>
            <p:cNvSpPr>
              <a:spLocks noChangeArrowheads="1"/>
            </p:cNvSpPr>
            <p:nvPr/>
          </p:nvSpPr>
          <p:spPr bwMode="auto">
            <a:xfrm rot="37565757">
              <a:off x="3720" y="3334"/>
              <a:ext cx="68" cy="6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6"/>
            <p:cNvSpPr>
              <a:spLocks noChangeShapeType="1"/>
            </p:cNvSpPr>
            <p:nvPr/>
          </p:nvSpPr>
          <p:spPr bwMode="auto">
            <a:xfrm>
              <a:off x="1943" y="3205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57"/>
            <p:cNvSpPr>
              <a:spLocks noChangeShapeType="1"/>
            </p:cNvSpPr>
            <p:nvPr/>
          </p:nvSpPr>
          <p:spPr bwMode="auto">
            <a:xfrm>
              <a:off x="2850" y="3214"/>
              <a:ext cx="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58"/>
            <p:cNvSpPr>
              <a:spLocks noChangeShapeType="1"/>
            </p:cNvSpPr>
            <p:nvPr/>
          </p:nvSpPr>
          <p:spPr bwMode="auto">
            <a:xfrm>
              <a:off x="3757" y="3264"/>
              <a:ext cx="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 Box 59"/>
            <p:cNvSpPr txBox="1">
              <a:spLocks noChangeArrowheads="1"/>
            </p:cNvSpPr>
            <p:nvPr/>
          </p:nvSpPr>
          <p:spPr bwMode="auto">
            <a:xfrm>
              <a:off x="2830" y="3169"/>
              <a:ext cx="3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de-DE" sz="1000">
                  <a:latin typeface="Symbol" pitchFamily="18" charset="2"/>
                </a:rPr>
                <a:t>D</a:t>
              </a:r>
              <a:r>
                <a:rPr lang="de-DE" sz="1000"/>
                <a:t>x, </a:t>
              </a:r>
              <a:r>
                <a:rPr lang="de-DE" sz="1000">
                  <a:latin typeface="Symbol" pitchFamily="18" charset="2"/>
                </a:rPr>
                <a:t>D</a:t>
              </a:r>
              <a:r>
                <a:rPr lang="de-DE" sz="1000"/>
                <a:t>z</a:t>
              </a:r>
              <a:endParaRPr lang="en-GB" sz="1000"/>
            </a:p>
          </p:txBody>
        </p:sp>
        <p:sp>
          <p:nvSpPr>
            <p:cNvPr id="43" name="Text Box 60"/>
            <p:cNvSpPr txBox="1">
              <a:spLocks noChangeArrowheads="1"/>
            </p:cNvSpPr>
            <p:nvPr/>
          </p:nvSpPr>
          <p:spPr bwMode="auto">
            <a:xfrm>
              <a:off x="3714" y="3223"/>
              <a:ext cx="3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de-DE" sz="1000">
                  <a:latin typeface="Symbol" pitchFamily="18" charset="2"/>
                </a:rPr>
                <a:t>D</a:t>
              </a:r>
              <a:r>
                <a:rPr lang="de-DE" sz="1000"/>
                <a:t>x, </a:t>
              </a:r>
              <a:r>
                <a:rPr lang="de-DE" sz="1000">
                  <a:latin typeface="Symbol" pitchFamily="18" charset="2"/>
                </a:rPr>
                <a:t>D</a:t>
              </a:r>
              <a:r>
                <a:rPr lang="de-DE" sz="1000"/>
                <a:t>z</a:t>
              </a:r>
              <a:endParaRPr lang="en-GB" sz="1000"/>
            </a:p>
          </p:txBody>
        </p:sp>
      </p:grpSp>
      <p:sp>
        <p:nvSpPr>
          <p:cNvPr id="44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03618" y="936946"/>
            <a:ext cx="8520113" cy="27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System Integration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02060"/>
              </a:solidFill>
            </a:endParaRP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The SLRS (Straight Line Reference Surveyor) is a refraction free alignment system</a:t>
            </a: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It uses a collimated laser beam within an ISO200 vacuum tube</a:t>
            </a: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SLRS is used like a ruler put into the seemingly bent </a:t>
            </a:r>
            <a:r>
              <a:rPr lang="en-GB" sz="1600" dirty="0">
                <a:solidFill>
                  <a:srgbClr val="002060"/>
                </a:solidFill>
              </a:rPr>
              <a:t>(refraction) </a:t>
            </a:r>
            <a:r>
              <a:rPr lang="en-GB" sz="1600" dirty="0" smtClean="0">
                <a:solidFill>
                  <a:srgbClr val="002060"/>
                </a:solidFill>
              </a:rPr>
              <a:t>tunnel network</a:t>
            </a: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There is no direct connection between the SLRS and machine components</a:t>
            </a: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SLRS provides </a:t>
            </a:r>
            <a:r>
              <a:rPr lang="en-GB" sz="1600" dirty="0">
                <a:solidFill>
                  <a:srgbClr val="002060"/>
                </a:solidFill>
              </a:rPr>
              <a:t>correction parameters </a:t>
            </a:r>
            <a:r>
              <a:rPr lang="en-GB" sz="1600" dirty="0" smtClean="0">
                <a:solidFill>
                  <a:srgbClr val="002060"/>
                </a:solidFill>
              </a:rPr>
              <a:t>(dx</a:t>
            </a:r>
            <a:r>
              <a:rPr lang="en-GB" sz="1600" dirty="0">
                <a:solidFill>
                  <a:srgbClr val="002060"/>
                </a:solidFill>
              </a:rPr>
              <a:t>, </a:t>
            </a:r>
            <a:r>
              <a:rPr lang="en-GB" sz="1600" dirty="0" err="1" smtClean="0">
                <a:solidFill>
                  <a:srgbClr val="002060"/>
                </a:solidFill>
              </a:rPr>
              <a:t>dz</a:t>
            </a:r>
            <a:r>
              <a:rPr lang="en-GB" sz="1600" dirty="0">
                <a:solidFill>
                  <a:srgbClr val="002060"/>
                </a:solidFill>
              </a:rPr>
              <a:t>) </a:t>
            </a:r>
            <a:r>
              <a:rPr lang="en-GB" sz="1600" dirty="0" smtClean="0">
                <a:solidFill>
                  <a:srgbClr val="002060"/>
                </a:solidFill>
              </a:rPr>
              <a:t>for </a:t>
            </a:r>
            <a:r>
              <a:rPr lang="en-GB" sz="1600" dirty="0">
                <a:solidFill>
                  <a:srgbClr val="002060"/>
                </a:solidFill>
              </a:rPr>
              <a:t>the </a:t>
            </a:r>
            <a:r>
              <a:rPr lang="en-GB" sz="1600" dirty="0" smtClean="0">
                <a:solidFill>
                  <a:srgbClr val="002060"/>
                </a:solidFill>
              </a:rPr>
              <a:t>geodetic network</a:t>
            </a:r>
            <a:endParaRPr lang="en-GB" sz="1600" dirty="0">
              <a:solidFill>
                <a:srgbClr val="002060"/>
              </a:solidFill>
            </a:endParaRP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Calibrated transfer pieces are used to connect the SLRS </a:t>
            </a:r>
            <a:r>
              <a:rPr lang="en-GB" sz="1600" dirty="0" err="1" smtClean="0">
                <a:solidFill>
                  <a:srgbClr val="002060"/>
                </a:solidFill>
              </a:rPr>
              <a:t>measuremets</a:t>
            </a:r>
            <a:endParaRPr lang="en-GB" sz="1600" dirty="0">
              <a:solidFill>
                <a:srgbClr val="002060"/>
              </a:solidFill>
            </a:endParaRPr>
          </a:p>
          <a:p>
            <a:pPr marL="519113" lvl="2" indent="0">
              <a:buNone/>
            </a:pP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with the tunnel network</a:t>
            </a:r>
          </a:p>
          <a:p>
            <a:pPr marL="804863" lvl="2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1227</Words>
  <Application>Microsoft Office PowerPoint</Application>
  <PresentationFormat>Bildschirmpräsentation (4:3)</PresentationFormat>
  <Paragraphs>207</Paragraphs>
  <Slides>16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PPT-Vorlage_en</vt:lpstr>
      <vt:lpstr>Alignment Accuracy in Long Straight Sections</vt:lpstr>
      <vt:lpstr>PowerPoint-Präsentation</vt:lpstr>
      <vt:lpstr>SLRS: why do we need it ? // obstacles</vt:lpstr>
      <vt:lpstr> </vt:lpstr>
      <vt:lpstr>PowerPoint-Präsentation</vt:lpstr>
      <vt:lpstr>PowerPoint-Präsentation</vt:lpstr>
      <vt:lpstr>PowerPoint-Präsentation</vt:lpstr>
      <vt:lpstr>PowerPoint-Präsentation</vt:lpstr>
      <vt:lpstr>System setup</vt:lpstr>
      <vt:lpstr>System setup, Principle</vt:lpstr>
      <vt:lpstr>System setup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SLRS Revisited</dc:title>
  <dc:creator>prenting</dc:creator>
  <cp:lastModifiedBy>prenting</cp:lastModifiedBy>
  <cp:revision>20</cp:revision>
  <dcterms:created xsi:type="dcterms:W3CDTF">2019-04-04T11:35:46Z</dcterms:created>
  <dcterms:modified xsi:type="dcterms:W3CDTF">2019-04-10T15:08:09Z</dcterms:modified>
</cp:coreProperties>
</file>