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79" r:id="rId2"/>
    <p:sldId id="331" r:id="rId3"/>
    <p:sldId id="332" r:id="rId4"/>
    <p:sldId id="333" r:id="rId5"/>
    <p:sldId id="336" r:id="rId6"/>
    <p:sldId id="335" r:id="rId7"/>
    <p:sldId id="334" r:id="rId8"/>
    <p:sldId id="27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275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3953" userDrawn="1">
          <p15:clr>
            <a:srgbClr val="A4A3A4"/>
          </p15:clr>
        </p15:guide>
        <p15:guide id="4" pos="7287" userDrawn="1">
          <p15:clr>
            <a:srgbClr val="A4A3A4"/>
          </p15:clr>
        </p15:guide>
        <p15:guide id="5" pos="393" userDrawn="1">
          <p15:clr>
            <a:srgbClr val="A4A3A4"/>
          </p15:clr>
        </p15:guide>
        <p15:guide id="6" orient="horz" pos="37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28" autoAdjust="0"/>
    <p:restoredTop sz="94660"/>
  </p:normalViewPr>
  <p:slideViewPr>
    <p:cSldViewPr snapToGrid="0" showGuides="1">
      <p:cViewPr>
        <p:scale>
          <a:sx n="110" d="100"/>
          <a:sy n="110" d="100"/>
        </p:scale>
        <p:origin x="-2296" y="-1356"/>
      </p:cViewPr>
      <p:guideLst>
        <p:guide orient="horz" pos="1275"/>
        <p:guide orient="horz" pos="3725"/>
        <p:guide pos="3727"/>
        <p:guide pos="3953"/>
        <p:guide pos="7287"/>
        <p:guide pos="39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7" d="100"/>
          <a:sy n="97" d="100"/>
        </p:scale>
        <p:origin x="25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0AC80-9589-41A1-8ED2-EC2076B0E8E8}" type="datetimeFigureOut">
              <a:rPr lang="de-DE" smtClean="0"/>
              <a:t>09.04.2019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3A726-01A3-41A5-8C71-74C8A626EA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6161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92030-5346-4222-B1C0-77ABA51E04BA}" type="datetimeFigureOut">
              <a:rPr lang="de-DE" smtClean="0"/>
              <a:t>09.04.2019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B39C8-6D5D-40E8-8D83-C1E41A39F5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4387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000" y="1120776"/>
            <a:ext cx="8039624" cy="1050925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9" y="2583180"/>
            <a:ext cx="8039624" cy="333025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 smtClean="0"/>
              <a:t>Formatvorlage des Untertitelmasters durch Klicken bearbeiten</a:t>
            </a:r>
            <a:endParaRPr lang="en-US" noProof="0" dirty="0"/>
          </a:p>
        </p:txBody>
      </p:sp>
      <p:pic>
        <p:nvPicPr>
          <p:cNvPr id="7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25" y="771527"/>
            <a:ext cx="1423988" cy="142234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6413956"/>
            <a:ext cx="2275200" cy="12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7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2024064"/>
            <a:ext cx="8101013" cy="3889375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GB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7" y="5913438"/>
            <a:ext cx="8101013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8934451" y="2033590"/>
            <a:ext cx="2633662" cy="3879847"/>
          </a:xfrm>
        </p:spPr>
        <p:txBody>
          <a:bodyPr/>
          <a:lstStyle>
            <a:lvl1pPr marL="266700" indent="-266700">
              <a:defRPr sz="1400"/>
            </a:lvl1pPr>
            <a:lvl2pPr marL="542925" indent="-276225">
              <a:defRPr sz="1400"/>
            </a:lvl2pPr>
            <a:lvl3pPr marL="809625" indent="-266700">
              <a:defRPr sz="1400"/>
            </a:lvl3pPr>
            <a:lvl4pPr marL="990600" indent="-180975">
              <a:defRPr sz="1400"/>
            </a:lvl4pPr>
            <a:lvl5pPr marL="1162050" indent="-171450"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0024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23036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635" y="1552576"/>
            <a:ext cx="10961477" cy="3814764"/>
          </a:xfrm>
        </p:spPr>
        <p:txBody>
          <a:bodyPr anchor="ctr"/>
          <a:lstStyle>
            <a:lvl1pPr>
              <a:defRPr sz="6300">
                <a:solidFill>
                  <a:schemeClr val="tx1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5448300"/>
            <a:ext cx="10944225" cy="57467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24229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41166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614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2024063"/>
            <a:ext cx="10944224" cy="3889375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35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828675"/>
            <a:ext cx="10944224" cy="50847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23887" y="5913438"/>
            <a:ext cx="10944225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2124035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9" y="1196976"/>
            <a:ext cx="5292723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75388" y="1196976"/>
            <a:ext cx="5292725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5913438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75385" y="5913438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170003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7" y="2024063"/>
            <a:ext cx="5292725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75389" y="2024063"/>
            <a:ext cx="5292724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5086351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75385" y="5086351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00823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189" y="712232"/>
            <a:ext cx="10956924" cy="78054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2024064"/>
            <a:ext cx="10944224" cy="3889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1377083" y="293577"/>
            <a:ext cx="514351" cy="2937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fld id="{A5DEC3FA-4FB7-4309-A077-6BB31CA8E81A}" type="slidenum">
              <a:rPr lang="en-US" sz="1600" noProof="0" smtClean="0"/>
              <a:pPr algn="r"/>
              <a:t>‹Nr.›</a:t>
            </a:fld>
            <a:endParaRPr lang="en-US" sz="1600" noProof="0"/>
          </a:p>
        </p:txBody>
      </p:sp>
      <p:cxnSp>
        <p:nvCxnSpPr>
          <p:cNvPr id="11" name="Gerader Verbinder 10"/>
          <p:cNvCxnSpPr/>
          <p:nvPr/>
        </p:nvCxnSpPr>
        <p:spPr>
          <a:xfrm>
            <a:off x="623889" y="339297"/>
            <a:ext cx="529272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>
            <a:off x="6275389" y="339297"/>
            <a:ext cx="5292726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6413956"/>
            <a:ext cx="2275200" cy="120448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6275389" y="381001"/>
            <a:ext cx="529272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92600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  <p:sldLayoutId id="2147483673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lnSpc>
          <a:spcPct val="114000"/>
        </a:lnSpc>
        <a:spcBef>
          <a:spcPts val="1800"/>
        </a:spcBef>
        <a:buClr>
          <a:schemeClr val="bg2"/>
        </a:buClr>
        <a:buFontTx/>
        <a:buBlip>
          <a:blip r:embed="rId13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357188" algn="l" defTabSz="914400" rtl="0" eaLnBrk="1" latinLnBrk="0" hangingPunct="1">
        <a:lnSpc>
          <a:spcPct val="114000"/>
        </a:lnSpc>
        <a:spcBef>
          <a:spcPts val="0"/>
        </a:spcBef>
        <a:buClr>
          <a:schemeClr val="accent2"/>
        </a:buClr>
        <a:buFontTx/>
        <a:buBlip>
          <a:blip r:embed="rId1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82663" indent="-268288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173038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788" indent="-180975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275" userDrawn="1">
          <p15:clr>
            <a:srgbClr val="F26B43"/>
          </p15:clr>
        </p15:guide>
        <p15:guide id="2" pos="3727" userDrawn="1">
          <p15:clr>
            <a:srgbClr val="F26B43"/>
          </p15:clr>
        </p15:guide>
        <p15:guide id="3" pos="3953" userDrawn="1">
          <p15:clr>
            <a:srgbClr val="F26B43"/>
          </p15:clr>
        </p15:guide>
        <p15:guide id="4" pos="393" userDrawn="1">
          <p15:clr>
            <a:srgbClr val="F26B43"/>
          </p15:clr>
        </p15:guide>
        <p15:guide id="5" pos="7287" userDrawn="1">
          <p15:clr>
            <a:srgbClr val="F26B43"/>
          </p15:clr>
        </p15:guide>
        <p15:guide id="6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000" y="1120776"/>
            <a:ext cx="8728770" cy="1050925"/>
          </a:xfrm>
        </p:spPr>
        <p:txBody>
          <a:bodyPr/>
          <a:lstStyle/>
          <a:p>
            <a:r>
              <a:rPr lang="en-US" dirty="0"/>
              <a:t>Translation of the </a:t>
            </a:r>
            <a:r>
              <a:rPr lang="en-US" dirty="0" smtClean="0"/>
              <a:t>AC &amp; associated modification </a:t>
            </a:r>
            <a:r>
              <a:rPr lang="en-US" dirty="0"/>
              <a:t>of tunnel </a:t>
            </a:r>
            <a:r>
              <a:rPr lang="en-US" dirty="0" smtClean="0"/>
              <a:t>infrastructure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A. Violante</a:t>
            </a:r>
          </a:p>
          <a:p>
            <a:r>
              <a:rPr lang="en-GB" dirty="0" smtClean="0"/>
              <a:t>G. </a:t>
            </a:r>
            <a:r>
              <a:rPr lang="en-GB" dirty="0" err="1" smtClean="0"/>
              <a:t>Wellenreuther</a:t>
            </a:r>
            <a:endParaRPr lang="en-GB" dirty="0" smtClean="0"/>
          </a:p>
          <a:p>
            <a:r>
              <a:rPr lang="en-GB" dirty="0" smtClean="0"/>
              <a:t>C. </a:t>
            </a:r>
            <a:r>
              <a:rPr lang="en-GB" dirty="0" err="1" smtClean="0"/>
              <a:t>Holz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90192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9" y="712232"/>
            <a:ext cx="10956924" cy="474173"/>
          </a:xfrm>
        </p:spPr>
        <p:txBody>
          <a:bodyPr/>
          <a:lstStyle/>
          <a:p>
            <a:r>
              <a:rPr lang="de-DE" dirty="0" err="1" smtClean="0"/>
              <a:t>Scope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endParaRPr lang="de-DE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8209163"/>
              </p:ext>
            </p:extLst>
          </p:nvPr>
        </p:nvGraphicFramePr>
        <p:xfrm>
          <a:off x="658612" y="1851950"/>
          <a:ext cx="10944225" cy="387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8075"/>
                <a:gridCol w="4524797"/>
                <a:gridCol w="2771353"/>
              </a:tblGrid>
              <a:tr h="213074">
                <a:tc>
                  <a:txBody>
                    <a:bodyPr/>
                    <a:lstStyle/>
                    <a:p>
                      <a:r>
                        <a:rPr lang="de-DE" dirty="0" smtClean="0"/>
                        <a:t>Task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Responsible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Time / Duration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Shift of the PKG by ~24.4m </a:t>
                      </a:r>
                      <a:b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(including the extension of precision </a:t>
                      </a:r>
                      <a:r>
                        <a:rPr lang="en-US" sz="14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climatization</a:t>
                      </a: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housing)</a:t>
                      </a:r>
                      <a:endParaRPr lang="de-D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Company M+W, now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exyte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contact person: C.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Holz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WS 19/20 (25 </a:t>
                      </a:r>
                      <a:r>
                        <a:rPr lang="de-DE" dirty="0" err="1" smtClean="0"/>
                        <a:t>days</a:t>
                      </a:r>
                      <a:r>
                        <a:rPr lang="de-DE" dirty="0" smtClean="0"/>
                        <a:t>, </a:t>
                      </a:r>
                      <a:r>
                        <a:rPr lang="de-DE" dirty="0" err="1" smtClean="0"/>
                        <a:t>excluding</a:t>
                      </a:r>
                      <a:r>
                        <a:rPr lang="de-DE" baseline="0" dirty="0" smtClean="0"/>
                        <a:t> KW 52 +1</a:t>
                      </a:r>
                      <a:r>
                        <a:rPr lang="de-DE" dirty="0" smtClean="0"/>
                        <a:t>)</a:t>
                      </a:r>
                      <a:br>
                        <a:rPr lang="de-DE" dirty="0" smtClean="0"/>
                      </a:br>
                      <a:r>
                        <a:rPr lang="de-DE" dirty="0" smtClean="0">
                          <a:sym typeface="Wingdings" panose="05000000000000000000" pitchFamily="2" charset="2"/>
                        </a:rPr>
                        <a:t> </a:t>
                      </a:r>
                      <a:r>
                        <a:rPr lang="de-DE" dirty="0" err="1" smtClean="0">
                          <a:sym typeface="Wingdings" panose="05000000000000000000" pitchFamily="2" charset="2"/>
                        </a:rPr>
                        <a:t>entire</a:t>
                      </a:r>
                      <a:r>
                        <a:rPr lang="de-DE" dirty="0" smtClean="0">
                          <a:sym typeface="Wingdings" panose="05000000000000000000" pitchFamily="2" charset="2"/>
                        </a:rPr>
                        <a:t> WS 19/20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Modification of cooling water </a:t>
                      </a: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(including extension of water collection pan etc.)</a:t>
                      </a:r>
                      <a:endParaRPr lang="de-D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MKK2, contact person: A. Block,</a:t>
                      </a:r>
                      <a:b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be done by Fa.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Kliewe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SS 19 (10 </a:t>
                      </a:r>
                      <a:r>
                        <a:rPr lang="de-DE" dirty="0" err="1" smtClean="0"/>
                        <a:t>days</a:t>
                      </a:r>
                      <a:r>
                        <a:rPr lang="de-DE" dirty="0" smtClean="0"/>
                        <a:t>), WS19/20</a:t>
                      </a:r>
                      <a:r>
                        <a:rPr lang="de-DE" baseline="0" dirty="0" smtClean="0"/>
                        <a:t> (5 </a:t>
                      </a:r>
                      <a:r>
                        <a:rPr lang="de-DE" baseline="0" dirty="0" err="1" smtClean="0"/>
                        <a:t>days</a:t>
                      </a:r>
                      <a:r>
                        <a:rPr lang="de-DE" baseline="0" dirty="0" smtClean="0"/>
                        <a:t>)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Modification of el. Power </a:t>
                      </a:r>
                      <a:b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(basically shortening</a:t>
                      </a:r>
                      <a:r>
                        <a:rPr lang="en-US" sz="14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existing connections)</a:t>
                      </a:r>
                      <a:endParaRPr lang="de-D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MKK1, contact person: O. Mayer,</a:t>
                      </a:r>
                      <a:b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be done by Fa.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Wille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WS 19/20 (2 </a:t>
                      </a:r>
                      <a:r>
                        <a:rPr lang="de-DE" dirty="0" err="1" smtClean="0"/>
                        <a:t>days</a:t>
                      </a:r>
                      <a:r>
                        <a:rPr lang="de-DE" dirty="0" smtClean="0"/>
                        <a:t>)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Dis/Re-Mounting of PKG Fire Safety Systems</a:t>
                      </a:r>
                      <a:endParaRPr lang="de-D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SAVE, contact person: F.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Saretzki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b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be done by Fa. Wagner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WS 19/20 (1</a:t>
                      </a:r>
                      <a:r>
                        <a:rPr lang="de-DE" baseline="0" dirty="0" smtClean="0"/>
                        <a:t> / 2 </a:t>
                      </a:r>
                      <a:r>
                        <a:rPr lang="de-DE" baseline="0" dirty="0" err="1" smtClean="0"/>
                        <a:t>days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respectively</a:t>
                      </a:r>
                      <a:r>
                        <a:rPr lang="de-DE" baseline="0" dirty="0" smtClean="0"/>
                        <a:t>)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Modification of IT connections</a:t>
                      </a:r>
                      <a:endParaRPr lang="de-D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DESY IT, contact person: T.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Ladwig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WS 19/20 (1 </a:t>
                      </a:r>
                      <a:r>
                        <a:rPr lang="de-DE" dirty="0" err="1" smtClean="0"/>
                        <a:t>day</a:t>
                      </a:r>
                      <a:r>
                        <a:rPr lang="de-DE" dirty="0" smtClean="0"/>
                        <a:t>)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8693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Start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Apple X </a:t>
            </a:r>
            <a:r>
              <a:rPr lang="de-DE" dirty="0" err="1" smtClean="0"/>
              <a:t>section</a:t>
            </a:r>
            <a:r>
              <a:rPr lang="de-DE" dirty="0" smtClean="0"/>
              <a:t> @ LA ca. 2941m</a:t>
            </a:r>
            <a:endParaRPr lang="de-D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37" y="1856230"/>
            <a:ext cx="4175960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157" y="1684116"/>
            <a:ext cx="4740491" cy="456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6575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9" y="712232"/>
            <a:ext cx="10956924" cy="445236"/>
          </a:xfrm>
        </p:spPr>
        <p:txBody>
          <a:bodyPr/>
          <a:lstStyle/>
          <a:p>
            <a:r>
              <a:rPr lang="de-DE" dirty="0" err="1" smtClean="0"/>
              <a:t>Shift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PKG</a:t>
            </a:r>
            <a:endParaRPr lang="de-DE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1" y="1388962"/>
            <a:ext cx="11999500" cy="4524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Gerade Verbindung mit Pfeil 8"/>
          <p:cNvCxnSpPr/>
          <p:nvPr/>
        </p:nvCxnSpPr>
        <p:spPr>
          <a:xfrm>
            <a:off x="-283580" y="2762491"/>
            <a:ext cx="2615879" cy="0"/>
          </a:xfrm>
          <a:prstGeom prst="straightConnector1">
            <a:avLst/>
          </a:prstGeom>
          <a:ln w="63500">
            <a:solidFill>
              <a:schemeClr val="accent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H="1">
            <a:off x="2397889" y="2762491"/>
            <a:ext cx="10687291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104172" y="2190508"/>
            <a:ext cx="1713053" cy="3298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de-DE" sz="2800" b="1" dirty="0" err="1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cooling</a:t>
            </a:r>
            <a:endParaRPr lang="de-DE" sz="1600" b="1" dirty="0" smtClean="0">
              <a:solidFill>
                <a:schemeClr val="accent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056927" y="891251"/>
            <a:ext cx="6354501" cy="8044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de-DE" sz="1400" dirty="0" smtClean="0"/>
              <a:t>Note: End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PKG in </a:t>
            </a:r>
            <a:r>
              <a:rPr lang="de-DE" sz="1400" dirty="0" err="1" smtClean="0"/>
              <a:t>this</a:t>
            </a:r>
            <a:r>
              <a:rPr lang="de-DE" sz="1400" dirty="0" smtClean="0"/>
              <a:t> </a:t>
            </a:r>
            <a:r>
              <a:rPr lang="de-DE" sz="1400" dirty="0" err="1" smtClean="0"/>
              <a:t>drawing</a:t>
            </a:r>
            <a:r>
              <a:rPr lang="de-DE" sz="1400" dirty="0" smtClean="0"/>
              <a:t> </a:t>
            </a:r>
            <a:r>
              <a:rPr lang="de-DE" sz="1400" dirty="0" err="1" smtClean="0"/>
              <a:t>is</a:t>
            </a:r>
            <a:r>
              <a:rPr lang="de-DE" sz="1400" dirty="0" smtClean="0"/>
              <a:t> @ LA = 2954,77m</a:t>
            </a:r>
            <a:endParaRPr lang="de-DE" sz="1400" dirty="0" smtClean="0"/>
          </a:p>
        </p:txBody>
      </p:sp>
    </p:spTree>
    <p:extLst>
      <p:ext uri="{BB962C8B-B14F-4D97-AF65-F5344CB8AC3E}">
        <p14:creationId xmlns:p14="http://schemas.microsoft.com/office/powerpoint/2010/main" val="851126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9" y="712232"/>
            <a:ext cx="10956924" cy="370001"/>
          </a:xfrm>
        </p:spPr>
        <p:txBody>
          <a:bodyPr/>
          <a:lstStyle/>
          <a:p>
            <a:r>
              <a:rPr lang="de-DE" dirty="0" smtClean="0"/>
              <a:t>End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PKG / </a:t>
            </a:r>
            <a:r>
              <a:rPr lang="de-DE" dirty="0" err="1" smtClean="0"/>
              <a:t>separating</a:t>
            </a:r>
            <a:r>
              <a:rPr lang="de-DE" dirty="0" smtClean="0"/>
              <a:t> wall.</a:t>
            </a:r>
            <a:endParaRPr lang="de-D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317" y="1249687"/>
            <a:ext cx="6196217" cy="500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711842" y="2170253"/>
            <a:ext cx="2297575" cy="35592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 smtClean="0"/>
              <a:t>But in </a:t>
            </a:r>
            <a:r>
              <a:rPr lang="en-US" sz="1400" dirty="0"/>
              <a:t>the current </a:t>
            </a:r>
            <a:r>
              <a:rPr lang="en-US" sz="1400" dirty="0" err="1"/>
              <a:t>vtour</a:t>
            </a:r>
            <a:r>
              <a:rPr lang="en-US" sz="1400" dirty="0"/>
              <a:t> </a:t>
            </a:r>
            <a:r>
              <a:rPr lang="en-US" sz="1400" dirty="0" smtClean="0"/>
              <a:t>XTD4 </a:t>
            </a:r>
            <a:r>
              <a:rPr lang="en-US" sz="1400" dirty="0"/>
              <a:t>at 2957 / </a:t>
            </a:r>
            <a:r>
              <a:rPr lang="en-US" sz="1400" dirty="0" smtClean="0"/>
              <a:t>2960m the </a:t>
            </a:r>
            <a:r>
              <a:rPr lang="en-US" sz="1400" dirty="0"/>
              <a:t>PKG currently ends at around 2958,5-2959,0m</a:t>
            </a:r>
            <a:r>
              <a:rPr lang="en-US" sz="1400" dirty="0" smtClean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428559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9" y="712232"/>
            <a:ext cx="10956924" cy="375788"/>
          </a:xfrm>
        </p:spPr>
        <p:txBody>
          <a:bodyPr/>
          <a:lstStyle/>
          <a:p>
            <a:r>
              <a:rPr lang="de-DE" dirty="0" smtClean="0"/>
              <a:t>Next </a:t>
            </a:r>
            <a:r>
              <a:rPr lang="de-DE" dirty="0" err="1" smtClean="0"/>
              <a:t>downstream</a:t>
            </a:r>
            <a:r>
              <a:rPr lang="de-DE" dirty="0" smtClean="0"/>
              <a:t> </a:t>
            </a:r>
            <a:r>
              <a:rPr lang="de-DE" dirty="0" err="1" smtClean="0"/>
              <a:t>components</a:t>
            </a:r>
            <a:endParaRPr lang="de-D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682" y="1098764"/>
            <a:ext cx="7345704" cy="5104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410900" y="2210307"/>
            <a:ext cx="3258274" cy="1333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</a:pPr>
            <a:r>
              <a:rPr lang="en-US" dirty="0" smtClean="0">
                <a:sym typeface="Wingdings" panose="05000000000000000000" pitchFamily="2" charset="2"/>
              </a:rPr>
              <a:t>Lessons learned: </a:t>
            </a:r>
          </a:p>
          <a:p>
            <a:pPr marL="285750" indent="-285750">
              <a:lnSpc>
                <a:spcPct val="112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We have to speak about absolute positions, not about relative shifts.</a:t>
            </a:r>
            <a:endParaRPr lang="en-US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1007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9" y="712232"/>
            <a:ext cx="10956924" cy="439449"/>
          </a:xfrm>
        </p:spPr>
        <p:txBody>
          <a:bodyPr/>
          <a:lstStyle/>
          <a:p>
            <a:r>
              <a:rPr lang="de-DE" dirty="0" err="1" smtClean="0"/>
              <a:t>Positions</a:t>
            </a:r>
            <a:r>
              <a:rPr lang="de-DE" dirty="0" smtClean="0"/>
              <a:t> (LA </a:t>
            </a:r>
            <a:r>
              <a:rPr lang="de-DE" dirty="0" err="1" smtClean="0"/>
              <a:t>coordinates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3889" y="1365814"/>
            <a:ext cx="10944224" cy="4547626"/>
          </a:xfrm>
        </p:spPr>
        <p:txBody>
          <a:bodyPr/>
          <a:lstStyle/>
          <a:p>
            <a:r>
              <a:rPr lang="de-DE" dirty="0" smtClean="0"/>
              <a:t>Center </a:t>
            </a:r>
            <a:r>
              <a:rPr lang="de-DE" dirty="0" err="1" smtClean="0"/>
              <a:t>of</a:t>
            </a:r>
            <a:r>
              <a:rPr lang="de-DE" dirty="0" smtClean="0"/>
              <a:t> 1st Apple X:				2942,62m</a:t>
            </a:r>
          </a:p>
          <a:p>
            <a:r>
              <a:rPr lang="de-DE" dirty="0" smtClean="0"/>
              <a:t>End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smtClean="0"/>
              <a:t>PKG, </a:t>
            </a:r>
            <a:r>
              <a:rPr lang="de-DE" dirty="0" err="1" smtClean="0"/>
              <a:t>current</a:t>
            </a:r>
            <a:r>
              <a:rPr lang="de-DE" dirty="0" smtClean="0"/>
              <a:t> „real“ </a:t>
            </a:r>
            <a:r>
              <a:rPr lang="de-DE" dirty="0" err="1" smtClean="0"/>
              <a:t>position</a:t>
            </a:r>
            <a:r>
              <a:rPr lang="de-DE" dirty="0" smtClean="0"/>
              <a:t>:		</a:t>
            </a:r>
            <a:r>
              <a:rPr lang="en-US" dirty="0" smtClean="0"/>
              <a:t>2958,5 - 59,0m </a:t>
            </a:r>
            <a:r>
              <a:rPr lang="de-DE" dirty="0" smtClean="0"/>
              <a:t>	</a:t>
            </a:r>
            <a:endParaRPr lang="de-DE" dirty="0" smtClean="0"/>
          </a:p>
          <a:p>
            <a:r>
              <a:rPr lang="de-DE" dirty="0" smtClean="0"/>
              <a:t>End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PKG after </a:t>
            </a:r>
            <a:r>
              <a:rPr lang="de-DE" dirty="0" err="1" smtClean="0"/>
              <a:t>shift</a:t>
            </a:r>
            <a:r>
              <a:rPr lang="de-DE" dirty="0"/>
              <a:t>:		</a:t>
            </a:r>
            <a:r>
              <a:rPr lang="de-DE" dirty="0" smtClean="0"/>
              <a:t>	ca. 2982m</a:t>
            </a:r>
            <a:endParaRPr lang="de-DE" dirty="0" smtClean="0"/>
          </a:p>
          <a:p>
            <a:r>
              <a:rPr lang="de-DE" dirty="0"/>
              <a:t>Pump </a:t>
            </a:r>
            <a:r>
              <a:rPr lang="de-DE" dirty="0" smtClean="0"/>
              <a:t>/ </a:t>
            </a:r>
            <a:r>
              <a:rPr lang="de-DE" dirty="0" err="1"/>
              <a:t>El</a:t>
            </a:r>
            <a:r>
              <a:rPr lang="de-DE" dirty="0"/>
              <a:t>. </a:t>
            </a:r>
            <a:r>
              <a:rPr lang="de-DE" dirty="0" smtClean="0"/>
              <a:t>Rack:				</a:t>
            </a:r>
            <a:r>
              <a:rPr lang="de-DE" dirty="0" smtClean="0"/>
              <a:t>2979,7m </a:t>
            </a:r>
            <a:r>
              <a:rPr lang="de-DE" dirty="0" smtClean="0"/>
              <a:t>/ 2980 – 2981,7m </a:t>
            </a:r>
          </a:p>
          <a:p>
            <a:pPr marL="0" indent="0">
              <a:buNone/>
            </a:pPr>
            <a:r>
              <a:rPr lang="de-DE" dirty="0" smtClean="0"/>
              <a:t>Pump + Rack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below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beamline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sym typeface="Wingdings" panose="05000000000000000000" pitchFamily="2" charset="2"/>
              </a:rPr>
              <a:t> </a:t>
            </a:r>
            <a:r>
              <a:rPr lang="de-DE" dirty="0" err="1" smtClean="0">
                <a:sym typeface="Wingdings" panose="05000000000000000000" pitchFamily="2" charset="2"/>
              </a:rPr>
              <a:t>lets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shift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the</a:t>
            </a:r>
            <a:r>
              <a:rPr lang="de-DE" dirty="0" smtClean="0">
                <a:sym typeface="Wingdings" panose="05000000000000000000" pitchFamily="2" charset="2"/>
              </a:rPr>
              <a:t> PKG </a:t>
            </a:r>
            <a:r>
              <a:rPr lang="de-DE" dirty="0" err="1" smtClean="0">
                <a:sym typeface="Wingdings" panose="05000000000000000000" pitchFamily="2" charset="2"/>
              </a:rPr>
              <a:t>as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much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as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possible</a:t>
            </a:r>
            <a:r>
              <a:rPr lang="de-DE" dirty="0" smtClean="0">
                <a:sym typeface="Wingdings" panose="05000000000000000000" pitchFamily="2" charset="2"/>
              </a:rPr>
              <a:t> (ca. 27-27.5m) </a:t>
            </a:r>
            <a:br>
              <a:rPr lang="de-DE" dirty="0" smtClean="0">
                <a:sym typeface="Wingdings" panose="05000000000000000000" pitchFamily="2" charset="2"/>
              </a:rPr>
            </a:br>
            <a:r>
              <a:rPr lang="de-DE" dirty="0" smtClean="0">
                <a:sym typeface="Wingdings" panose="05000000000000000000" pitchFamily="2" charset="2"/>
              </a:rPr>
              <a:t> </a:t>
            </a:r>
            <a:r>
              <a:rPr lang="de-DE" dirty="0" err="1" smtClean="0">
                <a:sym typeface="Wingdings" panose="05000000000000000000" pitchFamily="2" charset="2"/>
              </a:rPr>
              <a:t>provide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corrected</a:t>
            </a:r>
            <a:r>
              <a:rPr lang="de-DE" dirty="0" smtClean="0">
                <a:sym typeface="Wingdings" panose="05000000000000000000" pitchFamily="2" charset="2"/>
              </a:rPr>
              <a:t> CAD </a:t>
            </a:r>
            <a:r>
              <a:rPr lang="de-DE" dirty="0" err="1" smtClean="0">
                <a:sym typeface="Wingdings" panose="05000000000000000000" pitchFamily="2" charset="2"/>
              </a:rPr>
              <a:t>drawing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to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exyte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before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the</a:t>
            </a:r>
            <a:r>
              <a:rPr lang="de-DE" dirty="0" smtClean="0">
                <a:sym typeface="Wingdings" panose="05000000000000000000" pitchFamily="2" charset="2"/>
              </a:rPr>
              <a:t> SS</a:t>
            </a:r>
            <a:br>
              <a:rPr lang="de-DE" dirty="0" smtClean="0">
                <a:sym typeface="Wingdings" panose="05000000000000000000" pitchFamily="2" charset="2"/>
              </a:rPr>
            </a:br>
            <a:r>
              <a:rPr lang="de-DE" dirty="0" smtClean="0">
                <a:sym typeface="Wingdings" panose="05000000000000000000" pitchFamily="2" charset="2"/>
              </a:rPr>
              <a:t> </a:t>
            </a:r>
            <a:r>
              <a:rPr lang="de-DE" dirty="0" err="1" smtClean="0">
                <a:sym typeface="Wingdings" panose="05000000000000000000" pitchFamily="2" charset="2"/>
              </a:rPr>
              <a:t>exyte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to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provide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us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with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assembly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drawing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smtClean="0">
                <a:sym typeface="Wingdings" panose="05000000000000000000" pitchFamily="2" charset="2"/>
              </a:rPr>
              <a:t>in </a:t>
            </a:r>
            <a:r>
              <a:rPr lang="de-DE" dirty="0" err="1" smtClean="0">
                <a:sym typeface="Wingdings" panose="05000000000000000000" pitchFamily="2" charset="2"/>
              </a:rPr>
              <a:t>the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following</a:t>
            </a: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3065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Transport services: </a:t>
            </a:r>
            <a:r>
              <a:rPr lang="en-GB" dirty="0" smtClean="0"/>
              <a:t>How long / how many? Is MEA-5 available at all, at which cost? Is OCD sufficient?</a:t>
            </a:r>
          </a:p>
          <a:p>
            <a:r>
              <a:rPr lang="en-GB" b="1" dirty="0" smtClean="0"/>
              <a:t>CFD-simulation: </a:t>
            </a:r>
            <a:r>
              <a:rPr lang="en-GB" dirty="0" smtClean="0"/>
              <a:t>Offer is ca. 30k€. </a:t>
            </a:r>
            <a:r>
              <a:rPr lang="en-GB" dirty="0" err="1"/>
              <a:t>Exyte</a:t>
            </a:r>
            <a:r>
              <a:rPr lang="en-GB" dirty="0"/>
              <a:t> is </a:t>
            </a:r>
            <a:r>
              <a:rPr lang="en-GB" dirty="0" smtClean="0"/>
              <a:t>happy to do this, but </a:t>
            </a:r>
            <a:r>
              <a:rPr lang="en-GB" dirty="0"/>
              <a:t>sceptical about the </a:t>
            </a:r>
            <a:r>
              <a:rPr lang="en-GB" dirty="0" smtClean="0"/>
              <a:t>benefit - what decision is to be taken based on the result?</a:t>
            </a:r>
            <a:br>
              <a:rPr lang="en-GB" dirty="0" smtClean="0"/>
            </a:br>
            <a:r>
              <a:rPr lang="en-GB" dirty="0" smtClean="0"/>
              <a:t>Why not instead keep the 30k€ to potentially modify the PKG should problems arise in 2020?</a:t>
            </a:r>
          </a:p>
          <a:p>
            <a:r>
              <a:rPr lang="en-GB" b="1" dirty="0" smtClean="0"/>
              <a:t>Responsibility for representation of all works in the CAD-model?</a:t>
            </a:r>
          </a:p>
        </p:txBody>
      </p:sp>
    </p:spTree>
    <p:extLst>
      <p:ext uri="{BB962C8B-B14F-4D97-AF65-F5344CB8AC3E}">
        <p14:creationId xmlns:p14="http://schemas.microsoft.com/office/powerpoint/2010/main" val="95140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theme/theme1.xml><?xml version="1.0" encoding="utf-8"?>
<a:theme xmlns:a="http://schemas.openxmlformats.org/drawingml/2006/main" name="European_XFEL_Template_Presentation_16x9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</a:spPr>
      <a:bodyPr rtlCol="0" anchor="ctr">
        <a:noAutofit/>
      </a:bodyPr>
      <a:lstStyle>
        <a:defPPr algn="ctr">
          <a:lnSpc>
            <a:spcPct val="113000"/>
          </a:lnSpc>
          <a:defRPr sz="1400" dirty="0" err="1" smtClean="0"/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marL="269875" indent="-269875">
          <a:lnSpc>
            <a:spcPct val="112000"/>
          </a:lnSpc>
          <a:buBlip>
            <a:blip xmlns:r="http://schemas.openxmlformats.org/officeDocument/2006/relationships" r:embed="rId1"/>
          </a:buBlip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XFEL_PowerPoint_16x9.potx" id="{5D9E4C7F-CF90-47AA-9B5A-D1B8A1F64B49}" vid="{107EC11D-EED3-47DC-89A2-C8C245B9F565}"/>
    </a:ext>
  </a:extLst>
</a:theme>
</file>

<file path=ppt/theme/theme2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European_XFEL_Template_Presentation_16x9</Template>
  <TotalTime>0</TotalTime>
  <Words>298</Words>
  <Application>Microsoft Office PowerPoint</Application>
  <PresentationFormat>Benutzerdefiniert</PresentationFormat>
  <Paragraphs>42</Paragraphs>
  <Slides>8</Slides>
  <Notes>0</Notes>
  <HiddenSlides>1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European_XFEL_Template_Presentation_16x9</vt:lpstr>
      <vt:lpstr>Translation of the AC &amp; associated modification of tunnel infrastructure</vt:lpstr>
      <vt:lpstr>Scope of work</vt:lpstr>
      <vt:lpstr>Start of the Apple X section @ LA ca. 2941m</vt:lpstr>
      <vt:lpstr>Shift of the PKG</vt:lpstr>
      <vt:lpstr>End of the PKG / separating wall.</vt:lpstr>
      <vt:lpstr>Next downstream components</vt:lpstr>
      <vt:lpstr>Positions (LA coordinates)</vt:lpstr>
      <vt:lpstr>Open questions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in one line (or two lines)</dc:title>
  <dc:creator>Wellenreuther, Gerd</dc:creator>
  <cp:lastModifiedBy>Wellenreuther, Gerd</cp:lastModifiedBy>
  <cp:revision>96</cp:revision>
  <dcterms:created xsi:type="dcterms:W3CDTF">2019-02-11T13:19:48Z</dcterms:created>
  <dcterms:modified xsi:type="dcterms:W3CDTF">2019-04-09T14:29:51Z</dcterms:modified>
</cp:coreProperties>
</file>