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78" r:id="rId3"/>
    <p:sldId id="277" r:id="rId4"/>
    <p:sldId id="281" r:id="rId5"/>
    <p:sldId id="276" r:id="rId6"/>
    <p:sldId id="280" r:id="rId7"/>
    <p:sldId id="269" r:id="rId8"/>
  </p:sldIdLst>
  <p:sldSz cx="12192000" cy="6858000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1632" y="-1242"/>
      </p:cViewPr>
      <p:guideLst>
        <p:guide orient="horz" pos="1275"/>
        <p:guide orient="horz" pos="3725"/>
        <p:guide pos="3727"/>
        <p:guide pos="3953"/>
        <p:guide pos="728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-3690" y="-114"/>
      </p:cViewPr>
      <p:guideLst>
        <p:guide orient="horz" pos="310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10.04.2019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10.04.2019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7" r="10105"/>
          <a:stretch/>
        </p:blipFill>
        <p:spPr bwMode="auto">
          <a:xfrm>
            <a:off x="9897762" y="2218450"/>
            <a:ext cx="2038865" cy="76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194" y="3410043"/>
            <a:ext cx="1224000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837" y="926731"/>
            <a:ext cx="1452715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1235677"/>
            <a:ext cx="10944224" cy="4677762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38751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1260390"/>
            <a:ext cx="10944224" cy="47935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‹Nr.›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err="1" smtClean="0"/>
              <a:t>DosiMon</a:t>
            </a:r>
            <a:r>
              <a:rPr lang="en-US" sz="900" dirty="0" smtClean="0"/>
              <a:t> </a:t>
            </a:r>
            <a:r>
              <a:rPr lang="en-US" sz="900" dirty="0" err="1" smtClean="0"/>
              <a:t>RadFet</a:t>
            </a:r>
            <a:r>
              <a:rPr lang="en-US" sz="900" dirty="0" smtClean="0"/>
              <a:t> system requirements to the SASE3-VP Project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/>
              <a:t>Frank Schmidt-Föhre, DESY-MDI,</a:t>
            </a:r>
            <a:r>
              <a:rPr lang="en-US" sz="900" baseline="0" dirty="0" smtClean="0"/>
              <a:t> 11.04</a:t>
            </a:r>
            <a:r>
              <a:rPr lang="en-US" sz="900" dirty="0" smtClean="0"/>
              <a:t>.2019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258" y="6102584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999" y="1120776"/>
            <a:ext cx="9563631" cy="598609"/>
          </a:xfrm>
        </p:spPr>
        <p:txBody>
          <a:bodyPr/>
          <a:lstStyle/>
          <a:p>
            <a:r>
              <a:rPr lang="en-US" dirty="0" err="1" smtClean="0"/>
              <a:t>DosiMon</a:t>
            </a:r>
            <a:r>
              <a:rPr lang="en-US" dirty="0" smtClean="0"/>
              <a:t> </a:t>
            </a:r>
            <a:r>
              <a:rPr lang="en-US" dirty="0" err="1" smtClean="0"/>
              <a:t>RadFet</a:t>
            </a:r>
            <a:r>
              <a:rPr lang="en-US" dirty="0" smtClean="0"/>
              <a:t> </a:t>
            </a:r>
            <a:r>
              <a:rPr lang="en-US" dirty="0"/>
              <a:t>system requirements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the SASE3-VP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339136" cy="3330258"/>
          </a:xfrm>
        </p:spPr>
        <p:txBody>
          <a:bodyPr/>
          <a:lstStyle/>
          <a:p>
            <a:r>
              <a:rPr lang="en-US" dirty="0" smtClean="0"/>
              <a:t>Location environment at </a:t>
            </a:r>
            <a:r>
              <a:rPr lang="de-DE" dirty="0"/>
              <a:t>SASE3 </a:t>
            </a:r>
            <a:r>
              <a:rPr lang="en-US" dirty="0" smtClean="0"/>
              <a:t>Helical Afterburner section</a:t>
            </a:r>
          </a:p>
          <a:p>
            <a:r>
              <a:rPr lang="en-US" dirty="0" err="1"/>
              <a:t>DosiMon</a:t>
            </a:r>
            <a:r>
              <a:rPr lang="en-US" dirty="0"/>
              <a:t> System setup &amp; requirements (frontend </a:t>
            </a:r>
            <a:r>
              <a:rPr lang="en-US" dirty="0" err="1"/>
              <a:t>hw</a:t>
            </a:r>
            <a:r>
              <a:rPr lang="en-US" dirty="0" smtClean="0"/>
              <a:t>)</a:t>
            </a:r>
          </a:p>
          <a:p>
            <a:r>
              <a:rPr lang="en-US" dirty="0" err="1"/>
              <a:t>DosiMon</a:t>
            </a:r>
            <a:r>
              <a:rPr lang="en-US" dirty="0"/>
              <a:t> System setup &amp; requirements (backend </a:t>
            </a:r>
            <a:r>
              <a:rPr lang="en-US" dirty="0" err="1"/>
              <a:t>hw</a:t>
            </a:r>
            <a:r>
              <a:rPr lang="en-US" dirty="0"/>
              <a:t>, </a:t>
            </a:r>
            <a:r>
              <a:rPr lang="en-US" dirty="0" err="1"/>
              <a:t>fw</a:t>
            </a:r>
            <a:r>
              <a:rPr lang="en-US" dirty="0"/>
              <a:t> &amp; </a:t>
            </a:r>
            <a:r>
              <a:rPr lang="en-US" dirty="0" err="1"/>
              <a:t>sw</a:t>
            </a:r>
            <a:r>
              <a:rPr lang="en-US" dirty="0" smtClean="0"/>
              <a:t>)</a:t>
            </a:r>
          </a:p>
          <a:p>
            <a:r>
              <a:rPr lang="de-DE" dirty="0" smtClean="0"/>
              <a:t>Next </a:t>
            </a:r>
            <a:r>
              <a:rPr lang="de-DE" dirty="0" err="1" smtClean="0"/>
              <a:t>steps</a:t>
            </a:r>
            <a:endParaRPr lang="de-DE" dirty="0"/>
          </a:p>
          <a:p>
            <a:r>
              <a:rPr lang="de-DE" dirty="0" smtClean="0"/>
              <a:t>Open </a:t>
            </a:r>
            <a:r>
              <a:rPr lang="de-DE" dirty="0" err="1" smtClean="0"/>
              <a:t>questions</a:t>
            </a:r>
            <a:endParaRPr lang="de-DE" dirty="0" smtClean="0"/>
          </a:p>
          <a:p>
            <a:endParaRPr lang="de-DE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/>
          <p:cNvSpPr txBox="1">
            <a:spLocks/>
          </p:cNvSpPr>
          <p:nvPr/>
        </p:nvSpPr>
        <p:spPr>
          <a:xfrm>
            <a:off x="7811693" y="1030426"/>
            <a:ext cx="3803902" cy="731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4 </a:t>
            </a:r>
            <a:r>
              <a:rPr lang="de-DE" dirty="0" err="1" smtClean="0"/>
              <a:t>Helical</a:t>
            </a:r>
            <a:r>
              <a:rPr lang="de-DE" dirty="0" smtClean="0"/>
              <a:t> </a:t>
            </a:r>
            <a:r>
              <a:rPr lang="de-DE" dirty="0" err="1" smtClean="0"/>
              <a:t>Undulators</a:t>
            </a:r>
            <a:r>
              <a:rPr lang="de-DE" dirty="0"/>
              <a:t> </a:t>
            </a:r>
            <a:r>
              <a:rPr lang="de-DE" dirty="0" smtClean="0"/>
              <a:t>w/t 3D-remote-adjustable </a:t>
            </a:r>
            <a:r>
              <a:rPr lang="de-DE" dirty="0" err="1" smtClean="0"/>
              <a:t>gaps</a:t>
            </a:r>
            <a:r>
              <a:rPr lang="de-DE" dirty="0" smtClean="0"/>
              <a:t> *</a:t>
            </a:r>
            <a:endParaRPr lang="en-US" dirty="0"/>
          </a:p>
        </p:txBody>
      </p:sp>
      <p:sp>
        <p:nvSpPr>
          <p:cNvPr id="20" name="Inhaltsplatzhalter 2"/>
          <p:cNvSpPr txBox="1">
            <a:spLocks/>
          </p:cNvSpPr>
          <p:nvPr/>
        </p:nvSpPr>
        <p:spPr>
          <a:xfrm>
            <a:off x="7823384" y="5518286"/>
            <a:ext cx="3803902" cy="456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* </a:t>
            </a:r>
            <a:r>
              <a:rPr lang="de-DE" dirty="0" smtClean="0">
                <a:sym typeface="Wingdings" panose="05000000000000000000" pitchFamily="2" charset="2"/>
              </a:rPr>
              <a:t> </a:t>
            </a:r>
            <a:r>
              <a:rPr lang="de-DE" dirty="0" err="1" smtClean="0"/>
              <a:t>movable</a:t>
            </a:r>
            <a:r>
              <a:rPr lang="de-DE" dirty="0" smtClean="0"/>
              <a:t> </a:t>
            </a:r>
            <a:r>
              <a:rPr lang="de-DE" dirty="0" err="1" smtClean="0"/>
              <a:t>sensors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endParaRPr lang="en-US" dirty="0"/>
          </a:p>
        </p:txBody>
      </p:sp>
      <p:sp>
        <p:nvSpPr>
          <p:cNvPr id="22" name="Inhaltsplatzhalter 2"/>
          <p:cNvSpPr txBox="1">
            <a:spLocks/>
          </p:cNvSpPr>
          <p:nvPr/>
        </p:nvSpPr>
        <p:spPr>
          <a:xfrm>
            <a:off x="845300" y="5883431"/>
            <a:ext cx="10170484" cy="456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650536" y="651317"/>
            <a:ext cx="10956924" cy="387519"/>
          </a:xfrm>
        </p:spPr>
        <p:txBody>
          <a:bodyPr/>
          <a:lstStyle/>
          <a:p>
            <a:r>
              <a:rPr lang="en-US" dirty="0"/>
              <a:t>Location environment at </a:t>
            </a:r>
            <a:r>
              <a:rPr lang="de-DE" dirty="0"/>
              <a:t>SASE3 </a:t>
            </a:r>
            <a:r>
              <a:rPr lang="en-US" dirty="0"/>
              <a:t>Helical Afterburner section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" y="1153441"/>
            <a:ext cx="6941123" cy="503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7811693" y="2360794"/>
            <a:ext cx="3803902" cy="456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Synchrotron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regular</a:t>
            </a:r>
            <a:r>
              <a:rPr lang="de-DE" dirty="0" smtClean="0"/>
              <a:t> </a:t>
            </a:r>
            <a:r>
              <a:rPr lang="de-DE" dirty="0" err="1" smtClean="0"/>
              <a:t>upstream</a:t>
            </a:r>
            <a:r>
              <a:rPr lang="de-DE" dirty="0" smtClean="0"/>
              <a:t> </a:t>
            </a:r>
            <a:r>
              <a:rPr lang="de-DE" dirty="0" err="1" smtClean="0"/>
              <a:t>undulators</a:t>
            </a:r>
            <a:r>
              <a:rPr lang="de-DE" dirty="0" smtClean="0"/>
              <a:t> **</a:t>
            </a:r>
            <a:endParaRPr lang="en-US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7811693" y="3729148"/>
            <a:ext cx="4239605" cy="456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2 </a:t>
            </a:r>
            <a:r>
              <a:rPr lang="de-DE" dirty="0" err="1" smtClean="0"/>
              <a:t>diagnostic</a:t>
            </a:r>
            <a:r>
              <a:rPr lang="de-DE" dirty="0" smtClean="0"/>
              <a:t> </a:t>
            </a:r>
            <a:r>
              <a:rPr lang="de-DE" dirty="0" err="1" smtClean="0"/>
              <a:t>crates</a:t>
            </a:r>
            <a:r>
              <a:rPr lang="de-DE" dirty="0" smtClean="0"/>
              <a:t> w/t </a:t>
            </a:r>
            <a:r>
              <a:rPr lang="de-DE" dirty="0" err="1" smtClean="0"/>
              <a:t>DosiMon</a:t>
            </a:r>
            <a:r>
              <a:rPr lang="de-DE" dirty="0" smtClean="0"/>
              <a:t> </a:t>
            </a:r>
            <a:r>
              <a:rPr lang="de-DE" dirty="0" err="1" smtClean="0"/>
              <a:t>interface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/>
              <a:t> </a:t>
            </a:r>
            <a:r>
              <a:rPr lang="de-DE" dirty="0" err="1" smtClean="0"/>
              <a:t>nearby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(DI2943T4D, DI3065T4D)</a:t>
            </a:r>
            <a:endParaRPr lang="en-US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7823384" y="5887121"/>
            <a:ext cx="3803902" cy="456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** </a:t>
            </a:r>
            <a:r>
              <a:rPr lang="de-DE" dirty="0">
                <a:sym typeface="Wingdings" panose="05000000000000000000" pitchFamily="2" charset="2"/>
              </a:rPr>
              <a:t> </a:t>
            </a:r>
            <a:r>
              <a:rPr lang="de-DE" dirty="0" err="1" smtClean="0"/>
              <a:t>shielded</a:t>
            </a:r>
            <a:r>
              <a:rPr lang="de-DE" dirty="0" smtClean="0"/>
              <a:t> </a:t>
            </a:r>
            <a:r>
              <a:rPr lang="de-DE" dirty="0" err="1" smtClean="0"/>
              <a:t>sensors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endParaRPr lang="en-US" dirty="0"/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7823384" y="3053191"/>
            <a:ext cx="4262992" cy="9042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W</a:t>
            </a:r>
            <a:r>
              <a:rPr lang="de-DE" dirty="0" err="1" smtClean="0"/>
              <a:t>ell</a:t>
            </a:r>
            <a:r>
              <a:rPr lang="de-DE" dirty="0" smtClean="0"/>
              <a:t> </a:t>
            </a:r>
            <a:r>
              <a:rPr lang="de-DE" dirty="0" err="1" smtClean="0"/>
              <a:t>collimated</a:t>
            </a:r>
            <a:r>
              <a:rPr lang="de-DE" dirty="0" smtClean="0"/>
              <a:t> beam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 smtClean="0"/>
              <a:t>upstream</a:t>
            </a:r>
            <a:r>
              <a:rPr lang="de-DE" dirty="0" smtClean="0"/>
              <a:t> </a:t>
            </a:r>
            <a:r>
              <a:rPr lang="de-DE" dirty="0" err="1" smtClean="0"/>
              <a:t>undulator</a:t>
            </a:r>
            <a:r>
              <a:rPr lang="de-DE" dirty="0" smtClean="0"/>
              <a:t> </a:t>
            </a:r>
            <a:r>
              <a:rPr lang="de-DE" dirty="0" err="1" smtClean="0"/>
              <a:t>chambers</a:t>
            </a:r>
            <a:r>
              <a:rPr lang="de-DE" dirty="0" smtClean="0"/>
              <a:t> ***</a:t>
            </a:r>
            <a:endParaRPr lang="en-US" dirty="0"/>
          </a:p>
        </p:txBody>
      </p:sp>
      <p:sp>
        <p:nvSpPr>
          <p:cNvPr id="16" name="Inhaltsplatzhalter 2"/>
          <p:cNvSpPr txBox="1">
            <a:spLocks/>
          </p:cNvSpPr>
          <p:nvPr/>
        </p:nvSpPr>
        <p:spPr>
          <a:xfrm>
            <a:off x="7823384" y="6260226"/>
            <a:ext cx="3803902" cy="456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*** </a:t>
            </a:r>
            <a:r>
              <a:rPr lang="de-DE" dirty="0">
                <a:sym typeface="Wingdings" panose="05000000000000000000" pitchFamily="2" charset="2"/>
              </a:rPr>
              <a:t>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chamber</a:t>
            </a:r>
            <a:r>
              <a:rPr lang="de-DE" dirty="0" smtClean="0"/>
              <a:t> </a:t>
            </a:r>
            <a:r>
              <a:rPr lang="de-DE" dirty="0" err="1" smtClean="0"/>
              <a:t>sensors</a:t>
            </a:r>
            <a:endParaRPr lang="en-US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7823384" y="4767314"/>
            <a:ext cx="3803902" cy="456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Offline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damage</a:t>
            </a:r>
            <a:r>
              <a:rPr lang="de-DE" dirty="0" smtClean="0"/>
              <a:t> </a:t>
            </a:r>
            <a:r>
              <a:rPr lang="de-DE" dirty="0" err="1" smtClean="0"/>
              <a:t>threshold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en-US" dirty="0"/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7811692" y="1686451"/>
            <a:ext cx="4380307" cy="6743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integrated</a:t>
            </a:r>
            <a:r>
              <a:rPr lang="de-DE" dirty="0" smtClean="0"/>
              <a:t> dose </a:t>
            </a:r>
            <a:r>
              <a:rPr lang="de-DE" dirty="0" err="1" smtClean="0"/>
              <a:t>from</a:t>
            </a:r>
            <a:r>
              <a:rPr lang="de-DE" dirty="0" smtClean="0"/>
              <a:t> high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shower</a:t>
            </a:r>
            <a:r>
              <a:rPr lang="de-DE" dirty="0" smtClean="0"/>
              <a:t> </a:t>
            </a:r>
            <a:r>
              <a:rPr lang="de-DE" dirty="0" err="1"/>
              <a:t>absorbed</a:t>
            </a:r>
            <a:r>
              <a:rPr lang="de-DE" dirty="0"/>
              <a:t> </a:t>
            </a:r>
            <a:r>
              <a:rPr lang="de-DE" dirty="0" smtClean="0"/>
              <a:t>at UNDs</a:t>
            </a:r>
            <a:endParaRPr lang="en-US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033260" y="6267637"/>
            <a:ext cx="5306654" cy="2350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50" dirty="0"/>
              <a:t>(</a:t>
            </a:r>
            <a:r>
              <a:rPr lang="en-US" sz="1050" dirty="0" smtClean="0"/>
              <a:t>Afterburner </a:t>
            </a:r>
            <a:r>
              <a:rPr lang="en-US" sz="1050" dirty="0"/>
              <a:t>Kick Off Meeting 26.4.2018 </a:t>
            </a:r>
            <a:r>
              <a:rPr lang="en-US" sz="1050" dirty="0" smtClean="0"/>
              <a:t>J. </a:t>
            </a:r>
            <a:r>
              <a:rPr lang="en-US" sz="1050" dirty="0"/>
              <a:t>Pflueger, European </a:t>
            </a:r>
            <a:r>
              <a:rPr lang="en-US" sz="1050" dirty="0" smtClean="0"/>
              <a:t>XFEL,WP71)</a:t>
            </a:r>
            <a:endParaRPr lang="de-DE" sz="1050" dirty="0" smtClean="0"/>
          </a:p>
        </p:txBody>
      </p:sp>
    </p:spTree>
    <p:extLst>
      <p:ext uri="{BB962C8B-B14F-4D97-AF65-F5344CB8AC3E}">
        <p14:creationId xmlns:p14="http://schemas.microsoft.com/office/powerpoint/2010/main" val="20725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DosiMon</a:t>
            </a:r>
            <a:r>
              <a:rPr lang="en-US" dirty="0" smtClean="0"/>
              <a:t> System setup &amp; requirements (frontend </a:t>
            </a:r>
            <a:r>
              <a:rPr lang="en-US" dirty="0" err="1" smtClean="0"/>
              <a:t>hw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6467" y="1278374"/>
            <a:ext cx="4037133" cy="4793566"/>
          </a:xfrm>
        </p:spPr>
        <p:txBody>
          <a:bodyPr/>
          <a:lstStyle/>
          <a:p>
            <a:r>
              <a:rPr lang="de-DE" dirty="0" err="1" smtClean="0"/>
              <a:t>Established</a:t>
            </a:r>
            <a:r>
              <a:rPr lang="de-DE" dirty="0" smtClean="0"/>
              <a:t> </a:t>
            </a:r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 err="1" smtClean="0"/>
              <a:t>frontend</a:t>
            </a:r>
            <a:r>
              <a:rPr lang="de-DE" dirty="0"/>
              <a:t> </a:t>
            </a:r>
            <a:r>
              <a:rPr lang="de-DE" dirty="0" err="1" smtClean="0"/>
              <a:t>concept</a:t>
            </a:r>
            <a:r>
              <a:rPr lang="de-DE" dirty="0" smtClean="0"/>
              <a:t> (</a:t>
            </a:r>
            <a:r>
              <a:rPr lang="de-DE" dirty="0" err="1" smtClean="0"/>
              <a:t>RadFet</a:t>
            </a:r>
            <a:r>
              <a:rPr lang="de-DE" dirty="0" smtClean="0"/>
              <a:t> (</a:t>
            </a:r>
            <a:r>
              <a:rPr lang="de-DE" dirty="0" err="1" smtClean="0"/>
              <a:t>replaceable</a:t>
            </a:r>
            <a:r>
              <a:rPr lang="de-DE" dirty="0" smtClean="0"/>
              <a:t>),TLD (</a:t>
            </a:r>
            <a:r>
              <a:rPr lang="de-DE" dirty="0" err="1" smtClean="0"/>
              <a:t>ref</a:t>
            </a:r>
            <a:r>
              <a:rPr lang="de-DE" dirty="0" smtClean="0"/>
              <a:t>.), </a:t>
            </a:r>
            <a:r>
              <a:rPr lang="de-DE" dirty="0"/>
              <a:t>Pt1000, ID-R, </a:t>
            </a:r>
            <a:r>
              <a:rPr lang="de-DE" dirty="0" smtClean="0"/>
              <a:t>lead-</a:t>
            </a:r>
            <a:r>
              <a:rPr lang="de-DE" dirty="0" err="1" smtClean="0"/>
              <a:t>cap</a:t>
            </a:r>
            <a:r>
              <a:rPr lang="de-DE" dirty="0" smtClean="0"/>
              <a:t>) </a:t>
            </a:r>
          </a:p>
          <a:p>
            <a:r>
              <a:rPr lang="de-DE" dirty="0" smtClean="0"/>
              <a:t>Sensor holder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pre-defined</a:t>
            </a:r>
            <a:r>
              <a:rPr lang="de-DE" dirty="0" smtClean="0"/>
              <a:t>, </a:t>
            </a:r>
            <a:r>
              <a:rPr lang="de-DE" dirty="0" err="1" smtClean="0"/>
              <a:t>radially-adjustable</a:t>
            </a:r>
            <a:r>
              <a:rPr lang="de-DE" dirty="0" smtClean="0"/>
              <a:t> </a:t>
            </a:r>
            <a:r>
              <a:rPr lang="de-DE" dirty="0" err="1" smtClean="0"/>
              <a:t>displacement</a:t>
            </a:r>
            <a:r>
              <a:rPr lang="de-DE" dirty="0" smtClean="0"/>
              <a:t> </a:t>
            </a:r>
            <a:r>
              <a:rPr lang="de-DE" dirty="0" err="1" smtClean="0"/>
              <a:t>positions</a:t>
            </a:r>
            <a:r>
              <a:rPr lang="de-DE" dirty="0" smtClean="0"/>
              <a:t> &amp; </a:t>
            </a:r>
            <a:r>
              <a:rPr lang="de-DE" dirty="0" err="1" smtClean="0"/>
              <a:t>stacked</a:t>
            </a:r>
            <a:r>
              <a:rPr lang="de-DE" dirty="0" smtClean="0"/>
              <a:t> </a:t>
            </a:r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 err="1" smtClean="0"/>
              <a:t>positions</a:t>
            </a:r>
            <a:r>
              <a:rPr lang="de-DE" dirty="0"/>
              <a:t> </a:t>
            </a:r>
            <a:r>
              <a:rPr lang="de-DE" dirty="0" smtClean="0"/>
              <a:t>for </a:t>
            </a:r>
            <a:r>
              <a:rPr lang="de-DE" dirty="0" err="1" smtClean="0"/>
              <a:t>RadFet</a:t>
            </a:r>
            <a:r>
              <a:rPr lang="de-DE" dirty="0" smtClean="0"/>
              <a:t> || TLD (</a:t>
            </a:r>
            <a:r>
              <a:rPr lang="de-DE" dirty="0"/>
              <a:t>NEW DESIGN!)</a:t>
            </a:r>
          </a:p>
          <a:p>
            <a:r>
              <a:rPr lang="de-DE" dirty="0" smtClean="0"/>
              <a:t>Special </a:t>
            </a:r>
            <a:r>
              <a:rPr lang="de-DE" dirty="0" err="1" smtClean="0"/>
              <a:t>narrow</a:t>
            </a:r>
            <a:r>
              <a:rPr lang="de-DE" dirty="0" smtClean="0"/>
              <a:t> </a:t>
            </a:r>
            <a:r>
              <a:rPr lang="de-DE" dirty="0" err="1" smtClean="0"/>
              <a:t>lead</a:t>
            </a:r>
            <a:r>
              <a:rPr lang="de-DE" dirty="0" smtClean="0"/>
              <a:t> </a:t>
            </a:r>
            <a:r>
              <a:rPr lang="de-DE" dirty="0" err="1"/>
              <a:t>cap</a:t>
            </a:r>
            <a:r>
              <a:rPr lang="de-DE" dirty="0"/>
              <a:t> </a:t>
            </a:r>
            <a:r>
              <a:rPr lang="de-DE" dirty="0" err="1"/>
              <a:t>shieldings</a:t>
            </a:r>
            <a:r>
              <a:rPr lang="de-DE" dirty="0"/>
              <a:t> (</a:t>
            </a:r>
            <a:r>
              <a:rPr lang="de-DE" dirty="0" smtClean="0"/>
              <a:t>NEW DESIGN!)</a:t>
            </a:r>
          </a:p>
          <a:p>
            <a:r>
              <a:rPr lang="de-DE" dirty="0" err="1" smtClean="0"/>
              <a:t>Mounting</a:t>
            </a:r>
            <a:r>
              <a:rPr lang="de-DE" dirty="0" smtClean="0"/>
              <a:t> </a:t>
            </a:r>
            <a:r>
              <a:rPr lang="de-DE" dirty="0" err="1" smtClean="0"/>
              <a:t>holes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1026" name="Picture 2" descr="D:\fsfhh\dosi_talk_vorber\prep_kickoff-pm_helical-UND_VP-project_20190411\helical_und_crosssection_not-true-scale_20190409_fs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955" y="3664993"/>
            <a:ext cx="24765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fsfhh\dosi_talk_vorber\prep_kickoff-pm_helical-UND_VP-project_20190411\2019-01-22_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50" y="1183050"/>
            <a:ext cx="28289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fsfhh\dosi_talk_vorber\prep_kickoff-pm_helical-UND_VP-project_20190411\20190409_171626x_narrow_x_short_4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513" y="1869880"/>
            <a:ext cx="2865018" cy="286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D:\fsfhh\dosi_talk_vorber\prep_kickoff-pm_helical-UND_VP-project_20190411\20190409_171626x_narrow_x_short_4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671" y="1183050"/>
            <a:ext cx="945909" cy="94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fsfhh\dosi_talk_vorber\prep_kickoff-pm_helical-UND_VP-project_20190411\IMG_4134_lead-cap_standar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50" y="4094073"/>
            <a:ext cx="1580679" cy="210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gen 5"/>
          <p:cNvSpPr/>
          <p:nvPr/>
        </p:nvSpPr>
        <p:spPr>
          <a:xfrm>
            <a:off x="3933371" y="3439886"/>
            <a:ext cx="1843315" cy="2641600"/>
          </a:xfrm>
          <a:prstGeom prst="arc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Bogen 15"/>
          <p:cNvSpPr/>
          <p:nvPr/>
        </p:nvSpPr>
        <p:spPr>
          <a:xfrm flipV="1">
            <a:off x="3164113" y="4557486"/>
            <a:ext cx="1843315" cy="588872"/>
          </a:xfrm>
          <a:prstGeom prst="arc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Bogen 16"/>
          <p:cNvSpPr/>
          <p:nvPr/>
        </p:nvSpPr>
        <p:spPr>
          <a:xfrm flipV="1">
            <a:off x="5427442" y="-1393371"/>
            <a:ext cx="1226457" cy="6325189"/>
          </a:xfrm>
          <a:prstGeom prst="arc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10052314" y="4073521"/>
            <a:ext cx="2034970" cy="10728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i="1" dirty="0" smtClean="0">
                <a:solidFill>
                  <a:srgbClr val="FF0000"/>
                </a:solidFill>
              </a:rPr>
              <a:t>SPECIAL NEW LOW-SCALE SENSOR-HOLDER/LEAD-CAP DESIGN NEEDED !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033" name="Picture 9" descr="D:\fsfhh\dosi_talk_vorber\prep_kickoff-pm_helical-UND_VP-project_20190411\dosimon_system_on_table_20150908-MK3_76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441" y="1183050"/>
            <a:ext cx="2091758" cy="139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7256703" y="6199686"/>
            <a:ext cx="2949619" cy="4198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50" dirty="0"/>
              <a:t>(</a:t>
            </a:r>
            <a:r>
              <a:rPr lang="en-US" sz="1050" dirty="0" smtClean="0"/>
              <a:t>Afterburner </a:t>
            </a:r>
            <a:r>
              <a:rPr lang="en-US" sz="1050" dirty="0"/>
              <a:t>Kick Off Meeting 26.4.2018 </a:t>
            </a:r>
            <a:br>
              <a:rPr lang="en-US" sz="1050" dirty="0"/>
            </a:br>
            <a:r>
              <a:rPr lang="en-US" sz="1050" dirty="0" smtClean="0"/>
              <a:t>J. </a:t>
            </a:r>
            <a:r>
              <a:rPr lang="en-US" sz="1050" dirty="0"/>
              <a:t>Pflueger, European </a:t>
            </a:r>
            <a:r>
              <a:rPr lang="en-US" sz="1050" dirty="0" smtClean="0"/>
              <a:t>XFEL,WP71)</a:t>
            </a:r>
            <a:endParaRPr lang="de-DE" sz="1050" dirty="0" smtClean="0"/>
          </a:p>
        </p:txBody>
      </p:sp>
    </p:spTree>
    <p:extLst>
      <p:ext uri="{BB962C8B-B14F-4D97-AF65-F5344CB8AC3E}">
        <p14:creationId xmlns:p14="http://schemas.microsoft.com/office/powerpoint/2010/main" val="19113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DosiMon</a:t>
            </a:r>
            <a:r>
              <a:rPr lang="en-US" dirty="0" smtClean="0"/>
              <a:t> System setup &amp; requirements (backend </a:t>
            </a:r>
            <a:r>
              <a:rPr lang="en-US" dirty="0" err="1" smtClean="0"/>
              <a:t>hw</a:t>
            </a:r>
            <a:r>
              <a:rPr lang="en-US" dirty="0" smtClean="0"/>
              <a:t>, </a:t>
            </a:r>
            <a:r>
              <a:rPr lang="en-US" dirty="0" err="1" smtClean="0"/>
              <a:t>fw</a:t>
            </a:r>
            <a:r>
              <a:rPr lang="en-US" dirty="0" smtClean="0"/>
              <a:t> &amp; </a:t>
            </a:r>
            <a:r>
              <a:rPr lang="en-US" dirty="0" err="1" smtClean="0"/>
              <a:t>sw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6462" y="1380150"/>
            <a:ext cx="11337823" cy="4894989"/>
          </a:xfrm>
        </p:spPr>
        <p:txBody>
          <a:bodyPr/>
          <a:lstStyle/>
          <a:p>
            <a:r>
              <a:rPr lang="de-DE" dirty="0" smtClean="0"/>
              <a:t>Standard </a:t>
            </a:r>
            <a:r>
              <a:rPr lang="de-DE" dirty="0" err="1" smtClean="0"/>
              <a:t>DosiMon</a:t>
            </a:r>
            <a:r>
              <a:rPr lang="de-DE" dirty="0" smtClean="0"/>
              <a:t> frontend-</a:t>
            </a:r>
            <a:r>
              <a:rPr lang="de-DE" dirty="0" err="1" smtClean="0"/>
              <a:t>readout</a:t>
            </a:r>
            <a:r>
              <a:rPr lang="de-DE" dirty="0" smtClean="0"/>
              <a:t> </a:t>
            </a:r>
            <a:r>
              <a:rPr lang="de-DE" dirty="0" err="1" smtClean="0"/>
              <a:t>electronics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DosiBox</a:t>
            </a:r>
            <a:r>
              <a:rPr lang="de-DE" dirty="0" smtClean="0"/>
              <a:t>, </a:t>
            </a:r>
            <a:r>
              <a:rPr lang="de-DE" dirty="0" err="1" smtClean="0"/>
              <a:t>DosiMon</a:t>
            </a:r>
            <a:r>
              <a:rPr lang="de-DE" dirty="0" smtClean="0"/>
              <a:t>-FMC, DAMC2, MTCA.4 </a:t>
            </a:r>
            <a:r>
              <a:rPr lang="de-DE" dirty="0" err="1" smtClean="0"/>
              <a:t>crate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de-DE" dirty="0" smtClean="0"/>
              <a:t>=&gt; 1 </a:t>
            </a:r>
            <a:r>
              <a:rPr lang="de-DE" dirty="0" err="1" smtClean="0"/>
              <a:t>DosiBox</a:t>
            </a:r>
            <a:r>
              <a:rPr lang="de-DE" dirty="0" smtClean="0"/>
              <a:t> per </a:t>
            </a:r>
            <a:r>
              <a:rPr lang="de-DE" dirty="0" err="1" smtClean="0"/>
              <a:t>Helical</a:t>
            </a:r>
            <a:r>
              <a:rPr lang="de-DE" dirty="0" smtClean="0"/>
              <a:t> </a:t>
            </a:r>
            <a:r>
              <a:rPr lang="de-DE" dirty="0" err="1" smtClean="0"/>
              <a:t>Undulator</a:t>
            </a:r>
            <a:r>
              <a:rPr lang="de-DE" dirty="0" smtClean="0"/>
              <a:t> =&gt; 4 </a:t>
            </a:r>
            <a:r>
              <a:rPr lang="de-DE" dirty="0" err="1" smtClean="0"/>
              <a:t>DosiBoxes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DosiMon</a:t>
            </a:r>
            <a:r>
              <a:rPr lang="de-DE" dirty="0"/>
              <a:t>-</a:t>
            </a:r>
            <a:r>
              <a:rPr lang="de-DE" dirty="0" smtClean="0"/>
              <a:t>FMC </a:t>
            </a:r>
            <a:r>
              <a:rPr lang="de-DE" dirty="0" err="1" smtClean="0"/>
              <a:t>available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existing</a:t>
            </a:r>
            <a:r>
              <a:rPr lang="de-DE" dirty="0" smtClean="0"/>
              <a:t> MTCA </a:t>
            </a:r>
            <a:r>
              <a:rPr lang="de-DE" dirty="0" err="1" smtClean="0"/>
              <a:t>diagnostic</a:t>
            </a:r>
            <a:r>
              <a:rPr lang="de-DE" dirty="0" smtClean="0"/>
              <a:t> </a:t>
            </a:r>
            <a:r>
              <a:rPr lang="de-DE" dirty="0" err="1" smtClean="0"/>
              <a:t>crates</a:t>
            </a:r>
            <a:r>
              <a:rPr lang="de-DE" dirty="0" smtClean="0"/>
              <a:t>)</a:t>
            </a:r>
          </a:p>
          <a:p>
            <a:r>
              <a:rPr lang="de-DE" dirty="0" smtClean="0"/>
              <a:t>Standard </a:t>
            </a:r>
            <a:r>
              <a:rPr lang="de-DE" dirty="0" err="1" smtClean="0"/>
              <a:t>frontend</a:t>
            </a:r>
            <a:r>
              <a:rPr lang="de-DE" dirty="0" smtClean="0"/>
              <a:t> </a:t>
            </a:r>
            <a:r>
              <a:rPr lang="de-DE" dirty="0" err="1" smtClean="0"/>
              <a:t>firmware</a:t>
            </a:r>
            <a:r>
              <a:rPr lang="de-DE" dirty="0" smtClean="0"/>
              <a:t>,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device</a:t>
            </a:r>
            <a:r>
              <a:rPr lang="de-DE" dirty="0" smtClean="0"/>
              <a:t> </a:t>
            </a:r>
            <a:r>
              <a:rPr lang="de-DE" dirty="0" err="1" smtClean="0"/>
              <a:t>server</a:t>
            </a:r>
            <a:r>
              <a:rPr lang="de-DE" dirty="0"/>
              <a:t>  </a:t>
            </a:r>
            <a:r>
              <a:rPr lang="de-DE" dirty="0" smtClean="0"/>
              <a:t>&amp; </a:t>
            </a:r>
            <a:r>
              <a:rPr lang="de-DE" dirty="0" err="1" smtClean="0"/>
              <a:t>administration</a:t>
            </a:r>
            <a:r>
              <a:rPr lang="de-DE" dirty="0" smtClean="0"/>
              <a:t> (ML-)</a:t>
            </a:r>
            <a:r>
              <a:rPr lang="de-DE" dirty="0" err="1" smtClean="0"/>
              <a:t>server</a:t>
            </a:r>
            <a:r>
              <a:rPr lang="de-DE" dirty="0" smtClean="0"/>
              <a:t> (MDI, MCS4/1)</a:t>
            </a:r>
          </a:p>
          <a:p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operating</a:t>
            </a:r>
            <a:r>
              <a:rPr lang="de-DE" dirty="0" smtClean="0"/>
              <a:t> </a:t>
            </a:r>
            <a:r>
              <a:rPr lang="de-DE" dirty="0" err="1" smtClean="0"/>
              <a:t>procedures</a:t>
            </a:r>
            <a:r>
              <a:rPr lang="de-DE" dirty="0" smtClean="0"/>
              <a:t> for </a:t>
            </a:r>
            <a:r>
              <a:rPr lang="de-DE" dirty="0" err="1" smtClean="0"/>
              <a:t>regular</a:t>
            </a:r>
            <a:r>
              <a:rPr lang="de-DE" dirty="0" smtClean="0"/>
              <a:t> SASE </a:t>
            </a:r>
            <a:r>
              <a:rPr lang="de-DE" dirty="0" err="1" smtClean="0"/>
              <a:t>undulators</a:t>
            </a:r>
            <a:r>
              <a:rPr lang="de-DE" dirty="0" smtClean="0"/>
              <a:t> </a:t>
            </a:r>
            <a:r>
              <a:rPr lang="de-DE" dirty="0" err="1" smtClean="0"/>
              <a:t>apply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determination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damage</a:t>
            </a:r>
            <a:r>
              <a:rPr lang="de-DE" dirty="0" smtClean="0"/>
              <a:t> </a:t>
            </a:r>
            <a:r>
              <a:rPr lang="de-DE" dirty="0" err="1" smtClean="0"/>
              <a:t>levels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>
                <a:sym typeface="Wingdings" panose="05000000000000000000" pitchFamily="2" charset="2"/>
              </a:rPr>
              <a:t>magnetic-field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degradation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measurements</a:t>
            </a:r>
            <a:r>
              <a:rPr lang="de-DE" dirty="0" smtClean="0">
                <a:sym typeface="Wingdings" panose="05000000000000000000" pitchFamily="2" charset="2"/>
              </a:rPr>
              <a:t> (WP71)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configuration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/individual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damage</a:t>
            </a:r>
            <a:r>
              <a:rPr lang="de-DE" dirty="0" smtClean="0"/>
              <a:t> </a:t>
            </a:r>
            <a:r>
              <a:rPr lang="de-DE" dirty="0" err="1" smtClean="0"/>
              <a:t>levels</a:t>
            </a:r>
            <a:r>
              <a:rPr lang="de-DE" dirty="0" smtClean="0"/>
              <a:t> (normal/</a:t>
            </a:r>
            <a:r>
              <a:rPr lang="de-DE" dirty="0" err="1" smtClean="0"/>
              <a:t>warning</a:t>
            </a:r>
            <a:r>
              <a:rPr lang="de-DE" dirty="0" smtClean="0"/>
              <a:t>/</a:t>
            </a:r>
            <a:r>
              <a:rPr lang="de-DE" dirty="0" err="1" smtClean="0"/>
              <a:t>error</a:t>
            </a:r>
            <a:r>
              <a:rPr lang="de-DE" dirty="0"/>
              <a:t>)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confirmation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level-warnings</a:t>
            </a:r>
            <a:r>
              <a:rPr lang="de-DE" dirty="0" smtClean="0"/>
              <a:t>/-errors </a:t>
            </a:r>
            <a:r>
              <a:rPr lang="de-DE" dirty="0"/>
              <a:t> </a:t>
            </a:r>
            <a:r>
              <a:rPr lang="de-DE" dirty="0" smtClean="0"/>
              <a:t>after </a:t>
            </a:r>
            <a:r>
              <a:rPr lang="de-DE" dirty="0" err="1" smtClean="0"/>
              <a:t>recognition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operators</a:t>
            </a:r>
            <a:endParaRPr lang="de-DE" dirty="0" smtClean="0"/>
          </a:p>
          <a:p>
            <a:r>
              <a:rPr lang="de-DE" dirty="0" smtClean="0"/>
              <a:t>Operating- </a:t>
            </a:r>
            <a:r>
              <a:rPr lang="de-DE" dirty="0"/>
              <a:t>&amp; </a:t>
            </a:r>
            <a:r>
              <a:rPr lang="de-DE" dirty="0" err="1" smtClean="0"/>
              <a:t>experts</a:t>
            </a:r>
            <a:r>
              <a:rPr lang="de-DE" dirty="0" smtClean="0"/>
              <a:t>-panels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adjusted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/>
              <a:t>different </a:t>
            </a:r>
            <a:r>
              <a:rPr lang="de-DE" dirty="0" err="1" smtClean="0"/>
              <a:t>Helical</a:t>
            </a:r>
            <a:r>
              <a:rPr lang="de-DE" dirty="0" smtClean="0"/>
              <a:t> </a:t>
            </a:r>
            <a:r>
              <a:rPr lang="de-DE" dirty="0" err="1" smtClean="0"/>
              <a:t>Undulator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/</a:t>
            </a:r>
            <a:r>
              <a:rPr lang="de-DE" dirty="0" err="1" smtClean="0"/>
              <a:t>setup</a:t>
            </a:r>
            <a:r>
              <a:rPr lang="de-DE" dirty="0" smtClean="0"/>
              <a:t> (MCS)</a:t>
            </a:r>
          </a:p>
          <a:p>
            <a:r>
              <a:rPr lang="de-DE" dirty="0" err="1" smtClean="0"/>
              <a:t>Cabling</a:t>
            </a:r>
            <a:r>
              <a:rPr lang="de-DE" dirty="0" smtClean="0"/>
              <a:t> transfer-box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mounted</a:t>
            </a:r>
            <a:r>
              <a:rPr lang="de-DE" dirty="0" smtClean="0"/>
              <a:t> on </a:t>
            </a:r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side-plate</a:t>
            </a:r>
            <a:endParaRPr lang="de-DE" dirty="0" smtClean="0"/>
          </a:p>
        </p:txBody>
      </p:sp>
      <p:pic>
        <p:nvPicPr>
          <p:cNvPr id="4" name="Picture 9" descr="D:\fsfhh\dosi_talk_vorber\prep_kickoff-pm_helical-UND_VP-project_20190411\dosimon_system_on_table_20150908-MK3_7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54" y="1342706"/>
            <a:ext cx="2272017" cy="151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722" y="5044887"/>
            <a:ext cx="2068064" cy="161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409" y="4772934"/>
            <a:ext cx="2264619" cy="162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6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5703" y="552575"/>
            <a:ext cx="10956924" cy="387519"/>
          </a:xfrm>
        </p:spPr>
        <p:txBody>
          <a:bodyPr/>
          <a:lstStyle/>
          <a:p>
            <a:r>
              <a:rPr lang="de-DE" dirty="0" smtClean="0"/>
              <a:t>Next </a:t>
            </a:r>
            <a:r>
              <a:rPr lang="de-DE" dirty="0" err="1" smtClean="0"/>
              <a:t>steps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981" y="1002602"/>
            <a:ext cx="10944224" cy="4793566"/>
          </a:xfrm>
        </p:spPr>
        <p:txBody>
          <a:bodyPr/>
          <a:lstStyle/>
          <a:p>
            <a:r>
              <a:rPr lang="de-DE" dirty="0" smtClean="0"/>
              <a:t>Fix </a:t>
            </a:r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 err="1" smtClean="0"/>
              <a:t>frontend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r>
              <a:rPr lang="de-DE" dirty="0" smtClean="0"/>
              <a:t> &amp; </a:t>
            </a:r>
            <a:r>
              <a:rPr lang="de-DE" dirty="0" err="1" smtClean="0"/>
              <a:t>define</a:t>
            </a:r>
            <a:r>
              <a:rPr lang="de-DE" dirty="0" smtClean="0"/>
              <a:t> </a:t>
            </a:r>
            <a:r>
              <a:rPr lang="de-DE" dirty="0" err="1" smtClean="0"/>
              <a:t>sensor</a:t>
            </a:r>
            <a:r>
              <a:rPr lang="de-DE" dirty="0" smtClean="0"/>
              <a:t> holder </a:t>
            </a:r>
            <a:r>
              <a:rPr lang="de-DE" dirty="0" err="1" smtClean="0"/>
              <a:t>geometry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RadFet</a:t>
            </a:r>
            <a:r>
              <a:rPr lang="de-DE" dirty="0" smtClean="0"/>
              <a:t>, TLD, Pt1000, ID-R, lead-</a:t>
            </a:r>
            <a:r>
              <a:rPr lang="de-DE" dirty="0" err="1" smtClean="0"/>
              <a:t>cap</a:t>
            </a:r>
            <a:r>
              <a:rPr lang="de-DE" dirty="0" smtClean="0"/>
              <a:t>) (MDI)</a:t>
            </a:r>
          </a:p>
          <a:p>
            <a:r>
              <a:rPr lang="de-DE" dirty="0" err="1" smtClean="0"/>
              <a:t>Define</a:t>
            </a:r>
            <a:r>
              <a:rPr lang="de-DE" dirty="0" smtClean="0"/>
              <a:t> </a:t>
            </a:r>
            <a:r>
              <a:rPr lang="de-DE" dirty="0" err="1" smtClean="0"/>
              <a:t>mounting</a:t>
            </a:r>
            <a:r>
              <a:rPr lang="de-DE" dirty="0" smtClean="0"/>
              <a:t> </a:t>
            </a:r>
            <a:r>
              <a:rPr lang="de-DE" dirty="0" err="1" smtClean="0"/>
              <a:t>positions</a:t>
            </a:r>
            <a:r>
              <a:rPr lang="de-DE" dirty="0" smtClean="0"/>
              <a:t> (</a:t>
            </a:r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 err="1" smtClean="0"/>
              <a:t>holders</a:t>
            </a:r>
            <a:r>
              <a:rPr lang="de-DE" dirty="0" smtClean="0"/>
              <a:t>, </a:t>
            </a:r>
            <a:r>
              <a:rPr lang="de-DE" dirty="0" err="1" smtClean="0"/>
              <a:t>transfer</a:t>
            </a:r>
            <a:r>
              <a:rPr lang="de-DE" dirty="0" smtClean="0"/>
              <a:t> box, </a:t>
            </a:r>
            <a:r>
              <a:rPr lang="de-DE" dirty="0" err="1" smtClean="0"/>
              <a:t>cabling</a:t>
            </a:r>
            <a:r>
              <a:rPr lang="de-DE" dirty="0" smtClean="0"/>
              <a:t>, </a:t>
            </a:r>
            <a:r>
              <a:rPr lang="de-DE" dirty="0"/>
              <a:t>…) </a:t>
            </a:r>
            <a:r>
              <a:rPr lang="de-DE" dirty="0" smtClean="0"/>
              <a:t>(MDI, MVS, WP71, PSI)</a:t>
            </a:r>
            <a:endParaRPr lang="de-DE" dirty="0"/>
          </a:p>
          <a:p>
            <a:r>
              <a:rPr lang="de-DE" dirty="0" err="1" smtClean="0"/>
              <a:t>Manufacture</a:t>
            </a:r>
            <a:r>
              <a:rPr lang="de-DE" dirty="0" smtClean="0"/>
              <a:t> prototype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 err="1" smtClean="0"/>
              <a:t>frontend</a:t>
            </a:r>
            <a:r>
              <a:rPr lang="de-DE" dirty="0" smtClean="0"/>
              <a:t> &amp; </a:t>
            </a:r>
            <a:r>
              <a:rPr lang="de-DE" dirty="0" err="1" smtClean="0"/>
              <a:t>assembly</a:t>
            </a:r>
            <a:r>
              <a:rPr lang="de-DE" dirty="0" smtClean="0"/>
              <a:t> (MDI, ZM)</a:t>
            </a:r>
          </a:p>
          <a:p>
            <a:r>
              <a:rPr lang="de-DE" dirty="0" smtClean="0"/>
              <a:t>Check &amp; </a:t>
            </a:r>
            <a:r>
              <a:rPr lang="de-DE" dirty="0" err="1" smtClean="0"/>
              <a:t>release</a:t>
            </a:r>
            <a:r>
              <a:rPr lang="de-DE" dirty="0" smtClean="0"/>
              <a:t> </a:t>
            </a:r>
            <a:r>
              <a:rPr lang="de-DE" dirty="0" err="1" smtClean="0"/>
              <a:t>series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r>
              <a:rPr lang="de-DE" dirty="0" smtClean="0"/>
              <a:t> </a:t>
            </a:r>
            <a:r>
              <a:rPr lang="de-DE" dirty="0"/>
              <a:t>at </a:t>
            </a:r>
            <a:r>
              <a:rPr lang="de-DE" dirty="0" err="1"/>
              <a:t>Helical</a:t>
            </a:r>
            <a:r>
              <a:rPr lang="de-DE" dirty="0"/>
              <a:t> </a:t>
            </a:r>
            <a:r>
              <a:rPr lang="de-DE" dirty="0" err="1"/>
              <a:t>Undulator</a:t>
            </a:r>
            <a:r>
              <a:rPr lang="de-DE" dirty="0"/>
              <a:t> test-stand </a:t>
            </a:r>
            <a:r>
              <a:rPr lang="de-DE" dirty="0" smtClean="0"/>
              <a:t>(</a:t>
            </a:r>
            <a:r>
              <a:rPr lang="de-DE" dirty="0"/>
              <a:t>WP71, </a:t>
            </a:r>
            <a:r>
              <a:rPr lang="de-DE" dirty="0" smtClean="0"/>
              <a:t>PSI, MDI)</a:t>
            </a:r>
          </a:p>
          <a:p>
            <a:r>
              <a:rPr lang="de-DE" dirty="0" err="1"/>
              <a:t>Manufacture</a:t>
            </a:r>
            <a:r>
              <a:rPr lang="de-DE" dirty="0"/>
              <a:t> </a:t>
            </a:r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 err="1"/>
              <a:t>frontend</a:t>
            </a:r>
            <a:r>
              <a:rPr lang="de-DE" dirty="0"/>
              <a:t> </a:t>
            </a:r>
            <a:r>
              <a:rPr lang="de-DE" dirty="0" err="1"/>
              <a:t>series</a:t>
            </a:r>
            <a:r>
              <a:rPr lang="de-DE" dirty="0"/>
              <a:t> </a:t>
            </a:r>
            <a:r>
              <a:rPr lang="de-DE" dirty="0" err="1" smtClean="0"/>
              <a:t>parts</a:t>
            </a:r>
            <a:r>
              <a:rPr lang="de-DE" dirty="0" smtClean="0"/>
              <a:t> (16 </a:t>
            </a:r>
            <a:r>
              <a:rPr lang="de-DE" dirty="0" err="1" smtClean="0"/>
              <a:t>series</a:t>
            </a:r>
            <a:r>
              <a:rPr lang="de-DE" dirty="0" smtClean="0"/>
              <a:t> (+2 spare)) (MDI, ZM)</a:t>
            </a:r>
          </a:p>
          <a:p>
            <a:r>
              <a:rPr lang="de-DE" dirty="0" smtClean="0"/>
              <a:t>Mount 16 </a:t>
            </a:r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 err="1" smtClean="0"/>
              <a:t>frontends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4 </a:t>
            </a:r>
            <a:r>
              <a:rPr lang="de-DE" dirty="0" err="1" smtClean="0"/>
              <a:t>helical</a:t>
            </a:r>
            <a:r>
              <a:rPr lang="de-DE" dirty="0" smtClean="0"/>
              <a:t> </a:t>
            </a:r>
            <a:r>
              <a:rPr lang="de-DE" dirty="0" err="1" smtClean="0"/>
              <a:t>undulators</a:t>
            </a:r>
            <a:r>
              <a:rPr lang="de-DE" dirty="0" smtClean="0"/>
              <a:t> – </a:t>
            </a:r>
            <a:br>
              <a:rPr lang="de-DE" dirty="0" smtClean="0"/>
            </a:br>
            <a:r>
              <a:rPr lang="de-DE" dirty="0" smtClean="0"/>
              <a:t>all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MDI in 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 smtClean="0"/>
              <a:t>cooperation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WP71</a:t>
            </a:r>
          </a:p>
          <a:p>
            <a:r>
              <a:rPr lang="de-DE" dirty="0" err="1" smtClean="0"/>
              <a:t>Estimated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&amp; </a:t>
            </a:r>
            <a:r>
              <a:rPr lang="de-DE" dirty="0" err="1" smtClean="0"/>
              <a:t>working</a:t>
            </a:r>
            <a:r>
              <a:rPr lang="de-DE" dirty="0" smtClean="0"/>
              <a:t> time: </a:t>
            </a:r>
            <a:br>
              <a:rPr lang="de-DE" dirty="0" smtClean="0"/>
            </a:br>
            <a:r>
              <a:rPr lang="de-DE" dirty="0" smtClean="0"/>
              <a:t>~ 3/4 </a:t>
            </a:r>
            <a:r>
              <a:rPr lang="de-DE" dirty="0" err="1" smtClean="0"/>
              <a:t>year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design-start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series</a:t>
            </a:r>
            <a:r>
              <a:rPr lang="de-DE" dirty="0" smtClean="0"/>
              <a:t> </a:t>
            </a:r>
            <a:r>
              <a:rPr lang="de-DE" dirty="0" err="1" smtClean="0"/>
              <a:t>hw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, ~1 </a:t>
            </a:r>
            <a:r>
              <a:rPr lang="de-DE" dirty="0" err="1" smtClean="0"/>
              <a:t>week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r>
              <a:rPr lang="de-DE" dirty="0" smtClean="0"/>
              <a:t> &amp; </a:t>
            </a:r>
            <a:r>
              <a:rPr lang="de-DE" dirty="0" err="1" smtClean="0"/>
              <a:t>adjustment</a:t>
            </a:r>
            <a:endParaRPr lang="de-DE" dirty="0" smtClean="0"/>
          </a:p>
          <a:p>
            <a:r>
              <a:rPr lang="de-DE" dirty="0" err="1" smtClean="0"/>
              <a:t>Estimated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: </a:t>
            </a:r>
            <a:r>
              <a:rPr lang="de-DE" dirty="0" err="1" smtClean="0"/>
              <a:t>late</a:t>
            </a:r>
            <a:r>
              <a:rPr lang="de-DE" dirty="0" smtClean="0"/>
              <a:t> </a:t>
            </a:r>
            <a:r>
              <a:rPr lang="de-DE" dirty="0" err="1" smtClean="0"/>
              <a:t>summer</a:t>
            </a:r>
            <a:r>
              <a:rPr lang="de-DE" dirty="0" smtClean="0"/>
              <a:t> 2019.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31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610632"/>
            <a:ext cx="10956924" cy="387519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Open </a:t>
            </a:r>
            <a:r>
              <a:rPr lang="de-DE" dirty="0" err="1" smtClean="0"/>
              <a:t>questions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2090" y="1046145"/>
            <a:ext cx="11449910" cy="4793566"/>
          </a:xfrm>
        </p:spPr>
        <p:txBody>
          <a:bodyPr/>
          <a:lstStyle/>
          <a:p>
            <a:r>
              <a:rPr lang="de-DE" dirty="0" smtClean="0"/>
              <a:t>Optimum </a:t>
            </a:r>
            <a:r>
              <a:rPr lang="de-DE" dirty="0" err="1" smtClean="0"/>
              <a:t>mechanical</a:t>
            </a:r>
            <a:r>
              <a:rPr lang="de-DE" dirty="0" smtClean="0"/>
              <a:t> </a:t>
            </a:r>
            <a:r>
              <a:rPr lang="de-DE" dirty="0" err="1" smtClean="0"/>
              <a:t>alignment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sensors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frontside</a:t>
            </a:r>
            <a:r>
              <a:rPr lang="de-DE" dirty="0" smtClean="0"/>
              <a:t>/</a:t>
            </a:r>
            <a:r>
              <a:rPr lang="de-DE" dirty="0" err="1" smtClean="0"/>
              <a:t>inner</a:t>
            </a:r>
            <a:r>
              <a:rPr lang="de-DE" dirty="0" smtClean="0"/>
              <a:t> </a:t>
            </a:r>
            <a:r>
              <a:rPr lang="de-DE" dirty="0" err="1" smtClean="0"/>
              <a:t>edge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1st </a:t>
            </a:r>
            <a:r>
              <a:rPr lang="de-DE" dirty="0" err="1" smtClean="0"/>
              <a:t>magnet</a:t>
            </a:r>
            <a:r>
              <a:rPr lang="de-DE" dirty="0" smtClean="0"/>
              <a:t> slice?</a:t>
            </a:r>
          </a:p>
          <a:p>
            <a:r>
              <a:rPr lang="de-DE" dirty="0" err="1" smtClean="0"/>
              <a:t>Calibration</a:t>
            </a:r>
            <a:r>
              <a:rPr lang="de-DE" dirty="0" smtClean="0"/>
              <a:t> &amp; </a:t>
            </a:r>
            <a:r>
              <a:rPr lang="de-DE" dirty="0" err="1" smtClean="0"/>
              <a:t>definition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damage</a:t>
            </a:r>
            <a:r>
              <a:rPr lang="de-DE" dirty="0"/>
              <a:t>-levels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appropriate</a:t>
            </a:r>
            <a:r>
              <a:rPr lang="de-DE" dirty="0" smtClean="0"/>
              <a:t> </a:t>
            </a:r>
            <a:r>
              <a:rPr lang="de-DE" dirty="0"/>
              <a:t>for </a:t>
            </a:r>
            <a:r>
              <a:rPr lang="de-DE" dirty="0" err="1" smtClean="0"/>
              <a:t>Helical</a:t>
            </a:r>
            <a:r>
              <a:rPr lang="de-DE" dirty="0" smtClean="0"/>
              <a:t> </a:t>
            </a:r>
            <a:r>
              <a:rPr lang="de-DE" dirty="0" err="1" smtClean="0"/>
              <a:t>Undulators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magnetic</a:t>
            </a:r>
            <a:r>
              <a:rPr lang="de-DE" dirty="0" smtClean="0"/>
              <a:t> material </a:t>
            </a:r>
            <a:r>
              <a:rPr lang="de-DE" dirty="0" err="1" smtClean="0"/>
              <a:t>equal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material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 SASE </a:t>
            </a:r>
            <a:r>
              <a:rPr lang="de-DE" dirty="0" err="1" smtClean="0"/>
              <a:t>undulators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How</a:t>
            </a:r>
            <a:r>
              <a:rPr lang="de-DE" dirty="0" smtClean="0"/>
              <a:t> &amp;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magnetic-field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? (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WP71)</a:t>
            </a:r>
            <a:br>
              <a:rPr lang="de-DE" dirty="0" smtClean="0"/>
            </a:br>
            <a:r>
              <a:rPr lang="de-DE" dirty="0" smtClean="0"/>
              <a:t>- In-Place at </a:t>
            </a:r>
            <a:r>
              <a:rPr lang="de-DE" dirty="0" err="1" smtClean="0"/>
              <a:t>Helical</a:t>
            </a:r>
            <a:r>
              <a:rPr lang="de-DE" dirty="0" smtClean="0"/>
              <a:t> </a:t>
            </a:r>
            <a:r>
              <a:rPr lang="de-DE" dirty="0" err="1" smtClean="0"/>
              <a:t>Undulator</a:t>
            </a:r>
            <a:r>
              <a:rPr lang="de-DE" dirty="0" smtClean="0"/>
              <a:t> </a:t>
            </a:r>
            <a:r>
              <a:rPr lang="de-DE" dirty="0" err="1" smtClean="0"/>
              <a:t>inside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tunnel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Dismounting</a:t>
            </a:r>
            <a:r>
              <a:rPr lang="de-DE" dirty="0" smtClean="0"/>
              <a:t>/</a:t>
            </a:r>
            <a:r>
              <a:rPr lang="de-DE" dirty="0" err="1" smtClean="0"/>
              <a:t>remounting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magnet</a:t>
            </a:r>
            <a:r>
              <a:rPr lang="de-DE" dirty="0"/>
              <a:t> slice(s)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Helical</a:t>
            </a:r>
            <a:r>
              <a:rPr lang="de-DE" dirty="0" smtClean="0"/>
              <a:t> </a:t>
            </a:r>
            <a:r>
              <a:rPr lang="de-DE" dirty="0" err="1" smtClean="0"/>
              <a:t>Undulator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  &amp; </a:t>
            </a:r>
            <a:r>
              <a:rPr lang="de-DE" dirty="0" err="1" smtClean="0"/>
              <a:t>magnetic-field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/>
              <a:t>outside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tunnel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dirty="0" smtClean="0"/>
              <a:t>- Measurement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Helical</a:t>
            </a:r>
            <a:r>
              <a:rPr lang="de-DE" dirty="0" smtClean="0"/>
              <a:t> </a:t>
            </a:r>
            <a:r>
              <a:rPr lang="de-DE" dirty="0" err="1" smtClean="0"/>
              <a:t>Undulator</a:t>
            </a:r>
            <a:r>
              <a:rPr lang="de-DE" dirty="0" smtClean="0"/>
              <a:t> outside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tunnel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/>
              <a:t>transport</a:t>
            </a:r>
            <a:r>
              <a:rPr lang="de-DE" dirty="0" smtClean="0"/>
              <a:t>)?</a:t>
            </a:r>
            <a:endParaRPr lang="de-DE" dirty="0"/>
          </a:p>
          <a:p>
            <a:r>
              <a:rPr lang="de-DE" dirty="0" err="1" smtClean="0"/>
              <a:t>determination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appropriate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/>
              <a:t>damage</a:t>
            </a:r>
            <a:r>
              <a:rPr lang="de-DE" dirty="0"/>
              <a:t> </a:t>
            </a:r>
            <a:r>
              <a:rPr lang="de-DE" dirty="0" err="1"/>
              <a:t>levels</a:t>
            </a:r>
            <a:r>
              <a:rPr lang="de-DE" dirty="0"/>
              <a:t> </a:t>
            </a:r>
            <a:r>
              <a:rPr lang="de-DE" dirty="0" err="1"/>
              <a:t>probably</a:t>
            </a:r>
            <a:r>
              <a:rPr lang="de-DE" dirty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…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- offline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magnetic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 smtClean="0"/>
              <a:t>degradation</a:t>
            </a:r>
            <a:r>
              <a:rPr lang="de-DE" dirty="0" smtClean="0"/>
              <a:t> (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above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survey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typical</a:t>
            </a:r>
            <a:r>
              <a:rPr lang="de-DE" dirty="0"/>
              <a:t> longitudinal </a:t>
            </a:r>
            <a:r>
              <a:rPr lang="de-DE" dirty="0" err="1"/>
              <a:t>degradation</a:t>
            </a:r>
            <a:r>
              <a:rPr lang="de-DE" dirty="0"/>
              <a:t>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 smtClean="0"/>
              <a:t>em-shower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 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 smtClean="0"/>
              <a:t>degrade</a:t>
            </a:r>
            <a:r>
              <a:rPr lang="de-DE" dirty="0" smtClean="0"/>
              <a:t> </a:t>
            </a:r>
            <a:r>
              <a:rPr lang="de-DE" dirty="0" err="1" smtClean="0"/>
              <a:t>certain</a:t>
            </a:r>
            <a:r>
              <a:rPr lang="de-DE" dirty="0" smtClean="0"/>
              <a:t> </a:t>
            </a: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slices</a:t>
            </a:r>
            <a:r>
              <a:rPr lang="de-DE" dirty="0" smtClean="0"/>
              <a:t> at „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typical</a:t>
            </a:r>
            <a:r>
              <a:rPr lang="de-DE" dirty="0" smtClean="0"/>
              <a:t>“ </a:t>
            </a:r>
            <a:r>
              <a:rPr lang="de-DE" dirty="0" err="1" smtClean="0"/>
              <a:t>shower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dirty="0" smtClean="0"/>
              <a:t> 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how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polarized</a:t>
            </a:r>
            <a:r>
              <a:rPr lang="de-DE" dirty="0" smtClean="0">
                <a:sym typeface="Wingdings" panose="05000000000000000000" pitchFamily="2" charset="2"/>
              </a:rPr>
              <a:t> SASE </a:t>
            </a:r>
            <a:r>
              <a:rPr lang="de-DE" dirty="0" err="1">
                <a:sym typeface="Wingdings" panose="05000000000000000000" pitchFamily="2" charset="2"/>
              </a:rPr>
              <a:t>a</a:t>
            </a:r>
            <a:r>
              <a:rPr lang="de-DE" dirty="0" err="1" smtClean="0">
                <a:sym typeface="Wingdings" panose="05000000000000000000" pitchFamily="2" charset="2"/>
              </a:rPr>
              <a:t>ffected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typical</a:t>
            </a:r>
            <a:r>
              <a:rPr lang="de-DE" dirty="0" smtClean="0">
                <a:sym typeface="Wingdings" panose="05000000000000000000" pitchFamily="2" charset="2"/>
              </a:rPr>
              <a:t> longitudinal magnet-slice </a:t>
            </a:r>
            <a:r>
              <a:rPr lang="de-DE" dirty="0" err="1" smtClean="0">
                <a:sym typeface="Wingdings" panose="05000000000000000000" pitchFamily="2" charset="2"/>
              </a:rPr>
              <a:t>degradation</a:t>
            </a:r>
            <a:r>
              <a:rPr lang="de-DE" dirty="0">
                <a:sym typeface="Wingdings" panose="05000000000000000000" pitchFamily="2" charset="2"/>
              </a:rPr>
              <a:t>-</a:t>
            </a:r>
            <a:r>
              <a:rPr lang="de-DE" dirty="0" smtClean="0">
                <a:sym typeface="Wingdings" panose="05000000000000000000" pitchFamily="2" charset="2"/>
              </a:rPr>
              <a:t>pattern?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0699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42830" y="1366443"/>
            <a:ext cx="2920327" cy="387519"/>
          </a:xfrm>
        </p:spPr>
        <p:txBody>
          <a:bodyPr/>
          <a:lstStyle/>
          <a:p>
            <a:r>
              <a:rPr lang="en-US" sz="4000" dirty="0" smtClean="0"/>
              <a:t>Thank you!</a:t>
            </a:r>
            <a:endParaRPr lang="de-DE" sz="40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130812" y="4884561"/>
            <a:ext cx="3082074" cy="660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Questions?</a:t>
            </a:r>
            <a:endParaRPr lang="de-DE" sz="4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849" y="3049110"/>
            <a:ext cx="13587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D:\fsfhh\dosi_talk_vorber\prep_kickoff-pm_helical-UND_VP-project_20190411\helical_und_crosssection_not-true-scale_20190409_fs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273" y="3639205"/>
            <a:ext cx="24765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fsfhh\dosi_talk_vorber\prep_kickoff-pm_helical-UND_VP-project_20190411\2019-01-22_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12" y="2106135"/>
            <a:ext cx="28289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D:\fsfhh\dosi_talk_vorber\prep_kickoff-pm_helical-UND_VP-project_20190411\20190409_171626x_narrow_x_short_4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831" y="1844092"/>
            <a:ext cx="2865018" cy="286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D:\fsfhh\dosi_talk_vorber\prep_kickoff-pm_helical-UND_VP-project_20190411\20190409_171626x_narrow_x_short_4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59" y="2103201"/>
            <a:ext cx="945909" cy="94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fsfhh\dosi_talk_vorber\prep_kickoff-pm_helical-UND_VP-project_20190411\IMG_4134_lead-cap_standar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412" y="4329542"/>
            <a:ext cx="1580679" cy="210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D:\fsfhh\dosi_talk_vorber\prep_kickoff-pm_helical-UND_VP-project_20190411\dosimon_system_on_table_20150908-MK3_76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273" y="992912"/>
            <a:ext cx="2091758" cy="139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09" y="4329542"/>
            <a:ext cx="2264619" cy="162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6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xfel_dosi_lead-shields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xfel_dosi_lead-shields</Template>
  <TotalTime>0</TotalTime>
  <Words>275</Words>
  <Application>Microsoft Office PowerPoint</Application>
  <PresentationFormat>Benutzerdefiniert</PresentationFormat>
  <Paragraphs>51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xfel_dosi_lead-shields</vt:lpstr>
      <vt:lpstr>DosiMon RadFet system requirements  to the SASE3-VP Project</vt:lpstr>
      <vt:lpstr>Location environment at SASE3 Helical Afterburner section</vt:lpstr>
      <vt:lpstr>DosiMon System setup &amp; requirements (frontend hw)</vt:lpstr>
      <vt:lpstr>DosiMon System setup &amp; requirements (backend hw, fw &amp; sw)</vt:lpstr>
      <vt:lpstr>Next steps</vt:lpstr>
      <vt:lpstr> Open questions</vt:lpstr>
      <vt:lpstr>Thank you!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 shields on RadFets</dc:title>
  <dc:creator>Schmidt-Foehre, Frank</dc:creator>
  <cp:lastModifiedBy>Schmidt-Foehre, Frank</cp:lastModifiedBy>
  <cp:revision>149</cp:revision>
  <cp:lastPrinted>2018-04-23T22:12:28Z</cp:lastPrinted>
  <dcterms:created xsi:type="dcterms:W3CDTF">2018-04-23T16:56:29Z</dcterms:created>
  <dcterms:modified xsi:type="dcterms:W3CDTF">2019-04-10T15:58:07Z</dcterms:modified>
</cp:coreProperties>
</file>