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0" r:id="rId2"/>
    <p:sldId id="296" r:id="rId3"/>
    <p:sldId id="308" r:id="rId4"/>
    <p:sldId id="329" r:id="rId5"/>
    <p:sldId id="301" r:id="rId6"/>
    <p:sldId id="332" r:id="rId7"/>
    <p:sldId id="303" r:id="rId8"/>
    <p:sldId id="324" r:id="rId9"/>
    <p:sldId id="311" r:id="rId10"/>
    <p:sldId id="334" r:id="rId11"/>
    <p:sldId id="335" r:id="rId12"/>
    <p:sldId id="336" r:id="rId1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507" y="-586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-3077" y="-8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30.08.2018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30.08.2018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30.08.2018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40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Non-invasive and pulse-resolved polarization diagnostics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>
                <a:effectLst/>
                <a:latin typeface="Calibri"/>
                <a:ea typeface="Calibri"/>
                <a:cs typeface="Times New Roman"/>
              </a:rPr>
              <a:t>Non-invasive and pulse-resolved polarization diagnostics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err="1" smtClean="0"/>
              <a:t>Joakim</a:t>
            </a:r>
            <a:r>
              <a:rPr lang="en-US" sz="900" baseline="0" dirty="0" smtClean="0"/>
              <a:t> Laksman</a:t>
            </a:r>
            <a:r>
              <a:rPr lang="en-US" sz="900" dirty="0" smtClean="0"/>
              <a:t>, XPD Gas</a:t>
            </a:r>
            <a:r>
              <a:rPr lang="en-US" sz="900" baseline="0" dirty="0" smtClean="0"/>
              <a:t> based diagnostics</a:t>
            </a:r>
            <a:r>
              <a:rPr lang="en-US" sz="900" dirty="0" smtClean="0"/>
              <a:t>, 11</a:t>
            </a:r>
            <a:r>
              <a:rPr lang="en-US" sz="900" baseline="0" dirty="0" smtClean="0"/>
              <a:t> April 2019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685783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9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Non-invasive and pulse-resolved polarization diagnostics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Joakim</a:t>
            </a:r>
            <a:r>
              <a:rPr lang="en-GB" dirty="0" smtClean="0"/>
              <a:t> Laksman</a:t>
            </a:r>
            <a:endParaRPr lang="en-GB" dirty="0"/>
          </a:p>
          <a:p>
            <a:r>
              <a:rPr lang="en-GB" dirty="0" smtClean="0"/>
              <a:t>X-ray Photon Diagnostics (XPD)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67" y="2514600"/>
            <a:ext cx="2823632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0871"/>
            <a:ext cx="5196840" cy="2103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/>
              <a:t>Status:</a:t>
            </a:r>
            <a:endParaRPr lang="en-US" sz="1600" b="1" dirty="0"/>
          </a:p>
          <a:p>
            <a:pPr marL="267884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US" sz="1400" dirty="0" smtClean="0"/>
              <a:t>In principle operational:</a:t>
            </a:r>
            <a:endParaRPr lang="en-US" dirty="0"/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All hardware is installed in tunnel.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Software enables us to acquire and analyse data.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Spectrometer has been calibrated: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 TOF can be converted to Photon-energy.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Angular distribution can be converted to Polarization</a:t>
            </a:r>
            <a:r>
              <a:rPr lang="en-GB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74620"/>
            <a:ext cx="8915400" cy="30768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/>
              <a:t>Ongoing work and outlook</a:t>
            </a:r>
            <a:r>
              <a:rPr lang="en-US" sz="1600" b="1" dirty="0" smtClean="0"/>
              <a:t>:</a:t>
            </a:r>
            <a:endParaRPr lang="en-GB" sz="1400" dirty="0">
              <a:solidFill>
                <a:srgbClr val="000000"/>
              </a:solidFill>
            </a:endParaRPr>
          </a:p>
          <a:p>
            <a:pPr>
              <a:lnSpc>
                <a:spcPct val="112000"/>
              </a:lnSpc>
            </a:pP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Only collect raw data trace which is storage consuming and requires post-analysis.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PES data source cannot be included in experimental end-stations.</a:t>
            </a:r>
            <a:endParaRPr lang="en-US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In collaboration with </a:t>
            </a:r>
            <a:r>
              <a:rPr lang="en-US" sz="1400" dirty="0" smtClean="0"/>
              <a:t>CAS and AE </a:t>
            </a:r>
            <a:r>
              <a:rPr lang="en-US" sz="1400" dirty="0" smtClean="0"/>
              <a:t>we are developing MDL-Device to convert huge data trace to</a:t>
            </a:r>
            <a:br>
              <a:rPr lang="en-US" sz="1400" dirty="0" smtClean="0"/>
            </a:br>
            <a:r>
              <a:rPr lang="en-US" sz="1400" dirty="0" smtClean="0"/>
              <a:t>relevant parameters in real time:</a:t>
            </a:r>
            <a:endParaRPr lang="en-US" dirty="0"/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Spectral distribution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Polarization</a:t>
            </a:r>
            <a:br>
              <a:rPr lang="en-GB" sz="1400" dirty="0" smtClean="0">
                <a:solidFill>
                  <a:srgbClr val="000000"/>
                </a:solidFill>
              </a:rPr>
            </a:br>
            <a:endParaRPr lang="en-GB" sz="1400" dirty="0" smtClean="0">
              <a:solidFill>
                <a:srgbClr val="000000"/>
              </a:solidFill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Purpose of data:</a:t>
            </a:r>
            <a:endParaRPr lang="en-US" dirty="0"/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Data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must be stored in .h5 files together </a:t>
            </a:r>
            <a:r>
              <a:rPr lang="en-US" sz="1400" dirty="0" smtClean="0">
                <a:solidFill>
                  <a:srgbClr val="000000"/>
                </a:solidFill>
              </a:rPr>
              <a:t>with user experiments.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</a:rPr>
              <a:t>Continuously available to operators for tuning </a:t>
            </a:r>
            <a:r>
              <a:rPr lang="en-US" sz="1400" dirty="0" err="1" smtClean="0">
                <a:solidFill>
                  <a:srgbClr val="000000"/>
                </a:solidFill>
              </a:rPr>
              <a:t>undulator</a:t>
            </a:r>
            <a:r>
              <a:rPr lang="en-US" sz="1400" dirty="0" smtClean="0">
                <a:solidFill>
                  <a:srgbClr val="000000"/>
                </a:solidFill>
              </a:rPr>
              <a:t> gap and variable polarization.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0871"/>
            <a:ext cx="5196840" cy="2103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/>
              <a:t>Status:</a:t>
            </a:r>
            <a:endParaRPr lang="en-US" sz="1600" b="1" dirty="0"/>
          </a:p>
          <a:p>
            <a:pPr marL="267884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US" sz="1400" dirty="0" smtClean="0"/>
              <a:t>In principle operational:</a:t>
            </a:r>
            <a:endParaRPr lang="en-US" dirty="0"/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All hardware is installed in tunnel.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Software enables us to acquire and analyse data.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Spectrometer has been calibrated: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 TOF can be converted to Photon-energy.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Angular distribution can be converted to Polarization</a:t>
            </a:r>
            <a:r>
              <a:rPr lang="en-GB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876925"/>
            <a:ext cx="7181850" cy="7355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800" b="1" dirty="0" smtClean="0">
                <a:solidFill>
                  <a:schemeClr val="bg2"/>
                </a:solidFill>
              </a:rPr>
              <a:t>Thank you very much for your attention!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74620"/>
            <a:ext cx="8915400" cy="30768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/>
              <a:t>Ongoing work and outlook</a:t>
            </a:r>
            <a:r>
              <a:rPr lang="en-US" sz="1600" b="1" dirty="0" smtClean="0"/>
              <a:t>:</a:t>
            </a:r>
            <a:endParaRPr lang="en-GB" sz="1400" dirty="0">
              <a:solidFill>
                <a:srgbClr val="000000"/>
              </a:solidFill>
            </a:endParaRPr>
          </a:p>
          <a:p>
            <a:pPr>
              <a:lnSpc>
                <a:spcPct val="112000"/>
              </a:lnSpc>
            </a:pP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Only collect raw data trace which is storage consuming and requires post-analysis.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PES data source cannot be included in experimental end-stations.</a:t>
            </a:r>
            <a:endParaRPr lang="en-US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In collaboration with </a:t>
            </a:r>
            <a:r>
              <a:rPr lang="en-US" sz="1400" dirty="0" smtClean="0"/>
              <a:t>CAS and AE </a:t>
            </a:r>
            <a:r>
              <a:rPr lang="en-US" sz="1400" dirty="0" smtClean="0"/>
              <a:t>we are developing MDL-Device to convert huge data trace to</a:t>
            </a:r>
            <a:br>
              <a:rPr lang="en-US" sz="1400" dirty="0" smtClean="0"/>
            </a:br>
            <a:r>
              <a:rPr lang="en-US" sz="1400" dirty="0" smtClean="0"/>
              <a:t>relevant parameters in real time:</a:t>
            </a:r>
            <a:endParaRPr lang="en-US" dirty="0"/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Spectral distribution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Polarization</a:t>
            </a:r>
            <a:br>
              <a:rPr lang="en-GB" sz="1400" dirty="0" smtClean="0">
                <a:solidFill>
                  <a:srgbClr val="000000"/>
                </a:solidFill>
              </a:rPr>
            </a:br>
            <a:endParaRPr lang="en-GB" sz="1400" dirty="0" smtClean="0">
              <a:solidFill>
                <a:srgbClr val="000000"/>
              </a:solidFill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Purpose of data:</a:t>
            </a:r>
            <a:endParaRPr lang="en-US" dirty="0"/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Data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must be stored in .h5 files together </a:t>
            </a:r>
            <a:r>
              <a:rPr lang="en-US" sz="1400" dirty="0" smtClean="0">
                <a:solidFill>
                  <a:srgbClr val="000000"/>
                </a:solidFill>
              </a:rPr>
              <a:t>with user experiments.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</a:rPr>
              <a:t>Continuously available to operators for tuning </a:t>
            </a:r>
            <a:r>
              <a:rPr lang="en-US" sz="1400" dirty="0" err="1" smtClean="0">
                <a:solidFill>
                  <a:srgbClr val="000000"/>
                </a:solidFill>
              </a:rPr>
              <a:t>undulator</a:t>
            </a:r>
            <a:r>
              <a:rPr lang="en-US" sz="1400" dirty="0" smtClean="0">
                <a:solidFill>
                  <a:srgbClr val="000000"/>
                </a:solidFill>
              </a:rPr>
              <a:t> gap and variable polarization.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6092"/>
            <a:ext cx="9144000" cy="374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67" y="2514600"/>
            <a:ext cx="2823632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77249" y="713264"/>
            <a:ext cx="5766751" cy="780540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638" y="840914"/>
            <a:ext cx="7300605" cy="547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3"/>
              </a:buBlip>
            </a:pPr>
            <a:r>
              <a:rPr lang="en-US" sz="1400" dirty="0" smtClean="0"/>
              <a:t>European XFEL: XPD</a:t>
            </a:r>
            <a:endParaRPr lang="en-GB" sz="1400" dirty="0" smtClean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>
                <a:solidFill>
                  <a:srgbClr val="000000"/>
                </a:solidFill>
              </a:rPr>
              <a:t>Jan </a:t>
            </a:r>
            <a:r>
              <a:rPr lang="en-GB" sz="1400" dirty="0" err="1">
                <a:solidFill>
                  <a:srgbClr val="000000"/>
                </a:solidFill>
              </a:rPr>
              <a:t>Grünert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>
                <a:solidFill>
                  <a:srgbClr val="000000"/>
                </a:solidFill>
              </a:rPr>
              <a:t>Marc Planas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>
                <a:solidFill>
                  <a:srgbClr val="000000"/>
                </a:solidFill>
              </a:rPr>
              <a:t>Florian Dietrich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>
                <a:solidFill>
                  <a:srgbClr val="000000"/>
                </a:solidFill>
              </a:rPr>
              <a:t>Jia </a:t>
            </a:r>
            <a:r>
              <a:rPr lang="en-GB" sz="1400" dirty="0" smtClean="0">
                <a:solidFill>
                  <a:srgbClr val="000000"/>
                </a:solidFill>
              </a:rPr>
              <a:t>Liu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US" sz="1400" dirty="0" smtClean="0"/>
              <a:t>Theophilos Maltezopoulos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US" sz="1400" dirty="0" smtClean="0"/>
              <a:t>Wolfgang Freund 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Torben </a:t>
            </a:r>
            <a:r>
              <a:rPr lang="en-GB" sz="1400" dirty="0">
                <a:solidFill>
                  <a:srgbClr val="000000"/>
                </a:solidFill>
              </a:rPr>
              <a:t>Falk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>
                <a:solidFill>
                  <a:srgbClr val="000000"/>
                </a:solidFill>
              </a:rPr>
              <a:t>Sonay </a:t>
            </a:r>
            <a:r>
              <a:rPr lang="en-GB" sz="1400" dirty="0" smtClean="0">
                <a:solidFill>
                  <a:srgbClr val="000000"/>
                </a:solidFill>
              </a:rPr>
              <a:t>Sayar</a:t>
            </a:r>
            <a:endParaRPr lang="en-GB" sz="1400" dirty="0">
              <a:solidFill>
                <a:srgbClr val="000000"/>
              </a:solidFill>
            </a:endParaRPr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3"/>
              </a:buBlip>
            </a:pPr>
            <a:r>
              <a:rPr lang="en-US" sz="1400" dirty="0"/>
              <a:t>European XFEL: </a:t>
            </a:r>
            <a:r>
              <a:rPr lang="en-US" sz="1400" dirty="0" smtClean="0"/>
              <a:t>SQS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Marcus Ilchen</a:t>
            </a:r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3"/>
              </a:buBlip>
            </a:pPr>
            <a:r>
              <a:rPr lang="en-US" sz="1400" dirty="0"/>
              <a:t>DESY: PETRA III: P04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>
                <a:solidFill>
                  <a:srgbClr val="000000"/>
                </a:solidFill>
              </a:rPr>
              <a:t>Jens </a:t>
            </a:r>
            <a:r>
              <a:rPr lang="en-GB" sz="1400" dirty="0" err="1">
                <a:solidFill>
                  <a:srgbClr val="000000"/>
                </a:solidFill>
              </a:rPr>
              <a:t>Viefhaus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>
                <a:solidFill>
                  <a:srgbClr val="000000"/>
                </a:solidFill>
              </a:rPr>
              <a:t>Jens </a:t>
            </a:r>
            <a:r>
              <a:rPr lang="en-GB" sz="1400" dirty="0" smtClean="0">
                <a:solidFill>
                  <a:srgbClr val="000000"/>
                </a:solidFill>
              </a:rPr>
              <a:t>Buck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Leif Glaser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Frank </a:t>
            </a:r>
            <a:r>
              <a:rPr lang="en-GB" sz="1400" dirty="0" err="1" smtClean="0">
                <a:solidFill>
                  <a:srgbClr val="000000"/>
                </a:solidFill>
              </a:rPr>
              <a:t>Scholz</a:t>
            </a:r>
            <a:endParaRPr lang="en-GB" sz="1400" dirty="0" smtClean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Gregor Hartmann</a:t>
            </a:r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3"/>
              </a:buBlip>
            </a:pPr>
            <a:r>
              <a:rPr lang="en-US" sz="1400" dirty="0" smtClean="0"/>
              <a:t>European XFEL science support groups : VAC, CAS, AE, ITDM, EET</a:t>
            </a:r>
            <a:endParaRPr lang="en-GB" sz="1400" dirty="0">
              <a:solidFill>
                <a:srgbClr val="000000"/>
              </a:solidFill>
            </a:endParaRPr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DESY : Transport, </a:t>
            </a:r>
            <a:r>
              <a:rPr lang="en-GB" sz="1400" dirty="0" err="1" smtClean="0">
                <a:solidFill>
                  <a:srgbClr val="000000"/>
                </a:solidFill>
              </a:rPr>
              <a:t>Survey&amp;Alignment</a:t>
            </a: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9574" y="1971675"/>
            <a:ext cx="4924425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Laksman et al., J. Synchrotron </a:t>
            </a:r>
            <a:r>
              <a:rPr lang="en-US" sz="1200" dirty="0"/>
              <a:t>R</a:t>
            </a:r>
            <a:r>
              <a:rPr lang="en-US" sz="1200" dirty="0" smtClean="0"/>
              <a:t>ad., Accepted Manuscript, (2019)</a:t>
            </a:r>
          </a:p>
        </p:txBody>
      </p:sp>
    </p:spTree>
    <p:extLst>
      <p:ext uri="{BB962C8B-B14F-4D97-AF65-F5344CB8AC3E}">
        <p14:creationId xmlns:p14="http://schemas.microsoft.com/office/powerpoint/2010/main" val="41724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0" y="559832"/>
            <a:ext cx="6265863" cy="440293"/>
          </a:xfrm>
        </p:spPr>
        <p:txBody>
          <a:bodyPr/>
          <a:lstStyle/>
          <a:p>
            <a:r>
              <a:rPr lang="en-US" sz="1600" dirty="0" smtClean="0"/>
              <a:t>Photo-Electron Spectrometer Overview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61924" y="1048464"/>
            <a:ext cx="6840009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US" sz="1400" dirty="0" smtClean="0"/>
              <a:t>16 </a:t>
            </a:r>
            <a:r>
              <a:rPr lang="en-US" sz="1400" dirty="0" err="1" smtClean="0"/>
              <a:t>eTOF</a:t>
            </a:r>
            <a:r>
              <a:rPr lang="en-US" sz="1400" dirty="0" smtClean="0"/>
              <a:t> spectrometers perpendicular to</a:t>
            </a:r>
            <a:br>
              <a:rPr lang="en-US" sz="1400" dirty="0" smtClean="0"/>
            </a:br>
            <a:r>
              <a:rPr lang="en-US" sz="1400" dirty="0" smtClean="0"/>
              <a:t>X-ray beam.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TOF spectra </a:t>
            </a:r>
            <a:r>
              <a:rPr lang="en-GB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rgbClr val="000000"/>
                </a:solidFill>
              </a:rPr>
              <a:t>Photon energy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Angular distribution </a:t>
            </a:r>
            <a:r>
              <a:rPr lang="en-GB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Polarization</a:t>
            </a:r>
            <a:endParaRPr lang="en-GB" sz="1400" dirty="0">
              <a:solidFill>
                <a:srgbClr val="000000"/>
              </a:solidFill>
            </a:endParaRPr>
          </a:p>
          <a:p>
            <a:pPr marL="267884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US" sz="1400" dirty="0" smtClean="0"/>
              <a:t>Gas targets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N</a:t>
            </a:r>
            <a:r>
              <a:rPr lang="en-GB" sz="1400" baseline="-25000" dirty="0" smtClean="0">
                <a:solidFill>
                  <a:srgbClr val="000000"/>
                </a:solidFill>
              </a:rPr>
              <a:t>2</a:t>
            </a:r>
            <a:endParaRPr lang="en-GB" sz="1400" baseline="-250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Ne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Kr</a:t>
            </a: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3"/>
              </a:buBlip>
            </a:pPr>
            <a:r>
              <a:rPr lang="en-GB" sz="1400" dirty="0" err="1" smtClean="0">
                <a:solidFill>
                  <a:srgbClr val="000000"/>
                </a:solidFill>
              </a:rPr>
              <a:t>Xe</a:t>
            </a:r>
            <a:endParaRPr lang="en-US" sz="1400" dirty="0" smtClean="0"/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X-ray pulse ionizes gas in extraction region.</a:t>
            </a:r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Photo electrons hit the 16 MCP based detectors which gives time-of-flight spectra on digitizers</a:t>
            </a:r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Helmholtz-coil &amp; Magnetometer</a:t>
            </a:r>
          </a:p>
          <a:p>
            <a:pPr marL="267884" lvl="0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2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Movement of entire system with six degrees of freedom.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26" y="1269519"/>
            <a:ext cx="5281574" cy="226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5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1950" y="1905000"/>
            <a:ext cx="1533525" cy="133350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188" y="712232"/>
            <a:ext cx="7921625" cy="419882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Measurements at SASE3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05" y="787782"/>
            <a:ext cx="305435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95"/>
            <a:ext cx="7857702" cy="37989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3025" y="709834"/>
            <a:ext cx="3228975" cy="4513281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49" y="901486"/>
            <a:ext cx="2531802" cy="252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35" y="901486"/>
            <a:ext cx="1737559" cy="7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4972049"/>
            <a:ext cx="4678680" cy="13391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/>
              <a:t>Spectra provides two types of information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TOF </a:t>
            </a:r>
            <a:r>
              <a:rPr lang="en-US" sz="1400" dirty="0" smtClean="0">
                <a:sym typeface="Wingdings" panose="05000000000000000000" pitchFamily="2" charset="2"/>
              </a:rPr>
              <a:t> Kinetic energy  Photon energy</a:t>
            </a: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Angular distribution </a:t>
            </a:r>
            <a:r>
              <a:rPr lang="en-US" sz="1400" dirty="0" smtClean="0">
                <a:sym typeface="Wingdings" panose="05000000000000000000" pitchFamily="2" charset="2"/>
              </a:rPr>
              <a:t> Polarization</a:t>
            </a: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22400" y="897252"/>
            <a:ext cx="7658100" cy="2607948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35" y="1053886"/>
            <a:ext cx="1737559" cy="7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95"/>
            <a:ext cx="7857702" cy="37989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3025" y="709834"/>
            <a:ext cx="3228975" cy="4513281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49" y="901486"/>
            <a:ext cx="2531802" cy="252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54732" y="2822405"/>
            <a:ext cx="2171700" cy="12639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Polarization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err="1" smtClean="0"/>
              <a:t>P</a:t>
            </a:r>
            <a:r>
              <a:rPr lang="en-US" sz="1400" baseline="-25000" dirty="0" err="1" smtClean="0"/>
              <a:t>Lin</a:t>
            </a:r>
            <a:r>
              <a:rPr lang="en-US" sz="1400" dirty="0" smtClean="0"/>
              <a:t> = 0.96 ± 0.03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>
                <a:latin typeface="Symbol" panose="05050102010706020507" pitchFamily="18" charset="2"/>
              </a:rPr>
              <a:t>y</a:t>
            </a:r>
            <a:r>
              <a:rPr lang="en-US" sz="1400" dirty="0" smtClean="0"/>
              <a:t> = 0.02 </a:t>
            </a:r>
            <a:r>
              <a:rPr lang="en-US" sz="1400" dirty="0"/>
              <a:t>±</a:t>
            </a:r>
            <a:r>
              <a:rPr lang="en-US" sz="1400" dirty="0" smtClean="0"/>
              <a:t> 0.03 [rad]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70" y="4930564"/>
            <a:ext cx="4213860" cy="58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35" y="901486"/>
            <a:ext cx="1737559" cy="7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254315"/>
            <a:ext cx="4678680" cy="9558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For every pulse we collect 16 TOF spectrums </a:t>
            </a:r>
            <a:br>
              <a:rPr lang="en-US" sz="1400" dirty="0" smtClean="0"/>
            </a:br>
            <a:r>
              <a:rPr lang="en-US" sz="1400" dirty="0" smtClean="0"/>
              <a:t>in all directions.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972049"/>
            <a:ext cx="4678680" cy="13391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/>
              <a:t>Spectra provides two types of information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TOF </a:t>
            </a:r>
            <a:r>
              <a:rPr lang="en-US" sz="1400" dirty="0" smtClean="0">
                <a:sym typeface="Wingdings" panose="05000000000000000000" pitchFamily="2" charset="2"/>
              </a:rPr>
              <a:t> Kinetic energy  Photon energy</a:t>
            </a: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Angular distribution </a:t>
            </a:r>
            <a:r>
              <a:rPr lang="en-US" sz="1400" dirty="0" smtClean="0">
                <a:sym typeface="Wingdings" panose="05000000000000000000" pitchFamily="2" charset="2"/>
              </a:rPr>
              <a:t> Polarization</a:t>
            </a:r>
            <a:endParaRPr lang="en-US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02100" y="3924087"/>
            <a:ext cx="5041900" cy="12098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Fitting procedure provides us with polarization.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Future afterburner will produce circular polarization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Polarization important for many experiments at end-station</a:t>
            </a:r>
          </a:p>
        </p:txBody>
      </p:sp>
    </p:spTree>
    <p:extLst>
      <p:ext uri="{BB962C8B-B14F-4D97-AF65-F5344CB8AC3E}">
        <p14:creationId xmlns:p14="http://schemas.microsoft.com/office/powerpoint/2010/main" val="17151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52" y="819151"/>
            <a:ext cx="316592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0333" y="586321"/>
            <a:ext cx="2640502" cy="465659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Polarization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2759" y="4589677"/>
            <a:ext cx="4180115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Unreliable pulse triggers Veto-signal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Instrument does not store data for that pulse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Saves storage space on server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195" y="1137669"/>
            <a:ext cx="5917967" cy="2190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</a:pPr>
            <a:r>
              <a:rPr lang="en-US" b="1" dirty="0" smtClean="0"/>
              <a:t>Compare to multilayer based </a:t>
            </a:r>
            <a:r>
              <a:rPr lang="en-US" b="1" dirty="0" err="1" smtClean="0"/>
              <a:t>polarimeter</a:t>
            </a:r>
            <a:endParaRPr lang="en-US" b="1" dirty="0" smtClean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dirty="0" smtClean="0"/>
              <a:t>Advantages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Pulse resolved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Non-invasive</a:t>
            </a:r>
            <a:endParaRPr lang="en-GB" sz="1400" dirty="0">
              <a:solidFill>
                <a:srgbClr val="000000"/>
              </a:solidFill>
            </a:endParaRPr>
          </a:p>
          <a:p>
            <a:pPr marL="267884" indent="-267884" defTabSz="685783">
              <a:lnSpc>
                <a:spcPct val="114000"/>
              </a:lnSpc>
              <a:spcBef>
                <a:spcPts val="1350"/>
              </a:spcBef>
              <a:buClr>
                <a:srgbClr val="F39200"/>
              </a:buClr>
              <a:buBlip>
                <a:blip r:embed="rId3"/>
              </a:buBlip>
            </a:pPr>
            <a:r>
              <a:rPr lang="en-US" dirty="0" smtClean="0"/>
              <a:t>Dis-advantages</a:t>
            </a:r>
            <a:endParaRPr lang="en-US" dirty="0"/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Only linear information</a:t>
            </a:r>
            <a:endParaRPr lang="en-GB" sz="1400" dirty="0">
              <a:solidFill>
                <a:srgbClr val="000000"/>
              </a:solidFill>
            </a:endParaRPr>
          </a:p>
          <a:p>
            <a:pPr marL="535768" lvl="1" indent="-267884" defTabSz="685783">
              <a:lnSpc>
                <a:spcPct val="114000"/>
              </a:lnSpc>
              <a:buClr>
                <a:srgbClr val="559DBB"/>
              </a:buClr>
              <a:buBlip>
                <a:blip r:embed="rId4"/>
              </a:buBlip>
            </a:pPr>
            <a:r>
              <a:rPr lang="en-GB" sz="1400" dirty="0" smtClean="0">
                <a:solidFill>
                  <a:srgbClr val="000000"/>
                </a:solidFill>
              </a:rPr>
              <a:t>Cannot distinguish between un-polarized or right / left polarization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0730"/>
            <a:ext cx="4826310" cy="339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610"/>
            <a:ext cx="9144000" cy="35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250" y="542926"/>
            <a:ext cx="8982075" cy="650156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KVV </a:t>
            </a:r>
            <a:r>
              <a:rPr lang="en-US" dirty="0" smtClean="0"/>
              <a:t>Auger line for normalizing detector efficiency.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66281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350" y="6548617"/>
            <a:ext cx="4876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J. J. YEH and I. </a:t>
            </a:r>
            <a:r>
              <a:rPr lang="en-US" sz="1200" dirty="0" smtClean="0"/>
              <a:t>LINDAU, AT. </a:t>
            </a:r>
            <a:r>
              <a:rPr lang="en-US" sz="1200" dirty="0"/>
              <a:t>DATA </a:t>
            </a:r>
            <a:r>
              <a:rPr lang="en-US" sz="1200" dirty="0" smtClean="0"/>
              <a:t> NUCL. </a:t>
            </a:r>
            <a:r>
              <a:rPr lang="en-US" sz="1200" dirty="0"/>
              <a:t>DATA </a:t>
            </a:r>
            <a:r>
              <a:rPr lang="en-US" sz="1200" dirty="0" smtClean="0"/>
              <a:t> </a:t>
            </a:r>
            <a:r>
              <a:rPr lang="en-US" sz="1200" b="1" dirty="0" smtClean="0"/>
              <a:t>32</a:t>
            </a:r>
            <a:r>
              <a:rPr lang="en-US" sz="1200" dirty="0" smtClean="0"/>
              <a:t>  </a:t>
            </a:r>
            <a:r>
              <a:rPr lang="en-US" sz="1200" dirty="0"/>
              <a:t>(1985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19" y="2743369"/>
            <a:ext cx="87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94" y="2743369"/>
            <a:ext cx="1047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957153" y="2124244"/>
            <a:ext cx="2010666" cy="64770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/>
              <a:t>            </a:t>
            </a:r>
            <a:r>
              <a:rPr lang="en-US" b="1" dirty="0" smtClean="0">
                <a:solidFill>
                  <a:schemeClr val="bg2"/>
                </a:solidFill>
              </a:rPr>
              <a:t>Neon</a:t>
            </a:r>
          </a:p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chemeClr val="bg2"/>
                </a:solidFill>
              </a:rPr>
              <a:t>Orbital             BE [eV]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9619" y="1777999"/>
            <a:ext cx="2108200" cy="291782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9619" y="800782"/>
            <a:ext cx="2436781" cy="1647312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Select suitable</a:t>
            </a:r>
          </a:p>
          <a:p>
            <a:r>
              <a:rPr lang="en-US" dirty="0" smtClean="0"/>
              <a:t>target gas:</a:t>
            </a:r>
          </a:p>
          <a:p>
            <a:r>
              <a:rPr lang="en-US" dirty="0" smtClean="0"/>
              <a:t>Cross Section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4553" y="2608941"/>
            <a:ext cx="2284381" cy="34692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/>
              <a:t>Criteria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High cross section</a:t>
            </a:r>
            <a:br>
              <a:rPr lang="en-US" sz="1400" dirty="0" smtClean="0"/>
            </a:br>
            <a:r>
              <a:rPr lang="en-US" sz="1400" dirty="0" smtClean="0"/>
              <a:t>(but still avoid space</a:t>
            </a:r>
            <a:br>
              <a:rPr lang="en-US" sz="1400" dirty="0" smtClean="0"/>
            </a:br>
            <a:r>
              <a:rPr lang="en-US" sz="1400" dirty="0" smtClean="0"/>
              <a:t>charge)</a:t>
            </a:r>
            <a:br>
              <a:rPr lang="en-US" sz="1400" dirty="0" smtClean="0"/>
            </a:br>
            <a:endParaRPr lang="en-US" sz="1400" baseline="-25000" dirty="0" smtClean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err="1" smtClean="0"/>
              <a:t>Anisotroy</a:t>
            </a:r>
            <a:r>
              <a:rPr lang="en-US" sz="1400" dirty="0" smtClean="0"/>
              <a:t> parameter </a:t>
            </a:r>
            <a:br>
              <a:rPr lang="en-US" sz="1400" dirty="0" smtClean="0"/>
            </a:br>
            <a:r>
              <a:rPr lang="en-US" sz="1400" dirty="0" smtClean="0">
                <a:latin typeface="Symbol" panose="05050102010706020507" pitchFamily="18" charset="2"/>
              </a:rPr>
              <a:t>b</a:t>
            </a:r>
            <a:r>
              <a:rPr lang="en-US" sz="1400" dirty="0" smtClean="0"/>
              <a:t> far from 0</a:t>
            </a:r>
            <a:br>
              <a:rPr lang="en-US" sz="1400" dirty="0" smtClean="0"/>
            </a:b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Kinetic energy as low </a:t>
            </a:r>
            <a:br>
              <a:rPr lang="en-US" sz="1400" dirty="0" smtClean="0"/>
            </a:br>
            <a:r>
              <a:rPr lang="en-US" sz="1400" dirty="0" smtClean="0"/>
              <a:t>as possible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4047"/>
            <a:ext cx="6444503" cy="294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555370"/>
            <a:ext cx="5944245" cy="3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 (1)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 (1)</Template>
  <TotalTime>0</TotalTime>
  <Words>417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European_XFEL_Template_Presentation_4x3 (1)</vt:lpstr>
      <vt:lpstr>Non-invasive and pulse-resolved polarization diagnostics </vt:lpstr>
      <vt:lpstr>PowerPoint Presentation</vt:lpstr>
      <vt:lpstr>Photo-Electron Spectrometer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and design of Hard X-ray Photo-Electron Spectrometer</dc:title>
  <dc:creator>Laksman, Joakim</dc:creator>
  <cp:lastModifiedBy>Laksman, Joakim</cp:lastModifiedBy>
  <cp:revision>204</cp:revision>
  <cp:lastPrinted>2018-09-16T13:05:03Z</cp:lastPrinted>
  <dcterms:created xsi:type="dcterms:W3CDTF">2018-06-04T08:27:07Z</dcterms:created>
  <dcterms:modified xsi:type="dcterms:W3CDTF">2019-04-10T11:50:49Z</dcterms:modified>
</cp:coreProperties>
</file>