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tags/tag97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96" r:id="rId2"/>
    <p:sldId id="339" r:id="rId3"/>
    <p:sldId id="333" r:id="rId4"/>
    <p:sldId id="259" r:id="rId5"/>
    <p:sldId id="263" r:id="rId6"/>
    <p:sldId id="266" r:id="rId7"/>
    <p:sldId id="305" r:id="rId8"/>
    <p:sldId id="272" r:id="rId9"/>
    <p:sldId id="330" r:id="rId10"/>
    <p:sldId id="316" r:id="rId11"/>
    <p:sldId id="322" r:id="rId12"/>
    <p:sldId id="287" r:id="rId13"/>
    <p:sldId id="324" r:id="rId14"/>
    <p:sldId id="327" r:id="rId15"/>
    <p:sldId id="331" r:id="rId16"/>
    <p:sldId id="334" r:id="rId17"/>
    <p:sldId id="328" r:id="rId18"/>
    <p:sldId id="343" r:id="rId19"/>
    <p:sldId id="342" r:id="rId20"/>
    <p:sldId id="345" r:id="rId21"/>
    <p:sldId id="346" r:id="rId22"/>
    <p:sldId id="344" r:id="rId23"/>
    <p:sldId id="335" r:id="rId24"/>
    <p:sldId id="336" r:id="rId25"/>
    <p:sldId id="337" r:id="rId26"/>
    <p:sldId id="329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MMI7" pitchFamily="34" charset="0"/>
      <p:regular r:id="rId33"/>
    </p:embeddedFont>
    <p:embeddedFont>
      <p:font typeface="CMR10" pitchFamily="34" charset="0"/>
      <p:regular r:id="rId34"/>
    </p:embeddedFont>
    <p:embeddedFont>
      <p:font typeface="CMR5" pitchFamily="34" charset="0"/>
      <p:regular r:id="rId35"/>
    </p:embeddedFont>
    <p:embeddedFont>
      <p:font typeface="CMMI10" pitchFamily="34" charset="0"/>
      <p:regular r:id="rId36"/>
    </p:embeddedFont>
    <p:embeddedFont>
      <p:font typeface="CMR7" pitchFamily="34" charset="0"/>
      <p:regular r:id="rId37"/>
    </p:embeddedFont>
    <p:embeddedFont>
      <p:font typeface="CMSY10ORIG" pitchFamily="34" charset="0"/>
      <p:regular r:id="rId38"/>
    </p:embeddedFont>
    <p:embeddedFont>
      <p:font typeface="CMSY7" pitchFamily="34" charset="0"/>
      <p:regular r:id="rId39"/>
    </p:embeddedFont>
    <p:embeddedFont>
      <p:font typeface="cmsy10" pitchFamily="34" charset="0"/>
      <p:regular r:id="rId40"/>
    </p:embeddedFont>
    <p:embeddedFont>
      <p:font typeface="Tahoma" pitchFamily="34" charset="0"/>
      <p:regular r:id="rId41"/>
      <p:bold r:id="rId42"/>
    </p:embeddedFont>
    <p:embeddedFont>
      <p:font typeface="msam10" pitchFamily="34" charset="0"/>
      <p:regular r:id="rId4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89CCD-741B-416F-A69F-863709A6BE4A}" type="datetimeFigureOut">
              <a:rPr lang="de-DE" smtClean="0"/>
              <a:pPr/>
              <a:t>02.11.2009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4CF7D-CE76-4F61-95DC-6BAC1E78F6C1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FAF35-9305-4F46-A790-A26BCCA60EE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CC2AF-314E-490A-B34C-892C858EB6E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A058-16A7-4644-9826-41BF30304BB6}" type="datetimeFigureOut">
              <a:rPr lang="de-DE" smtClean="0"/>
              <a:pPr/>
              <a:t>02.11.2009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A2B-5DCD-43B5-B37E-CB5711CB4F4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A058-16A7-4644-9826-41BF30304BB6}" type="datetimeFigureOut">
              <a:rPr lang="de-DE" smtClean="0"/>
              <a:pPr/>
              <a:t>02.11.2009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A2B-5DCD-43B5-B37E-CB5711CB4F4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A058-16A7-4644-9826-41BF30304BB6}" type="datetimeFigureOut">
              <a:rPr lang="de-DE" smtClean="0"/>
              <a:pPr/>
              <a:t>02.11.2009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A2B-5DCD-43B5-B37E-CB5711CB4F4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A058-16A7-4644-9826-41BF30304BB6}" type="datetimeFigureOut">
              <a:rPr lang="de-DE" smtClean="0"/>
              <a:pPr/>
              <a:t>02.11.2009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A2B-5DCD-43B5-B37E-CB5711CB4F4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A058-16A7-4644-9826-41BF30304BB6}" type="datetimeFigureOut">
              <a:rPr lang="de-DE" smtClean="0"/>
              <a:pPr/>
              <a:t>02.11.2009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A2B-5DCD-43B5-B37E-CB5711CB4F4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A058-16A7-4644-9826-41BF30304BB6}" type="datetimeFigureOut">
              <a:rPr lang="de-DE" smtClean="0"/>
              <a:pPr/>
              <a:t>02.11.2009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A2B-5DCD-43B5-B37E-CB5711CB4F4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A058-16A7-4644-9826-41BF30304BB6}" type="datetimeFigureOut">
              <a:rPr lang="de-DE" smtClean="0"/>
              <a:pPr/>
              <a:t>02.11.2009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A2B-5DCD-43B5-B37E-CB5711CB4F4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A058-16A7-4644-9826-41BF30304BB6}" type="datetimeFigureOut">
              <a:rPr lang="de-DE" smtClean="0"/>
              <a:pPr/>
              <a:t>02.11.2009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A2B-5DCD-43B5-B37E-CB5711CB4F4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A058-16A7-4644-9826-41BF30304BB6}" type="datetimeFigureOut">
              <a:rPr lang="de-DE" smtClean="0"/>
              <a:pPr/>
              <a:t>02.11.2009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A2B-5DCD-43B5-B37E-CB5711CB4F4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A058-16A7-4644-9826-41BF30304BB6}" type="datetimeFigureOut">
              <a:rPr lang="de-DE" smtClean="0"/>
              <a:pPr/>
              <a:t>02.11.2009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A2B-5DCD-43B5-B37E-CB5711CB4F4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A058-16A7-4644-9826-41BF30304BB6}" type="datetimeFigureOut">
              <a:rPr lang="de-DE" smtClean="0"/>
              <a:pPr/>
              <a:t>02.11.2009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A2B-5DCD-43B5-B37E-CB5711CB4F4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DA058-16A7-4644-9826-41BF30304BB6}" type="datetimeFigureOut">
              <a:rPr lang="de-DE" smtClean="0"/>
              <a:pPr/>
              <a:t>02.11.2009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FA2B-5DCD-43B5-B37E-CB5711CB4F4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7.xml"/><Relationship Id="rId7" Type="http://schemas.openxmlformats.org/officeDocument/2006/relationships/image" Target="../media/image28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5" Type="http://schemas.openxmlformats.org/officeDocument/2006/relationships/tags" Target="../tags/tag29.xml"/><Relationship Id="rId10" Type="http://schemas.openxmlformats.org/officeDocument/2006/relationships/image" Target="../media/image31.png"/><Relationship Id="rId4" Type="http://schemas.openxmlformats.org/officeDocument/2006/relationships/tags" Target="../tags/tag28.xml"/><Relationship Id="rId9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image" Target="../media/image38.emf"/><Relationship Id="rId3" Type="http://schemas.openxmlformats.org/officeDocument/2006/relationships/tags" Target="../tags/tag32.xml"/><Relationship Id="rId21" Type="http://schemas.openxmlformats.org/officeDocument/2006/relationships/image" Target="../media/image33.emf"/><Relationship Id="rId34" Type="http://schemas.openxmlformats.org/officeDocument/2006/relationships/image" Target="../media/image46.emf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image" Target="../media/image37.emf"/><Relationship Id="rId33" Type="http://schemas.openxmlformats.org/officeDocument/2006/relationships/image" Target="../media/image45.emf"/><Relationship Id="rId38" Type="http://schemas.openxmlformats.org/officeDocument/2006/relationships/image" Target="../media/image50.emf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image" Target="../media/image32.png"/><Relationship Id="rId29" Type="http://schemas.openxmlformats.org/officeDocument/2006/relationships/image" Target="../media/image41.emf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36.emf"/><Relationship Id="rId32" Type="http://schemas.openxmlformats.org/officeDocument/2006/relationships/image" Target="../media/image44.png"/><Relationship Id="rId37" Type="http://schemas.openxmlformats.org/officeDocument/2006/relationships/image" Target="../media/image49.emf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35.emf"/><Relationship Id="rId28" Type="http://schemas.openxmlformats.org/officeDocument/2006/relationships/image" Target="../media/image40.emf"/><Relationship Id="rId36" Type="http://schemas.openxmlformats.org/officeDocument/2006/relationships/image" Target="../media/image48.emf"/><Relationship Id="rId10" Type="http://schemas.openxmlformats.org/officeDocument/2006/relationships/tags" Target="../tags/tag39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43.emf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34.emf"/><Relationship Id="rId27" Type="http://schemas.openxmlformats.org/officeDocument/2006/relationships/image" Target="../media/image39.emf"/><Relationship Id="rId30" Type="http://schemas.openxmlformats.org/officeDocument/2006/relationships/image" Target="../media/image42.emf"/><Relationship Id="rId35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6.emf"/><Relationship Id="rId3" Type="http://schemas.openxmlformats.org/officeDocument/2006/relationships/tags" Target="../tags/tag51.xml"/><Relationship Id="rId21" Type="http://schemas.openxmlformats.org/officeDocument/2006/relationships/image" Target="../media/image59.emf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image" Target="../media/image34.emf"/><Relationship Id="rId2" Type="http://schemas.openxmlformats.org/officeDocument/2006/relationships/tags" Target="../tags/tag50.xml"/><Relationship Id="rId16" Type="http://schemas.openxmlformats.org/officeDocument/2006/relationships/image" Target="../media/image55.png"/><Relationship Id="rId20" Type="http://schemas.openxmlformats.org/officeDocument/2006/relationships/image" Target="../media/image58.emf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54.emf"/><Relationship Id="rId10" Type="http://schemas.openxmlformats.org/officeDocument/2006/relationships/tags" Target="../tags/tag58.xml"/><Relationship Id="rId19" Type="http://schemas.openxmlformats.org/officeDocument/2006/relationships/image" Target="../media/image57.emf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63.xml"/><Relationship Id="rId7" Type="http://schemas.openxmlformats.org/officeDocument/2006/relationships/image" Target="../media/image60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3.emf"/><Relationship Id="rId5" Type="http://schemas.openxmlformats.org/officeDocument/2006/relationships/tags" Target="../tags/tag65.xml"/><Relationship Id="rId10" Type="http://schemas.openxmlformats.org/officeDocument/2006/relationships/image" Target="../media/image54.emf"/><Relationship Id="rId4" Type="http://schemas.openxmlformats.org/officeDocument/2006/relationships/tags" Target="../tags/tag64.xml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69.emf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68.emf"/><Relationship Id="rId17" Type="http://schemas.openxmlformats.org/officeDocument/2006/relationships/image" Target="../media/image73.png"/><Relationship Id="rId2" Type="http://schemas.openxmlformats.org/officeDocument/2006/relationships/tags" Target="../tags/tag70.xml"/><Relationship Id="rId16" Type="http://schemas.openxmlformats.org/officeDocument/2006/relationships/image" Target="../media/image72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67.png"/><Relationship Id="rId5" Type="http://schemas.openxmlformats.org/officeDocument/2006/relationships/tags" Target="../tags/tag73.xml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tags" Target="../tags/tag7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79.xml"/><Relationship Id="rId7" Type="http://schemas.openxmlformats.org/officeDocument/2006/relationships/image" Target="../media/image74.png"/><Relationship Id="rId12" Type="http://schemas.openxmlformats.org/officeDocument/2006/relationships/image" Target="../media/image27.emf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8.png"/><Relationship Id="rId5" Type="http://schemas.openxmlformats.org/officeDocument/2006/relationships/tags" Target="../tags/tag81.xml"/><Relationship Id="rId10" Type="http://schemas.openxmlformats.org/officeDocument/2006/relationships/image" Target="../media/image77.png"/><Relationship Id="rId4" Type="http://schemas.openxmlformats.org/officeDocument/2006/relationships/tags" Target="../tags/tag80.xml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emf"/><Relationship Id="rId3" Type="http://schemas.openxmlformats.org/officeDocument/2006/relationships/tags" Target="../tags/tag84.xml"/><Relationship Id="rId7" Type="http://schemas.openxmlformats.org/officeDocument/2006/relationships/image" Target="../media/image24.png"/><Relationship Id="rId12" Type="http://schemas.openxmlformats.org/officeDocument/2006/relationships/image" Target="../media/image83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2.png"/><Relationship Id="rId5" Type="http://schemas.openxmlformats.org/officeDocument/2006/relationships/tags" Target="../tags/tag86.xml"/><Relationship Id="rId10" Type="http://schemas.openxmlformats.org/officeDocument/2006/relationships/image" Target="../media/image81.png"/><Relationship Id="rId4" Type="http://schemas.openxmlformats.org/officeDocument/2006/relationships/tags" Target="../tags/tag85.xml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89.xml"/><Relationship Id="rId7" Type="http://schemas.openxmlformats.org/officeDocument/2006/relationships/image" Target="../media/image25.png"/><Relationship Id="rId12" Type="http://schemas.openxmlformats.org/officeDocument/2006/relationships/image" Target="../media/image89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7.png"/><Relationship Id="rId4" Type="http://schemas.openxmlformats.org/officeDocument/2006/relationships/tags" Target="../tags/tag90.xml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91.png"/><Relationship Id="rId5" Type="http://schemas.openxmlformats.org/officeDocument/2006/relationships/image" Target="../media/image25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95.xml"/><Relationship Id="rId7" Type="http://schemas.openxmlformats.org/officeDocument/2006/relationships/image" Target="../media/image95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94.png"/><Relationship Id="rId5" Type="http://schemas.openxmlformats.org/officeDocument/2006/relationships/image" Target="../media/image95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7.xml"/><Relationship Id="rId21" Type="http://schemas.openxmlformats.org/officeDocument/2006/relationships/image" Target="../media/image14.png"/><Relationship Id="rId7" Type="http://schemas.openxmlformats.org/officeDocument/2006/relationships/tags" Target="../tags/tag11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10.png"/><Relationship Id="rId2" Type="http://schemas.openxmlformats.org/officeDocument/2006/relationships/tags" Target="../tags/tag6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15" Type="http://schemas.openxmlformats.org/officeDocument/2006/relationships/image" Target="../media/image8.png"/><Relationship Id="rId10" Type="http://schemas.openxmlformats.org/officeDocument/2006/relationships/tags" Target="../tags/tag14.xml"/><Relationship Id="rId19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7.xml"/><Relationship Id="rId7" Type="http://schemas.openxmlformats.org/officeDocument/2006/relationships/image" Target="../media/image17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0.xml"/><Relationship Id="rId7" Type="http://schemas.openxmlformats.org/officeDocument/2006/relationships/image" Target="../media/image2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610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dirty="0" smtClean="0"/>
              <a:t>onstrained 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dirty="0" smtClean="0"/>
              <a:t>xceptional 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upersymmetric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tandard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odel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343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B050"/>
                </a:solidFill>
              </a:rPr>
              <a:t>Peter Athron</a:t>
            </a:r>
          </a:p>
          <a:p>
            <a:r>
              <a:rPr lang="de-DE" sz="2400" dirty="0" smtClean="0">
                <a:solidFill>
                  <a:srgbClr val="00B050"/>
                </a:solidFill>
              </a:rPr>
              <a:t>In collaboration with: S.F.King, D.J.Miller, S.Moretti and  R.Nevzorov. </a:t>
            </a:r>
            <a:endParaRPr lang="de-DE" sz="2400" dirty="0"/>
          </a:p>
        </p:txBody>
      </p:sp>
      <p:pic>
        <p:nvPicPr>
          <p:cNvPr id="5" name="Picture 2" descr="C:\Users\pathron\Pictures\logoweis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52401"/>
            <a:ext cx="1295400" cy="792007"/>
          </a:xfrm>
          <a:prstGeom prst="rect">
            <a:avLst/>
          </a:prstGeom>
          <a:noFill/>
        </p:spPr>
      </p:pic>
      <p:pic>
        <p:nvPicPr>
          <p:cNvPr id="6" name="Picture 4" descr="http://tu-dresden.de/index_html/tulogosw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"/>
            <a:ext cx="2578992" cy="7576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3657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(</a:t>
            </a:r>
            <a:r>
              <a:rPr lang="en-GB" sz="2800" dirty="0" smtClean="0">
                <a:solidFill>
                  <a:schemeClr val="tx2"/>
                </a:solidFill>
                <a:latin typeface="Calibri"/>
              </a:rPr>
              <a:t>c</a:t>
            </a:r>
            <a:r>
              <a:rPr lang="en-GB" sz="2800" dirty="0" smtClean="0">
                <a:solidFill>
                  <a:srgbClr val="C00000"/>
                </a:solidFill>
                <a:latin typeface="Calibri"/>
              </a:rPr>
              <a:t>E</a:t>
            </a:r>
            <a:r>
              <a:rPr lang="en-GB" sz="2800" baseline="-25000" dirty="0" smtClean="0">
                <a:solidFill>
                  <a:srgbClr val="C00000"/>
                </a:solidFill>
                <a:latin typeface="Calibri"/>
              </a:rPr>
              <a:t>6</a:t>
            </a:r>
            <a:r>
              <a:rPr lang="en-GB" sz="2800" dirty="0" smtClean="0">
                <a:solidFill>
                  <a:srgbClr val="C00000"/>
                </a:solidFill>
                <a:latin typeface="Calibri"/>
              </a:rPr>
              <a:t>SSM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6858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dirty="0" smtClean="0"/>
              <a:t>TexPoint fonts used in EMF. </a:t>
            </a:r>
          </a:p>
          <a:p>
            <a:r>
              <a:rPr lang="en-GB" dirty="0" smtClean="0"/>
              <a:t>Read the TexPoint manual before you delete this box.: </a:t>
            </a:r>
            <a:r>
              <a:rPr lang="en-GB" dirty="0" smtClean="0">
                <a:latin typeface="CMMI7"/>
              </a:rPr>
              <a:t>A</a:t>
            </a:r>
            <a:r>
              <a:rPr lang="en-GB" dirty="0" smtClean="0">
                <a:latin typeface="CMR10"/>
              </a:rPr>
              <a:t>A</a:t>
            </a:r>
            <a:r>
              <a:rPr lang="en-GB" dirty="0" smtClean="0">
                <a:latin typeface="CMR5"/>
              </a:rPr>
              <a:t>A</a:t>
            </a:r>
            <a:r>
              <a:rPr lang="en-GB" dirty="0" smtClean="0">
                <a:latin typeface="CMMI10"/>
              </a:rPr>
              <a:t>A</a:t>
            </a:r>
            <a:r>
              <a:rPr lang="en-GB" dirty="0" smtClean="0">
                <a:latin typeface="CMR7"/>
              </a:rPr>
              <a:t>A</a:t>
            </a:r>
            <a:r>
              <a:rPr lang="en-GB" dirty="0" smtClean="0">
                <a:latin typeface="CMSY10ORIG"/>
              </a:rPr>
              <a:t>A</a:t>
            </a:r>
            <a:r>
              <a:rPr lang="en-GB" dirty="0" smtClean="0">
                <a:latin typeface="CMSY7"/>
              </a:rPr>
              <a:t>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thron\Documents\Bench_D2_let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11812"/>
            <a:ext cx="6400800" cy="4946188"/>
          </a:xfrm>
          <a:prstGeom prst="rect">
            <a:avLst/>
          </a:prstGeom>
          <a:noFill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4635180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Scenario</a:t>
            </a:r>
            <a:r>
              <a:rPr lang="en-GB" sz="1800" b="1" dirty="0" smtClean="0">
                <a:solidFill>
                  <a:schemeClr val="accent2"/>
                </a:solidFill>
              </a:rPr>
              <a:t> </a:t>
            </a:r>
            <a:r>
              <a:rPr lang="en-GB" b="1" dirty="0" smtClean="0">
                <a:solidFill>
                  <a:schemeClr val="accent2"/>
                </a:solidFill>
              </a:rPr>
              <a:t>A</a:t>
            </a:r>
            <a:r>
              <a:rPr lang="en-GB" sz="1800" b="1" dirty="0" smtClean="0">
                <a:solidFill>
                  <a:schemeClr val="accent2"/>
                </a:solidFill>
              </a:rPr>
              <a:t>    </a:t>
            </a:r>
            <a:r>
              <a:rPr lang="en-GB" dirty="0" smtClean="0">
                <a:solidFill>
                  <a:schemeClr val="tx2"/>
                </a:solidFill>
              </a:rPr>
              <a:t>(Light exotic fermions and scalars 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080293" y="3048000"/>
            <a:ext cx="2621993" cy="2980332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838200" y="1066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200" dirty="0" smtClean="0"/>
              <a:t> With a universal exotic coupling      at the GUT scale</a:t>
            </a:r>
          </a:p>
          <a:p>
            <a:pPr>
              <a:buClr>
                <a:srgbClr val="C00000"/>
              </a:buClr>
            </a:pPr>
            <a:r>
              <a:rPr lang="en-US" sz="2200" dirty="0" smtClean="0"/>
              <a:t>   </a:t>
            </a:r>
            <a:r>
              <a:rPr lang="en-US" sz="2200" dirty="0" smtClean="0">
                <a:latin typeface="cmsy10"/>
              </a:rPr>
              <a:t>)</a:t>
            </a:r>
            <a:r>
              <a:rPr lang="en-US" sz="2200" dirty="0" smtClean="0"/>
              <a:t> exotic quarks are always heavy  (                             )</a:t>
            </a:r>
            <a:endParaRPr lang="de-DE" sz="2200" dirty="0">
              <a:latin typeface="cmmi10"/>
            </a:endParaRPr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48200" y="1219200"/>
            <a:ext cx="261611" cy="228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200" y="609600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200" dirty="0" smtClean="0"/>
              <a:t> Large      drives electroweak symmetry breaking </a:t>
            </a:r>
            <a:endParaRPr lang="de-DE" sz="2200" dirty="0"/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76400" y="762000"/>
            <a:ext cx="261611" cy="228600"/>
          </a:xfrm>
          <a:prstGeom prst="rect">
            <a:avLst/>
          </a:prstGeom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5181600" y="1371600"/>
            <a:ext cx="1796614" cy="515587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914400" y="1905000"/>
            <a:ext cx="655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200" dirty="0" smtClean="0"/>
              <a:t>Break     universality and exotic quarks can be light</a:t>
            </a:r>
            <a:endParaRPr lang="de-DE" sz="2200" dirty="0"/>
          </a:p>
        </p:txBody>
      </p:sp>
      <p:pic>
        <p:nvPicPr>
          <p:cNvPr id="20" name="Picture 1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76400" y="2057400"/>
            <a:ext cx="261611" cy="228600"/>
          </a:xfrm>
          <a:prstGeom prst="rect">
            <a:avLst/>
          </a:prstGeom>
        </p:spPr>
      </p:pic>
      <p:pic>
        <p:nvPicPr>
          <p:cNvPr id="21" name="Picture 4" descr="red-bullet-on-whit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685800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red-bullet-on-whit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1143000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red-bullet-on-whit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1981200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hron\Desktop\Dfermion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181600" y="685800"/>
            <a:ext cx="2514600" cy="2053757"/>
          </a:xfrm>
          <a:prstGeom prst="rect">
            <a:avLst/>
          </a:prstGeom>
          <a:noFill/>
        </p:spPr>
      </p:pic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553200" y="1371600"/>
            <a:ext cx="254057" cy="329827"/>
          </a:xfrm>
          <a:prstGeom prst="rect">
            <a:avLst/>
          </a:prstGeom>
        </p:spPr>
      </p:pic>
      <p:pic>
        <p:nvPicPr>
          <p:cNvPr id="6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696200" y="2362200"/>
            <a:ext cx="330274" cy="35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228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Exotic Signatures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457200" y="1447800"/>
            <a:ext cx="1727978" cy="355280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2743200" y="1447800"/>
            <a:ext cx="1728366" cy="35536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2209800" y="1828800"/>
            <a:ext cx="2617376" cy="355280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381000" y="182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Enhancement of</a:t>
            </a:r>
            <a:endParaRPr lang="en-GB" dirty="0"/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228600" y="3505200"/>
            <a:ext cx="1754571" cy="355520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152400" y="3962400"/>
            <a:ext cx="1754964" cy="355599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457200" y="2971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Leptoquarks</a:t>
            </a:r>
            <a:endParaRPr lang="en-GB" u="sng" dirty="0">
              <a:solidFill>
                <a:srgbClr val="0070C0"/>
              </a:solidFill>
            </a:endParaRPr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2286000" y="3505200"/>
            <a:ext cx="1906714" cy="355440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2286000" y="3962400"/>
            <a:ext cx="1907142" cy="355520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152400" y="4572000"/>
            <a:ext cx="2694218" cy="35536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 bwMode="auto">
          <a:xfrm>
            <a:off x="3048000" y="4572000"/>
            <a:ext cx="2440594" cy="355440"/>
          </a:xfrm>
          <a:prstGeom prst="rect">
            <a:avLst/>
          </a:prstGeom>
          <a:noFill/>
          <a:ln/>
          <a:effectLst/>
        </p:spPr>
      </p:pic>
      <p:pic>
        <p:nvPicPr>
          <p:cNvPr id="1027" name="Picture 3" descr="C:\Users\pathron\Desktop\Dfermion.pn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105400" y="2971800"/>
            <a:ext cx="2667000" cy="217822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85800" y="685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Diquarks</a:t>
            </a:r>
            <a:endParaRPr lang="en-GB" u="sng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5867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Scalar       similar, but without missing energy from   </a:t>
            </a:r>
            <a:endParaRPr lang="en-GB" dirty="0"/>
          </a:p>
        </p:txBody>
      </p:sp>
      <p:pic>
        <p:nvPicPr>
          <p:cNvPr id="25" name="Picture 24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914400" y="5867400"/>
            <a:ext cx="254057" cy="304457"/>
          </a:xfrm>
          <a:prstGeom prst="rect">
            <a:avLst/>
          </a:prstGeom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5029200" y="5867400"/>
            <a:ext cx="330274" cy="355200"/>
          </a:xfrm>
          <a:prstGeom prst="rect">
            <a:avLst/>
          </a:prstGeom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/>
          <a:stretch>
            <a:fillRect/>
          </a:stretch>
        </p:blipFill>
        <p:spPr bwMode="auto">
          <a:xfrm>
            <a:off x="6019800" y="6248400"/>
            <a:ext cx="1728754" cy="304663"/>
          </a:xfrm>
          <a:prstGeom prst="rect">
            <a:avLst/>
          </a:prstGeom>
          <a:noFill/>
          <a:ln/>
          <a:effectLst/>
        </p:spPr>
      </p:pic>
      <p:sp>
        <p:nvSpPr>
          <p:cNvPr id="28" name="TextBox 27"/>
          <p:cNvSpPr txBox="1"/>
          <p:nvPr/>
        </p:nvSpPr>
        <p:spPr>
          <a:xfrm>
            <a:off x="5486400" y="617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5269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Scalar partners</a:t>
            </a:r>
            <a:endParaRPr lang="en-GB" u="sng" dirty="0">
              <a:solidFill>
                <a:srgbClr val="0070C0"/>
              </a:solidFill>
            </a:endParaRPr>
          </a:p>
        </p:txBody>
      </p:sp>
      <p:pic>
        <p:nvPicPr>
          <p:cNvPr id="30" name="Picture 29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772400" y="4800600"/>
            <a:ext cx="330274" cy="355200"/>
          </a:xfrm>
          <a:prstGeom prst="rect">
            <a:avLst/>
          </a:prstGeom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/>
          <a:stretch>
            <a:fillRect/>
          </a:stretch>
        </p:blipFill>
        <p:spPr bwMode="auto">
          <a:xfrm>
            <a:off x="6477000" y="3733800"/>
            <a:ext cx="279524" cy="279148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/>
          <a:stretch>
            <a:fillRect/>
          </a:stretch>
        </p:blipFill>
        <p:spPr bwMode="auto">
          <a:xfrm>
            <a:off x="7315200" y="4038600"/>
            <a:ext cx="203336" cy="177679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6324600" y="3048000"/>
            <a:ext cx="177840" cy="22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athron\Documents\Bench_F2_B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6800499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Caution: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04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It is possible all the exotics are heavy and challenging to detect, e.g. </a:t>
            </a:r>
            <a:endParaRPr lang="de-DE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90800" y="1143000"/>
            <a:ext cx="2606034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Scenario</a:t>
            </a:r>
            <a:r>
              <a:rPr lang="en-GB" sz="1800" b="1" dirty="0" smtClean="0">
                <a:solidFill>
                  <a:schemeClr val="accent2"/>
                </a:solidFill>
              </a:rPr>
              <a:t> </a:t>
            </a:r>
            <a:r>
              <a:rPr lang="en-GB" b="1" dirty="0" smtClean="0">
                <a:solidFill>
                  <a:schemeClr val="accent2"/>
                </a:solidFill>
              </a:rPr>
              <a:t>B</a:t>
            </a:r>
            <a:r>
              <a:rPr lang="en-GB" sz="1800" b="1" dirty="0" smtClean="0">
                <a:solidFill>
                  <a:schemeClr val="accent2"/>
                </a:solidFill>
              </a:rPr>
              <a:t>     </a:t>
            </a:r>
            <a:r>
              <a:rPr lang="en-GB" dirty="0" smtClean="0">
                <a:solidFill>
                  <a:schemeClr val="tx2"/>
                </a:solidFill>
              </a:rPr>
              <a:t>(Pessimistic)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096000" y="2133600"/>
            <a:ext cx="2819400" cy="24673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Caution: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33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It is possible all the exotics are heavy and challenging to detect, e.g. Scenario  6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066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Even in such a scenario there is still a striking prediction, which is a general result of the </a:t>
            </a:r>
            <a:r>
              <a:rPr lang="en-US" dirty="0" smtClean="0">
                <a:latin typeface="Calibri"/>
              </a:rPr>
              <a:t>cE</a:t>
            </a:r>
            <a:r>
              <a:rPr lang="en-US" baseline="-25000" dirty="0" smtClean="0">
                <a:latin typeface="Calibri"/>
              </a:rPr>
              <a:t>6</a:t>
            </a:r>
            <a:r>
              <a:rPr lang="en-US" dirty="0" smtClean="0"/>
              <a:t>SSM.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905000"/>
            <a:ext cx="56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US" dirty="0" smtClean="0"/>
              <a:t> All spectra have a clear hierarchy </a:t>
            </a:r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US" dirty="0" smtClean="0"/>
              <a:t> Gluino is lighter than all sfermions of ordinary matter</a:t>
            </a:r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US" dirty="0" smtClean="0"/>
              <a:t>Strong contrast with typical MSSM scenario</a:t>
            </a:r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US" dirty="0" smtClean="0"/>
              <a:t>Result of the RGE evolution </a:t>
            </a:r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US" dirty="0" smtClean="0"/>
              <a:t>Decay </a:t>
            </a:r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Appreciable enhancement of:</a:t>
            </a:r>
            <a:endParaRPr lang="de-DE" dirty="0"/>
          </a:p>
        </p:txBody>
      </p:sp>
      <p:pic>
        <p:nvPicPr>
          <p:cNvPr id="21" name="Picture 2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1828511" y="3048000"/>
            <a:ext cx="2566556" cy="355280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66800" y="4800600"/>
            <a:ext cx="2743817" cy="355200"/>
          </a:xfrm>
          <a:prstGeom prst="rect">
            <a:avLst/>
          </a:prstGeom>
        </p:spPr>
      </p:pic>
      <p:pic>
        <p:nvPicPr>
          <p:cNvPr id="1026" name="Picture 2" descr="C:\Users\pathron\Desktop\gluino_ProDecay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95800" y="3276600"/>
            <a:ext cx="3409950" cy="3381375"/>
          </a:xfrm>
          <a:prstGeom prst="rect">
            <a:avLst/>
          </a:prstGeom>
          <a:noFill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001000" y="5715000"/>
            <a:ext cx="330274" cy="355200"/>
          </a:xfrm>
          <a:prstGeom prst="rect">
            <a:avLst/>
          </a:prstGeom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848600" y="3505200"/>
            <a:ext cx="330274" cy="355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43400" y="41910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2578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45720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GB" dirty="0"/>
          </a:p>
        </p:txBody>
      </p:sp>
      <p:pic>
        <p:nvPicPr>
          <p:cNvPr id="19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638800" y="4419600"/>
            <a:ext cx="203246" cy="279086"/>
          </a:xfrm>
          <a:prstGeom prst="rect">
            <a:avLst/>
          </a:prstGeom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638800" y="5181600"/>
            <a:ext cx="203246" cy="279086"/>
          </a:xfrm>
          <a:prstGeom prst="rect">
            <a:avLst/>
          </a:prstGeom>
        </p:spPr>
      </p:pic>
      <p:pic>
        <p:nvPicPr>
          <p:cNvPr id="25" name="Picture 2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5943600" y="3429000"/>
            <a:ext cx="177880" cy="27914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477000" y="4267200"/>
            <a:ext cx="177840" cy="279086"/>
          </a:xfrm>
          <a:prstGeom prst="rect">
            <a:avLst/>
          </a:prstGeom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6781800" y="3124200"/>
            <a:ext cx="177920" cy="228445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400800" y="5181600"/>
            <a:ext cx="177840" cy="279086"/>
          </a:xfrm>
          <a:prstGeom prst="rect">
            <a:avLst/>
          </a:prstGeom>
        </p:spPr>
      </p:pic>
      <p:pic>
        <p:nvPicPr>
          <p:cNvPr id="31" name="Picture 30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5943600" y="6096000"/>
            <a:ext cx="177880" cy="279149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6858000" y="6477000"/>
            <a:ext cx="177920" cy="2284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Conclusions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38200"/>
            <a:ext cx="5966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 smtClean="0"/>
              <a:t>Radiative EWSB is realised within the </a:t>
            </a:r>
            <a:r>
              <a:rPr lang="en-US" sz="2400" dirty="0" smtClean="0">
                <a:latin typeface="Calibri"/>
              </a:rPr>
              <a:t>cE</a:t>
            </a:r>
            <a:r>
              <a:rPr lang="en-US" sz="2400" baseline="-25000" dirty="0" smtClean="0">
                <a:latin typeface="Calibri"/>
              </a:rPr>
              <a:t>6</a:t>
            </a:r>
            <a:r>
              <a:rPr lang="en-US" sz="2400" dirty="0" smtClean="0">
                <a:latin typeface="Calibri"/>
              </a:rPr>
              <a:t>SSM</a:t>
            </a:r>
            <a:endParaRPr lang="en-GB" sz="2400" dirty="0"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dirty="0" smtClean="0"/>
              <a:t> Large volume of parameter space is phenomenologically viable and within range of LHC.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600" y="2133600"/>
            <a:ext cx="5639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 Presented realistic cE</a:t>
            </a:r>
            <a:r>
              <a:rPr lang="en-US" sz="2400" baseline="-25000" dirty="0" smtClean="0">
                <a:latin typeface="Calibri"/>
              </a:rPr>
              <a:t>6</a:t>
            </a:r>
            <a:r>
              <a:rPr lang="en-US" sz="2400" dirty="0" smtClean="0">
                <a:latin typeface="Calibri"/>
              </a:rPr>
              <a:t>SSM scenarios with:</a:t>
            </a:r>
            <a:endParaRPr lang="en-GB" sz="2400" dirty="0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US" dirty="0" smtClean="0"/>
              <a:t> Light Inert Higgs and Higgsinos (charged and neutral), </a:t>
            </a:r>
            <a:r>
              <a:rPr lang="en-US" dirty="0" smtClean="0">
                <a:solidFill>
                  <a:srgbClr val="0033CC"/>
                </a:solidFill>
              </a:rPr>
              <a:t>e.g Sc. 1  </a:t>
            </a:r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US" dirty="0" smtClean="0"/>
              <a:t>Exotic scalar diquarks/leptoquarks ,  </a:t>
            </a:r>
            <a:r>
              <a:rPr lang="en-US" dirty="0" smtClean="0">
                <a:solidFill>
                  <a:srgbClr val="0033CC"/>
                </a:solidFill>
              </a:rPr>
              <a:t>e.g Sc. 3  </a:t>
            </a:r>
            <a:endParaRPr lang="en-US" dirty="0" smtClean="0"/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US" dirty="0" smtClean="0"/>
              <a:t> Exotic diquarks/leptoquarks with non-universal      ,  </a:t>
            </a:r>
            <a:r>
              <a:rPr lang="en-US" dirty="0" smtClean="0">
                <a:solidFill>
                  <a:srgbClr val="0033CC"/>
                </a:solidFill>
              </a:rPr>
              <a:t>e.g Sc. 4  </a:t>
            </a:r>
            <a:endParaRPr lang="en-US" dirty="0" smtClean="0">
              <a:latin typeface="cmmi10"/>
            </a:endParaRPr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US" dirty="0" smtClean="0">
                <a:latin typeface="Calibri"/>
              </a:rPr>
              <a:t>TeV scale U(1)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/>
              <a:t> Z’ boson with an unmistakable signature.</a:t>
            </a:r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10400" y="2819400"/>
            <a:ext cx="1830891" cy="266324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0" y="3124200"/>
            <a:ext cx="1676400" cy="275686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8000" y="3352800"/>
            <a:ext cx="1739851" cy="265466"/>
          </a:xfrm>
          <a:prstGeom prst="rect">
            <a:avLst/>
          </a:prstGeom>
          <a:noFill/>
          <a:ln/>
          <a:effectLst/>
        </p:spPr>
      </p:pic>
      <p:sp>
        <p:nvSpPr>
          <p:cNvPr id="24" name="Rectangle 23"/>
          <p:cNvSpPr/>
          <p:nvPr/>
        </p:nvSpPr>
        <p:spPr>
          <a:xfrm>
            <a:off x="685800" y="4114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 General </a:t>
            </a:r>
            <a:r>
              <a:rPr lang="en-US" sz="2400" dirty="0" smtClean="0">
                <a:latin typeface="Calibri"/>
              </a:rPr>
              <a:t>cE</a:t>
            </a:r>
            <a:r>
              <a:rPr lang="en-US" sz="2400" baseline="-25000" dirty="0" smtClean="0">
                <a:latin typeface="Calibri"/>
              </a:rPr>
              <a:t>6</a:t>
            </a:r>
            <a:r>
              <a:rPr lang="en-US" sz="2400" dirty="0" smtClean="0">
                <a:latin typeface="Calibri"/>
              </a:rPr>
              <a:t>SSM</a:t>
            </a:r>
            <a:r>
              <a:rPr lang="en-US" sz="2400" dirty="0" smtClean="0"/>
              <a:t> prediction of a hierachical structure with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5410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US" dirty="0" smtClean="0"/>
              <a:t> Substantially enhanced cross-section for:</a:t>
            </a:r>
            <a:endParaRPr lang="de-DE" baseline="-25000" dirty="0">
              <a:latin typeface="cmmi10"/>
            </a:endParaRPr>
          </a:p>
        </p:txBody>
      </p:sp>
      <p:pic>
        <p:nvPicPr>
          <p:cNvPr id="26" name="Picture 2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57800" y="5410200"/>
            <a:ext cx="2743817" cy="3552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14400" y="4648200"/>
            <a:ext cx="8130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dirty="0" smtClean="0"/>
              <a:t> Always two light neutralinos, a chargino  and gluino, which can be produced at LHC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029200"/>
            <a:ext cx="5956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dirty="0" smtClean="0"/>
              <a:t>  Light gluino for example produced via gluon fusion to give:</a:t>
            </a:r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38800" y="3429000"/>
            <a:ext cx="203246" cy="17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1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 smtClean="0"/>
              <a:t>Fittino</a:t>
            </a:r>
            <a:r>
              <a:rPr lang="en-US" sz="3600" dirty="0" smtClean="0"/>
              <a:t> and the E6SSM?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we have: 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143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E6SSM </a:t>
            </a:r>
            <a:r>
              <a:rPr lang="en-US" sz="2400" dirty="0" err="1" smtClean="0"/>
              <a:t>Fittino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Resolving MSSM/NMSSM/USSM and E6SSM with </a:t>
            </a:r>
            <a:r>
              <a:rPr lang="en-US" sz="2400" dirty="0" err="1" smtClean="0"/>
              <a:t>Fittino</a:t>
            </a:r>
            <a:r>
              <a:rPr lang="en-US" sz="2400" dirty="0" smtClean="0"/>
              <a:t>?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200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Spectrum generator (not publicly available) for cE6SSM masses</a:t>
            </a:r>
          </a:p>
          <a:p>
            <a:pPr>
              <a:buFontTx/>
              <a:buChar char="-"/>
            </a:pPr>
            <a:r>
              <a:rPr lang="en-US" sz="2400" dirty="0" smtClean="0"/>
              <a:t>SLHA output?</a:t>
            </a:r>
          </a:p>
          <a:p>
            <a:r>
              <a:rPr lang="en-US" sz="2400" dirty="0" smtClean="0"/>
              <a:t>Feynman rules / Branching fractions – Work in Progress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7200"/>
            <a:ext cx="88392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cout</a:t>
            </a:r>
            <a:r>
              <a:rPr lang="de-DE" dirty="0" smtClean="0"/>
              <a:t> &lt;&lt; "Block MASS   #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\n";</a:t>
            </a:r>
          </a:p>
          <a:p>
            <a:r>
              <a:rPr lang="fr-FR" dirty="0" smtClean="0"/>
              <a:t>  cout &lt;&lt; "#PDG code      mass              </a:t>
            </a:r>
            <a:r>
              <a:rPr lang="fr-FR" dirty="0" err="1" smtClean="0"/>
              <a:t>particle</a:t>
            </a:r>
            <a:r>
              <a:rPr lang="fr-FR" dirty="0" smtClean="0"/>
              <a:t>\n";</a:t>
            </a:r>
          </a:p>
          <a:p>
            <a:r>
              <a:rPr lang="en-GB" dirty="0" err="1" smtClean="0"/>
              <a:t>cout</a:t>
            </a:r>
            <a:r>
              <a:rPr lang="en-GB" dirty="0" smtClean="0"/>
              <a:t> &lt;&lt; "        45    "; </a:t>
            </a:r>
            <a:r>
              <a:rPr lang="en-GB" dirty="0" err="1" smtClean="0"/>
              <a:t>cout</a:t>
            </a:r>
            <a:r>
              <a:rPr lang="en-GB" dirty="0" smtClean="0"/>
              <a:t> &lt;&lt; </a:t>
            </a:r>
            <a:r>
              <a:rPr lang="en-GB" dirty="0" err="1" smtClean="0"/>
              <a:t>heaviesthiggs</a:t>
            </a:r>
            <a:r>
              <a:rPr lang="en-GB" dirty="0" smtClean="0"/>
              <a:t>; </a:t>
            </a:r>
            <a:r>
              <a:rPr lang="en-GB" dirty="0" err="1" smtClean="0"/>
              <a:t>cout</a:t>
            </a:r>
            <a:r>
              <a:rPr lang="en-GB" dirty="0" smtClean="0"/>
              <a:t> &lt;&lt; "   # Heaviest neutral CP-Even Higgs \n";</a:t>
            </a:r>
          </a:p>
          <a:p>
            <a:r>
              <a:rPr lang="de-DE" dirty="0" err="1" smtClean="0"/>
              <a:t>cout</a:t>
            </a:r>
            <a:r>
              <a:rPr lang="de-DE" dirty="0" smtClean="0"/>
              <a:t> &lt;&lt; "   1000045    "; </a:t>
            </a:r>
            <a:r>
              <a:rPr lang="de-DE" dirty="0" err="1" smtClean="0"/>
              <a:t>cout</a:t>
            </a:r>
            <a:r>
              <a:rPr lang="de-DE" dirty="0" smtClean="0"/>
              <a:t> &lt;&lt; </a:t>
            </a:r>
            <a:r>
              <a:rPr lang="de-DE" dirty="0" err="1" smtClean="0"/>
              <a:t>neutralino_masses</a:t>
            </a:r>
            <a:r>
              <a:rPr lang="de-DE" dirty="0" smtClean="0"/>
              <a:t>[4];   </a:t>
            </a:r>
            <a:r>
              <a:rPr lang="de-DE" dirty="0" err="1" smtClean="0"/>
              <a:t>cout</a:t>
            </a:r>
            <a:r>
              <a:rPr lang="de-DE" dirty="0" smtClean="0"/>
              <a:t> &lt;&lt; "   # ~</a:t>
            </a:r>
            <a:r>
              <a:rPr lang="de-DE" dirty="0" err="1" smtClean="0"/>
              <a:t>neutralino</a:t>
            </a:r>
            <a:r>
              <a:rPr lang="de-DE" dirty="0" smtClean="0"/>
              <a:t>(5)\n";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cout</a:t>
            </a:r>
            <a:r>
              <a:rPr lang="de-DE" dirty="0" smtClean="0"/>
              <a:t> &lt;&lt; "   1000055    "; </a:t>
            </a:r>
            <a:r>
              <a:rPr lang="de-DE" dirty="0" err="1" smtClean="0"/>
              <a:t>cout</a:t>
            </a:r>
            <a:r>
              <a:rPr lang="de-DE" dirty="0" smtClean="0"/>
              <a:t> &lt;&lt; </a:t>
            </a:r>
            <a:r>
              <a:rPr lang="de-DE" dirty="0" err="1" smtClean="0"/>
              <a:t>neutralino_masses</a:t>
            </a:r>
            <a:r>
              <a:rPr lang="de-DE" dirty="0" smtClean="0"/>
              <a:t>[5];  </a:t>
            </a:r>
            <a:r>
              <a:rPr lang="de-DE" dirty="0" err="1" smtClean="0"/>
              <a:t>cout</a:t>
            </a:r>
            <a:r>
              <a:rPr lang="de-DE" dirty="0" smtClean="0"/>
              <a:t> &lt;&lt; "   # ~</a:t>
            </a:r>
            <a:r>
              <a:rPr lang="de-DE" dirty="0" err="1" smtClean="0"/>
              <a:t>neutralino</a:t>
            </a:r>
            <a:r>
              <a:rPr lang="de-DE" dirty="0" smtClean="0"/>
              <a:t>(6)\n";</a:t>
            </a:r>
          </a:p>
          <a:p>
            <a:r>
              <a:rPr lang="fr-FR" dirty="0" smtClean="0"/>
              <a:t>cout &lt;&lt; "   0000032    ";cout &lt;&lt; </a:t>
            </a:r>
            <a:r>
              <a:rPr lang="fr-FR" dirty="0" err="1" smtClean="0"/>
              <a:t>MZprime</a:t>
            </a:r>
            <a:r>
              <a:rPr lang="fr-FR" dirty="0" smtClean="0"/>
              <a:t>;    cout &lt;&lt; "   # Z'\n";</a:t>
            </a:r>
          </a:p>
          <a:p>
            <a:r>
              <a:rPr lang="fr-FR" dirty="0" smtClean="0"/>
              <a:t>  cout &lt;&lt; "   9900044    ";cout &lt;&lt; </a:t>
            </a:r>
            <a:r>
              <a:rPr lang="fr-FR" dirty="0" err="1" smtClean="0"/>
              <a:t>mDfermion</a:t>
            </a:r>
            <a:r>
              <a:rPr lang="fr-FR" dirty="0" smtClean="0"/>
              <a:t>(1); cout &lt;&lt; "   # </a:t>
            </a:r>
            <a:r>
              <a:rPr lang="fr-FR" dirty="0" err="1" smtClean="0"/>
              <a:t>exotic</a:t>
            </a:r>
            <a:r>
              <a:rPr lang="fr-FR" dirty="0" smtClean="0"/>
              <a:t> fermion 1 \n";</a:t>
            </a:r>
          </a:p>
          <a:p>
            <a:r>
              <a:rPr lang="fr-FR" dirty="0" smtClean="0"/>
              <a:t>  cout &lt;&lt; "   9900045    ";cout &lt;&lt;  </a:t>
            </a:r>
            <a:r>
              <a:rPr lang="fr-FR" dirty="0" err="1" smtClean="0"/>
              <a:t>mDfermion</a:t>
            </a:r>
            <a:r>
              <a:rPr lang="fr-FR" dirty="0" smtClean="0"/>
              <a:t>(2); cout &lt;&lt; "   # </a:t>
            </a:r>
            <a:r>
              <a:rPr lang="fr-FR" dirty="0" err="1" smtClean="0"/>
              <a:t>exotic</a:t>
            </a:r>
            <a:r>
              <a:rPr lang="fr-FR" dirty="0" smtClean="0"/>
              <a:t> fermion 2\n";</a:t>
            </a:r>
          </a:p>
          <a:p>
            <a:r>
              <a:rPr lang="fr-FR" dirty="0" smtClean="0"/>
              <a:t>cout &lt;&lt; "   9900046    ";cout &lt;&lt;  </a:t>
            </a:r>
            <a:r>
              <a:rPr lang="fr-FR" dirty="0" err="1" smtClean="0"/>
              <a:t>mDfermion</a:t>
            </a:r>
            <a:r>
              <a:rPr lang="fr-FR" dirty="0" smtClean="0"/>
              <a:t>(3); cout &lt;&lt; "   # </a:t>
            </a:r>
            <a:r>
              <a:rPr lang="fr-FR" dirty="0" err="1" smtClean="0"/>
              <a:t>exotic</a:t>
            </a:r>
            <a:r>
              <a:rPr lang="fr-FR" dirty="0" smtClean="0"/>
              <a:t> fermion 3 \n";</a:t>
            </a:r>
          </a:p>
          <a:p>
            <a:r>
              <a:rPr lang="fr-FR" dirty="0" smtClean="0"/>
              <a:t>cout &lt;&lt; "   9900054    ";cout &lt;&lt;  </a:t>
            </a:r>
            <a:r>
              <a:rPr lang="fr-FR" dirty="0" err="1" smtClean="0"/>
              <a:t>sqrt</a:t>
            </a:r>
            <a:r>
              <a:rPr lang="fr-FR" dirty="0" smtClean="0"/>
              <a:t>(mD1sq(1)); cout &lt;&lt; "   # </a:t>
            </a:r>
            <a:r>
              <a:rPr lang="fr-FR" dirty="0" err="1" smtClean="0"/>
              <a:t>exotic</a:t>
            </a:r>
            <a:r>
              <a:rPr lang="fr-FR" dirty="0" smtClean="0"/>
              <a:t> </a:t>
            </a:r>
            <a:r>
              <a:rPr lang="fr-FR" dirty="0" err="1" smtClean="0"/>
              <a:t>sfermion</a:t>
            </a:r>
            <a:r>
              <a:rPr lang="fr-FR" dirty="0" smtClean="0"/>
              <a:t> 11 \n";</a:t>
            </a:r>
          </a:p>
          <a:p>
            <a:r>
              <a:rPr lang="fr-FR" dirty="0" smtClean="0"/>
              <a:t>cout &lt;&lt; "   9900055    ";cout &lt;&lt;  </a:t>
            </a:r>
            <a:r>
              <a:rPr lang="fr-FR" dirty="0" err="1" smtClean="0"/>
              <a:t>sqrt</a:t>
            </a:r>
            <a:r>
              <a:rPr lang="fr-FR" dirty="0" smtClean="0"/>
              <a:t>(mD1sq(2)); cout &lt;&lt; "   # </a:t>
            </a:r>
            <a:r>
              <a:rPr lang="fr-FR" dirty="0" err="1" smtClean="0"/>
              <a:t>exotic</a:t>
            </a:r>
            <a:r>
              <a:rPr lang="fr-FR" dirty="0" smtClean="0"/>
              <a:t> </a:t>
            </a:r>
            <a:r>
              <a:rPr lang="fr-FR" dirty="0" err="1" smtClean="0"/>
              <a:t>sfermion</a:t>
            </a:r>
            <a:r>
              <a:rPr lang="fr-FR" dirty="0" smtClean="0"/>
              <a:t> 12 \n";</a:t>
            </a:r>
          </a:p>
          <a:p>
            <a:r>
              <a:rPr lang="fr-FR" dirty="0" smtClean="0"/>
              <a:t>cout &lt;&lt; "   9900056    ";cout &lt;&lt;  </a:t>
            </a:r>
            <a:r>
              <a:rPr lang="fr-FR" dirty="0" err="1" smtClean="0"/>
              <a:t>sqrt</a:t>
            </a:r>
            <a:r>
              <a:rPr lang="fr-FR" dirty="0" smtClean="0"/>
              <a:t>(mD1sq(3)); cout &lt;&lt; "   # </a:t>
            </a:r>
            <a:r>
              <a:rPr lang="fr-FR" dirty="0" err="1" smtClean="0"/>
              <a:t>exotic</a:t>
            </a:r>
            <a:r>
              <a:rPr lang="fr-FR" dirty="0" smtClean="0"/>
              <a:t> </a:t>
            </a:r>
            <a:r>
              <a:rPr lang="fr-FR" dirty="0" err="1" smtClean="0"/>
              <a:t>sfermion</a:t>
            </a:r>
            <a:r>
              <a:rPr lang="fr-FR" dirty="0" smtClean="0"/>
              <a:t> 13 \n";</a:t>
            </a:r>
          </a:p>
          <a:p>
            <a:r>
              <a:rPr lang="fr-FR" dirty="0" smtClean="0"/>
              <a:t>cout &lt;&lt; "   9900064    ";cout &lt;&lt;  </a:t>
            </a:r>
            <a:r>
              <a:rPr lang="fr-FR" dirty="0" err="1" smtClean="0"/>
              <a:t>sqrt</a:t>
            </a:r>
            <a:r>
              <a:rPr lang="fr-FR" dirty="0" smtClean="0"/>
              <a:t>(mD2sq(1)); cout &lt;&lt; "   # </a:t>
            </a:r>
            <a:r>
              <a:rPr lang="fr-FR" dirty="0" err="1" smtClean="0"/>
              <a:t>exotic</a:t>
            </a:r>
            <a:r>
              <a:rPr lang="fr-FR" dirty="0" smtClean="0"/>
              <a:t> </a:t>
            </a:r>
            <a:r>
              <a:rPr lang="fr-FR" dirty="0" err="1" smtClean="0"/>
              <a:t>sfermion</a:t>
            </a:r>
            <a:r>
              <a:rPr lang="fr-FR" dirty="0" smtClean="0"/>
              <a:t> 21 \n"; </a:t>
            </a:r>
          </a:p>
          <a:p>
            <a:r>
              <a:rPr lang="fr-FR" dirty="0" smtClean="0"/>
              <a:t>cout &lt;&lt; "   9900065    ";cout &lt;&lt;  </a:t>
            </a:r>
            <a:r>
              <a:rPr lang="fr-FR" dirty="0" err="1" smtClean="0"/>
              <a:t>sqrt</a:t>
            </a:r>
            <a:r>
              <a:rPr lang="fr-FR" dirty="0" smtClean="0"/>
              <a:t>(mD2sq(2)); cout &lt;&lt; "   # </a:t>
            </a:r>
            <a:r>
              <a:rPr lang="fr-FR" dirty="0" err="1" smtClean="0"/>
              <a:t>exotic</a:t>
            </a:r>
            <a:r>
              <a:rPr lang="fr-FR" dirty="0" smtClean="0"/>
              <a:t> </a:t>
            </a:r>
            <a:r>
              <a:rPr lang="fr-FR" dirty="0" err="1" smtClean="0"/>
              <a:t>sfermion</a:t>
            </a:r>
            <a:r>
              <a:rPr lang="fr-FR" dirty="0" smtClean="0"/>
              <a:t> 22 \n";</a:t>
            </a:r>
          </a:p>
          <a:p>
            <a:r>
              <a:rPr lang="fr-FR" dirty="0" smtClean="0"/>
              <a:t>cout &lt;&lt; "   9900066    ";cout &lt;&lt;  </a:t>
            </a:r>
            <a:r>
              <a:rPr lang="fr-FR" dirty="0" err="1" smtClean="0"/>
              <a:t>sqrt</a:t>
            </a:r>
            <a:r>
              <a:rPr lang="fr-FR" dirty="0" smtClean="0"/>
              <a:t>(mD1sq(3)); cout &lt;&lt; "   # </a:t>
            </a:r>
            <a:r>
              <a:rPr lang="fr-FR" dirty="0" err="1" smtClean="0"/>
              <a:t>exotic</a:t>
            </a:r>
            <a:r>
              <a:rPr lang="fr-FR" dirty="0" smtClean="0"/>
              <a:t> </a:t>
            </a:r>
            <a:r>
              <a:rPr lang="fr-FR" dirty="0" err="1" smtClean="0"/>
              <a:t>sfermion</a:t>
            </a:r>
            <a:r>
              <a:rPr lang="fr-FR" dirty="0" smtClean="0"/>
              <a:t> 23 \n";</a:t>
            </a:r>
          </a:p>
          <a:p>
            <a:r>
              <a:rPr lang="de-DE" dirty="0" smtClean="0"/>
              <a:t>+ Inert </a:t>
            </a:r>
            <a:r>
              <a:rPr lang="de-DE" dirty="0" err="1" smtClean="0"/>
              <a:t>Higgs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144000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Back up slides</a:t>
            </a:r>
            <a:endParaRPr lang="en-GB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57238" y="1033463"/>
            <a:ext cx="8040687" cy="215443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200" dirty="0" smtClean="0"/>
              <a:t> The MSSM </a:t>
            </a:r>
            <a:r>
              <a:rPr lang="en-GB" sz="2200" dirty="0" err="1" smtClean="0"/>
              <a:t>superpotential</a:t>
            </a:r>
            <a:r>
              <a:rPr lang="en-GB" sz="2200" dirty="0" smtClean="0"/>
              <a:t> is written down before EWSB or SUSY breaking:</a:t>
            </a:r>
            <a:endParaRPr lang="en-GB" sz="2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3887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 smtClean="0">
                <a:solidFill>
                  <a:srgbClr val="C00000"/>
                </a:solidFill>
              </a:rPr>
              <a:t>The </a:t>
            </a:r>
            <a:r>
              <a:rPr lang="en-GB" sz="2400" b="1" dirty="0" smtClean="0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GB" sz="2400" b="1" dirty="0" smtClean="0">
                <a:solidFill>
                  <a:srgbClr val="C00000"/>
                </a:solidFill>
              </a:rPr>
              <a:t> problem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762000" y="4648200"/>
            <a:ext cx="7543800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b="1" dirty="0" smtClean="0">
                <a:solidFill>
                  <a:srgbClr val="C00000"/>
                </a:solidFill>
              </a:rPr>
              <a:t> </a:t>
            </a:r>
            <a:r>
              <a:rPr lang="en-GB" sz="2200" b="1" dirty="0" smtClean="0">
                <a:solidFill>
                  <a:srgbClr val="C00000"/>
                </a:solidFill>
              </a:rPr>
              <a:t>What </a:t>
            </a:r>
            <a:r>
              <a:rPr lang="en-GB" sz="2200" b="1" dirty="0">
                <a:solidFill>
                  <a:srgbClr val="C00000"/>
                </a:solidFill>
              </a:rPr>
              <a:t>mass should we use?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2590800" y="5257800"/>
            <a:ext cx="5978111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200" dirty="0"/>
              <a:t>The natural choices would be </a:t>
            </a:r>
            <a:r>
              <a:rPr lang="en-GB" sz="2200" b="1" dirty="0">
                <a:solidFill>
                  <a:srgbClr val="FF0000"/>
                </a:solidFill>
              </a:rPr>
              <a:t>0</a:t>
            </a:r>
            <a:r>
              <a:rPr lang="en-GB" sz="2200" dirty="0"/>
              <a:t> </a:t>
            </a:r>
            <a:r>
              <a:rPr lang="en-GB" sz="2200" dirty="0" smtClean="0"/>
              <a:t>or </a:t>
            </a:r>
            <a:r>
              <a:rPr lang="en-GB" sz="2200" b="1" dirty="0" err="1">
                <a:solidFill>
                  <a:srgbClr val="FF0000"/>
                </a:solidFill>
              </a:rPr>
              <a:t>M</a:t>
            </a:r>
            <a:r>
              <a:rPr lang="en-GB" sz="2200" b="1" baseline="-25000" dirty="0" err="1">
                <a:solidFill>
                  <a:srgbClr val="FF0000"/>
                </a:solidFill>
              </a:rPr>
              <a:t>Planck</a:t>
            </a:r>
            <a:r>
              <a:rPr lang="en-GB" sz="2200" dirty="0"/>
              <a:t> (or M</a:t>
            </a:r>
            <a:r>
              <a:rPr lang="en-GB" sz="2200" baseline="-25000" dirty="0"/>
              <a:t>GUT</a:t>
            </a:r>
            <a:r>
              <a:rPr lang="en-GB" sz="2200" dirty="0"/>
              <a:t>)</a:t>
            </a:r>
            <a:endParaRPr lang="en-US" sz="2200" dirty="0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838200" y="1828800"/>
            <a:ext cx="5610190" cy="430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200" b="1" dirty="0" smtClean="0">
                <a:latin typeface="cmsy10"/>
              </a:rPr>
              <a:t>)</a:t>
            </a:r>
            <a:r>
              <a:rPr lang="en-GB" sz="2200" b="1" dirty="0" smtClean="0"/>
              <a:t> </a:t>
            </a:r>
            <a:r>
              <a:rPr lang="en-GB" sz="2200" b="1" dirty="0"/>
              <a:t>it should know nothing about the </a:t>
            </a:r>
            <a:r>
              <a:rPr lang="en-GB" sz="2200" b="1" dirty="0" smtClean="0"/>
              <a:t>EW </a:t>
            </a:r>
            <a:r>
              <a:rPr lang="en-GB" sz="2200" b="1" dirty="0"/>
              <a:t>scale</a:t>
            </a:r>
            <a:r>
              <a:rPr lang="en-GB" sz="2200" dirty="0"/>
              <a:t>.</a:t>
            </a:r>
            <a:endParaRPr lang="en-US" sz="2200" dirty="0"/>
          </a:p>
        </p:txBody>
      </p:sp>
      <p:pic>
        <p:nvPicPr>
          <p:cNvPr id="2356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90800"/>
            <a:ext cx="7848601" cy="3121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" y="6096000"/>
            <a:ext cx="662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dirty="0" smtClean="0"/>
              <a:t> Phenomenological Constraints </a:t>
            </a:r>
            <a:r>
              <a:rPr lang="en-US" sz="2200" dirty="0" smtClean="0">
                <a:latin typeface="cmsy10"/>
              </a:rPr>
              <a:t>) </a:t>
            </a:r>
            <a:r>
              <a:rPr lang="en-US" sz="2200" dirty="0" smtClean="0">
                <a:latin typeface="cmmi10"/>
              </a:rPr>
              <a:t>¹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cmsy10"/>
              </a:rPr>
              <a:t>¼</a:t>
            </a:r>
            <a:r>
              <a:rPr lang="en-US" sz="2200" dirty="0" smtClean="0"/>
              <a:t>  0.1 -1 </a:t>
            </a:r>
            <a:r>
              <a:rPr lang="en-US" sz="2200" dirty="0" err="1" smtClean="0"/>
              <a:t>TeV</a:t>
            </a:r>
            <a:r>
              <a:rPr lang="en-US" sz="2200" dirty="0" smtClean="0"/>
              <a:t> </a:t>
            </a:r>
            <a:endParaRPr lang="de-DE" sz="2200" dirty="0"/>
          </a:p>
        </p:txBody>
      </p:sp>
      <p:sp>
        <p:nvSpPr>
          <p:cNvPr id="12" name="Oval 11"/>
          <p:cNvSpPr/>
          <p:nvPr/>
        </p:nvSpPr>
        <p:spPr>
          <a:xfrm>
            <a:off x="7620000" y="2362200"/>
            <a:ext cx="1295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(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3200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mmi1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GB" sz="2400" b="1" dirty="0" smtClean="0">
                <a:solidFill>
                  <a:srgbClr val="FF0000"/>
                </a:solidFill>
              </a:rPr>
              <a:t>-parameter has the dimension  of mass!</a:t>
            </a:r>
            <a:endParaRPr lang="de-DE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5943600" y="2971800"/>
            <a:ext cx="1752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" y="4114800"/>
            <a:ext cx="510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dirty="0" smtClean="0"/>
              <a:t> The </a:t>
            </a:r>
            <a:r>
              <a:rPr lang="en-US" sz="2200" dirty="0" err="1" smtClean="0"/>
              <a:t>superpotential</a:t>
            </a:r>
            <a:r>
              <a:rPr lang="en-US" sz="2200" dirty="0" smtClean="0"/>
              <a:t> contains a mass scale!</a:t>
            </a:r>
            <a:endParaRPr lang="de-DE" sz="2200" dirty="0"/>
          </a:p>
        </p:txBody>
      </p:sp>
      <p:sp>
        <p:nvSpPr>
          <p:cNvPr id="24" name="Oval 23"/>
          <p:cNvSpPr/>
          <p:nvPr/>
        </p:nvSpPr>
        <p:spPr>
          <a:xfrm>
            <a:off x="4495800" y="4495800"/>
            <a:ext cx="1447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)</a:t>
            </a:r>
            <a:endParaRPr lang="de-DE" dirty="0" smtClean="0"/>
          </a:p>
          <a:p>
            <a:pPr algn="ctr"/>
            <a:r>
              <a:rPr lang="en-GB" dirty="0" smtClean="0"/>
              <a:t> </a:t>
            </a:r>
            <a:endParaRPr lang="de-DE" dirty="0"/>
          </a:p>
        </p:txBody>
      </p:sp>
      <p:cxnSp>
        <p:nvCxnSpPr>
          <p:cNvPr id="26" name="Straight Arrow Connector 25"/>
          <p:cNvCxnSpPr>
            <a:stCxn id="24" idx="5"/>
          </p:cNvCxnSpPr>
          <p:nvPr/>
        </p:nvCxnSpPr>
        <p:spPr>
          <a:xfrm rot="16200000" flipH="1">
            <a:off x="5814312" y="5128511"/>
            <a:ext cx="198951" cy="3644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Scale of origin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9600" y="4648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Forbidden by symmetry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858000" y="6019800"/>
            <a:ext cx="1447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)</a:t>
            </a:r>
            <a:endParaRPr lang="de-DE" dirty="0" smtClean="0"/>
          </a:p>
          <a:p>
            <a:pPr algn="ctr"/>
            <a:r>
              <a:rPr lang="en-GB" dirty="0" smtClean="0"/>
              <a:t> </a:t>
            </a:r>
            <a:endParaRPr lang="de-DE" dirty="0"/>
          </a:p>
        </p:txBody>
      </p:sp>
      <p:cxnSp>
        <p:nvCxnSpPr>
          <p:cNvPr id="34" name="Straight Arrow Connector 33"/>
          <p:cNvCxnSpPr>
            <a:stCxn id="32" idx="0"/>
          </p:cNvCxnSpPr>
          <p:nvPr/>
        </p:nvCxnSpPr>
        <p:spPr>
          <a:xfrm rot="16200000" flipV="1">
            <a:off x="7105650" y="5543550"/>
            <a:ext cx="381000" cy="571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  <p:bldP spid="11" grpId="0"/>
      <p:bldP spid="12" grpId="0" animBg="1"/>
      <p:bldP spid="15" grpId="0"/>
      <p:bldP spid="19" grpId="0"/>
      <p:bldP spid="24" grpId="0" animBg="1"/>
      <p:bldP spid="30" grpId="0"/>
      <p:bldP spid="31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6400" y="13716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GB" dirty="0" smtClean="0"/>
              <a:t> To evade rapid </a:t>
            </a:r>
            <a:r>
              <a:rPr lang="en-GB" b="1" dirty="0" smtClean="0">
                <a:solidFill>
                  <a:srgbClr val="FF0000"/>
                </a:solidFill>
              </a:rPr>
              <a:t>proton decay</a:t>
            </a:r>
            <a:r>
              <a:rPr lang="en-GB" dirty="0" smtClean="0"/>
              <a:t>, impose Z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B</a:t>
            </a:r>
            <a:r>
              <a:rPr lang="en-GB" dirty="0" smtClean="0"/>
              <a:t> or Z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L</a:t>
            </a:r>
            <a:r>
              <a:rPr lang="en-GB" dirty="0" smtClean="0"/>
              <a:t> symmetries.    </a:t>
            </a:r>
          </a:p>
          <a:p>
            <a:pPr>
              <a:buClr>
                <a:srgbClr val="17DF21"/>
              </a:buClr>
            </a:pPr>
            <a:r>
              <a:rPr lang="en-GB" dirty="0" smtClean="0"/>
              <a:t>     Like R-parity but       is odd while       is even.</a:t>
            </a:r>
          </a:p>
          <a:p>
            <a:pPr>
              <a:buClr>
                <a:srgbClr val="17DF21"/>
              </a:buClr>
            </a:pPr>
            <a:r>
              <a:rPr lang="en-GB" dirty="0" smtClean="0"/>
              <a:t>      Z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B</a:t>
            </a:r>
            <a:r>
              <a:rPr lang="en-GB" dirty="0" smtClean="0"/>
              <a:t> </a:t>
            </a:r>
            <a:r>
              <a:rPr lang="en-GB" dirty="0" smtClean="0">
                <a:latin typeface="cmsy10"/>
              </a:rPr>
              <a:t>)</a:t>
            </a:r>
            <a:r>
              <a:rPr lang="en-GB" dirty="0" smtClean="0"/>
              <a:t>  </a:t>
            </a:r>
            <a:r>
              <a:rPr lang="en-GB" dirty="0" smtClean="0">
                <a:solidFill>
                  <a:srgbClr val="C00000"/>
                </a:solidFill>
              </a:rPr>
              <a:t>leptoquarks </a:t>
            </a:r>
            <a:r>
              <a:rPr lang="en-GB" dirty="0" smtClean="0"/>
              <a:t>;      Z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L </a:t>
            </a:r>
            <a:r>
              <a:rPr lang="en-GB" dirty="0" smtClean="0"/>
              <a:t> </a:t>
            </a:r>
            <a:r>
              <a:rPr lang="en-GB" dirty="0" smtClean="0">
                <a:latin typeface="cmsy10"/>
              </a:rPr>
              <a:t>)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C00000"/>
                </a:solidFill>
              </a:rPr>
              <a:t>diquarks</a:t>
            </a:r>
            <a:r>
              <a:rPr lang="en-GB" dirty="0" smtClean="0"/>
              <a:t>.</a:t>
            </a:r>
          </a:p>
          <a:p>
            <a:endParaRPr lang="de-DE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E310D0-A8FC-4EAD-9BC2-44903139B213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8450"/>
            <a:ext cx="8229600" cy="6937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 smtClean="0">
                <a:solidFill>
                  <a:srgbClr val="C00000"/>
                </a:solidFill>
              </a:rPr>
              <a:t>Discrete Symmetries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4916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752600"/>
            <a:ext cx="207962" cy="1873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4916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752600"/>
            <a:ext cx="207962" cy="2206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90600" y="990600"/>
            <a:ext cx="2311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 smtClean="0"/>
              <a:t> Z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B</a:t>
            </a:r>
            <a:r>
              <a:rPr lang="en-GB" dirty="0" smtClean="0"/>
              <a:t> or Z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L</a:t>
            </a:r>
            <a:r>
              <a:rPr lang="en-GB" dirty="0" smtClean="0"/>
              <a:t> symmetries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990600" y="2438400"/>
            <a:ext cx="2990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 smtClean="0"/>
              <a:t> Z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H</a:t>
            </a:r>
            <a:r>
              <a:rPr lang="en-GB" dirty="0" smtClean="0"/>
              <a:t> symmetry (</a:t>
            </a:r>
            <a:r>
              <a:rPr lang="en-GB" dirty="0" smtClean="0">
                <a:solidFill>
                  <a:srgbClr val="C00000"/>
                </a:solidFill>
              </a:rPr>
              <a:t>approximate</a:t>
            </a:r>
            <a:r>
              <a:rPr lang="en-GB" dirty="0" smtClean="0"/>
              <a:t>)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2819400"/>
            <a:ext cx="678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GB" dirty="0" smtClean="0"/>
              <a:t> To evade large </a:t>
            </a:r>
            <a:r>
              <a:rPr lang="en-GB" b="1" dirty="0" smtClean="0">
                <a:solidFill>
                  <a:srgbClr val="FF0000"/>
                </a:solidFill>
              </a:rPr>
              <a:t>Flavour Changing Neutral Currents</a:t>
            </a:r>
            <a:r>
              <a:rPr lang="en-GB" dirty="0" smtClean="0"/>
              <a:t>,   introduce Z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H</a:t>
            </a:r>
            <a:r>
              <a:rPr lang="en-GB" dirty="0" smtClean="0"/>
              <a:t>.    </a:t>
            </a:r>
          </a:p>
          <a:p>
            <a:pPr>
              <a:buClr>
                <a:srgbClr val="17DF21"/>
              </a:buClr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gen Higgs superfields  (</a:t>
            </a:r>
            <a:r>
              <a:rPr lang="en-GB" dirty="0" smtClean="0">
                <a:latin typeface="Calibri"/>
              </a:rPr>
              <a:t>H</a:t>
            </a:r>
            <a:r>
              <a:rPr lang="en-GB" baseline="-25000" dirty="0" smtClean="0">
                <a:latin typeface="Calibri"/>
              </a:rPr>
              <a:t>1</a:t>
            </a:r>
            <a:r>
              <a:rPr lang="en-GB" baseline="-25000" dirty="0" smtClean="0"/>
              <a:t>,3</a:t>
            </a:r>
            <a:r>
              <a:rPr lang="en-GB" dirty="0" smtClean="0"/>
              <a:t>, </a:t>
            </a:r>
            <a:r>
              <a:rPr lang="en-GB" dirty="0" smtClean="0">
                <a:latin typeface="Calibri"/>
              </a:rPr>
              <a:t>H</a:t>
            </a:r>
            <a:r>
              <a:rPr lang="en-GB" baseline="-25000" dirty="0" smtClean="0">
                <a:latin typeface="Calibri"/>
              </a:rPr>
              <a:t>2,3</a:t>
            </a:r>
            <a:r>
              <a:rPr lang="en-GB" dirty="0" smtClean="0"/>
              <a:t> and </a:t>
            </a:r>
            <a:r>
              <a:rPr lang="en-GB" dirty="0" smtClean="0">
                <a:latin typeface="Calibri"/>
              </a:rPr>
              <a:t>S</a:t>
            </a:r>
            <a:r>
              <a:rPr lang="en-GB" baseline="-25000" dirty="0" smtClean="0">
                <a:latin typeface="Calibri"/>
              </a:rPr>
              <a:t>3</a:t>
            </a:r>
            <a:r>
              <a:rPr lang="en-GB" dirty="0" smtClean="0"/>
              <a:t>) :  </a:t>
            </a:r>
            <a:r>
              <a:rPr lang="en-GB" dirty="0" smtClean="0">
                <a:solidFill>
                  <a:srgbClr val="C00000"/>
                </a:solidFill>
              </a:rPr>
              <a:t>even</a:t>
            </a:r>
            <a:r>
              <a:rPr lang="en-GB" dirty="0" smtClean="0"/>
              <a:t>,  all others :  </a:t>
            </a:r>
            <a:r>
              <a:rPr lang="en-GB" dirty="0" smtClean="0">
                <a:solidFill>
                  <a:srgbClr val="C00000"/>
                </a:solidFill>
              </a:rPr>
              <a:t>odd</a:t>
            </a:r>
            <a:r>
              <a:rPr lang="en-GB" dirty="0" smtClean="0"/>
              <a:t>.</a:t>
            </a:r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endParaRPr lang="en-GB" dirty="0" smtClean="0"/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GB" dirty="0" smtClean="0"/>
              <a:t> All couplings for exotic quarks and inert Higgs decay, violate Z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H</a:t>
            </a:r>
            <a:r>
              <a:rPr lang="en-GB" dirty="0" smtClean="0"/>
              <a:t> ,  </a:t>
            </a:r>
          </a:p>
          <a:p>
            <a:pPr>
              <a:buClr>
                <a:srgbClr val="17DF21"/>
              </a:buClr>
            </a:pPr>
            <a:r>
              <a:rPr lang="en-GB" dirty="0" smtClean="0"/>
              <a:t>                     </a:t>
            </a:r>
            <a:r>
              <a:rPr lang="en-GB" dirty="0" smtClean="0">
                <a:latin typeface="cmsy10"/>
              </a:rPr>
              <a:t>)</a:t>
            </a:r>
            <a:r>
              <a:rPr lang="en-GB" dirty="0" smtClean="0"/>
              <a:t> Z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H</a:t>
            </a:r>
            <a:r>
              <a:rPr lang="en-GB" dirty="0" smtClean="0"/>
              <a:t>  only  approximate ! </a:t>
            </a:r>
          </a:p>
          <a:p>
            <a:pPr>
              <a:buClr>
                <a:srgbClr val="17DF21"/>
              </a:buClr>
            </a:pPr>
            <a:endParaRPr lang="en-GB" dirty="0" smtClean="0"/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GB" dirty="0" smtClean="0"/>
              <a:t>For Renormalisation Group analysis and mass spectra:</a:t>
            </a:r>
          </a:p>
          <a:p>
            <a:pPr>
              <a:buClr>
                <a:srgbClr val="17DF21"/>
              </a:buClr>
            </a:pPr>
            <a:r>
              <a:rPr lang="en-GB" dirty="0" smtClean="0"/>
              <a:t>    Z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H</a:t>
            </a:r>
            <a:r>
              <a:rPr lang="en-GB" dirty="0" smtClean="0"/>
              <a:t> violating couplings can be neglected.</a:t>
            </a:r>
          </a:p>
          <a:p>
            <a:pPr>
              <a:buClr>
                <a:srgbClr val="17DF21"/>
              </a:buClr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Supersymmetric</a:t>
            </a:r>
            <a:r>
              <a:rPr lang="en-US" sz="3200" dirty="0" smtClean="0"/>
              <a:t> Models</a:t>
            </a:r>
            <a:endParaRPr lang="de-D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inimal </a:t>
            </a:r>
            <a:r>
              <a:rPr lang="en-US" sz="2400" dirty="0" err="1" smtClean="0">
                <a:solidFill>
                  <a:srgbClr val="C00000"/>
                </a:solidFill>
              </a:rPr>
              <a:t>S</a:t>
            </a:r>
            <a:r>
              <a:rPr lang="en-US" sz="2400" dirty="0" err="1" smtClean="0"/>
              <a:t>upersymmetric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S</a:t>
            </a:r>
            <a:r>
              <a:rPr lang="en-US" sz="2400" dirty="0" smtClean="0"/>
              <a:t>tandard </a:t>
            </a:r>
            <a:r>
              <a:rPr lang="en-US" sz="2400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odel (</a:t>
            </a:r>
            <a:r>
              <a:rPr lang="en-US" sz="2400" dirty="0" smtClean="0">
                <a:solidFill>
                  <a:srgbClr val="C00000"/>
                </a:solidFill>
              </a:rPr>
              <a:t>MSSM</a:t>
            </a:r>
            <a:r>
              <a:rPr lang="en-US" sz="2400" dirty="0" smtClean="0"/>
              <a:t>)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N</a:t>
            </a:r>
            <a:r>
              <a:rPr lang="en-US" sz="2400" dirty="0" smtClean="0"/>
              <a:t>ext to </a:t>
            </a:r>
            <a:r>
              <a:rPr lang="en-US" sz="2400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inimal </a:t>
            </a:r>
            <a:r>
              <a:rPr lang="en-US" sz="2400" dirty="0" err="1" smtClean="0">
                <a:solidFill>
                  <a:srgbClr val="C00000"/>
                </a:solidFill>
              </a:rPr>
              <a:t>S</a:t>
            </a:r>
            <a:r>
              <a:rPr lang="en-US" sz="2400" dirty="0" err="1" smtClean="0"/>
              <a:t>upersymmetric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S</a:t>
            </a:r>
            <a:r>
              <a:rPr lang="en-US" sz="2400" dirty="0" smtClean="0"/>
              <a:t>tandard </a:t>
            </a:r>
            <a:r>
              <a:rPr lang="en-US" sz="2400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odel (</a:t>
            </a:r>
            <a:r>
              <a:rPr lang="en-US" sz="2400" dirty="0" smtClean="0">
                <a:solidFill>
                  <a:srgbClr val="C00000"/>
                </a:solidFill>
              </a:rPr>
              <a:t>NMSSM</a:t>
            </a:r>
            <a:r>
              <a:rPr lang="en-US" sz="2400" dirty="0" smtClean="0"/>
              <a:t>)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U</a:t>
            </a:r>
            <a:r>
              <a:rPr lang="en-US" sz="2400" dirty="0" smtClean="0"/>
              <a:t>(1) extended - </a:t>
            </a:r>
            <a:r>
              <a:rPr lang="en-US" sz="2400" dirty="0" smtClean="0">
                <a:solidFill>
                  <a:srgbClr val="C00000"/>
                </a:solidFill>
              </a:rPr>
              <a:t>USSM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E</a:t>
            </a:r>
            <a:r>
              <a:rPr lang="en-US" sz="2400" dirty="0" smtClean="0"/>
              <a:t>xceptional </a:t>
            </a:r>
            <a:r>
              <a:rPr lang="en-US" sz="2400" dirty="0" err="1" smtClean="0">
                <a:solidFill>
                  <a:srgbClr val="C00000"/>
                </a:solidFill>
              </a:rPr>
              <a:t>S</a:t>
            </a:r>
            <a:r>
              <a:rPr lang="en-US" sz="2400" dirty="0" err="1" smtClean="0"/>
              <a:t>upersymmetric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S</a:t>
            </a:r>
            <a:r>
              <a:rPr lang="en-US" sz="2400" dirty="0" smtClean="0"/>
              <a:t>tandard </a:t>
            </a:r>
            <a:r>
              <a:rPr lang="en-US" sz="2400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odel (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E</a:t>
            </a:r>
            <a:r>
              <a:rPr lang="en-US" sz="2400" baseline="-25000" dirty="0" smtClean="0">
                <a:solidFill>
                  <a:srgbClr val="C00000"/>
                </a:solidFill>
                <a:latin typeface="Calibri"/>
              </a:rPr>
              <a:t>6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SSM</a:t>
            </a:r>
            <a:r>
              <a:rPr lang="en-US" sz="2400" dirty="0" smtClean="0"/>
              <a:t>)</a:t>
            </a:r>
          </a:p>
        </p:txBody>
      </p:sp>
      <p:pic>
        <p:nvPicPr>
          <p:cNvPr id="4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209800"/>
            <a:ext cx="5867400" cy="2333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733800"/>
            <a:ext cx="7043738" cy="4460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34200" y="4343400"/>
            <a:ext cx="1574053" cy="334372"/>
          </a:xfrm>
          <a:prstGeom prst="rect">
            <a:avLst/>
          </a:prstGeom>
          <a:noFill/>
          <a:ln/>
          <a:effectLst/>
        </p:spPr>
      </p:pic>
      <p:cxnSp>
        <p:nvCxnSpPr>
          <p:cNvPr id="26" name="Straight Connector 25"/>
          <p:cNvCxnSpPr/>
          <p:nvPr/>
        </p:nvCxnSpPr>
        <p:spPr>
          <a:xfrm rot="5400000">
            <a:off x="6438900" y="4305300"/>
            <a:ext cx="381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1"/>
          </p:cNvCxnSpPr>
          <p:nvPr/>
        </p:nvCxnSpPr>
        <p:spPr>
          <a:xfrm>
            <a:off x="6629400" y="4495800"/>
            <a:ext cx="304800" cy="147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5105400" y="3124200"/>
            <a:ext cx="3258905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[Dine, </a:t>
            </a:r>
            <a:r>
              <a:rPr lang="en-US" sz="1400" dirty="0" err="1">
                <a:solidFill>
                  <a:srgbClr val="00B050"/>
                </a:solidFill>
              </a:rPr>
              <a:t>Fischler</a:t>
            </a:r>
            <a:r>
              <a:rPr lang="en-US" sz="1400" dirty="0">
                <a:solidFill>
                  <a:srgbClr val="00B050"/>
                </a:solidFill>
              </a:rPr>
              <a:t> and </a:t>
            </a:r>
            <a:r>
              <a:rPr lang="en-US" sz="1400" dirty="0" err="1">
                <a:solidFill>
                  <a:srgbClr val="00B050"/>
                </a:solidFill>
              </a:rPr>
              <a:t>Srednicki</a:t>
            </a:r>
            <a:r>
              <a:rPr lang="en-US" sz="1400" dirty="0">
                <a:solidFill>
                  <a:srgbClr val="00B050"/>
                </a:solidFill>
              </a:rPr>
              <a:t>]</a:t>
            </a:r>
          </a:p>
          <a:p>
            <a:r>
              <a:rPr lang="en-US" sz="1400" dirty="0">
                <a:solidFill>
                  <a:srgbClr val="00B050"/>
                </a:solidFill>
              </a:rPr>
              <a:t>[Ellis, </a:t>
            </a:r>
            <a:r>
              <a:rPr lang="en-US" sz="1400" dirty="0" err="1">
                <a:solidFill>
                  <a:srgbClr val="00B050"/>
                </a:solidFill>
              </a:rPr>
              <a:t>Gunion</a:t>
            </a:r>
            <a:r>
              <a:rPr lang="en-US" sz="1400" dirty="0">
                <a:solidFill>
                  <a:srgbClr val="00B050"/>
                </a:solidFill>
              </a:rPr>
              <a:t>, Haber, </a:t>
            </a:r>
            <a:r>
              <a:rPr lang="en-US" sz="1400" dirty="0" err="1">
                <a:solidFill>
                  <a:srgbClr val="00B050"/>
                </a:solidFill>
              </a:rPr>
              <a:t>Roszkowski</a:t>
            </a:r>
            <a:r>
              <a:rPr lang="en-US" sz="1400" dirty="0">
                <a:solidFill>
                  <a:srgbClr val="00B050"/>
                </a:solidFill>
              </a:rPr>
              <a:t>, </a:t>
            </a:r>
            <a:r>
              <a:rPr lang="en-US" sz="1400" dirty="0" err="1">
                <a:solidFill>
                  <a:srgbClr val="00B050"/>
                </a:solidFill>
              </a:rPr>
              <a:t>Zwirner</a:t>
            </a:r>
            <a:r>
              <a:rPr lang="en-US" sz="1400" dirty="0">
                <a:solidFill>
                  <a:srgbClr val="00B050"/>
                </a:solidFill>
              </a:rPr>
              <a:t>]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286000" y="6019800"/>
            <a:ext cx="6416675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[S.F. King, S. </a:t>
            </a:r>
            <a:r>
              <a:rPr lang="en-US" sz="1400" dirty="0" err="1">
                <a:solidFill>
                  <a:srgbClr val="00B050"/>
                </a:solidFill>
              </a:rPr>
              <a:t>Moretti</a:t>
            </a:r>
            <a:r>
              <a:rPr lang="en-US" sz="1400" dirty="0">
                <a:solidFill>
                  <a:srgbClr val="00B050"/>
                </a:solidFill>
              </a:rPr>
              <a:t>, R. </a:t>
            </a:r>
            <a:r>
              <a:rPr lang="en-US" sz="1400" dirty="0" err="1">
                <a:solidFill>
                  <a:srgbClr val="00B050"/>
                </a:solidFill>
              </a:rPr>
              <a:t>Nevzrov</a:t>
            </a:r>
            <a:r>
              <a:rPr lang="en-US" sz="1400" dirty="0">
                <a:solidFill>
                  <a:srgbClr val="00B050"/>
                </a:solidFill>
              </a:rPr>
              <a:t>, </a:t>
            </a:r>
            <a:r>
              <a:rPr lang="en-US" sz="1400" dirty="0" err="1">
                <a:solidFill>
                  <a:srgbClr val="00B050"/>
                </a:solidFill>
              </a:rPr>
              <a:t>Phys.Rev</a:t>
            </a:r>
            <a:r>
              <a:rPr lang="en-US" sz="1400" dirty="0">
                <a:solidFill>
                  <a:srgbClr val="00B050"/>
                </a:solidFill>
              </a:rPr>
              <a:t>. D73 (2006) 035009]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953000" y="1905000"/>
            <a:ext cx="990600" cy="2682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14337" y="1828800"/>
            <a:ext cx="8729663" cy="397031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GB" dirty="0" smtClean="0"/>
              <a:t>  </a:t>
            </a:r>
            <a:r>
              <a:rPr lang="en-GB" dirty="0" smtClean="0">
                <a:solidFill>
                  <a:srgbClr val="C00000"/>
                </a:solidFill>
              </a:rPr>
              <a:t>Exotic ‘quarks’:  </a:t>
            </a:r>
            <a:r>
              <a:rPr lang="en-GB" dirty="0" smtClean="0"/>
              <a:t>New colored SU(2) singlets,        and         with charge </a:t>
            </a:r>
            <a:r>
              <a:rPr lang="en-GB" dirty="0" smtClean="0">
                <a:latin typeface="cmsy10" pitchFamily="34" charset="0"/>
              </a:rPr>
              <a:t>§</a:t>
            </a:r>
            <a:r>
              <a:rPr lang="en-GB" baseline="30000" dirty="0" smtClean="0"/>
              <a:t>1</a:t>
            </a:r>
            <a:r>
              <a:rPr lang="en-GB" dirty="0" smtClean="0"/>
              <a:t>/</a:t>
            </a:r>
            <a:r>
              <a:rPr lang="en-GB" baseline="-25000" dirty="0" smtClean="0"/>
              <a:t>3</a:t>
            </a:r>
            <a:r>
              <a:rPr lang="en-GB" dirty="0" smtClean="0"/>
              <a:t>.</a:t>
            </a:r>
          </a:p>
          <a:p>
            <a:pPr>
              <a:buClr>
                <a:srgbClr val="17DF21"/>
              </a:buClr>
            </a:pPr>
            <a:r>
              <a:rPr lang="en-GB" dirty="0" smtClean="0"/>
              <a:t>                                 Either diquark or leptoquark in nature.  </a:t>
            </a:r>
          </a:p>
          <a:p>
            <a:endParaRPr lang="en-GB" dirty="0" smtClean="0"/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GB" dirty="0" smtClean="0">
                <a:solidFill>
                  <a:srgbClr val="C00000"/>
                </a:solidFill>
              </a:rPr>
              <a:t>Inert Higgs: </a:t>
            </a:r>
            <a:r>
              <a:rPr lang="en-GB" dirty="0" smtClean="0"/>
              <a:t>3 generations of Higgs-like bosons.  Only the 3</a:t>
            </a:r>
            <a:r>
              <a:rPr lang="en-GB" baseline="30000" dirty="0" smtClean="0"/>
              <a:t>rd</a:t>
            </a:r>
            <a:r>
              <a:rPr lang="en-GB" dirty="0" smtClean="0"/>
              <a:t>,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smtClean="0"/>
              <a:t>H</a:t>
            </a:r>
            <a:r>
              <a:rPr lang="en-GB" baseline="-25000" dirty="0" smtClean="0"/>
              <a:t>u</a:t>
            </a:r>
            <a:r>
              <a:rPr lang="en-GB" dirty="0" smtClean="0"/>
              <a:t> = H</a:t>
            </a:r>
            <a:r>
              <a:rPr lang="en-GB" baseline="-25000" dirty="0" smtClean="0"/>
              <a:t>2,3</a:t>
            </a:r>
            <a:r>
              <a:rPr lang="en-GB" dirty="0" smtClean="0"/>
              <a:t> &amp; H</a:t>
            </a:r>
            <a:r>
              <a:rPr lang="en-GB" baseline="-25000" dirty="0" smtClean="0"/>
              <a:t>d</a:t>
            </a:r>
            <a:r>
              <a:rPr lang="en-GB" dirty="0" smtClean="0"/>
              <a:t> = H</a:t>
            </a:r>
            <a:r>
              <a:rPr lang="en-GB" baseline="-25000" dirty="0" smtClean="0"/>
              <a:t>1,3</a:t>
            </a:r>
            <a:r>
              <a:rPr lang="en-GB" dirty="0" smtClean="0"/>
              <a:t> </a:t>
            </a:r>
          </a:p>
          <a:p>
            <a:pPr>
              <a:buClr>
                <a:srgbClr val="17DF21"/>
              </a:buClr>
            </a:pPr>
            <a:r>
              <a:rPr lang="en-GB" dirty="0" smtClean="0"/>
              <a:t>                         develop VEVs, </a:t>
            </a:r>
            <a:r>
              <a:rPr lang="en-GB" dirty="0" smtClean="0">
                <a:latin typeface="cmsy10"/>
              </a:rPr>
              <a:t>h</a:t>
            </a:r>
            <a:r>
              <a:rPr lang="en-US" dirty="0" smtClean="0"/>
              <a:t> </a:t>
            </a:r>
            <a:r>
              <a:rPr lang="en-GB" dirty="0" smtClean="0"/>
              <a:t>H</a:t>
            </a:r>
            <a:r>
              <a:rPr lang="en-GB" baseline="30000" dirty="0" smtClean="0"/>
              <a:t>0</a:t>
            </a:r>
            <a:r>
              <a:rPr lang="en-GB" baseline="-25000" dirty="0" smtClean="0"/>
              <a:t>u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i</a:t>
            </a:r>
            <a:r>
              <a:rPr lang="en-US" dirty="0" smtClean="0"/>
              <a:t> = v</a:t>
            </a:r>
            <a:r>
              <a:rPr lang="en-US" baseline="-25000" dirty="0" smtClean="0"/>
              <a:t>u</a:t>
            </a:r>
            <a:r>
              <a:rPr lang="en-US" dirty="0" smtClean="0"/>
              <a:t> &amp; </a:t>
            </a:r>
            <a:r>
              <a:rPr lang="en-US" dirty="0" smtClean="0">
                <a:latin typeface="cmsy10"/>
              </a:rPr>
              <a:t>h</a:t>
            </a:r>
            <a:r>
              <a:rPr lang="en-US" dirty="0" smtClean="0"/>
              <a:t> H</a:t>
            </a:r>
            <a:r>
              <a:rPr lang="en-US" baseline="30000" dirty="0" smtClean="0"/>
              <a:t>0</a:t>
            </a:r>
            <a:r>
              <a:rPr lang="en-US" baseline="-25000" dirty="0" smtClean="0"/>
              <a:t>d</a:t>
            </a:r>
            <a:r>
              <a:rPr lang="en-US" dirty="0" smtClean="0">
                <a:latin typeface="cmsy10"/>
              </a:rPr>
              <a:t>i</a:t>
            </a:r>
            <a:r>
              <a:rPr lang="en-US" dirty="0" smtClean="0"/>
              <a:t> =v</a:t>
            </a:r>
            <a:r>
              <a:rPr lang="en-US" baseline="-25000" dirty="0" smtClean="0"/>
              <a:t>d </a:t>
            </a:r>
            <a:r>
              <a:rPr lang="en-US" dirty="0" smtClean="0"/>
              <a:t>, </a:t>
            </a:r>
            <a:r>
              <a:rPr lang="en-US" baseline="-25000" dirty="0" smtClean="0"/>
              <a:t> </a:t>
            </a:r>
            <a:r>
              <a:rPr lang="en-US" dirty="0" smtClean="0"/>
              <a:t>giving mass to ordinary matter, </a:t>
            </a:r>
          </a:p>
          <a:p>
            <a:pPr>
              <a:buClr>
                <a:srgbClr val="17DF21"/>
              </a:buClr>
            </a:pPr>
            <a:r>
              <a:rPr lang="en-US" dirty="0" smtClean="0"/>
              <a:t>                         e.g. </a:t>
            </a:r>
          </a:p>
          <a:p>
            <a:r>
              <a:rPr lang="en-GB" dirty="0" smtClean="0"/>
              <a:t>                         The 1</a:t>
            </a:r>
            <a:r>
              <a:rPr lang="en-GB" baseline="30000" dirty="0" smtClean="0"/>
              <a:t>st</a:t>
            </a:r>
            <a:r>
              <a:rPr lang="en-GB" dirty="0" smtClean="0"/>
              <a:t> and 2</a:t>
            </a:r>
            <a:r>
              <a:rPr lang="en-GB" baseline="30000" dirty="0" smtClean="0"/>
              <a:t>nd</a:t>
            </a:r>
            <a:r>
              <a:rPr lang="en-GB" dirty="0" smtClean="0"/>
              <a:t> generation are neutral and charged scalars -- </a:t>
            </a:r>
            <a:r>
              <a:rPr lang="en-GB" b="1" dirty="0" smtClean="0">
                <a:solidFill>
                  <a:srgbClr val="FF0000"/>
                </a:solidFill>
              </a:rPr>
              <a:t>“inert Higgs”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C00000"/>
                </a:solidFill>
              </a:rPr>
              <a:t>Singlets:</a:t>
            </a:r>
            <a:r>
              <a:rPr lang="en-GB" dirty="0" smtClean="0"/>
              <a:t>  3 generations </a:t>
            </a:r>
            <a:r>
              <a:rPr lang="en-GB" dirty="0"/>
              <a:t>of </a:t>
            </a:r>
            <a:r>
              <a:rPr lang="en-GB" dirty="0" smtClean="0"/>
              <a:t>SM singlets, </a:t>
            </a:r>
            <a:r>
              <a:rPr lang="en-GB" i="1" dirty="0" smtClean="0"/>
              <a:t>     . 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gen  </a:t>
            </a:r>
            <a:r>
              <a:rPr lang="en-GB" dirty="0" smtClean="0">
                <a:latin typeface="Tahoma" pitchFamily="34" charset="0"/>
              </a:rPr>
              <a:t>S = S</a:t>
            </a:r>
            <a:r>
              <a:rPr lang="en-GB" baseline="-25000" dirty="0" smtClean="0">
                <a:latin typeface="Tahoma" pitchFamily="34" charset="0"/>
              </a:rPr>
              <a:t>3</a:t>
            </a:r>
            <a:r>
              <a:rPr lang="en-GB" dirty="0" smtClean="0">
                <a:latin typeface="Tahoma" pitchFamily="34" charset="0"/>
              </a:rPr>
              <a:t> develops VEV, </a:t>
            </a:r>
            <a:r>
              <a:rPr lang="en-US" dirty="0" smtClean="0">
                <a:latin typeface="cmsy10" pitchFamily="34" charset="0"/>
              </a:rPr>
              <a:t>h</a:t>
            </a:r>
            <a:r>
              <a:rPr lang="en-GB" dirty="0" smtClean="0">
                <a:latin typeface="Tahoma" pitchFamily="34" charset="0"/>
              </a:rPr>
              <a:t>S</a:t>
            </a:r>
            <a:r>
              <a:rPr lang="en-US" dirty="0" smtClean="0">
                <a:latin typeface="cmsy10" pitchFamily="34" charset="0"/>
              </a:rPr>
              <a:t>i </a:t>
            </a:r>
            <a:r>
              <a:rPr lang="en-GB" dirty="0" smtClean="0">
                <a:latin typeface="Tahoma" pitchFamily="34" charset="0"/>
              </a:rPr>
              <a:t>= s, </a:t>
            </a:r>
          </a:p>
          <a:p>
            <a:pPr>
              <a:buClr>
                <a:srgbClr val="17DF21"/>
              </a:buClr>
            </a:pPr>
            <a:r>
              <a:rPr lang="en-GB" dirty="0" smtClean="0">
                <a:latin typeface="cmsy10"/>
              </a:rPr>
              <a:t>              )</a:t>
            </a:r>
            <a:r>
              <a:rPr lang="en-GB" dirty="0" smtClean="0">
                <a:latin typeface="Tahoma" pitchFamily="34" charset="0"/>
              </a:rPr>
              <a:t> exotic masses ,                                . </a:t>
            </a:r>
          </a:p>
          <a:p>
            <a:pPr>
              <a:buClr>
                <a:srgbClr val="17DF21"/>
              </a:buClr>
            </a:pPr>
            <a:r>
              <a:rPr lang="en-GB" dirty="0" smtClean="0">
                <a:latin typeface="Tahoma" pitchFamily="34" charset="0"/>
              </a:rPr>
              <a:t>               Breaks </a:t>
            </a:r>
            <a:r>
              <a:rPr lang="en-GB" dirty="0" smtClean="0"/>
              <a:t>U(1)</a:t>
            </a:r>
            <a:r>
              <a:rPr lang="en-GB" baseline="-25000" dirty="0" smtClean="0">
                <a:latin typeface="Tahoma"/>
              </a:rPr>
              <a:t>N</a:t>
            </a:r>
            <a:r>
              <a:rPr lang="en-GB" dirty="0" smtClean="0">
                <a:latin typeface="Tahoma" pitchFamily="34" charset="0"/>
              </a:rPr>
              <a:t> via effective </a:t>
            </a:r>
            <a:r>
              <a:rPr lang="en-GB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GB" dirty="0" smtClean="0">
                <a:latin typeface="Tahoma" pitchFamily="34" charset="0"/>
                <a:sym typeface="Symbol" pitchFamily="18" charset="2"/>
              </a:rPr>
              <a:t>-</a:t>
            </a:r>
            <a:r>
              <a:rPr lang="en-GB" dirty="0" smtClean="0">
                <a:latin typeface="Tahoma" pitchFamily="34" charset="0"/>
              </a:rPr>
              <a:t>term, </a:t>
            </a:r>
            <a:r>
              <a:rPr lang="en-GB" dirty="0" smtClean="0">
                <a:latin typeface="cmmi10"/>
              </a:rPr>
              <a:t>¹</a:t>
            </a:r>
            <a:r>
              <a:rPr lang="en-GB" baseline="-25000" dirty="0" smtClean="0">
                <a:latin typeface="Tahoma"/>
              </a:rPr>
              <a:t>eff</a:t>
            </a:r>
            <a:r>
              <a:rPr lang="en-GB" dirty="0" smtClean="0">
                <a:latin typeface="Tahoma" pitchFamily="34" charset="0"/>
              </a:rPr>
              <a:t> = </a:t>
            </a:r>
            <a:r>
              <a:rPr lang="en-GB" dirty="0" smtClean="0">
                <a:latin typeface="cmmi10"/>
              </a:rPr>
              <a:t>¸</a:t>
            </a:r>
            <a:r>
              <a:rPr lang="en-GB" dirty="0" smtClean="0">
                <a:latin typeface="Tahoma" pitchFamily="34" charset="0"/>
              </a:rPr>
              <a:t> s. Solves </a:t>
            </a:r>
            <a:r>
              <a:rPr lang="en-GB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GB" dirty="0" smtClean="0">
                <a:latin typeface="Tahoma" pitchFamily="34" charset="0"/>
              </a:rPr>
              <a:t>-problem of MSSM   </a:t>
            </a:r>
          </a:p>
          <a:p>
            <a:pPr>
              <a:buClr>
                <a:srgbClr val="17DF21"/>
              </a:buClr>
            </a:pPr>
            <a:r>
              <a:rPr lang="en-GB" dirty="0" smtClean="0">
                <a:latin typeface="Tahoma" pitchFamily="34" charset="0"/>
              </a:rPr>
              <a:t>               without tadpoles/domain walls problems of NMSSM.</a:t>
            </a:r>
            <a:endParaRPr lang="en-US" dirty="0" smtClean="0">
              <a:latin typeface="Tahoma" pitchFamily="34" charset="0"/>
            </a:endParaRPr>
          </a:p>
          <a:p>
            <a:pPr>
              <a:buClr>
                <a:srgbClr val="17DF21"/>
              </a:buClr>
              <a:buFont typeface="Wingdings" pitchFamily="2" charset="2"/>
              <a:buChar char="Ø"/>
            </a:pPr>
            <a:endParaRPr lang="en-US" dirty="0" smtClean="0">
              <a:latin typeface="Tahoma" pitchFamily="34" charset="0"/>
            </a:endParaRPr>
          </a:p>
          <a:p>
            <a:pPr>
              <a:buClr>
                <a:srgbClr val="17DF21"/>
              </a:buClr>
            </a:pP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200" b="1" dirty="0" smtClean="0">
                <a:solidFill>
                  <a:schemeClr val="accent2"/>
                </a:solidFill>
              </a:rPr>
              <a:t>New Exotic States</a:t>
            </a:r>
            <a:endParaRPr lang="en-US" sz="2200" b="1" dirty="0" smtClean="0">
              <a:solidFill>
                <a:schemeClr val="accent2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3889142" cy="36933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 smtClean="0"/>
              <a:t> Complete </a:t>
            </a:r>
            <a:r>
              <a:rPr lang="en-GB" dirty="0" smtClean="0">
                <a:latin typeface="Calibri"/>
              </a:rPr>
              <a:t>E</a:t>
            </a:r>
            <a:r>
              <a:rPr lang="en-GB" baseline="-25000" dirty="0" smtClean="0">
                <a:latin typeface="Calibri"/>
              </a:rPr>
              <a:t>6</a:t>
            </a:r>
            <a:r>
              <a:rPr lang="en-GB" dirty="0" smtClean="0"/>
              <a:t> 27-plets </a:t>
            </a:r>
            <a:r>
              <a:rPr lang="en-GB" dirty="0" smtClean="0">
                <a:latin typeface="cmsy10"/>
              </a:rPr>
              <a:t>)</a:t>
            </a:r>
            <a:r>
              <a:rPr lang="en-GB" dirty="0" smtClean="0"/>
              <a:t> exotic matter</a:t>
            </a:r>
            <a:endParaRPr lang="en-US" dirty="0"/>
          </a:p>
        </p:txBody>
      </p:sp>
      <p:pic>
        <p:nvPicPr>
          <p:cNvPr id="1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343400" y="4114800"/>
            <a:ext cx="220662" cy="2333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28600" y="8382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Extra gauged </a:t>
            </a:r>
            <a:r>
              <a:rPr lang="en-US" dirty="0" smtClean="0">
                <a:latin typeface="Calibri"/>
              </a:rPr>
              <a:t>U(1)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exotic Z’ boson</a:t>
            </a:r>
            <a:endParaRPr lang="de-DE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5486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Survival ‘Higgs’:   Two exotic SU(2) doublets,       and        relics of the        and        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                                  multiplets, survive to low energies. These allow gauge coupling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                                  unification.</a:t>
            </a:r>
            <a:endParaRPr lang="de-DE" dirty="0"/>
          </a:p>
        </p:txBody>
      </p:sp>
      <p:pic>
        <p:nvPicPr>
          <p:cNvPr id="25" name="Picture 2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6858000" y="5562600"/>
            <a:ext cx="355759" cy="253770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7696200" y="5486400"/>
            <a:ext cx="381342" cy="330050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648200" y="5562600"/>
            <a:ext cx="281761" cy="208193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410200" y="5562600"/>
            <a:ext cx="281516" cy="208012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3276601"/>
            <a:ext cx="2438400" cy="250778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05200" y="4343400"/>
            <a:ext cx="2133600" cy="3026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Picture 2" descr="C:\Users\pathron\Documents\CESSM_tb10_fixedSplot_3_4_5_TeV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53291"/>
            <a:ext cx="8417857" cy="6504709"/>
          </a:xfrm>
          <a:prstGeom prst="rect">
            <a:avLst/>
          </a:prstGeom>
          <a:noFill/>
        </p:spPr>
      </p:pic>
      <p:pic>
        <p:nvPicPr>
          <p:cNvPr id="5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447800" y="2286000"/>
            <a:ext cx="1447800" cy="28301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6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743200" y="4114800"/>
            <a:ext cx="1627188" cy="2301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7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3657600"/>
            <a:ext cx="1490663" cy="209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4267200" y="2895600"/>
            <a:ext cx="1905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</p:spPr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3429000" y="3352800"/>
            <a:ext cx="53975" cy="696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895600" y="4343400"/>
            <a:ext cx="1290638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GB" dirty="0"/>
              <a:t>(inert Higgs)</a:t>
            </a:r>
            <a:endParaRPr lang="en-US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5562600" y="2362200"/>
            <a:ext cx="1295400" cy="1219200"/>
          </a:xfrm>
          <a:prstGeom prst="line">
            <a:avLst/>
          </a:prstGeom>
          <a:ln w="22225">
            <a:solidFill>
              <a:srgbClr val="17DF21"/>
            </a:solidFill>
            <a:headEnd/>
            <a:tailEnd type="stealth" w="med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7010400" y="1676400"/>
            <a:ext cx="304800" cy="1905000"/>
          </a:xfrm>
          <a:prstGeom prst="line">
            <a:avLst/>
          </a:prstGeom>
          <a:ln w="22225">
            <a:solidFill>
              <a:srgbClr val="ED09DD"/>
            </a:solidFill>
            <a:headEnd/>
            <a:tailEnd type="stealth" w="med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3886200" y="2590800"/>
            <a:ext cx="762000" cy="1447800"/>
          </a:xfrm>
          <a:prstGeom prst="line">
            <a:avLst/>
          </a:prstGeom>
          <a:ln w="22225">
            <a:solidFill>
              <a:srgbClr val="17DF21"/>
            </a:solidFill>
            <a:headEnd/>
            <a:tailEnd type="stealth" w="med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4267200" y="1981200"/>
            <a:ext cx="1905000" cy="2057400"/>
          </a:xfrm>
          <a:prstGeom prst="line">
            <a:avLst/>
          </a:prstGeom>
          <a:ln w="22225">
            <a:solidFill>
              <a:srgbClr val="ED09DD"/>
            </a:solidFill>
            <a:headEnd/>
            <a:tailEnd type="stealth" w="med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2971800" y="2286000"/>
            <a:ext cx="420687" cy="45719"/>
          </a:xfrm>
          <a:prstGeom prst="line">
            <a:avLst/>
          </a:prstGeom>
          <a:noFill/>
          <a:ln w="28575">
            <a:solidFill>
              <a:srgbClr val="17DF21"/>
            </a:solidFill>
            <a:round/>
            <a:headEnd/>
            <a:tailEnd type="stealth" w="med" len="lg"/>
          </a:ln>
        </p:spPr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971800" y="2362200"/>
            <a:ext cx="420687" cy="45719"/>
          </a:xfrm>
          <a:prstGeom prst="line">
            <a:avLst/>
          </a:prstGeom>
          <a:noFill/>
          <a:ln w="28575">
            <a:solidFill>
              <a:srgbClr val="ED09DD"/>
            </a:solidFill>
            <a:round/>
            <a:headEnd/>
            <a:tailEnd type="stealth" w="med" len="lg"/>
          </a:ln>
        </p:spPr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8153400" cy="36933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Fix                                         </a:t>
            </a:r>
            <a:r>
              <a:rPr lang="en-GB" dirty="0" smtClean="0"/>
              <a:t>                , </a:t>
            </a:r>
            <a:r>
              <a:rPr lang="en-GB" dirty="0" smtClean="0">
                <a:latin typeface="cmmi10"/>
              </a:rPr>
              <a:t>¸</a:t>
            </a:r>
            <a:r>
              <a:rPr lang="en-GB" baseline="-25000" dirty="0" smtClean="0"/>
              <a:t>1</a:t>
            </a:r>
            <a:r>
              <a:rPr lang="en-GB" dirty="0" smtClean="0"/>
              <a:t> </a:t>
            </a:r>
            <a:r>
              <a:rPr lang="en-GB" baseline="-25000" dirty="0" smtClean="0"/>
              <a:t>2</a:t>
            </a:r>
            <a:r>
              <a:rPr lang="en-GB" dirty="0" smtClean="0"/>
              <a:t>= 0.1, vary  </a:t>
            </a:r>
            <a:r>
              <a:rPr lang="en-GB" dirty="0" smtClean="0">
                <a:latin typeface="cmmi10"/>
              </a:rPr>
              <a:t>¸</a:t>
            </a:r>
            <a:r>
              <a:rPr lang="en-GB" baseline="-25000" dirty="0" smtClean="0">
                <a:latin typeface="cmmi10"/>
              </a:rPr>
              <a:t>3</a:t>
            </a:r>
            <a:r>
              <a:rPr lang="en-GB" dirty="0" smtClean="0"/>
              <a:t> and                         </a:t>
            </a:r>
            <a:endParaRPr lang="en-GB" dirty="0"/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3048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Allowed regions in the m</a:t>
            </a:r>
            <a:r>
              <a:rPr kumimoji="0" lang="en-GB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M</a:t>
            </a:r>
            <a:r>
              <a:rPr kumimoji="0" lang="en-GB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½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plane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014515" y="615950"/>
            <a:ext cx="2947885" cy="214822"/>
          </a:xfrm>
          <a:prstGeom prst="rect">
            <a:avLst/>
          </a:prstGeom>
          <a:noFill/>
          <a:ln/>
          <a:effectLst/>
        </p:spPr>
      </p:pic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2971800" y="2438400"/>
            <a:ext cx="420687" cy="45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</p:spPr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7620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‘</a:t>
            </a:r>
            <a:endParaRPr lang="de-DE" sz="800" dirty="0"/>
          </a:p>
        </p:txBody>
      </p:sp>
      <p:pic>
        <p:nvPicPr>
          <p:cNvPr id="24" name="Picture 2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72200" y="609600"/>
            <a:ext cx="1092446" cy="25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Gauge and Yukawa coupling RGEs independent of soft masses.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590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Soft masses can solved semi analytically:</a:t>
            </a:r>
            <a:endParaRPr lang="en-GB" dirty="0"/>
          </a:p>
        </p:txBody>
      </p:sp>
      <p:pic>
        <p:nvPicPr>
          <p:cNvPr id="7" name="Picture 11" descr="red-bullet-on-wh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275" y="4387850"/>
            <a:ext cx="3841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red-bullet-on-wh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3810000"/>
            <a:ext cx="3841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red-bullet-on-wh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3200400"/>
            <a:ext cx="3841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66800" y="3200400"/>
            <a:ext cx="2160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/>
              <a:t>Scalar </a:t>
            </a:r>
            <a:r>
              <a:rPr lang="en-GB" dirty="0" smtClean="0"/>
              <a:t>masses</a:t>
            </a: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81475" y="4387850"/>
            <a:ext cx="2743204" cy="369006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81475" y="3778250"/>
            <a:ext cx="2819405" cy="361752"/>
          </a:xfrm>
          <a:prstGeom prst="rect">
            <a:avLst/>
          </a:prstGeom>
          <a:noFill/>
          <a:ln/>
          <a:effectLst/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066800" y="3733800"/>
            <a:ext cx="3743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Gaugino </a:t>
            </a:r>
            <a:r>
              <a:rPr lang="en-GB" dirty="0" smtClean="0"/>
              <a:t>masses (2 loop)</a:t>
            </a:r>
            <a:endParaRPr lang="en-US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066800" y="4343400"/>
            <a:ext cx="3744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Trilinear soft </a:t>
            </a:r>
            <a:r>
              <a:rPr lang="en-GB" dirty="0" smtClean="0"/>
              <a:t>masses (2 loop)</a:t>
            </a:r>
            <a:endParaRPr lang="en-US" dirty="0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7000" y="3200400"/>
            <a:ext cx="5099941" cy="419292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1" descr="red-bullet-on-wh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275" y="4921250"/>
            <a:ext cx="3841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57274" y="4845050"/>
            <a:ext cx="785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Coefficients depend on Gauge and Yukawa evolution.   Fit numerically: </a:t>
            </a:r>
          </a:p>
          <a:p>
            <a:r>
              <a:rPr lang="en-US" dirty="0" smtClean="0"/>
              <a:t>Selectively switch parameters </a:t>
            </a:r>
            <a:r>
              <a:rPr lang="en-US" dirty="0" smtClean="0">
                <a:latin typeface="Calibri"/>
              </a:rPr>
              <a:t>M</a:t>
            </a:r>
            <a:r>
              <a:rPr lang="en-US" baseline="-25000" dirty="0" smtClean="0">
                <a:latin typeface="Calibri"/>
              </a:rPr>
              <a:t>1/2</a:t>
            </a:r>
            <a:r>
              <a:rPr lang="en-US" dirty="0" smtClean="0"/>
              <a:t>, A and </a:t>
            </a:r>
            <a:r>
              <a:rPr lang="en-US" dirty="0" smtClean="0">
                <a:latin typeface="Calibri"/>
              </a:rPr>
              <a:t>m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 to zero and run to the low energies. 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1285875" y="33972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 loop)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219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Sensitive to two loop RGEs and threshold corrections .</a:t>
            </a:r>
            <a:endParaRPr lang="en-GB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1"/>
            <a:ext cx="4572000" cy="30715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562600" y="457200"/>
            <a:ext cx="1185862" cy="2143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066800" y="5638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 Unlike the cMSSM, in the </a:t>
            </a:r>
            <a:r>
              <a:rPr lang="en-US" dirty="0" smtClean="0">
                <a:latin typeface="Calibri"/>
              </a:rPr>
              <a:t>cE</a:t>
            </a:r>
            <a:r>
              <a:rPr lang="en-US" baseline="-25000" dirty="0" smtClean="0">
                <a:latin typeface="Calibri"/>
              </a:rPr>
              <a:t>6</a:t>
            </a:r>
            <a:r>
              <a:rPr lang="en-US" dirty="0" smtClean="0">
                <a:latin typeface="Calibri"/>
              </a:rPr>
              <a:t>SSM:  </a:t>
            </a:r>
            <a:endParaRPr lang="en-GB" dirty="0"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6096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Light Gaugino sector!</a:t>
            </a:r>
            <a:endParaRPr lang="en-GB" dirty="0"/>
          </a:p>
        </p:txBody>
      </p:sp>
      <p:pic>
        <p:nvPicPr>
          <p:cNvPr id="26" name="Picture 2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572000" y="5638800"/>
            <a:ext cx="1524001" cy="397030"/>
          </a:xfrm>
          <a:prstGeom prst="rect">
            <a:avLst/>
          </a:prstGeom>
        </p:spPr>
      </p:pic>
      <p:pic>
        <p:nvPicPr>
          <p:cNvPr id="27" name="Picture 11" descr="red-bullet-on-wh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5638800"/>
            <a:ext cx="3841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7" grpId="0"/>
      <p:bldP spid="19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hron\Documents\Bench_A1_let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1" y="2029016"/>
            <a:ext cx="6248399" cy="4828983"/>
          </a:xfrm>
          <a:prstGeom prst="rect">
            <a:avLst/>
          </a:prstGeom>
          <a:noFill/>
        </p:spPr>
      </p:pic>
      <p:pic>
        <p:nvPicPr>
          <p:cNvPr id="3" name="Picture 2" descr="CESSM_tb10_ValidSols_physicaInertHiggs_onecolou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986" y="0"/>
            <a:ext cx="325301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red-bullet-on-whi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5" y="931862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838200"/>
            <a:ext cx="4433906" cy="1477328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GB" dirty="0">
                <a:latin typeface="Symbol" pitchFamily="18" charset="2"/>
                <a:sym typeface="Symbol" pitchFamily="18" charset="2"/>
              </a:rPr>
              <a:t></a:t>
            </a:r>
            <a:r>
              <a:rPr lang="en-GB" dirty="0"/>
              <a:t>’s all equal, so exotic squarks all degenerate </a:t>
            </a:r>
          </a:p>
          <a:p>
            <a:endParaRPr lang="en-GB" dirty="0"/>
          </a:p>
          <a:p>
            <a:r>
              <a:rPr lang="en-GB" dirty="0" smtClean="0"/>
              <a:t>Light </a:t>
            </a:r>
            <a:r>
              <a:rPr lang="en-GB" dirty="0"/>
              <a:t>Higgs and inert Higgs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Light </a:t>
            </a:r>
            <a:r>
              <a:rPr lang="en-GB" dirty="0"/>
              <a:t>gluino and chargino</a:t>
            </a:r>
            <a:endParaRPr lang="en-U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934200" y="1066800"/>
            <a:ext cx="225425" cy="231775"/>
          </a:xfrm>
          <a:prstGeom prst="star5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de-DE" dirty="0"/>
          </a:p>
        </p:txBody>
      </p:sp>
      <p:pic>
        <p:nvPicPr>
          <p:cNvPr id="7" name="Picture 7" descr="red-bullet-on-whi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1447800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ed-bullet-on-whi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1981200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581400" y="1447800"/>
            <a:ext cx="1789113" cy="249238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</p:pic>
      <p:pic>
        <p:nvPicPr>
          <p:cNvPr id="1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981200"/>
            <a:ext cx="1630363" cy="260350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</p:pic>
      <p:pic>
        <p:nvPicPr>
          <p:cNvPr id="1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657600" y="2286000"/>
            <a:ext cx="1778000" cy="33972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38200" y="228600"/>
            <a:ext cx="2678490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Scenario</a:t>
            </a:r>
            <a:r>
              <a:rPr lang="en-GB" sz="1800" b="1" dirty="0" smtClean="0">
                <a:solidFill>
                  <a:schemeClr val="accent2"/>
                </a:solidFill>
              </a:rPr>
              <a:t> </a:t>
            </a:r>
            <a:r>
              <a:rPr lang="en-GB" sz="1800" b="1" dirty="0">
                <a:solidFill>
                  <a:schemeClr val="accent2"/>
                </a:solidFill>
              </a:rPr>
              <a:t>1    </a:t>
            </a:r>
            <a:r>
              <a:rPr lang="en-GB" dirty="0"/>
              <a:t>(light spectra)</a:t>
            </a:r>
            <a:endParaRPr lang="en-US" dirty="0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019800" y="3048000"/>
            <a:ext cx="2658710" cy="25414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thron\Documents\Bench_A2_B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91506"/>
            <a:ext cx="6934200" cy="5366493"/>
          </a:xfrm>
          <a:prstGeom prst="rect">
            <a:avLst/>
          </a:prstGeom>
          <a:noFill/>
        </p:spPr>
      </p:pic>
      <p:pic>
        <p:nvPicPr>
          <p:cNvPr id="3" name="Picture 2" descr="CESSM_tb10_ValidSols_physicaInertHiggs_onecolo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0952" y="0"/>
            <a:ext cx="394304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553200" y="381000"/>
            <a:ext cx="225425" cy="231775"/>
          </a:xfrm>
          <a:prstGeom prst="star5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8313" y="209550"/>
            <a:ext cx="1173719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Scenario</a:t>
            </a:r>
            <a:r>
              <a:rPr lang="en-GB" sz="1800" b="1" dirty="0" smtClean="0">
                <a:solidFill>
                  <a:schemeClr val="accent2"/>
                </a:solidFill>
              </a:rPr>
              <a:t> </a:t>
            </a:r>
            <a:r>
              <a:rPr lang="en-GB" sz="1800" b="1" dirty="0">
                <a:solidFill>
                  <a:schemeClr val="accent2"/>
                </a:solidFill>
              </a:rPr>
              <a:t>2</a:t>
            </a:r>
            <a:endParaRPr lang="en-US" dirty="0"/>
          </a:p>
        </p:txBody>
      </p:sp>
      <p:pic>
        <p:nvPicPr>
          <p:cNvPr id="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828800" y="228600"/>
            <a:ext cx="1462088" cy="36512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</p:pic>
      <p:pic>
        <p:nvPicPr>
          <p:cNvPr id="7" name="Picture 4" descr="red-bullet-on-wh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" y="765175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5800" y="685800"/>
            <a:ext cx="4572000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r>
              <a:rPr lang="en-GB" dirty="0"/>
              <a:t>Very split spectrum with light neutralinos/gauginos but very heavy scalars</a:t>
            </a:r>
            <a:endParaRPr lang="en-US" dirty="0"/>
          </a:p>
        </p:txBody>
      </p:sp>
      <p:pic>
        <p:nvPicPr>
          <p:cNvPr id="9" name="Picture 4" descr="red-bullet-on-wh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447800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1447800"/>
            <a:ext cx="446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Inert Higgsino is significantly lighter (324 GeV) than the Inert Higgs bosons</a:t>
            </a:r>
            <a:endParaRPr lang="de-DE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324600" y="3505200"/>
            <a:ext cx="2658963" cy="25417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thron\Documents\Bench_B1_let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735106"/>
            <a:ext cx="6629400" cy="5122894"/>
          </a:xfrm>
          <a:prstGeom prst="rect">
            <a:avLst/>
          </a:prstGeom>
          <a:noFill/>
        </p:spPr>
      </p:pic>
      <p:pic>
        <p:nvPicPr>
          <p:cNvPr id="4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057400" y="228600"/>
            <a:ext cx="533400" cy="203200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</p:pic>
      <p:pic>
        <p:nvPicPr>
          <p:cNvPr id="5" name="Picture 2" descr="CESSM_tb30_scan_s_kappa_lambda_Narrow_Valid_onecolou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1640" y="0"/>
            <a:ext cx="404235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705600" y="1295400"/>
            <a:ext cx="225425" cy="231775"/>
          </a:xfrm>
          <a:prstGeom prst="star5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6366102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Scenario</a:t>
            </a:r>
            <a:r>
              <a:rPr lang="en-GB" sz="1800" b="1" dirty="0" smtClean="0">
                <a:solidFill>
                  <a:schemeClr val="accent2"/>
                </a:solidFill>
              </a:rPr>
              <a:t> </a:t>
            </a:r>
            <a:r>
              <a:rPr lang="en-GB" sz="1800" b="1" dirty="0">
                <a:solidFill>
                  <a:schemeClr val="accent2"/>
                </a:solidFill>
              </a:rPr>
              <a:t>3     </a:t>
            </a:r>
            <a:r>
              <a:rPr lang="en-GB" dirty="0">
                <a:solidFill>
                  <a:schemeClr val="tx2"/>
                </a:solidFill>
              </a:rPr>
              <a:t>(high             with light </a:t>
            </a:r>
            <a:r>
              <a:rPr lang="en-GB" dirty="0" smtClean="0">
                <a:solidFill>
                  <a:schemeClr val="tx2"/>
                </a:solidFill>
              </a:rPr>
              <a:t>spectra and light exotic scalar)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4" descr="red-bullet-on-whi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914400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838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mixing in the exotics  leads to a relatively light scalar leptoquark (                        GeV )   </a:t>
            </a:r>
            <a:endParaRPr lang="de-DE" dirty="0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057400" y="1447800"/>
            <a:ext cx="1219200" cy="310356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095884" y="3276600"/>
            <a:ext cx="2869165" cy="26782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athron\Documents\Bench_B3_B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24726"/>
            <a:ext cx="6251575" cy="4833274"/>
          </a:xfrm>
          <a:prstGeom prst="rect">
            <a:avLst/>
          </a:prstGeom>
          <a:noFill/>
        </p:spPr>
      </p:pic>
      <p:pic>
        <p:nvPicPr>
          <p:cNvPr id="3" name="Picture 2" descr="CESSM_tb30_scan_s_kappa_lambda_Narrow_Valid_onecolo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1640" y="0"/>
            <a:ext cx="404235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848600" y="609600"/>
            <a:ext cx="225425" cy="231775"/>
          </a:xfrm>
          <a:prstGeom prst="star5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6508385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Scenario</a:t>
            </a:r>
            <a:r>
              <a:rPr lang="en-GB" sz="1800" b="1" dirty="0" smtClean="0">
                <a:solidFill>
                  <a:schemeClr val="accent2"/>
                </a:solidFill>
              </a:rPr>
              <a:t>      </a:t>
            </a:r>
            <a:r>
              <a:rPr lang="en-GB" dirty="0">
                <a:solidFill>
                  <a:schemeClr val="tx2"/>
                </a:solidFill>
              </a:rPr>
              <a:t>(high             with </a:t>
            </a:r>
            <a:r>
              <a:rPr lang="en-GB" dirty="0" smtClean="0">
                <a:solidFill>
                  <a:schemeClr val="tx2"/>
                </a:solidFill>
              </a:rPr>
              <a:t>heavy spectra and light exotic scalar)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28600"/>
            <a:ext cx="533400" cy="203200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</p:pic>
      <p:pic>
        <p:nvPicPr>
          <p:cNvPr id="8" name="Picture 4" descr="red-bullet-on-wh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762000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685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Mixing effect in exotic squarks but with a very heavier spectrum.</a:t>
            </a:r>
            <a:endParaRPr lang="de-DE" dirty="0"/>
          </a:p>
        </p:txBody>
      </p:sp>
      <p:pic>
        <p:nvPicPr>
          <p:cNvPr id="10" name="Picture 4" descr="red-bullet-on-wh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524000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1447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features light Inert Higgs bosons, due to large and negative D-term contributions (</a:t>
            </a:r>
            <a:r>
              <a:rPr lang="en-US" dirty="0" smtClean="0">
                <a:latin typeface="cmsy10"/>
              </a:rPr>
              <a:t>/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s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)</a:t>
            </a:r>
            <a:endParaRPr lang="de-DE" dirty="0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815932" y="3276600"/>
            <a:ext cx="2935999" cy="26778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62000" y="228601"/>
            <a:ext cx="7772400" cy="6095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Exceptional New Physics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447800" y="762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just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beyond the Standard Model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2209800"/>
            <a:ext cx="17526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1981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E</a:t>
            </a:r>
            <a:r>
              <a:rPr lang="en-US" baseline="-25000" dirty="0" smtClean="0">
                <a:latin typeface="Calibri"/>
              </a:rPr>
              <a:t>8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E</a:t>
            </a:r>
            <a:r>
              <a:rPr lang="en-US" baseline="-25000" dirty="0" smtClean="0">
                <a:latin typeface="Calibri"/>
              </a:rPr>
              <a:t>8</a:t>
            </a:r>
            <a:r>
              <a:rPr lang="en-US" dirty="0" smtClean="0">
                <a:latin typeface="Calibri"/>
              </a:rPr>
              <a:t> </a:t>
            </a:r>
            <a:r>
              <a:rPr lang="en-US" dirty="0" smtClean="0"/>
              <a:t> Heterotic String Theory </a:t>
            </a:r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2667000"/>
            <a:ext cx="17526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2200" y="2438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 Unified Theory, e.g. SU(5), SO(10), </a:t>
            </a:r>
            <a:r>
              <a:rPr lang="en-US" dirty="0" smtClean="0">
                <a:latin typeface="Calibri"/>
              </a:rPr>
              <a:t>E</a:t>
            </a:r>
            <a:r>
              <a:rPr lang="en-US" baseline="-25000" dirty="0" smtClean="0">
                <a:latin typeface="Calibri"/>
              </a:rPr>
              <a:t>6</a:t>
            </a:r>
            <a:endParaRPr lang="de-DE" baseline="-25000" dirty="0"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-457200" y="4419600"/>
            <a:ext cx="3048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3000" y="4114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Desert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6172200"/>
            <a:ext cx="17526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09800" y="5867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Supersymmetry, e.g. MSSM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6324600"/>
            <a:ext cx="17526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0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Electroweak physics</a:t>
            </a:r>
            <a:endParaRPr lang="de-DE" dirty="0"/>
          </a:p>
        </p:txBody>
      </p:sp>
      <p:sp>
        <p:nvSpPr>
          <p:cNvPr id="18" name="Oval 17"/>
          <p:cNvSpPr/>
          <p:nvPr/>
        </p:nvSpPr>
        <p:spPr>
          <a:xfrm>
            <a:off x="3733800" y="2743200"/>
            <a:ext cx="304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2"/>
              </a:solidFill>
            </a:endParaRPr>
          </a:p>
        </p:txBody>
      </p:sp>
      <p:cxnSp>
        <p:nvCxnSpPr>
          <p:cNvPr id="20" name="Straight Arrow Connector 19"/>
          <p:cNvCxnSpPr>
            <a:stCxn id="18" idx="4"/>
          </p:cNvCxnSpPr>
          <p:nvPr/>
        </p:nvCxnSpPr>
        <p:spPr>
          <a:xfrm rot="5400000">
            <a:off x="2476500" y="4533900"/>
            <a:ext cx="28194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191000" y="6021388"/>
            <a:ext cx="685800" cy="746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000" y="5867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E</a:t>
            </a:r>
            <a:r>
              <a:rPr lang="en-US" baseline="-25000" dirty="0" smtClean="0">
                <a:latin typeface="Calibri"/>
              </a:rPr>
              <a:t>6</a:t>
            </a:r>
            <a:r>
              <a:rPr lang="en-US" dirty="0" smtClean="0">
                <a:latin typeface="Calibri"/>
              </a:rPr>
              <a:t>SSM</a:t>
            </a:r>
            <a:endParaRPr lang="de-DE" dirty="0"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0" y="2209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Exceptional New Physics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(exotic matter, e.g Leptoquarks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de-DE" dirty="0">
              <a:solidFill>
                <a:srgbClr val="7030A0"/>
              </a:solidFill>
            </a:endParaRPr>
          </a:p>
        </p:txBody>
      </p:sp>
      <p:cxnSp>
        <p:nvCxnSpPr>
          <p:cNvPr id="33" name="Straight Arrow Connector 32"/>
          <p:cNvCxnSpPr>
            <a:endCxn id="18" idx="6"/>
          </p:cNvCxnSpPr>
          <p:nvPr/>
        </p:nvCxnSpPr>
        <p:spPr>
          <a:xfrm rot="10800000" flipV="1">
            <a:off x="4038600" y="2514600"/>
            <a:ext cx="1600200" cy="4191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885406" y="4191000"/>
            <a:ext cx="2972594" cy="38179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15000" y="4495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7030A0"/>
                  </a:solidFill>
                </a:ln>
              </a:rPr>
              <a:t>Exotic matter from complete </a:t>
            </a:r>
            <a:r>
              <a:rPr lang="en-US" dirty="0" smtClean="0">
                <a:ln>
                  <a:solidFill>
                    <a:srgbClr val="7030A0"/>
                  </a:solidFill>
                </a:ln>
                <a:latin typeface="Calibri"/>
              </a:rPr>
              <a:t>E</a:t>
            </a:r>
            <a:r>
              <a:rPr lang="en-US" baseline="-25000" dirty="0" smtClean="0">
                <a:ln>
                  <a:solidFill>
                    <a:srgbClr val="7030A0"/>
                  </a:solidFill>
                </a:ln>
                <a:latin typeface="Calibri"/>
              </a:rPr>
              <a:t>6</a:t>
            </a:r>
            <a:r>
              <a:rPr lang="en-US" dirty="0" smtClean="0">
                <a:ln>
                  <a:solidFill>
                    <a:srgbClr val="7030A0"/>
                  </a:solidFill>
                </a:ln>
              </a:rPr>
              <a:t> multiplets survives to low energies!</a:t>
            </a:r>
            <a:endParaRPr lang="de-DE" dirty="0">
              <a:ln>
                <a:solidFill>
                  <a:srgbClr val="7030A0"/>
                </a:solidFill>
              </a:ln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>
            <a:off x="3048000" y="2286000"/>
            <a:ext cx="2590800" cy="152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71800" y="19050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msy10"/>
              </a:rPr>
              <a:t>0</a:t>
            </a:r>
            <a:endParaRPr lang="de-DE" dirty="0">
              <a:latin typeface="cmsy1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17" grpId="0"/>
      <p:bldP spid="18" grpId="0" animBg="1"/>
      <p:bldP spid="30" grpId="0"/>
      <p:bldP spid="31" grpId="0"/>
      <p:bldP spid="3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7775575" cy="14668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400" b="0" dirty="0"/>
              <a:t>Exceptional Supersymmetric Standard Model</a:t>
            </a:r>
            <a:r>
              <a:rPr lang="en-GB" sz="3200" b="0" dirty="0"/>
              <a:t> </a:t>
            </a:r>
            <a:br>
              <a:rPr lang="en-GB" sz="3200" b="0" dirty="0"/>
            </a:br>
            <a:r>
              <a:rPr lang="en-GB" sz="2000" dirty="0">
                <a:solidFill>
                  <a:srgbClr val="00B050"/>
                </a:solidFill>
              </a:rPr>
              <a:t>[</a:t>
            </a:r>
            <a:r>
              <a:rPr lang="en-US" sz="1600" b="0" dirty="0" smtClean="0">
                <a:solidFill>
                  <a:srgbClr val="00B050"/>
                </a:solidFill>
              </a:rPr>
              <a:t>Phys.Rev</a:t>
            </a:r>
            <a:r>
              <a:rPr lang="en-US" sz="1600" b="0" dirty="0">
                <a:solidFill>
                  <a:srgbClr val="00B050"/>
                </a:solidFill>
              </a:rPr>
              <a:t>. D73 (2006) </a:t>
            </a:r>
            <a:r>
              <a:rPr lang="en-US" sz="1600" b="0" dirty="0" smtClean="0">
                <a:solidFill>
                  <a:srgbClr val="00B050"/>
                </a:solidFill>
              </a:rPr>
              <a:t>035009 </a:t>
            </a:r>
            <a:r>
              <a:rPr lang="en-US" sz="1600" b="0" dirty="0">
                <a:solidFill>
                  <a:srgbClr val="00B050"/>
                </a:solidFill>
              </a:rPr>
              <a:t>, Phys.Lett. B634 (2006) </a:t>
            </a:r>
            <a:r>
              <a:rPr lang="en-US" sz="1600" b="0" dirty="0" smtClean="0">
                <a:solidFill>
                  <a:srgbClr val="00B050"/>
                </a:solidFill>
              </a:rPr>
              <a:t>278-284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b="0" dirty="0" smtClean="0">
                <a:solidFill>
                  <a:srgbClr val="00B050"/>
                </a:solidFill>
              </a:rPr>
              <a:t> </a:t>
            </a:r>
            <a:r>
              <a:rPr lang="en-US" sz="1600" b="0" dirty="0">
                <a:solidFill>
                  <a:srgbClr val="00B050"/>
                </a:solidFill>
              </a:rPr>
              <a:t>S.F.King, S.Moretti &amp; R. </a:t>
            </a:r>
            <a:r>
              <a:rPr lang="en-US" sz="1600" b="0" dirty="0" smtClean="0">
                <a:solidFill>
                  <a:srgbClr val="00B050"/>
                </a:solidFill>
              </a:rPr>
              <a:t>Nevzorov</a:t>
            </a:r>
            <a:r>
              <a:rPr lang="en-US" sz="2000" dirty="0">
                <a:solidFill>
                  <a:srgbClr val="00B050"/>
                </a:solidFill>
              </a:rPr>
              <a:t>]</a:t>
            </a:r>
            <a:br>
              <a:rPr lang="en-US" sz="2000" dirty="0">
                <a:solidFill>
                  <a:srgbClr val="00B050"/>
                </a:solidFill>
              </a:rPr>
            </a:b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400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400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/>
              <a:t> </a:t>
            </a:r>
            <a:endParaRPr lang="en-US" sz="2400" b="1" dirty="0"/>
          </a:p>
        </p:txBody>
      </p:sp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5148263" y="5300663"/>
            <a:ext cx="251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6600"/>
                </a:solidFill>
                <a:latin typeface="Tahoma" pitchFamily="34" charset="0"/>
              </a:rPr>
              <a:t>Exotic coloured matter </a:t>
            </a:r>
            <a:endParaRPr lang="en-US" dirty="0">
              <a:solidFill>
                <a:srgbClr val="FF6600"/>
              </a:solidFill>
              <a:latin typeface="Tahoma" pitchFamily="34" charset="0"/>
            </a:endParaRPr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5003800" y="4652963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66FF33"/>
                </a:solidFill>
                <a:latin typeface="Tahoma" pitchFamily="34" charset="0"/>
              </a:rPr>
              <a:t>3 generations of Singlet fields</a:t>
            </a:r>
            <a:endParaRPr lang="en-US" dirty="0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5364163" y="42926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latin typeface="Tahoma" pitchFamily="34" charset="0"/>
              </a:rPr>
              <a:t>Ordinary matter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47146" name="Text Box 10"/>
          <p:cNvSpPr txBox="1">
            <a:spLocks noChangeArrowheads="1"/>
          </p:cNvSpPr>
          <p:nvPr/>
        </p:nvSpPr>
        <p:spPr bwMode="auto">
          <a:xfrm>
            <a:off x="914400" y="1295400"/>
            <a:ext cx="777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000" dirty="0">
                <a:latin typeface="Tahoma" pitchFamily="34" charset="0"/>
              </a:rPr>
              <a:t> E</a:t>
            </a:r>
            <a:r>
              <a:rPr lang="en-GB" sz="2000" baseline="-25000" dirty="0">
                <a:latin typeface="Tahoma" pitchFamily="34" charset="0"/>
              </a:rPr>
              <a:t>6</a:t>
            </a:r>
            <a:r>
              <a:rPr lang="en-GB" sz="2000" dirty="0">
                <a:latin typeface="Tahoma" pitchFamily="34" charset="0"/>
              </a:rPr>
              <a:t> inspired model with an extra gauged U(1) symmetry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347147" name="Text Box 11"/>
          <p:cNvSpPr txBox="1">
            <a:spLocks noChangeArrowheads="1"/>
          </p:cNvSpPr>
          <p:nvPr/>
        </p:nvSpPr>
        <p:spPr bwMode="auto">
          <a:xfrm>
            <a:off x="914400" y="3886200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Tahoma" pitchFamily="34" charset="0"/>
              </a:rPr>
              <a:t> Matter from </a:t>
            </a:r>
            <a:r>
              <a:rPr lang="en-GB" sz="2000" dirty="0">
                <a:latin typeface="Tahoma" pitchFamily="34" charset="0"/>
              </a:rPr>
              <a:t>3 generations of </a:t>
            </a:r>
            <a:r>
              <a:rPr lang="en-GB" sz="2000" dirty="0" smtClean="0">
                <a:latin typeface="Tahoma" pitchFamily="34" charset="0"/>
              </a:rPr>
              <a:t>E</a:t>
            </a:r>
            <a:r>
              <a:rPr lang="en-GB" sz="2000" baseline="-25000" dirty="0" smtClean="0">
                <a:latin typeface="Tahoma" pitchFamily="34" charset="0"/>
              </a:rPr>
              <a:t>6</a:t>
            </a:r>
            <a:endParaRPr lang="en-US" sz="2000" baseline="-25000" dirty="0">
              <a:latin typeface="Tahoma" pitchFamily="34" charset="0"/>
            </a:endParaRPr>
          </a:p>
        </p:txBody>
      </p:sp>
      <p:sp>
        <p:nvSpPr>
          <p:cNvPr id="347148" name="Text Box 12"/>
          <p:cNvSpPr txBox="1">
            <a:spLocks noChangeArrowheads="1"/>
          </p:cNvSpPr>
          <p:nvPr/>
        </p:nvSpPr>
        <p:spPr bwMode="auto">
          <a:xfrm>
            <a:off x="838200" y="6324600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dirty="0">
                <a:latin typeface="Tahoma" pitchFamily="34" charset="0"/>
              </a:rPr>
              <a:t> Provides a low energy alternative to the MSSM and NMSSM</a:t>
            </a:r>
            <a:endParaRPr lang="en-US" dirty="0">
              <a:latin typeface="Tahoma" pitchFamily="34" charset="0"/>
            </a:endParaRPr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6595" y="1752600"/>
            <a:ext cx="4648209" cy="284010"/>
          </a:xfrm>
          <a:prstGeom prst="rect">
            <a:avLst/>
          </a:prstGeom>
          <a:noFill/>
          <a:ln/>
          <a:effectLst/>
        </p:spPr>
      </p:pic>
      <p:sp>
        <p:nvSpPr>
          <p:cNvPr id="347149" name="Text Box 13"/>
          <p:cNvSpPr txBox="1">
            <a:spLocks noChangeArrowheads="1"/>
          </p:cNvSpPr>
          <p:nvPr/>
        </p:nvSpPr>
        <p:spPr bwMode="auto">
          <a:xfrm>
            <a:off x="5148263" y="4941888"/>
            <a:ext cx="3563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3399"/>
                </a:solidFill>
                <a:latin typeface="Tahoma" pitchFamily="34" charset="0"/>
              </a:rPr>
              <a:t>3 generations of Higgs like fields</a:t>
            </a:r>
            <a:endParaRPr lang="en-US" dirty="0">
              <a:solidFill>
                <a:srgbClr val="FF3399"/>
              </a:solidFill>
              <a:latin typeface="Tahoma" pitchFamily="34" charset="0"/>
            </a:endParaRPr>
          </a:p>
        </p:txBody>
      </p:sp>
      <p:pic>
        <p:nvPicPr>
          <p:cNvPr id="347150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2838" y="5653088"/>
            <a:ext cx="1531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7151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5078413"/>
            <a:ext cx="992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55551" y="4476750"/>
            <a:ext cx="2989560" cy="321092"/>
          </a:xfrm>
          <a:prstGeom prst="rect">
            <a:avLst/>
          </a:prstGeom>
          <a:noFill/>
          <a:ln/>
          <a:effectLst/>
        </p:spPr>
      </p:pic>
      <p:pic>
        <p:nvPicPr>
          <p:cNvPr id="347153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8200" y="5072063"/>
            <a:ext cx="2581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78283" y="5648325"/>
            <a:ext cx="1385597" cy="306355"/>
          </a:xfrm>
          <a:prstGeom prst="rect">
            <a:avLst/>
          </a:prstGeom>
          <a:noFill/>
          <a:ln/>
          <a:effectLst/>
        </p:spPr>
      </p:pic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4067175" y="4437063"/>
            <a:ext cx="1368425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 flipV="1">
            <a:off x="1979613" y="4868863"/>
            <a:ext cx="3097212" cy="2159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H="1">
            <a:off x="4716463" y="5157788"/>
            <a:ext cx="503237" cy="71437"/>
          </a:xfrm>
          <a:prstGeom prst="line">
            <a:avLst/>
          </a:prstGeom>
          <a:noFill/>
          <a:ln w="1905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 flipH="1">
            <a:off x="2627313" y="5445125"/>
            <a:ext cx="2592387" cy="28892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4859338" y="55895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0033CC"/>
                </a:solidFill>
                <a:latin typeface="Tahoma" pitchFamily="34" charset="0"/>
              </a:rPr>
              <a:t>Extra SU(2) doublets</a:t>
            </a:r>
            <a:endParaRPr lang="en-US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4500563" y="5876925"/>
            <a:ext cx="3527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600" dirty="0">
                <a:solidFill>
                  <a:srgbClr val="0033CC"/>
                </a:solidFill>
                <a:latin typeface="Tahoma" pitchFamily="34" charset="0"/>
              </a:rPr>
              <a:t>(for gauge coupling unification)</a:t>
            </a:r>
            <a:endParaRPr lang="en-US" sz="1600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H="1">
            <a:off x="4211638" y="5734050"/>
            <a:ext cx="720725" cy="71438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5926" y="2133600"/>
            <a:ext cx="3807908" cy="415649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2438400"/>
            <a:ext cx="5686425" cy="1393825"/>
            <a:chOff x="744" y="1306"/>
            <a:chExt cx="3582" cy="878"/>
          </a:xfrm>
        </p:grpSpPr>
        <p:pic>
          <p:nvPicPr>
            <p:cNvPr id="33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44" y="1306"/>
              <a:ext cx="1717" cy="196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  <p:pic>
          <p:nvPicPr>
            <p:cNvPr id="34" name="Picture 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800" y="1660"/>
              <a:ext cx="1145" cy="17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1528" y="1513"/>
              <a:ext cx="190" cy="235"/>
            </a:xfrm>
            <a:custGeom>
              <a:avLst/>
              <a:gdLst>
                <a:gd name="T0" fmla="*/ 0 w 190"/>
                <a:gd name="T1" fmla="*/ 0 h 235"/>
                <a:gd name="T2" fmla="*/ 0 w 190"/>
                <a:gd name="T3" fmla="*/ 235 h 235"/>
                <a:gd name="T4" fmla="*/ 190 w 190"/>
                <a:gd name="T5" fmla="*/ 235 h 235"/>
                <a:gd name="T6" fmla="*/ 0 60000 65536"/>
                <a:gd name="T7" fmla="*/ 0 60000 65536"/>
                <a:gd name="T8" fmla="*/ 0 60000 65536"/>
                <a:gd name="T9" fmla="*/ 0 w 190"/>
                <a:gd name="T10" fmla="*/ 0 h 235"/>
                <a:gd name="T11" fmla="*/ 190 w 19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" h="235">
                  <a:moveTo>
                    <a:pt x="0" y="0"/>
                  </a:moveTo>
                  <a:lnTo>
                    <a:pt x="0" y="235"/>
                  </a:lnTo>
                  <a:lnTo>
                    <a:pt x="190" y="235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>
              <a:spAutoFit/>
            </a:bodyPr>
            <a:lstStyle/>
            <a:p>
              <a:endParaRPr lang="de-DE" dirty="0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1958" y="1860"/>
              <a:ext cx="190" cy="235"/>
            </a:xfrm>
            <a:custGeom>
              <a:avLst/>
              <a:gdLst>
                <a:gd name="T0" fmla="*/ 0 w 190"/>
                <a:gd name="T1" fmla="*/ 0 h 235"/>
                <a:gd name="T2" fmla="*/ 0 w 190"/>
                <a:gd name="T3" fmla="*/ 235 h 235"/>
                <a:gd name="T4" fmla="*/ 190 w 190"/>
                <a:gd name="T5" fmla="*/ 235 h 235"/>
                <a:gd name="T6" fmla="*/ 0 60000 65536"/>
                <a:gd name="T7" fmla="*/ 0 60000 65536"/>
                <a:gd name="T8" fmla="*/ 0 60000 65536"/>
                <a:gd name="T9" fmla="*/ 0 w 190"/>
                <a:gd name="T10" fmla="*/ 0 h 235"/>
                <a:gd name="T11" fmla="*/ 190 w 19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" h="235">
                  <a:moveTo>
                    <a:pt x="0" y="0"/>
                  </a:moveTo>
                  <a:lnTo>
                    <a:pt x="0" y="235"/>
                  </a:lnTo>
                  <a:lnTo>
                    <a:pt x="190" y="235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>
              <a:spAutoFit/>
            </a:bodyPr>
            <a:lstStyle/>
            <a:p>
              <a:endParaRPr lang="de-DE" dirty="0"/>
            </a:p>
          </p:txBody>
        </p:sp>
        <p:pic>
          <p:nvPicPr>
            <p:cNvPr id="37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209" y="2019"/>
              <a:ext cx="2117" cy="1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</p:grpSp>
      <p:sp>
        <p:nvSpPr>
          <p:cNvPr id="38" name="Rectangle 37"/>
          <p:cNvSpPr/>
          <p:nvPr/>
        </p:nvSpPr>
        <p:spPr>
          <a:xfrm>
            <a:off x="990600" y="1905000"/>
            <a:ext cx="18226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/>
              <a:t>“Inspired” by: </a:t>
            </a:r>
            <a:endParaRPr lang="de-DE" sz="2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2" grpId="0"/>
      <p:bldP spid="347143" grpId="0"/>
      <p:bldP spid="347144" grpId="0"/>
      <p:bldP spid="347147" grpId="0"/>
      <p:bldP spid="347148" grpId="0"/>
      <p:bldP spid="347149" grpId="0"/>
      <p:bldP spid="347155" grpId="0" animBg="1"/>
      <p:bldP spid="347156" grpId="0" animBg="1"/>
      <p:bldP spid="347157" grpId="0" animBg="1"/>
      <p:bldP spid="347158" grpId="0" animBg="1"/>
      <p:bldP spid="347159" grpId="0"/>
      <p:bldP spid="347160" grpId="0"/>
      <p:bldP spid="347161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275" y="115888"/>
            <a:ext cx="63373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0" dirty="0">
                <a:solidFill>
                  <a:srgbClr val="C00000"/>
                </a:solidFill>
              </a:rPr>
              <a:t>E</a:t>
            </a:r>
            <a:r>
              <a:rPr lang="en-GB" sz="3600" b="0" baseline="-25000" dirty="0">
                <a:solidFill>
                  <a:srgbClr val="C00000"/>
                </a:solidFill>
              </a:rPr>
              <a:t>6</a:t>
            </a:r>
            <a:r>
              <a:rPr lang="en-GB" sz="3600" b="0" dirty="0">
                <a:solidFill>
                  <a:srgbClr val="C00000"/>
                </a:solidFill>
              </a:rPr>
              <a:t>SSM Superpotential</a:t>
            </a:r>
            <a:r>
              <a:rPr lang="en-GB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8" name="Picture 3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31734" y="5029201"/>
            <a:ext cx="6822995" cy="805118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066800" y="1219200"/>
            <a:ext cx="6719021" cy="1752600"/>
          </a:xfrm>
          <a:prstGeom prst="rect">
            <a:avLst/>
          </a:prstGeom>
          <a:noFill/>
          <a:ln/>
          <a:effectLst/>
        </p:spPr>
      </p:pic>
      <p:sp>
        <p:nvSpPr>
          <p:cNvPr id="28" name="TextBox 27"/>
          <p:cNvSpPr txBox="1"/>
          <p:nvPr/>
        </p:nvSpPr>
        <p:spPr>
          <a:xfrm>
            <a:off x="685800" y="685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200" dirty="0" smtClean="0"/>
              <a:t> Imposing Z</a:t>
            </a:r>
            <a:r>
              <a:rPr lang="en-GB" sz="2200" baseline="-25000" dirty="0" smtClean="0"/>
              <a:t>2</a:t>
            </a:r>
            <a:r>
              <a:rPr lang="en-GB" sz="2200" baseline="30000" dirty="0" smtClean="0"/>
              <a:t>B/L</a:t>
            </a:r>
            <a:r>
              <a:rPr lang="en-GB" sz="2200" dirty="0" smtClean="0"/>
              <a:t> and Z</a:t>
            </a:r>
            <a:r>
              <a:rPr lang="en-GB" sz="2200" baseline="-25000" dirty="0" smtClean="0"/>
              <a:t>2</a:t>
            </a:r>
            <a:r>
              <a:rPr lang="en-GB" sz="2200" baseline="30000" dirty="0" smtClean="0"/>
              <a:t>H </a:t>
            </a:r>
            <a:r>
              <a:rPr lang="en-GB" sz="2200" dirty="0" smtClean="0"/>
              <a:t> </a:t>
            </a:r>
            <a:r>
              <a:rPr lang="en-GB" sz="2200" baseline="30000" dirty="0" smtClean="0"/>
              <a:t> </a:t>
            </a:r>
            <a:endParaRPr lang="de-DE" sz="2200" baseline="30000" dirty="0">
              <a:latin typeface="Calibri"/>
            </a:endParaRPr>
          </a:p>
        </p:txBody>
      </p:sp>
      <p:pic>
        <p:nvPicPr>
          <p:cNvPr id="31" name="Picture 3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86200" y="3505200"/>
            <a:ext cx="3912480" cy="40594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62000" y="3048000"/>
            <a:ext cx="556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To ensure only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gen. gets vevs, we choose</a:t>
            </a:r>
            <a:r>
              <a:rPr lang="en-US" dirty="0" smtClean="0"/>
              <a:t>: </a:t>
            </a:r>
            <a:endParaRPr lang="de-DE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" y="3962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dirty="0" smtClean="0"/>
              <a:t> Further integrating out super heavy, right handed neutrinos, and dropping </a:t>
            </a:r>
            <a:r>
              <a:rPr lang="en-US" sz="2200" dirty="0" smtClean="0">
                <a:latin typeface="cmmi10"/>
              </a:rPr>
              <a:t>¹</a:t>
            </a:r>
            <a:r>
              <a:rPr lang="en-US" sz="2200" baseline="30000" dirty="0" smtClean="0">
                <a:latin typeface="cmsy10"/>
              </a:rPr>
              <a:t>0 </a:t>
            </a:r>
            <a:r>
              <a:rPr lang="en-US" sz="2200" dirty="0" smtClean="0"/>
              <a:t>which decouples, leaves:</a:t>
            </a:r>
            <a:endParaRPr lang="de-DE" sz="2200" baseline="30000" dirty="0">
              <a:latin typeface="cmsy1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800600"/>
            <a:ext cx="7620000" cy="1219200"/>
          </a:xfrm>
          <a:prstGeom prst="rect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2"/>
                </a:solidFill>
              </a:rPr>
              <a:t>The Constrained </a:t>
            </a:r>
            <a:r>
              <a:rPr lang="en-GB" sz="2400" dirty="0" smtClean="0">
                <a:solidFill>
                  <a:schemeClr val="accent2"/>
                </a:solidFill>
                <a:latin typeface="Calibri"/>
              </a:rPr>
              <a:t>E</a:t>
            </a:r>
            <a:r>
              <a:rPr lang="en-GB" sz="2400" b="1" baseline="-25000" dirty="0" smtClean="0">
                <a:solidFill>
                  <a:schemeClr val="accent2"/>
                </a:solidFill>
                <a:latin typeface="Calibri"/>
              </a:rPr>
              <a:t>6</a:t>
            </a:r>
            <a:r>
              <a:rPr lang="en-GB" sz="2400" dirty="0" smtClean="0">
                <a:solidFill>
                  <a:schemeClr val="accent2"/>
                </a:solidFill>
                <a:latin typeface="Calibri"/>
              </a:rPr>
              <a:t>SSM</a:t>
            </a:r>
            <a:endParaRPr lang="de-DE" sz="2400" dirty="0">
              <a:latin typeface="Calibri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1066800"/>
            <a:ext cx="584982" cy="304922"/>
          </a:xfrm>
          <a:prstGeom prst="rect">
            <a:avLst/>
          </a:prstGeom>
          <a:noFill/>
          <a:ln/>
          <a:effectLst/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962400" y="990600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latin typeface="Tahoma" pitchFamily="34" charset="0"/>
              </a:rPr>
              <a:t>Universal Gaugino Mass</a:t>
            </a:r>
            <a:endParaRPr lang="en-US" dirty="0">
              <a:latin typeface="Tahoma" pitchFamily="34" charset="0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24200" y="1447800"/>
            <a:ext cx="228600" cy="228600"/>
          </a:xfrm>
          <a:prstGeom prst="rect">
            <a:avLst/>
          </a:prstGeom>
          <a:noFill/>
          <a:ln/>
          <a:effectLst/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962400" y="1371600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latin typeface="Tahoma" pitchFamily="34" charset="0"/>
              </a:rPr>
              <a:t>Universal trilinear soft mass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dirty="0" smtClean="0"/>
              <a:t> At </a:t>
            </a:r>
            <a:r>
              <a:rPr lang="en-US" sz="2200" dirty="0" smtClean="0">
                <a:latin typeface="Calibri"/>
              </a:rPr>
              <a:t>M</a:t>
            </a:r>
            <a:r>
              <a:rPr lang="en-US" sz="2200" baseline="-25000" dirty="0" smtClean="0">
                <a:latin typeface="Calibri"/>
              </a:rPr>
              <a:t>X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cmsy10"/>
              </a:rPr>
              <a:t>¼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Calibri"/>
              </a:rPr>
              <a:t>10</a:t>
            </a:r>
            <a:r>
              <a:rPr lang="en-US" sz="2200" baseline="30000" dirty="0" smtClean="0">
                <a:latin typeface="Calibri"/>
              </a:rPr>
              <a:t>15</a:t>
            </a:r>
            <a:r>
              <a:rPr lang="en-US" sz="2200" dirty="0" smtClean="0"/>
              <a:t> GeV</a:t>
            </a:r>
            <a:endParaRPr lang="de-DE" sz="22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62400" y="1752600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 smtClean="0">
                <a:latin typeface="Tahoma" pitchFamily="34" charset="0"/>
              </a:rPr>
              <a:t>Universal scalar mass</a:t>
            </a:r>
            <a:endParaRPr lang="en-US" dirty="0">
              <a:latin typeface="Tahoma" pitchFamily="34" charset="0"/>
            </a:endParaRP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1828800"/>
            <a:ext cx="457200" cy="220553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048000" y="2286000"/>
            <a:ext cx="2709475" cy="362480"/>
          </a:xfrm>
          <a:prstGeom prst="rect">
            <a:avLst/>
          </a:prstGeom>
          <a:noFill/>
          <a:ln/>
          <a:effectLst/>
        </p:spPr>
      </p:pic>
      <p:sp>
        <p:nvSpPr>
          <p:cNvPr id="15" name="TextBox 14"/>
          <p:cNvSpPr txBox="1"/>
          <p:nvPr/>
        </p:nvSpPr>
        <p:spPr>
          <a:xfrm>
            <a:off x="1143000" y="2209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parameters:</a:t>
            </a:r>
            <a:endParaRPr lang="de-DE" dirty="0"/>
          </a:p>
        </p:txBody>
      </p:sp>
      <p:sp>
        <p:nvSpPr>
          <p:cNvPr id="17" name="Rectangle 16"/>
          <p:cNvSpPr/>
          <p:nvPr/>
        </p:nvSpPr>
        <p:spPr>
          <a:xfrm>
            <a:off x="0" y="533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00B050"/>
                </a:solidFill>
              </a:rPr>
              <a:t>[PA, S.F.King, D.J.Miller, S.Moretti, R.Nevzorov, arXiv:0901.1192 </a:t>
            </a:r>
            <a:r>
              <a:rPr lang="en-GB" sz="1400" dirty="0" smtClean="0">
                <a:solidFill>
                  <a:srgbClr val="00B050"/>
                </a:solidFill>
              </a:rPr>
              <a:t>PRD 80, 035009 (2009)</a:t>
            </a:r>
            <a:r>
              <a:rPr lang="de-DE" sz="1400" dirty="0" smtClean="0">
                <a:solidFill>
                  <a:srgbClr val="00B050"/>
                </a:solidFill>
              </a:rPr>
              <a:t>, arXiv:0904.2169 (</a:t>
            </a:r>
            <a:r>
              <a:rPr lang="de-DE" sz="1400" dirty="0" err="1" smtClean="0">
                <a:solidFill>
                  <a:srgbClr val="00B050"/>
                </a:solidFill>
              </a:rPr>
              <a:t>Accepted</a:t>
            </a:r>
            <a:r>
              <a:rPr lang="de-DE" sz="1400" dirty="0" smtClean="0">
                <a:solidFill>
                  <a:srgbClr val="00B050"/>
                </a:solidFill>
              </a:rPr>
              <a:t> </a:t>
            </a:r>
            <a:r>
              <a:rPr lang="de-DE" sz="1400" dirty="0" err="1" smtClean="0">
                <a:solidFill>
                  <a:srgbClr val="00B050"/>
                </a:solidFill>
              </a:rPr>
              <a:t>for</a:t>
            </a:r>
            <a:r>
              <a:rPr lang="de-DE" sz="1400" dirty="0" smtClean="0">
                <a:solidFill>
                  <a:srgbClr val="00B050"/>
                </a:solidFill>
              </a:rPr>
              <a:t> PLB)] 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352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To connect these high scale conditions with low energies we derive RGEs for: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38100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dirty="0" smtClean="0"/>
              <a:t> Gauge and Yukawa couplings (2 loop).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dirty="0" smtClean="0"/>
              <a:t> Soft breaking gaugino and trilinear masses (2 loop).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dirty="0" smtClean="0"/>
              <a:t> Soft scalar masses (1 loop).</a:t>
            </a:r>
            <a:endParaRPr lang="en-GB" dirty="0"/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0" y="2895601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Renormalisation Group Equations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(RGEs)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4953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RG evolution very different from MSSM  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5334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dirty="0" smtClean="0"/>
              <a:t> At 1 loop </a:t>
            </a:r>
            <a:r>
              <a:rPr lang="en-US" dirty="0" smtClean="0">
                <a:latin typeface="cmmi10"/>
              </a:rPr>
              <a:t>¯</a:t>
            </a:r>
            <a:r>
              <a:rPr lang="en-US" baseline="-25000" dirty="0" smtClean="0">
                <a:latin typeface="cmmi10"/>
              </a:rPr>
              <a:t>3</a:t>
            </a:r>
            <a:r>
              <a:rPr lang="en-US" dirty="0" smtClean="0"/>
              <a:t> = 0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g</a:t>
            </a:r>
            <a:r>
              <a:rPr lang="en-US" baseline="-25000" dirty="0" smtClean="0">
                <a:latin typeface="Calibri"/>
              </a:rPr>
              <a:t>3 </a:t>
            </a:r>
            <a:r>
              <a:rPr lang="en-US" dirty="0" smtClean="0">
                <a:latin typeface="Calibri"/>
              </a:rPr>
              <a:t>doesn’t run.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81000" y="152400"/>
            <a:ext cx="8229600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Procedure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Find low energy couplings and soft mass parameters  consistent with: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143000"/>
            <a:ext cx="7315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  <a:buFont typeface="Wingdings" pitchFamily="2" charset="2"/>
              <a:buChar char="Ø"/>
            </a:pPr>
            <a:r>
              <a:rPr lang="en-US" dirty="0" smtClean="0"/>
              <a:t> cE</a:t>
            </a:r>
            <a:r>
              <a:rPr lang="en-US" baseline="-25000" dirty="0" smtClean="0"/>
              <a:t>6</a:t>
            </a:r>
            <a:r>
              <a:rPr lang="en-US" dirty="0" smtClean="0"/>
              <a:t>SSM universality constraints;</a:t>
            </a:r>
          </a:p>
          <a:p>
            <a:pPr>
              <a:spcAft>
                <a:spcPts val="600"/>
              </a:spcAft>
              <a:buClr>
                <a:srgbClr val="00CC00"/>
              </a:buClr>
              <a:buFont typeface="Wingdings" pitchFamily="2" charset="2"/>
              <a:buChar char="Ø"/>
            </a:pPr>
            <a:r>
              <a:rPr lang="en-US" dirty="0" smtClean="0"/>
              <a:t> gauge coupling unification;</a:t>
            </a:r>
          </a:p>
          <a:p>
            <a:pPr>
              <a:spcAft>
                <a:spcPts val="600"/>
              </a:spcAft>
              <a:buClr>
                <a:srgbClr val="00CC00"/>
              </a:buClr>
              <a:buFont typeface="Wingdings" pitchFamily="2" charset="2"/>
              <a:buChar char="Ø"/>
            </a:pPr>
            <a:r>
              <a:rPr lang="en-US" dirty="0" smtClean="0"/>
              <a:t> EWSB conditions,                                     , where V includes  leading 1 loop stop contributions.  </a:t>
            </a: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48000" y="1752600"/>
            <a:ext cx="1803805" cy="4313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362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Calculate physical mass spectra. 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743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Test against experimental constraints.  </a:t>
            </a:r>
            <a:endParaRPr lang="en-GB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3124200"/>
            <a:ext cx="8229600" cy="63817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600" b="1" dirty="0" smtClean="0">
                <a:solidFill>
                  <a:schemeClr val="accent2"/>
                </a:solidFill>
              </a:rPr>
              <a:t>Restrictions on solutions</a:t>
            </a:r>
            <a:endParaRPr lang="en-US" sz="2600" b="1" dirty="0" smtClean="0">
              <a:solidFill>
                <a:schemeClr val="accent2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9600" y="3657600"/>
            <a:ext cx="6140912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GB" dirty="0"/>
              <a:t>To ensure phenomenologically acceptable solutions, we require</a:t>
            </a:r>
            <a:endParaRPr lang="en-U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9600" y="4076700"/>
            <a:ext cx="6772880" cy="258532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		squarks and gluinos </a:t>
            </a:r>
            <a:r>
              <a:rPr lang="en-GB" dirty="0">
                <a:latin typeface="msam10" pitchFamily="34" charset="0"/>
              </a:rPr>
              <a:t>&amp;</a:t>
            </a:r>
            <a:r>
              <a:rPr lang="en-GB" dirty="0"/>
              <a:t> 300 GeV</a:t>
            </a: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smtClean="0"/>
              <a:t>                                  exotic </a:t>
            </a:r>
            <a:r>
              <a:rPr lang="en-GB" dirty="0"/>
              <a:t>quarks and squarks </a:t>
            </a:r>
            <a:r>
              <a:rPr lang="en-GB" dirty="0">
                <a:latin typeface="msam10" pitchFamily="34" charset="0"/>
              </a:rPr>
              <a:t>&amp;</a:t>
            </a:r>
            <a:r>
              <a:rPr lang="en-GB" dirty="0"/>
              <a:t> 300 GeV       </a:t>
            </a:r>
            <a:r>
              <a:rPr lang="en-GB" dirty="0">
                <a:solidFill>
                  <a:schemeClr val="accent2"/>
                </a:solidFill>
              </a:rPr>
              <a:t>[HERA]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                                   </a:t>
            </a:r>
            <a:r>
              <a:rPr lang="en-GB" dirty="0" smtClean="0"/>
              <a:t>M</a:t>
            </a:r>
            <a:r>
              <a:rPr lang="en-GB" baseline="-25000" dirty="0" smtClean="0"/>
              <a:t>Z</a:t>
            </a:r>
            <a:r>
              <a:rPr lang="en-GB" baseline="30000" dirty="0" smtClean="0">
                <a:latin typeface="cmsy10" pitchFamily="34" charset="0"/>
              </a:rPr>
              <a:t>0</a:t>
            </a:r>
            <a:r>
              <a:rPr lang="en-GB" dirty="0" smtClean="0"/>
              <a:t> </a:t>
            </a:r>
            <a:r>
              <a:rPr lang="en-GB" dirty="0">
                <a:latin typeface="msam10" pitchFamily="34" charset="0"/>
              </a:rPr>
              <a:t>&amp;</a:t>
            </a:r>
            <a:r>
              <a:rPr lang="en-GB" dirty="0"/>
              <a:t> </a:t>
            </a:r>
            <a:r>
              <a:rPr lang="en-GB" dirty="0" smtClean="0"/>
              <a:t>860 GeV                     </a:t>
            </a:r>
            <a:endParaRPr lang="en-GB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smtClean="0"/>
              <a:t>                                   Insist </a:t>
            </a:r>
            <a:r>
              <a:rPr lang="en-GB" dirty="0"/>
              <a:t>on neutralino LSP</a:t>
            </a: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smtClean="0"/>
              <a:t>                                   Keep </a:t>
            </a:r>
            <a:r>
              <a:rPr lang="en-GB" dirty="0"/>
              <a:t>Yukawa couplings </a:t>
            </a:r>
            <a:r>
              <a:rPr lang="en-GB" dirty="0">
                <a:latin typeface="msam10" pitchFamily="34" charset="0"/>
              </a:rPr>
              <a:t>.</a:t>
            </a:r>
            <a:r>
              <a:rPr lang="en-GB" dirty="0"/>
              <a:t> </a:t>
            </a:r>
            <a:r>
              <a:rPr lang="en-GB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                                   Inert </a:t>
            </a:r>
            <a:r>
              <a:rPr lang="en-GB" dirty="0"/>
              <a:t>Higgs and Higgsinos </a:t>
            </a:r>
            <a:r>
              <a:rPr lang="en-GB" dirty="0">
                <a:latin typeface="msam10" pitchFamily="34" charset="0"/>
              </a:rPr>
              <a:t>&amp;</a:t>
            </a:r>
            <a:r>
              <a:rPr lang="en-GB" dirty="0"/>
              <a:t> 100 GeV</a:t>
            </a:r>
          </a:p>
        </p:txBody>
      </p:sp>
      <p:pic>
        <p:nvPicPr>
          <p:cNvPr id="16" name="Picture 7" descr="red-bullet-on-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267200"/>
            <a:ext cx="3841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red-bullet-on-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648200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red-bullet-on-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486400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red-bullet-on-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867400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red-bullet-on-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248400"/>
            <a:ext cx="384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red-bullet-on-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029200"/>
            <a:ext cx="3841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2" descr="CESSM_tb10_ValidSols_physicaInertHiggs_onecolo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725" y="622300"/>
            <a:ext cx="64389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Line 5"/>
          <p:cNvSpPr>
            <a:spLocks noChangeShapeType="1"/>
          </p:cNvSpPr>
          <p:nvPr/>
        </p:nvSpPr>
        <p:spPr bwMode="auto">
          <a:xfrm flipV="1">
            <a:off x="2006600" y="1363663"/>
            <a:ext cx="4275138" cy="3465512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none" w="med" len="lg"/>
          </a:ln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 rot="-2346495">
            <a:off x="2727325" y="3840163"/>
            <a:ext cx="1008063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baseline="-25000" dirty="0">
                <a:solidFill>
                  <a:srgbClr val="FF0000"/>
                </a:solidFill>
              </a:rPr>
              <a:t>0</a:t>
            </a:r>
            <a:r>
              <a:rPr lang="en-GB" dirty="0">
                <a:solidFill>
                  <a:srgbClr val="FF0000"/>
                </a:solidFill>
              </a:rPr>
              <a:t> = M</a:t>
            </a:r>
            <a:r>
              <a:rPr lang="en-GB" baseline="-25000" dirty="0">
                <a:solidFill>
                  <a:srgbClr val="FF0000"/>
                </a:solidFill>
              </a:rPr>
              <a:t>½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329" name="Text Box 7"/>
          <p:cNvSpPr txBox="1">
            <a:spLocks noChangeArrowheads="1"/>
          </p:cNvSpPr>
          <p:nvPr/>
        </p:nvSpPr>
        <p:spPr bwMode="auto">
          <a:xfrm>
            <a:off x="876300" y="5443538"/>
            <a:ext cx="7300913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Note</a:t>
            </a:r>
            <a:r>
              <a:rPr lang="en-GB" dirty="0"/>
              <a:t>: since m</a:t>
            </a:r>
            <a:r>
              <a:rPr lang="en-GB" baseline="-25000" dirty="0"/>
              <a:t>0</a:t>
            </a:r>
            <a:r>
              <a:rPr lang="en-GB" dirty="0"/>
              <a:t>, M</a:t>
            </a:r>
            <a:r>
              <a:rPr lang="en-GB" baseline="-25000" dirty="0"/>
              <a:t>1/2</a:t>
            </a:r>
            <a:r>
              <a:rPr lang="en-GB" dirty="0"/>
              <a:t> are derived, some possible regions are sparsely populated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153400" cy="36933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Fix                             </a:t>
            </a:r>
            <a:r>
              <a:rPr lang="en-GB" dirty="0" smtClean="0">
                <a:latin typeface="cmmi10"/>
              </a:rPr>
              <a:t>¸</a:t>
            </a:r>
            <a:r>
              <a:rPr lang="en-GB" baseline="-25000" dirty="0" smtClean="0"/>
              <a:t>1</a:t>
            </a:r>
            <a:r>
              <a:rPr lang="en-GB" dirty="0" smtClean="0"/>
              <a:t> </a:t>
            </a:r>
            <a:r>
              <a:rPr lang="en-GB" baseline="-25000" dirty="0" smtClean="0"/>
              <a:t>2</a:t>
            </a:r>
            <a:r>
              <a:rPr lang="en-GB" dirty="0" smtClean="0"/>
              <a:t>= 0.1, vary  </a:t>
            </a:r>
            <a:r>
              <a:rPr lang="en-GB" dirty="0" smtClean="0">
                <a:latin typeface="cmmi10"/>
              </a:rPr>
              <a:t>¸</a:t>
            </a:r>
            <a:r>
              <a:rPr lang="en-GB" baseline="-25000" dirty="0" smtClean="0">
                <a:latin typeface="cmmi10"/>
              </a:rPr>
              <a:t>3</a:t>
            </a:r>
            <a:r>
              <a:rPr lang="en-GB" dirty="0" smtClean="0"/>
              <a:t> and                        </a:t>
            </a:r>
            <a:r>
              <a:rPr lang="en-GB" dirty="0" err="1" smtClean="0"/>
              <a:t>and</a:t>
            </a:r>
            <a:r>
              <a:rPr lang="en-GB" dirty="0" smtClean="0"/>
              <a:t>  s:                         </a:t>
            </a:r>
            <a:endParaRPr lang="en-GB" dirty="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066800" y="838200"/>
            <a:ext cx="1242180" cy="214823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4167085" y="98425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‘</a:t>
            </a:r>
            <a:endParaRPr lang="de-DE" sz="800" dirty="0"/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72000" y="838200"/>
            <a:ext cx="1092446" cy="253714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04800" y="152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Allowed regions in the m</a:t>
            </a:r>
            <a:r>
              <a:rPr kumimoji="0" lang="en-GB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M</a:t>
            </a:r>
            <a:r>
              <a:rPr kumimoji="0" lang="en-GB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½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plane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Representative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Scenarios </a:t>
            </a:r>
            <a:endParaRPr lang="en-GB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begin{eqnarray*}{\color{blue}+H'+\bar{H}'}\end{eqnarray*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95"/>
  <p:tag name="PICTUREFILESIZE" val="63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${\color{blue}U(1)_N = \frac{1}{4}U(1)_{\chi} + \frac{\sqrt{15}}{4}U(1)_{\psi}}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93"/>
  <p:tag name="PICTUREFILESIZE" val="269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_6 \rightarrow SO(10) \times U(1)_\ps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19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symb}\pagestyle{empty}&#10;\begin{document}&#10;$SU(5) \times U(1)_\ch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46"/>
  <p:tag name="PICTUREFILESIZE" val="89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amssymb}\pagestyle{empty}&#10;\begin{document}&#10;$SU(3)_C \times SU(2)_W \times U(1)_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270"/>
  <p:tag name="PICTUREFILESIZE" val="161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begin{eqnarray*}W_{\rm E_6SSM} &amp; \approx &amp; \lambda_i SH_{1,i}H_{2,i} + \kappa_i S D_i \bar{D}_i \\ &#10;&amp;&amp;+ h_t H_u Q t^c + h_b H_d Q b^c + h_{\tau} H_d L \tau^c&#10;\end{eqnarray*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449"/>
  <p:tag name="PICTUREFILESIZE" val="572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W_{\rm&#10;E_6SSM} \hspace{-2mm} &amp;\rightarrow &amp; \hspace{-2mm} \lambda_i&#10;\hat{S}(\hat{H}_{1i}\hat{H}_{2i})+\kappa_i \hat{S}(\hat{D}_i\hat{\overline{D}}_i)+&#10;f_{\alpha\beta}\hat{S}_{\alpha}(\hat{H}_d \hat{H}_{2\beta})\phantom{(7.14)}\\[2mm] &amp;&amp;&#10;\hspace{-2mm} + \tilde{f}_{\alpha\beta}\hat{S}_{\alpha}(\hat{H}_{1\beta}\hat{H}_u)&#10;+\frac{1}{2}M_{ij}\hat{N}^c_i \hat{N}^c_j+\mu'(\hat{H}'\hat{\overline{H}}')\\[2mm] &amp;&amp;&#10;\hspace{-2mm}+h^{E}_{4j}(\hat{H}_d \hat{H}')\hat{e}^c_j+h_{4j}^N (\hat{H}_{u} \hat{H}')\hat{N}_j^c+&#10;W_{\rm{MSSM}}(\mu=0) 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68"/>
  <p:tag name="PICTUREFILESIZE" val="568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kappa_i\sim\lambda_3\geq\lambda_{1,2}\gg&#10;f_{\alpha\beta},\tilde{f}_{\alpha\beta},h^{E}_{4j},h_{4j}^N.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4"/>
  <p:tag name="PICTUREFILESIZE" val="136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${\color{red}M_{1/2}}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48"/>
  <p:tag name="PICTUREFILESIZE" val="57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${\color{red}A}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0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[ &#10;W_{MSSM} \, = \, Y_u \bar Q_{L} H_{u} u_R&#10;\, - \, Y_d \, \bar Q_L \cdot H_d \, d_R \, - \, Y_e \, \bar E \cdot H_{d} \, d_R&#10;\, - \, {\color{red} \mu H_{u} H_{d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48"/>
  <p:tag name="BOXHEIGHT" val="316"/>
  <p:tag name="BOXFONT" val="10"/>
  <p:tag name="BOXWRAP" val="False"/>
  <p:tag name="WORKAROUNDTRANSPARENCYBUG" val="False"/>
  <p:tag name="ALLOWFONTSUBSTITUTION" val="False"/>
  <p:tag name="BITMAPFORMAT" val="bmp16m"/>
  <p:tag name="ORIGWIDTH" val="579"/>
  <p:tag name="PICTUREFILESIZE" val="1108867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${\color{red}m_{0}}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9"/>
  <p:tag name="PICTUREFILESIZE" val="308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lambda_i,\, \kappa_i, \, \, m_0, \, M_{1/2}, \, A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7"/>
  <p:tag name="PICTUREFILESIZE" val="1039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\partial V}{\partial s} = \frac{\partial V}{\partial v_1} = \frac{\partial V}{\partial v_2}  template TPT1  env TPENV1  fore 0  back 16777215  eqnno 1"/>
  <p:tag name="FILENAME" val="TP_tmp"/>
  <p:tag name="ORIGWIDTH" val="71"/>
  <p:tag name="PICTUREFILESIZE" val="540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tan \beta  =10,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0"/>
  <p:tag name="PICTUREFILESIZE" val="43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kappa = \kappa_{1,2,3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42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 \begin{eqnarray*}&#10;\tan \beta &amp;=&amp; 10,  \\ s &amp;=&amp; 2.7 \, {\rm TeV}, \\&#10;M_{1/2} &amp;=&amp; 358 \, {\rm GeV}, \\ m_0 &amp;=&amp; 623 \, {\rm GeV},  \\ A &amp;=&amp; 757 \, {\rm GeV} \\&#10;\lambda (M_X) &amp;=&amp; -0.40,  \\&#10; \lambda_{1,2} (M_X) &amp;=&amp; 0.1 \\&#10;\kappa_{1,2} (M_X) &amp;=&amp; 0.08, \\  \kappa_{3} (M_X) &amp;=&amp; 0.43&#10;\end{eqnarray*} 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4"/>
  <p:tag name="PICTUREFILESIZE" val="745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kappa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kappa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u_D = \frac{ \kappa_i(M_S)}{\sqrt{2}} 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9"/>
  <p:tag name="PICTUREFILESIZE" val="92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kappa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[ &#10;W_{NMSSM} \, =\, Y_u \bar Q_{L} H_{u} u_R&#10;\,-\, Y_d \, \bar Q_L \cdot H_d \, d_R \,-\, Y_e \, \bar E \cdot H_{d} \, d_R&#10;\,-\, {\color{red} \lambda S H_{u} H_{d} \,+\, \frac{1}{3} \kappa S^3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48"/>
  <p:tag name="BOXHEIGHT" val="316"/>
  <p:tag name="BOXFONT" val="10"/>
  <p:tag name="BOXWRAP" val="False"/>
  <p:tag name="WORKAROUNDTRANSPARENCYBUG" val="False"/>
  <p:tag name="ALLOWFONTSUBSTITUTION" val="False"/>
  <p:tag name="BITMAPFORMAT" val="bmp16m"/>
  <p:tag name="ORIGWIDTH" val="695"/>
  <p:tag name="PICTUREFILESIZE" val="2547327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t}_1  template TPT1  env TPENV1  fore 0  back 16777215  eqnno 1"/>
  <p:tag name="FILENAME" val="TP_tmp"/>
  <p:tag name="ORIGWIDTH" val="10"/>
  <p:tag name="PICTUREFILESIZE" val="19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\chi}_1^0  template TPT1  env TPENV1  fore 0  back 16777215  eqnno 2"/>
  <p:tag name="FILENAME" val="TP_tmp"/>
  <p:tag name="ORIGWIDTH" val="13"/>
  <p:tag name="PICTUREFILESIZE" val="206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\rightarrow t + b + \chi_1^0  template TPT1  env TPENV1  fore 0  back 16777215  eqnno 1"/>
  <p:tag name="FILENAME" val="TP_tmp"/>
  <p:tag name="ORIGWIDTH" val="68"/>
  <p:tag name="PICTUREFILESIZE" val="45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D} \rightarrow \bar{t} + \bar{b} + \chi_1^0  template TPT1  env TPENV1  fore 0  back 16777215  eqnno 1"/>
  <p:tag name="FILENAME" val="TP_tmp"/>
  <p:tag name="ORIGWIDTH" val="68"/>
  <p:tag name="PICTUREFILESIZE" val="56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p \rightarrow t \bar{t} b\bar{b} + E_T^{miss} + X  template TPT1  env TPENV1  fore 0  back 16777215  eqnno 2"/>
  <p:tag name="FILENAME" val="TP_tmp"/>
  <p:tag name="ORIGWIDTH" val="103"/>
  <p:tag name="PICTUREFILESIZE" val="70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\rightarrow t + \tau + \chi_1^0  template TPT1  env TPENV1  fore 0  back 16777215  eqnno 1"/>
  <p:tag name="FILENAME" val="TP_tmp"/>
  <p:tag name="ORIGWIDTH" val="69"/>
  <p:tag name="PICTUREFILESIZE" val="456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D} \rightarrow \bar{t} + \bar{\tau} + \chi_1^0  template TPT1  env TPENV1  fore 0  back 16777215  eqnno 1"/>
  <p:tag name="FILENAME" val="TP_tmp"/>
  <p:tag name="ORIGWIDTH" val="69"/>
  <p:tag name="PICTUREFILESIZE" val="56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\rightarrow b + \nu_\tau + \chi_1^0  template TPT1  env TPENV1  fore 0  back 16777215  eqnno 1"/>
  <p:tag name="FILENAME" val="TP_tmp"/>
  <p:tag name="ORIGWIDTH" val="75"/>
  <p:tag name="PICTUREFILESIZE" val="50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D} \rightarrow \bar{b} + \bar{\nu_\tau} + \chi_1^0  template TPT1  env TPENV1  fore 0  back 16777215  eqnno 1"/>
  <p:tag name="FILENAME" val="TP_tmp"/>
  <p:tag name="ORIGWIDTH" val="75"/>
  <p:tag name="PICTUREFILESIZE" val="61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p \rightarrow t \bar{t} \tau\bar{\tau} + E_T^{miss} + X  template TPT1  env TPENV1  fore 0  back 16777215  eqnno 2"/>
  <p:tag name="FILENAME" val="TP_tmp"/>
  <p:tag name="ORIGWIDTH" val="106"/>
  <p:tag name="PICTUREFILESIZE" val="70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${\color{red} \mu_{eff}  = \lambda \langle S \rangle} 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13"/>
  <p:tag name="PICTUREFILESIZE" val="994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p \rightarrow b \bar{b} + E_T^{miss} + X  template TPT1  env TPENV1  fore 0  back 16777215  eqnno 2"/>
  <p:tag name="FILENAME" val="TP_tmp"/>
  <p:tag name="ORIGWIDTH" val="96"/>
  <p:tag name="PICTUREFILESIZE" val="594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D}  template TPT1  env TPENV1  fore 0  back 16777215  eqnno 3"/>
  <p:tag name="FILENAME" val="TP_tmp"/>
  <p:tag name="ORIGWIDTH" val="10"/>
  <p:tag name="PICTUREFILESIZE" val="146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hi_1^0  template TPT1  env TPENV1  fore 0  back 16777215  eqnno 4"/>
  <p:tag name="FILENAME" val="TP_tmp"/>
  <p:tag name="ORIGWIDTH" val="13"/>
  <p:tag name="PICTUREFILESIZE" val="156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p \rightarrow t \bar{t} \tau\bar{\tau} + X  template TPT1  env TPENV1  fore 0  back 16777215  eqnno 2"/>
  <p:tag name="FILENAME" val="TP_tmp"/>
  <p:tag name="ORIGWIDTH" val="68"/>
  <p:tag name="PICTUREFILESIZE" val="51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\chi}_1^0  template TPT1  env TPENV1  fore 0  back 16777215  eqnno 2"/>
  <p:tag name="FILENAME" val="TP_tmp"/>
  <p:tag name="ORIGWIDTH" val="13"/>
  <p:tag name="PICTUREFILESIZE" val="206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\tau}_1  template TPT1  env TPENV1  fore 0  back 16777215  eqnno 1"/>
  <p:tag name="FILENAME" val="TP_tmp"/>
  <p:tag name="ORIGWIDTH" val="11"/>
  <p:tag name="PICTUREFILESIZE" val="19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au  template TPT1  env TPENV1  fore 0  back 16777215  eqnno 1"/>
  <p:tag name="FILENAME" val="TP_tmp"/>
  <p:tag name="ORIGWIDTH" val="8"/>
  <p:tag name="PICTUREFILESIZE" val="96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  template TPT1  env TPENV1  fore 0  back 16777215  eqnno 1"/>
  <p:tag name="FILENAME" val="TP_tmp"/>
  <p:tag name="ORIGWIDTH" val="7"/>
  <p:tag name="PICTUREFILESIZE" val="96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 \begin{eqnarray*}&#10;\tan \beta &amp;=&amp; 10,  \\ s&amp; =&amp; 4.0 \, {\rm TeV} \\  &#10;M_{1/2} &amp;=&amp; 389 \, {\rm GeV}, \\ m_0 &amp;=&amp; 725 \, {\rm GeV},  \\ A &amp;=&amp; -1528 \, {\rm GeV} \\&#10;\lambda (M_X) &amp;=&amp; -2.0,  \\ &#10; \lambda_{1,2} (M_X) &amp;=&amp;2.6 \\&#10;\kappa_{1,2,3} (M_X) &amp;=&amp; 2.5, 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2"/>
  <p:tag name="PICTUREFILESIZE" val="689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ilde{g}\rightarrow \bar{q} \tilde{q}^* \rightarrow q\bar{q} + E_T^{Miss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1"/>
  <p:tag name="PICTUREFILESIZE" val="81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${\color{blue} SU(3) \times SU(2)\times U(1)_Y \times U(1)_N}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327"/>
  <p:tag name="PICTUREFILESIZE" val="2688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p \rightarrow q\bar{q}q\bar{q} + E_T^{Miss} +X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8"/>
  <p:tag name="PICTUREFILESIZE" val="685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\chi}_1^0  template TPT1  env TPENV1  fore 0  back 16777215  eqnno 2"/>
  <p:tag name="FILENAME" val="TP_tmp"/>
  <p:tag name="ORIGWIDTH" val="13"/>
  <p:tag name="PICTUREFILESIZE" val="20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\chi}_1^0  template TPT1  env TPENV1  fore 0  back 16777215  eqnno 2"/>
  <p:tag name="FILENAME" val="TP_tmp"/>
  <p:tag name="ORIGWIDTH" val="13"/>
  <p:tag name="PICTUREFILESIZE" val="206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g}  template TPT1  env TPENV1  fore 0  back 16777215  eqnno 1"/>
  <p:tag name="FILENAME" val="TP_tmp"/>
  <p:tag name="ORIGWIDTH" val="8"/>
  <p:tag name="PICTUREFILESIZE" val="146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g}  template TPT1  env TPENV1  fore 0  back 16777215  eqnno 1"/>
  <p:tag name="FILENAME" val="TP_tmp"/>
  <p:tag name="ORIGWIDTH" val="8"/>
  <p:tag name="PICTUREFILESIZE" val="14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q}  template TPT1  env TPENV1  fore 0  back 16777215  eqnno 2"/>
  <p:tag name="FILENAME" val="TP_tmp"/>
  <p:tag name="ORIGWIDTH" val="7"/>
  <p:tag name="PICTUREFILESIZE" val="14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q}  template TPT1  env TPENV1  fore 0  back 16777215  eqnno 3"/>
  <p:tag name="FILENAME" val="TP_tmp"/>
  <p:tag name="ORIGWIDTH" val="7"/>
  <p:tag name="PICTUREFILESIZE" val="146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  template TPT1  env TPENV1  fore 0  back 16777215  eqnno 2"/>
  <p:tag name="FILENAME" val="TP_tmp"/>
  <p:tag name="ORIGWIDTH" val="7"/>
  <p:tag name="PICTUREFILESIZE" val="96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{q}  template TPT1  env TPENV1  fore 0  back 16777215  eqnno 3"/>
  <p:tag name="FILENAME" val="TP_tmp"/>
  <p:tag name="ORIGWIDTH" val="7"/>
  <p:tag name="PICTUREFILESIZE" val="146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q}  template TPT1  env TPENV1  fore 0  back 16777215  eqnno 2"/>
  <p:tag name="FILENAME" val="TP_tmp"/>
  <p:tag name="ORIGWIDTH" val="7"/>
  <p:tag name="PICTUREFILESIZE" val="14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begin{eqnarray*}{\color{BurntOrange} + 3(D_i, \bar{D}_i) }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05"/>
  <p:tag name="PICTUREFILESIZE" val="137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  template TPT1  env TPENV1  fore 0  back 16777215  eqnno 2"/>
  <p:tag name="FILENAME" val="TP_tmp"/>
  <p:tag name="ORIGWIDTH" val="7"/>
  <p:tag name="PICTUREFILESIZE" val="96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begin{eqnarray*}{\color{blue} m_{H_1} = 154\, {\rm GeV}}\end{eqnarray*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58"/>
  <p:tag name="PICTUREFILESIZE" val="1248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begin{eqnarray*}{\color{blue} m_{\tilde{D}_1} = 393\, {\rm GeV}}\end{eqnarray*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58"/>
  <p:tag name="PICTUREFILESIZE" val="1294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begin{eqnarray*}{\color{blue} \mu_{D_{1,2}} = 391\, {\rm GeV}}\end{eqnarray*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64"/>
  <p:tag name="PICTUREFILESIZE" val="1342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p \rightarrow q\bar{q}q\bar{q} + E_T^{Miss} +X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8"/>
  <p:tag name="PICTUREFILESIZE" val="68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kappa  template TPT1  env TPENV1  fore 0  back 16777215  eqnno 1"/>
  <p:tag name="FILENAME" val="TP_tmp"/>
  <p:tag name="ORIGWIDTH" val="8"/>
  <p:tag name="PICTUREFILESIZE" val="96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[ &#10;W_{MSSM} \, = \, Y_u \bar Q_{L} H_{u} u_R&#10;\, - \, Y_d \, \bar Q_L \cdot H_d \, d_R \, - \, Y_e \, \bar E \cdot H_{d} \, d_R&#10;\, - \, {\color{red} \mu H_{u} H_{d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48"/>
  <p:tag name="BOXHEIGHT" val="316"/>
  <p:tag name="BOXFONT" val="10"/>
  <p:tag name="BOXWRAP" val="False"/>
  <p:tag name="WORKAROUNDTRANSPARENCYBUG" val="False"/>
  <p:tag name="ALLOWFONTSUBSTITUTION" val="False"/>
  <p:tag name="BITMAPFORMAT" val="bmp16m"/>
  <p:tag name="ORIGWIDTH" val="579"/>
  <p:tag name="PICTUREFILESIZE" val="1108867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usepackage[usenames]{color}&#10;\begin{document}&#10;$ D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16m"/>
  <p:tag name="ORIGWIDTH" val="17"/>
  <p:tag name="PICTUREFILESIZE" val="186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usepackage[usenames]{color}&#10;\begin{document}&#10;$ \tilde D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16m"/>
  <p:tag name="ORIGWIDTH" val="17"/>
  <p:tag name="PICTUREFILESIZE" val="23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usepackage[usenames]{color}&#10;\begin{document}&#10;$ \color{Red} D_i \phantom{and}&#10;\bar D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16m"/>
  <p:tag name="ORIGWIDTH" val="81"/>
  <p:tag name="PICTUREFILESIZE" val="53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begin{eqnarray*}{\color{LimeGreen}+ 3(S_i) }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8"/>
  <p:tag name="PICTUREFILESIZE" val="864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\usepackage[usenames]{color}&#10;\begin{document}&#10;$ \color{Red} S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16m"/>
  <p:tag name="ORIGWIDTH" val="18"/>
  <p:tag name="PICTUREFILESIZE" val="317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7^\prime  template TPT1  env TPENV1  fore 0  back 16777215  eqnno 1"/>
  <p:tag name="FILENAME" val="TP_tmp"/>
  <p:tag name="ORIGWIDTH" val="14"/>
  <p:tag name="PICTUREFILESIZE" val="156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overline{27}^\prime  template TPT1  env TPENV1  fore 0  back 16777215  eqnno 1"/>
  <p:tag name="FILENAME" val="TP_tmp"/>
  <p:tag name="ORIGWIDTH" val="15"/>
  <p:tag name="PICTUREFILESIZE" val="175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[usenames]{color}&#10;\begin{document}&#10;$ \color{Red} \bar H^\prime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3"/>
  <p:tag name="PICTUREFILESIZE" val="226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[usenames]{color}&#10;\begin{document}&#10;$ \color{Red}  H^\prime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3"/>
  <p:tag name="PICTUREFILESIZE" val="22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begin{eqnarray*}{\color{red}  h_t H_u \rightarrow h_t v_u = m_t} &#10;\end{eqnarray*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75"/>
  <p:tag name="PICTUREFILESIZE" val="1187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${\color{red}\kappa_i S \rightarrow \kappa_i s = m_{D_i} }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62"/>
  <p:tag name="PICTUREFILESIZE" val="1106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{\chi^{\pm}_1} &lt; 100 \, {\rm GeV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4"/>
  <p:tag name="PICTUREFILESIZE" val="849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{H_1} &lt; 100 \, {\rm GeV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5"/>
  <p:tag name="PICTUREFILESIZE" val="761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{h} &lt; 114 \, {\rm GeV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42"/>
  <p:tag name="PICTUREFILESIZE" val="69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begin{eqnarray*}{\color{black}3(Q_i, u_i^c, d_i^c, L_i, e_i^c, N_i^c)}\end{eqnarray*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05"/>
  <p:tag name="PICTUREFILESIZE" val="1970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tan \beta  =10, \, s = 3, 4,5 \,{\rm TeV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1"/>
  <p:tag name="PICTUREFILESIZE" val="1042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kappa = \kappa_{1,2,3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427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${\color{black}A_{j} = a_j M_{1/2} + b_j A}$ 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86"/>
  <p:tag name="PICTUREFILESIZE" val="157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${\color{black}  M_k = c_k M_{1/2} + d_k A }$ 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95"/>
  <p:tag name="PICTUREFILESIZE" val="161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\begin{eqnarray*}{\color{black} m_i^2 = \alpha_i M_{1/2}^2 + \beta_{i} A^2 + \gamma_i A M_{1/2} + \delta_i m_0^2 }\end{eqnarray*} 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389"/>
  <p:tag name="PICTUREFILESIZE" val="3357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an \beta  =10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405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k &lt; \alpha_i, \delta_i  template TPT1  env TPENV1  fore 0  back 16777215  eqnno 1"/>
  <p:tag name="FILENAME" val="TP_tmp"/>
  <p:tag name="ORIGWIDTH" val="46"/>
  <p:tag name="PICTUREFILESIZE" val="366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{H_1} = 154 \, {\rm GeV}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8"/>
  <p:tag name="PICTUREFILESIZE" val="7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{\tilde g} = 330 \, {\rm GeV}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44"/>
  <p:tag name="PICTUREFILESIZE" val="78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{\tilde \chi_1^\pm} = 103 \, {\rm GeV}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7"/>
  <p:tag name="PICTUREFILESIZE" val="83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begin{eqnarray*}{\color{WildStrawberry} + 3(H_{2i}) + 3(H_{1i})}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77"/>
  <p:tag name="PICTUREFILESIZE" val="2157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tan \beta &amp;=&amp; 10,  \\ s &amp; =&amp; 2.7 \, {\rm TeV},  \\ &#10;M_{1/2} &amp;=&amp; 363 \, {\rm GeV}, \\ m_0 &amp;= &amp; 537 \, {\rm GeV},  \\ A &amp;=&amp; 711 \, {\rm GeV} \\&#10;\lambda (M_X) &amp;=&amp; -0.37\\&#10; \lambda_{1,2} (M_X) &amp;=&amp;0.1 \\&#10;\kappa_{1,2,3} (M_X) &amp;=&amp; 0.21,  &#10;\end{eqnarray*} 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9"/>
  <p:tag name="PICTUREFILESIZE" val="6621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begin{document}&#10;$\left(m_0 \gg M_{1/2} \right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28"/>
  <p:tag name="PICTUREFILESIZE" val="854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 \begin{eqnarray*}&#10;\tan \beta &amp;=&amp; 10,  \\ s &amp;=&amp; 3.8 \, {\rm TeV},  \\ &#10;M_{1/2} &amp;=&amp; 390 \, {\rm GeV}, \\ m_0 &amp;=&amp; 998 \, {\rm GeV},  \\ A &amp;=&amp; 768 \, {\rm GeV} \\&#10;\lambda (M_X) &amp;=&amp; -0.307, \\  &#10;  \lambda_{1,2} (M_X) &amp;=&amp;0.1 \\&#10;\kappa_{1,2,3} (M_X) &amp;=&amp; 0.246, &#10;\end{eqnarray*} 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9"/>
  <p:tag name="PICTUREFILESIZE" val="7066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begin{document}&#10;$\tan \bet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61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_{\tilde{D}_1} = 393  template TPT1  env TPENV1  fore 0  back 16777215  eqnno 1"/>
  <p:tag name="FILENAME" val="TP_tmp"/>
  <p:tag name="ORIGWIDTH" val="51"/>
  <p:tag name="PICTUREFILESIZE" val="325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tan \beta &amp;=&amp; 30, \\ s &amp;=&amp; 3.1 \, {\rm TeV},  \\&#10;M_{1/2} &amp;= &amp;365 \, {\rm GeV}, \\ m_0 &amp;=&amp; 702 \, {\rm GeV}, \\  A &amp;= &amp;1148 \, {\rm GeV} \\&#10;\lambda (M_X) &amp;=&amp; -0.378,  \\ &#10; \lambda_{1,2} (M_X) &amp;=&amp; 0.1 \\&#10;\kappa_{1,2,3} (M_X) &amp;=&amp; 0.171,  \\&#10;\end{eqnarray*} 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6"/>
  <p:tag name="PICTUREFILESIZE" val="6908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begin{document}&#10;$\tan \bet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61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tan \beta &amp;=&amp; 30 \\ s &amp;=&amp; 5.0 \, {\rm TeV} \\  &#10;M_{1/2} &amp;=&amp; 725 \, {\rm GeV}, \\ m_0 &amp;=&amp; 1074 \, {\rm GeV},  \\ A &amp;=&amp; 1726 \, {\rm GeV} \\&#10;\lambda (M_X) &amp;=&amp; -0.38,  \\ &#10; \lambda_{1,2} (M_X) &amp;=&amp;0.1 \\&#10;\kappa_{1,2,3} (M_X) &amp;=&amp; 0.16, \\ &#10;\end{eqnarray*} 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687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1708</Words>
  <Application>Microsoft Office PowerPoint</Application>
  <PresentationFormat>On-screen Show (4:3)</PresentationFormat>
  <Paragraphs>248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Calibri</vt:lpstr>
      <vt:lpstr>CMMI7</vt:lpstr>
      <vt:lpstr>CMR10</vt:lpstr>
      <vt:lpstr>CMR5</vt:lpstr>
      <vt:lpstr>CMMI10</vt:lpstr>
      <vt:lpstr>CMR7</vt:lpstr>
      <vt:lpstr>CMSY10ORIG</vt:lpstr>
      <vt:lpstr>CMSY7</vt:lpstr>
      <vt:lpstr>Wingdings</vt:lpstr>
      <vt:lpstr>cmsy10</vt:lpstr>
      <vt:lpstr>Tahoma</vt:lpstr>
      <vt:lpstr>msam10</vt:lpstr>
      <vt:lpstr>Symbol</vt:lpstr>
      <vt:lpstr>Office Theme</vt:lpstr>
      <vt:lpstr>The constrained Exceptional  Supersymmetric Standard Model</vt:lpstr>
      <vt:lpstr>Supersymmetric Models</vt:lpstr>
      <vt:lpstr>Slide 3</vt:lpstr>
      <vt:lpstr>Exceptional Supersymmetric Standard Model  [Phys.Rev. D73 (2006) 035009 , Phys.Lett. B634 (2006) 278-284  S.F.King, S.Moretti &amp; R. Nevzorov] </vt:lpstr>
      <vt:lpstr>E6SSM Superpotential </vt:lpstr>
      <vt:lpstr>Slide 6</vt:lpstr>
      <vt:lpstr>Restrictions on solutions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The  problem</vt:lpstr>
      <vt:lpstr>Discrete Symmetries</vt:lpstr>
      <vt:lpstr>New Exotic States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pathron</dc:creator>
  <cp:lastModifiedBy>pathron</cp:lastModifiedBy>
  <cp:revision>173</cp:revision>
  <dcterms:created xsi:type="dcterms:W3CDTF">2009-05-23T19:11:44Z</dcterms:created>
  <dcterms:modified xsi:type="dcterms:W3CDTF">2009-11-02T12:44:57Z</dcterms:modified>
</cp:coreProperties>
</file>