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5" r:id="rId7"/>
    <p:sldId id="263" r:id="rId8"/>
    <p:sldId id="272" r:id="rId9"/>
    <p:sldId id="264" r:id="rId10"/>
    <p:sldId id="273" r:id="rId11"/>
    <p:sldId id="266" r:id="rId12"/>
    <p:sldId id="267" r:id="rId13"/>
    <p:sldId id="268" r:id="rId14"/>
    <p:sldId id="269" r:id="rId15"/>
    <p:sldId id="270" r:id="rId16"/>
    <p:sldId id="271" r:id="rId17"/>
    <p:sldId id="258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28.10.2009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28.10.2009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28.10.2009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28.10.2009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28.10.2009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28.10.2009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28.10.2009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28.10.2009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28.10.2009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28.10.2009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28.10.2009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28.10.2009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28662" y="2071678"/>
            <a:ext cx="7572428" cy="584775"/>
          </a:xfrm>
          <a:prstGeom prst="rect">
            <a:avLst/>
          </a:prstGeom>
          <a:noFill/>
          <a:ln w="571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Automated Optimization of Markov Chains</a:t>
            </a:r>
            <a:endParaRPr lang="de-DE" sz="32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35063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42852"/>
            <a:ext cx="1790690" cy="52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0"/>
            <a:ext cx="1386537" cy="84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3090850" y="3600450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Philip </a:t>
            </a:r>
            <a:r>
              <a:rPr lang="en-US" dirty="0" err="1" smtClean="0">
                <a:solidFill>
                  <a:srgbClr val="0070C0"/>
                </a:solidFill>
              </a:rPr>
              <a:t>Bechtle</a:t>
            </a:r>
            <a:endParaRPr lang="en-US" dirty="0" smtClean="0">
              <a:solidFill>
                <a:srgbClr val="0070C0"/>
              </a:solidFill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Xavier </a:t>
            </a:r>
            <a:r>
              <a:rPr lang="en-US" dirty="0" smtClean="0">
                <a:solidFill>
                  <a:srgbClr val="0070C0"/>
                </a:solidFill>
              </a:rPr>
              <a:t>Prudent</a:t>
            </a:r>
            <a:endParaRPr lang="en-US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838199" y="2019299"/>
            <a:ext cx="7762875" cy="514351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571625" y="2085975"/>
            <a:ext cx="5734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Stability and Performance of Width Optimization</a:t>
            </a:r>
            <a:endParaRPr lang="de-DE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09575" y="19050"/>
            <a:ext cx="842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S</a:t>
            </a:r>
            <a:r>
              <a:rPr lang="en-US" dirty="0" smtClean="0">
                <a:solidFill>
                  <a:srgbClr val="FF6600"/>
                </a:solidFill>
              </a:rPr>
              <a:t>tability</a:t>
            </a:r>
            <a:r>
              <a:rPr lang="en-US" dirty="0" smtClean="0">
                <a:solidFill>
                  <a:srgbClr val="0070C0"/>
                </a:solidFill>
              </a:rPr>
              <a:t> of this optimization algorithm tested with 10 random seeds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And chain length n = 50, 100, 200, 500, 1000 (here example for </a:t>
            </a:r>
            <a:r>
              <a:rPr lang="en-US" dirty="0" smtClean="0">
                <a:solidFill>
                  <a:srgbClr val="FF6600"/>
                </a:solidFill>
              </a:rPr>
              <a:t>n=1000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de-DE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657680"/>
            <a:ext cx="6219825" cy="604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 rot="16200000">
            <a:off x="723900" y="1743075"/>
            <a:ext cx="18859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Success rate</a:t>
            </a:r>
            <a:endParaRPr lang="de-DE" sz="1600" dirty="0"/>
          </a:p>
        </p:txBody>
      </p:sp>
      <p:sp>
        <p:nvSpPr>
          <p:cNvPr id="5" name="Textfeld 4"/>
          <p:cNvSpPr txBox="1"/>
          <p:nvPr/>
        </p:nvSpPr>
        <p:spPr>
          <a:xfrm rot="16200000">
            <a:off x="733425" y="4772025"/>
            <a:ext cx="18859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Success rate</a:t>
            </a:r>
            <a:endParaRPr lang="de-DE" sz="1600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2124075" y="1924050"/>
            <a:ext cx="2305050" cy="95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2133600" y="2390775"/>
            <a:ext cx="2305050" cy="95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5210175" y="1924050"/>
            <a:ext cx="2305050" cy="95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5219700" y="2390775"/>
            <a:ext cx="2305050" cy="95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2114550" y="4953000"/>
            <a:ext cx="2305050" cy="95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2124075" y="5419725"/>
            <a:ext cx="2305050" cy="95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5229225" y="4953000"/>
            <a:ext cx="2305050" cy="95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5238750" y="5419725"/>
            <a:ext cx="2305050" cy="95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r="50842" b="50082"/>
          <a:stretch>
            <a:fillRect/>
          </a:stretch>
        </p:blipFill>
        <p:spPr bwMode="auto">
          <a:xfrm>
            <a:off x="0" y="1885951"/>
            <a:ext cx="3723604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2638425" y="123825"/>
            <a:ext cx="314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Performance test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42925" y="1066800"/>
            <a:ext cx="687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 2 extreme starting points for Markov chains</a:t>
            </a:r>
            <a:endParaRPr lang="de-DE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962650" y="257175"/>
            <a:ext cx="134363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de-DE" sz="1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</a:rPr>
              <a:t>Starting</a:t>
            </a: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de-DE" sz="1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</a:rPr>
              <a:t>point</a:t>
            </a: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</a:rPr>
              <a:t>#1</a:t>
            </a: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</a:rPr>
              <a:t>M0  = 110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</a:rPr>
              <a:t>M12 = 265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</a:rPr>
              <a:t>A0 = 400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</a:rPr>
              <a:t>TanBeta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</a:rPr>
              <a:t> =15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de-DE" sz="1000" dirty="0" smtClean="0">
              <a:latin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- </a:t>
            </a:r>
            <a:r>
              <a:rPr kumimoji="0" lang="de-DE" sz="1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Starting</a:t>
            </a: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de-DE" sz="10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point</a:t>
            </a: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de-DE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#2 </a:t>
            </a: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M0 = 90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M12 = 230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A0 = -300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TanBeta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 = 6 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162425" y="2562225"/>
            <a:ext cx="4391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Take the 2 extreme widths (</a:t>
            </a:r>
            <a:r>
              <a:rPr lang="en-US" dirty="0" err="1" smtClean="0">
                <a:solidFill>
                  <a:srgbClr val="0070C0"/>
                </a:solidFill>
              </a:rPr>
              <a:t>low,high</a:t>
            </a:r>
            <a:r>
              <a:rPr lang="en-US" dirty="0" smtClean="0">
                <a:solidFill>
                  <a:srgbClr val="0070C0"/>
                </a:solidFill>
              </a:rPr>
              <a:t>) given out by optimization, plus a medium value</a:t>
            </a:r>
            <a:endParaRPr lang="de-DE" dirty="0">
              <a:solidFill>
                <a:srgbClr val="0070C0"/>
              </a:solidFill>
            </a:endParaRPr>
          </a:p>
        </p:txBody>
      </p:sp>
      <p:cxnSp>
        <p:nvCxnSpPr>
          <p:cNvPr id="12" name="Gerade Verbindung 11"/>
          <p:cNvCxnSpPr/>
          <p:nvPr/>
        </p:nvCxnSpPr>
        <p:spPr>
          <a:xfrm rot="5400000" flipH="1" flipV="1">
            <a:off x="1328737" y="4138613"/>
            <a:ext cx="1981200" cy="9525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rot="5400000" flipH="1" flipV="1">
            <a:off x="1709738" y="4129088"/>
            <a:ext cx="1981200" cy="9525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rot="5400000" flipH="1" flipV="1">
            <a:off x="852489" y="4138613"/>
            <a:ext cx="1981200" cy="9525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3895725" y="3743325"/>
            <a:ext cx="5248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Run a Markov chain of 80,000 points for each configuration of proposal width and starting point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733550" y="2933700"/>
            <a:ext cx="619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low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609850" y="2905125"/>
            <a:ext cx="619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high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171700" y="2924175"/>
            <a:ext cx="619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med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857625" y="5076825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If optimization is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- </a:t>
            </a:r>
            <a:r>
              <a:rPr lang="en-US" b="1" dirty="0" smtClean="0">
                <a:solidFill>
                  <a:srgbClr val="0070C0"/>
                </a:solidFill>
              </a:rPr>
              <a:t>Effective</a:t>
            </a:r>
            <a:r>
              <a:rPr lang="en-US" dirty="0" smtClean="0">
                <a:solidFill>
                  <a:srgbClr val="0070C0"/>
                </a:solidFill>
              </a:rPr>
              <a:t> : point distribution should not 	depend on starting point…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- </a:t>
            </a:r>
            <a:r>
              <a:rPr lang="en-US" b="1" dirty="0" smtClean="0">
                <a:solidFill>
                  <a:srgbClr val="0070C0"/>
                </a:solidFill>
              </a:rPr>
              <a:t>Stable</a:t>
            </a:r>
            <a:r>
              <a:rPr lang="en-US" dirty="0" smtClean="0">
                <a:solidFill>
                  <a:srgbClr val="0070C0"/>
                </a:solidFill>
              </a:rPr>
              <a:t> : </a:t>
            </a:r>
            <a:r>
              <a:rPr lang="en-US" dirty="0" smtClean="0">
                <a:solidFill>
                  <a:srgbClr val="0070C0"/>
                </a:solidFill>
              </a:rPr>
              <a:t>point distribution should not </a:t>
            </a:r>
            <a:r>
              <a:rPr lang="en-US" dirty="0" smtClean="0">
                <a:solidFill>
                  <a:srgbClr val="0070C0"/>
                </a:solidFill>
              </a:rPr>
              <a:t>	depend </a:t>
            </a:r>
            <a:r>
              <a:rPr lang="en-US" dirty="0" smtClean="0">
                <a:solidFill>
                  <a:srgbClr val="0070C0"/>
                </a:solidFill>
              </a:rPr>
              <a:t>on </a:t>
            </a:r>
            <a:r>
              <a:rPr lang="en-US" dirty="0" smtClean="0">
                <a:solidFill>
                  <a:srgbClr val="0070C0"/>
                </a:solidFill>
              </a:rPr>
              <a:t>used random seed…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23" name="Abgerundetes Rechteck 22"/>
          <p:cNvSpPr/>
          <p:nvPr/>
        </p:nvSpPr>
        <p:spPr>
          <a:xfrm>
            <a:off x="3190876" y="123824"/>
            <a:ext cx="2095500" cy="361951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Geschweifte Klammer links 23"/>
          <p:cNvSpPr/>
          <p:nvPr/>
        </p:nvSpPr>
        <p:spPr>
          <a:xfrm>
            <a:off x="5600700" y="314325"/>
            <a:ext cx="276225" cy="192405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/>
          <p:cNvSpPr/>
          <p:nvPr/>
        </p:nvSpPr>
        <p:spPr>
          <a:xfrm>
            <a:off x="3790951" y="2514599"/>
            <a:ext cx="4905374" cy="762001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s Rechteck 26"/>
          <p:cNvSpPr/>
          <p:nvPr/>
        </p:nvSpPr>
        <p:spPr>
          <a:xfrm>
            <a:off x="3790951" y="3648074"/>
            <a:ext cx="4905374" cy="762001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Abgerundetes Rechteck 27"/>
          <p:cNvSpPr/>
          <p:nvPr/>
        </p:nvSpPr>
        <p:spPr>
          <a:xfrm>
            <a:off x="3781426" y="4914899"/>
            <a:ext cx="4905374" cy="1714501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" y="397046"/>
            <a:ext cx="7362825" cy="646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/>
          <p:cNvSpPr txBox="1"/>
          <p:nvPr/>
        </p:nvSpPr>
        <p:spPr>
          <a:xfrm>
            <a:off x="0" y="0"/>
            <a:ext cx="5915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default values of the widths (no optimization)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067550" y="0"/>
            <a:ext cx="2076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Starting point #1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Starting point </a:t>
            </a:r>
            <a:r>
              <a:rPr lang="en-US" dirty="0" smtClean="0">
                <a:solidFill>
                  <a:srgbClr val="0070C0"/>
                </a:solidFill>
              </a:rPr>
              <a:t>#</a:t>
            </a:r>
            <a:r>
              <a:rPr lang="en-US" dirty="0" smtClean="0">
                <a:solidFill>
                  <a:srgbClr val="0070C0"/>
                </a:solidFill>
              </a:rPr>
              <a:t>2</a:t>
            </a:r>
            <a:endParaRPr lang="de-DE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332" y="402911"/>
            <a:ext cx="7356143" cy="645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/>
          <p:cNvSpPr txBox="1"/>
          <p:nvPr/>
        </p:nvSpPr>
        <p:spPr>
          <a:xfrm>
            <a:off x="-1" y="0"/>
            <a:ext cx="717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optimization of the widths (example for chain length n=1000)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067550" y="0"/>
            <a:ext cx="2076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Starting point #1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Starting point </a:t>
            </a:r>
            <a:r>
              <a:rPr lang="en-US" dirty="0" smtClean="0">
                <a:solidFill>
                  <a:srgbClr val="0070C0"/>
                </a:solidFill>
              </a:rPr>
              <a:t>#</a:t>
            </a:r>
            <a:r>
              <a:rPr lang="en-US" dirty="0" smtClean="0">
                <a:solidFill>
                  <a:srgbClr val="0070C0"/>
                </a:solidFill>
              </a:rPr>
              <a:t>2</a:t>
            </a:r>
            <a:endParaRPr lang="de-DE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-1" y="0"/>
            <a:ext cx="5524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Optimization performance stability (for n=1000)</a:t>
            </a:r>
            <a:endParaRPr lang="de-DE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6" y="971550"/>
            <a:ext cx="4536080" cy="398045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1060" y="981074"/>
            <a:ext cx="4482940" cy="393382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428750" y="581025"/>
            <a:ext cx="1666875" cy="3693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Lowest width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019800" y="590550"/>
            <a:ext cx="1666875" cy="36933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Higher width</a:t>
            </a:r>
            <a:endParaRPr lang="de-D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600325" y="190500"/>
            <a:ext cx="3067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How to Use this Optimization ?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47675" y="923925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Available in </a:t>
            </a:r>
            <a:r>
              <a:rPr lang="en-US" dirty="0" err="1" smtClean="0">
                <a:solidFill>
                  <a:srgbClr val="0070C0"/>
                </a:solidFill>
              </a:rPr>
              <a:t>Fittino</a:t>
            </a:r>
            <a:r>
              <a:rPr lang="en-US" dirty="0" smtClean="0">
                <a:solidFill>
                  <a:srgbClr val="0070C0"/>
                </a:solidFill>
              </a:rPr>
              <a:t> since version </a:t>
            </a:r>
            <a:r>
              <a:rPr lang="en-US" dirty="0" err="1" smtClean="0">
                <a:solidFill>
                  <a:srgbClr val="0070C0"/>
                </a:solidFill>
              </a:rPr>
              <a:t>svn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502</a:t>
            </a:r>
          </a:p>
          <a:p>
            <a:r>
              <a:rPr lang="de-DE" dirty="0" smtClean="0">
                <a:solidFill>
                  <a:srgbClr val="0070C0"/>
                </a:solidFill>
              </a:rPr>
              <a:t>In fittino.cpp, </a:t>
            </a:r>
            <a:r>
              <a:rPr lang="de-DE" dirty="0" err="1" smtClean="0">
                <a:solidFill>
                  <a:srgbClr val="0070C0"/>
                </a:solidFill>
              </a:rPr>
              <a:t>implemented</a:t>
            </a:r>
            <a:r>
              <a:rPr lang="de-DE" dirty="0" smtClean="0">
                <a:solidFill>
                  <a:srgbClr val="0070C0"/>
                </a:solidFill>
              </a:rPr>
              <a:t> in </a:t>
            </a:r>
            <a:r>
              <a:rPr lang="de-DE" dirty="0" err="1" smtClean="0">
                <a:solidFill>
                  <a:srgbClr val="0070C0"/>
                </a:solidFill>
              </a:rPr>
              <a:t>the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function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Fittino</a:t>
            </a:r>
            <a:r>
              <a:rPr lang="de-DE" dirty="0" smtClean="0">
                <a:solidFill>
                  <a:srgbClr val="FF0000"/>
                </a:solidFill>
              </a:rPr>
              <a:t>::</a:t>
            </a:r>
            <a:r>
              <a:rPr lang="de-DE" dirty="0" err="1" smtClean="0">
                <a:solidFill>
                  <a:srgbClr val="FF0000"/>
                </a:solidFill>
              </a:rPr>
              <a:t>widthOptimization</a:t>
            </a:r>
            <a:endParaRPr lang="de-D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Main parameters can be tuned from the </a:t>
            </a:r>
            <a:r>
              <a:rPr lang="en-US" dirty="0" err="1" smtClean="0">
                <a:solidFill>
                  <a:srgbClr val="FF0000"/>
                </a:solidFill>
              </a:rPr>
              <a:t>fittino</a:t>
            </a:r>
            <a:r>
              <a:rPr lang="en-US" dirty="0" smtClean="0">
                <a:solidFill>
                  <a:srgbClr val="FF0000"/>
                </a:solidFill>
              </a:rPr>
              <a:t> input file</a:t>
            </a:r>
            <a:r>
              <a:rPr lang="en-US" dirty="0" smtClean="0"/>
              <a:t>: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95275" y="2447925"/>
            <a:ext cx="8534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UseMarkovChains</a:t>
            </a:r>
            <a:r>
              <a:rPr lang="de-DE" sz="1400" dirty="0" smtClean="0"/>
              <a:t>                </a:t>
            </a:r>
            <a:r>
              <a:rPr lang="de-DE" sz="1400" dirty="0" smtClean="0"/>
              <a:t>on</a:t>
            </a:r>
          </a:p>
          <a:p>
            <a:endParaRPr lang="de-DE" sz="1400" dirty="0" smtClean="0"/>
          </a:p>
          <a:p>
            <a:r>
              <a:rPr lang="de-DE" sz="1400" dirty="0" err="1" smtClean="0"/>
              <a:t>MarkovInterfaceFilePath</a:t>
            </a:r>
            <a:r>
              <a:rPr lang="de-DE" sz="1400" dirty="0" smtClean="0"/>
              <a:t>         /link/myInterfaceFile.txt</a:t>
            </a:r>
            <a:endParaRPr lang="de-DE" sz="1400" dirty="0" smtClean="0"/>
          </a:p>
          <a:p>
            <a:endParaRPr lang="de-DE" sz="1400" dirty="0" smtClean="0"/>
          </a:p>
          <a:p>
            <a:r>
              <a:rPr lang="de-DE" sz="1400" dirty="0" err="1" smtClean="0"/>
              <a:t>WidthOptimization</a:t>
            </a:r>
            <a:r>
              <a:rPr lang="de-DE" sz="1400" dirty="0" smtClean="0"/>
              <a:t>         </a:t>
            </a:r>
            <a:r>
              <a:rPr lang="de-DE" sz="1400" dirty="0" smtClean="0"/>
              <a:t>1</a:t>
            </a:r>
          </a:p>
          <a:p>
            <a:endParaRPr lang="de-DE" sz="1400" dirty="0" smtClean="0"/>
          </a:p>
          <a:p>
            <a:r>
              <a:rPr lang="de-DE" sz="1400" dirty="0" err="1" smtClean="0"/>
              <a:t>NumberOptimizationSteps</a:t>
            </a:r>
            <a:r>
              <a:rPr lang="de-DE" sz="1400" dirty="0" smtClean="0"/>
              <a:t>   </a:t>
            </a:r>
            <a:r>
              <a:rPr lang="de-DE" sz="1400" dirty="0" smtClean="0"/>
              <a:t>1000</a:t>
            </a:r>
          </a:p>
          <a:p>
            <a:endParaRPr lang="de-DE" sz="1400" dirty="0" smtClean="0"/>
          </a:p>
          <a:p>
            <a:r>
              <a:rPr lang="de-DE" sz="1400" dirty="0" err="1" smtClean="0"/>
              <a:t>AcceptanceRange</a:t>
            </a:r>
            <a:r>
              <a:rPr lang="de-DE" sz="1400" dirty="0" smtClean="0"/>
              <a:t>           </a:t>
            </a:r>
            <a:r>
              <a:rPr lang="de-DE" sz="1400" dirty="0" smtClean="0"/>
              <a:t>3</a:t>
            </a:r>
          </a:p>
          <a:p>
            <a:endParaRPr lang="de-DE" sz="1400" dirty="0" smtClean="0"/>
          </a:p>
          <a:p>
            <a:endParaRPr lang="de-DE" sz="1400" dirty="0"/>
          </a:p>
        </p:txBody>
      </p:sp>
      <p:sp>
        <p:nvSpPr>
          <p:cNvPr id="5" name="Textfeld 4"/>
          <p:cNvSpPr txBox="1"/>
          <p:nvPr/>
        </p:nvSpPr>
        <p:spPr>
          <a:xfrm>
            <a:off x="2933700" y="2105025"/>
            <a:ext cx="4048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Must be switched on to perform optimization </a:t>
            </a:r>
            <a:endParaRPr lang="de-DE" sz="1400" dirty="0">
              <a:solidFill>
                <a:srgbClr val="7030A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591051" y="2571750"/>
            <a:ext cx="4552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The optimized width are written in the </a:t>
            </a:r>
            <a:r>
              <a:rPr lang="en-US" sz="1400" dirty="0" err="1" smtClean="0">
                <a:solidFill>
                  <a:srgbClr val="7030A0"/>
                </a:solidFill>
              </a:rPr>
              <a:t>MarkovInterfaceFile</a:t>
            </a:r>
            <a:endParaRPr lang="de-DE" sz="1400" dirty="0">
              <a:solidFill>
                <a:srgbClr val="7030A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714874" y="3009900"/>
            <a:ext cx="3533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If no width are found in the interface file and </a:t>
            </a:r>
            <a:r>
              <a:rPr lang="de-DE" sz="1400" dirty="0" err="1" smtClean="0">
                <a:solidFill>
                  <a:srgbClr val="7030A0"/>
                </a:solidFill>
              </a:rPr>
              <a:t>WidthOptimization</a:t>
            </a:r>
            <a:r>
              <a:rPr lang="de-DE" sz="1400" dirty="0" smtClean="0">
                <a:solidFill>
                  <a:srgbClr val="7030A0"/>
                </a:solidFill>
              </a:rPr>
              <a:t> </a:t>
            </a:r>
            <a:r>
              <a:rPr lang="de-DE" sz="1400" dirty="0" smtClean="0">
                <a:solidFill>
                  <a:srgbClr val="7030A0"/>
                </a:solidFill>
              </a:rPr>
              <a:t>==1, </a:t>
            </a:r>
            <a:r>
              <a:rPr lang="de-DE" sz="1400" dirty="0" err="1" smtClean="0">
                <a:solidFill>
                  <a:srgbClr val="7030A0"/>
                </a:solidFill>
              </a:rPr>
              <a:t>optimization</a:t>
            </a:r>
            <a:r>
              <a:rPr lang="de-DE" sz="1400" dirty="0" smtClean="0">
                <a:solidFill>
                  <a:srgbClr val="7030A0"/>
                </a:solidFill>
              </a:rPr>
              <a:t> </a:t>
            </a:r>
            <a:r>
              <a:rPr lang="de-DE" sz="1400" dirty="0" err="1" smtClean="0">
                <a:solidFill>
                  <a:srgbClr val="7030A0"/>
                </a:solidFill>
              </a:rPr>
              <a:t>is</a:t>
            </a:r>
            <a:r>
              <a:rPr lang="de-DE" sz="1400" dirty="0" smtClean="0">
                <a:solidFill>
                  <a:srgbClr val="7030A0"/>
                </a:solidFill>
              </a:rPr>
              <a:t> </a:t>
            </a:r>
            <a:r>
              <a:rPr lang="de-DE" sz="1400" dirty="0" err="1" smtClean="0">
                <a:solidFill>
                  <a:srgbClr val="7030A0"/>
                </a:solidFill>
              </a:rPr>
              <a:t>performed</a:t>
            </a:r>
            <a:r>
              <a:rPr lang="de-DE" sz="1400" dirty="0" smtClean="0">
                <a:solidFill>
                  <a:srgbClr val="7030A0"/>
                </a:solidFill>
              </a:rPr>
              <a:t>. 0 </a:t>
            </a:r>
            <a:r>
              <a:rPr lang="de-DE" sz="1400" dirty="0" err="1" smtClean="0">
                <a:solidFill>
                  <a:srgbClr val="7030A0"/>
                </a:solidFill>
              </a:rPr>
              <a:t>by</a:t>
            </a:r>
            <a:r>
              <a:rPr lang="de-DE" sz="1400" dirty="0" smtClean="0">
                <a:solidFill>
                  <a:srgbClr val="7030A0"/>
                </a:solidFill>
              </a:rPr>
              <a:t> </a:t>
            </a:r>
            <a:r>
              <a:rPr lang="de-DE" sz="1400" dirty="0" err="1" smtClean="0">
                <a:solidFill>
                  <a:srgbClr val="7030A0"/>
                </a:solidFill>
              </a:rPr>
              <a:t>default</a:t>
            </a:r>
            <a:endParaRPr lang="de-DE" sz="1400" dirty="0">
              <a:solidFill>
                <a:srgbClr val="7030A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286249" y="4029075"/>
            <a:ext cx="3124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Number of steps in the Markov chain used for optimization, 1000 by default </a:t>
            </a:r>
            <a:endParaRPr lang="de-DE" sz="1400" dirty="0">
              <a:solidFill>
                <a:srgbClr val="7030A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990850" y="4791075"/>
            <a:ext cx="3095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</a:rPr>
              <a:t>3 possible acceptance ranges: 1=[0.4,0.6], 2=[0.44,0.56], 3=[0.48,0.52]</a:t>
            </a:r>
          </a:p>
          <a:p>
            <a:r>
              <a:rPr lang="en-US" sz="1400" dirty="0" smtClean="0">
                <a:solidFill>
                  <a:srgbClr val="7030A0"/>
                </a:solidFill>
              </a:rPr>
              <a:t>To be modified soon …</a:t>
            </a:r>
            <a:endParaRPr lang="de-DE" sz="1400" dirty="0">
              <a:solidFill>
                <a:srgbClr val="7030A0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rot="10800000" flipV="1">
            <a:off x="2590800" y="2352674"/>
            <a:ext cx="628650" cy="21907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rot="10800000" flipV="1">
            <a:off x="4352925" y="2847975"/>
            <a:ext cx="323850" cy="13335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rot="10800000" flipV="1">
            <a:off x="2543175" y="3371850"/>
            <a:ext cx="2133600" cy="762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rot="10800000">
            <a:off x="2952751" y="3924301"/>
            <a:ext cx="1362075" cy="20002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rot="10800000">
            <a:off x="2266950" y="4438650"/>
            <a:ext cx="628650" cy="4191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2076450" y="6211669"/>
            <a:ext cx="515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200 steps, optimization rakes ~2h, for 1000 : ~9h</a:t>
            </a:r>
          </a:p>
          <a:p>
            <a:r>
              <a:rPr lang="en-US" dirty="0" smtClean="0"/>
              <a:t>Adapt your batch script …</a:t>
            </a:r>
            <a:endParaRPr lang="de-DE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294218"/>
            <a:ext cx="5524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bgerundetes Rechteck 22"/>
          <p:cNvSpPr/>
          <p:nvPr/>
        </p:nvSpPr>
        <p:spPr>
          <a:xfrm>
            <a:off x="2524125" y="200024"/>
            <a:ext cx="3171826" cy="361951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181225" y="180975"/>
            <a:ext cx="351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Conclusion and Plan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066800" y="1276350"/>
            <a:ext cx="72961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Improvement of Markov chains related algorithms</a:t>
            </a:r>
          </a:p>
          <a:p>
            <a:r>
              <a:rPr lang="en-US" dirty="0" smtClean="0"/>
              <a:t>	</a:t>
            </a:r>
            <a:r>
              <a:rPr lang="en-US" dirty="0" smtClean="0"/>
              <a:t>- key point for scan stability, optimization of CPU usage</a:t>
            </a:r>
          </a:p>
          <a:p>
            <a:endParaRPr lang="en-US" dirty="0" smtClean="0"/>
          </a:p>
          <a:p>
            <a:r>
              <a:rPr lang="en-US" dirty="0" smtClean="0"/>
              <a:t>Correlations  being included in the global optimization (~1 week)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Any comment/suggestion/feed-back welcome</a:t>
            </a:r>
          </a:p>
          <a:p>
            <a:endParaRPr lang="en-US" dirty="0" smtClean="0"/>
          </a:p>
          <a:p>
            <a:r>
              <a:rPr lang="en-US" dirty="0" smtClean="0"/>
              <a:t>         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                  Work in progress …</a:t>
            </a:r>
            <a:endParaRPr lang="en-US" dirty="0" smtClean="0"/>
          </a:p>
          <a:p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5223" y="4378643"/>
            <a:ext cx="1742077" cy="226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6981825" y="6581001"/>
            <a:ext cx="2162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Andrei Markov, 1856-1922</a:t>
            </a:r>
            <a:endParaRPr lang="de-DE" sz="1200" dirty="0"/>
          </a:p>
        </p:txBody>
      </p:sp>
      <p:sp>
        <p:nvSpPr>
          <p:cNvPr id="10" name="Abgerundetes Rechteck 9"/>
          <p:cNvSpPr/>
          <p:nvPr/>
        </p:nvSpPr>
        <p:spPr>
          <a:xfrm>
            <a:off x="2781301" y="180974"/>
            <a:ext cx="2371724" cy="361951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Gleichschenkliges Dreieck 10"/>
          <p:cNvSpPr/>
          <p:nvPr/>
        </p:nvSpPr>
        <p:spPr>
          <a:xfrm>
            <a:off x="704850" y="2171700"/>
            <a:ext cx="190500" cy="161925"/>
          </a:xfrm>
          <a:prstGeom prst="triangl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Gleichschenkliges Dreieck 11"/>
          <p:cNvSpPr/>
          <p:nvPr/>
        </p:nvSpPr>
        <p:spPr>
          <a:xfrm>
            <a:off x="742950" y="1381125"/>
            <a:ext cx="190500" cy="161925"/>
          </a:xfrm>
          <a:prstGeom prst="triangl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Gleichschenkliges Dreieck 13"/>
          <p:cNvSpPr/>
          <p:nvPr/>
        </p:nvSpPr>
        <p:spPr>
          <a:xfrm>
            <a:off x="695325" y="2724150"/>
            <a:ext cx="190500" cy="161925"/>
          </a:xfrm>
          <a:prstGeom prst="triangl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28596" y="714356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u="sng" dirty="0" err="1" smtClean="0"/>
              <a:t>Minimisation</a:t>
            </a:r>
            <a:r>
              <a:rPr lang="de-DE" u="sng" dirty="0" smtClean="0"/>
              <a:t> </a:t>
            </a:r>
            <a:r>
              <a:rPr lang="de-DE" u="sng" dirty="0" err="1" smtClean="0"/>
              <a:t>and</a:t>
            </a:r>
            <a:r>
              <a:rPr lang="de-DE" u="sng" dirty="0" smtClean="0"/>
              <a:t> Scanning </a:t>
            </a:r>
            <a:r>
              <a:rPr lang="de-DE" u="sng" dirty="0" err="1" smtClean="0"/>
              <a:t>Techniques</a:t>
            </a:r>
            <a:r>
              <a:rPr lang="de-DE" u="sng" dirty="0" smtClean="0"/>
              <a:t>:</a:t>
            </a:r>
            <a:endParaRPr lang="de-DE" dirty="0" smtClean="0"/>
          </a:p>
          <a:p>
            <a:r>
              <a:rPr lang="en-US" i="1" dirty="0" smtClean="0"/>
              <a:t>“Two </a:t>
            </a:r>
            <a:r>
              <a:rPr lang="en-US" i="1" dirty="0" smtClean="0"/>
              <a:t>different parameter estimation techniques are </a:t>
            </a:r>
            <a:r>
              <a:rPr lang="en-US" i="1" dirty="0" smtClean="0"/>
              <a:t>used in </a:t>
            </a:r>
            <a:r>
              <a:rPr lang="en-US" i="1" dirty="0" smtClean="0"/>
              <a:t>the following, a </a:t>
            </a:r>
            <a:r>
              <a:rPr lang="en-US" i="1" dirty="0" smtClean="0">
                <a:solidFill>
                  <a:srgbClr val="0070C0"/>
                </a:solidFill>
              </a:rPr>
              <a:t>Markov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0070C0"/>
                </a:solidFill>
              </a:rPr>
              <a:t>Chain Monte Carlo </a:t>
            </a:r>
            <a:r>
              <a:rPr lang="en-US" i="1" dirty="0" smtClean="0"/>
              <a:t>and </a:t>
            </a:r>
            <a:r>
              <a:rPr lang="en-US" i="1" dirty="0" smtClean="0">
                <a:solidFill>
                  <a:srgbClr val="0070C0"/>
                </a:solidFill>
              </a:rPr>
              <a:t>Toy </a:t>
            </a:r>
            <a:r>
              <a:rPr lang="de-DE" i="1" dirty="0" err="1" smtClean="0">
                <a:solidFill>
                  <a:srgbClr val="0070C0"/>
                </a:solidFill>
              </a:rPr>
              <a:t>Fits</a:t>
            </a:r>
            <a:r>
              <a:rPr lang="de-DE" i="1" dirty="0" smtClean="0"/>
              <a:t>.“</a:t>
            </a:r>
            <a:endParaRPr lang="de-DE" i="1" dirty="0"/>
          </a:p>
        </p:txBody>
      </p:sp>
      <p:sp>
        <p:nvSpPr>
          <p:cNvPr id="3" name="Rechteck 2"/>
          <p:cNvSpPr/>
          <p:nvPr/>
        </p:nvSpPr>
        <p:spPr>
          <a:xfrm>
            <a:off x="0" y="0"/>
            <a:ext cx="5839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0070C0"/>
                </a:solidFill>
              </a:rPr>
              <a:t>Last update </a:t>
            </a:r>
            <a:r>
              <a:rPr lang="de-DE" dirty="0" err="1" smtClean="0">
                <a:solidFill>
                  <a:srgbClr val="0070C0"/>
                </a:solidFill>
              </a:rPr>
              <a:t>of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Fittino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results</a:t>
            </a:r>
            <a:r>
              <a:rPr lang="de-DE" dirty="0" smtClean="0">
                <a:solidFill>
                  <a:srgbClr val="0070C0"/>
                </a:solidFill>
              </a:rPr>
              <a:t>: http</a:t>
            </a:r>
            <a:r>
              <a:rPr lang="de-DE" dirty="0" smtClean="0">
                <a:solidFill>
                  <a:srgbClr val="0070C0"/>
                </a:solidFill>
              </a:rPr>
              <a:t>://arxiv.org/abs/0907.2589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66750" y="2076442"/>
            <a:ext cx="8462992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u="sng" dirty="0" smtClean="0">
                <a:solidFill>
                  <a:srgbClr val="0070C0"/>
                </a:solidFill>
              </a:rPr>
              <a:t>Markov Chain Monte Carlo: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</a:t>
            </a:r>
            <a:r>
              <a:rPr lang="en-US" dirty="0" smtClean="0"/>
              <a:t>  Scan </a:t>
            </a:r>
            <a:r>
              <a:rPr lang="en-US" dirty="0" smtClean="0">
                <a:latin typeface="Symbol" pitchFamily="18" charset="2"/>
              </a:rPr>
              <a:t>c2</a:t>
            </a:r>
            <a:r>
              <a:rPr lang="en-US" dirty="0" smtClean="0"/>
              <a:t> surface around its minima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Sampling  density ~ likelihood in Bayesian approach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  Use directly the </a:t>
            </a:r>
            <a:r>
              <a:rPr lang="en-US" dirty="0" smtClean="0">
                <a:latin typeface="Symbol" pitchFamily="18" charset="2"/>
              </a:rPr>
              <a:t>c</a:t>
            </a:r>
            <a:r>
              <a:rPr lang="en-US" dirty="0" smtClean="0"/>
              <a:t>2 values  to define best fit point and 1-2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 uncertainties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90501" y="4333878"/>
            <a:ext cx="8753474" cy="133882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u="sng" dirty="0" smtClean="0">
                <a:solidFill>
                  <a:srgbClr val="0070C0"/>
                </a:solidFill>
              </a:rPr>
              <a:t>Toy fits:  2 steps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 smtClean="0"/>
              <a:t>1) Search for the absolute minimum </a:t>
            </a:r>
            <a:r>
              <a:rPr lang="en-US" dirty="0" smtClean="0">
                <a:latin typeface="Symbol" pitchFamily="18" charset="2"/>
              </a:rPr>
              <a:t>c</a:t>
            </a:r>
            <a:r>
              <a:rPr lang="en-US" dirty="0" smtClean="0"/>
              <a:t>2 point (with </a:t>
            </a:r>
            <a:r>
              <a:rPr lang="en-US" b="1" dirty="0" smtClean="0">
                <a:solidFill>
                  <a:srgbClr val="FF6600"/>
                </a:solidFill>
              </a:rPr>
              <a:t>Markov Chain </a:t>
            </a:r>
            <a:r>
              <a:rPr lang="en-US" dirty="0" smtClean="0"/>
              <a:t>or Simulated Annealing)</a:t>
            </a:r>
          </a:p>
          <a:p>
            <a:pPr marL="342900" indent="-342900">
              <a:lnSpc>
                <a:spcPct val="150000"/>
              </a:lnSpc>
            </a:pPr>
            <a:r>
              <a:rPr lang="en-US" dirty="0" smtClean="0"/>
              <a:t>2) Calculate observables, smear them, create toy data (pseudo-experiment)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874757" y="648866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is a Markov Chain… ?</a:t>
            </a:r>
            <a:endParaRPr lang="de-DE" dirty="0"/>
          </a:p>
        </p:txBody>
      </p:sp>
      <p:sp>
        <p:nvSpPr>
          <p:cNvPr id="9" name="Gleichschenkliges Dreieck 8"/>
          <p:cNvSpPr/>
          <p:nvPr/>
        </p:nvSpPr>
        <p:spPr>
          <a:xfrm>
            <a:off x="514350" y="3076575"/>
            <a:ext cx="190500" cy="161925"/>
          </a:xfrm>
          <a:prstGeom prst="triangl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/>
          <p:cNvSpPr/>
          <p:nvPr/>
        </p:nvSpPr>
        <p:spPr>
          <a:xfrm>
            <a:off x="523875" y="2686050"/>
            <a:ext cx="190500" cy="161925"/>
          </a:xfrm>
          <a:prstGeom prst="triangl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Gleichschenkliges Dreieck 10"/>
          <p:cNvSpPr/>
          <p:nvPr/>
        </p:nvSpPr>
        <p:spPr>
          <a:xfrm>
            <a:off x="542925" y="3495675"/>
            <a:ext cx="190500" cy="161925"/>
          </a:xfrm>
          <a:prstGeom prst="triangl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s Rechteck 11"/>
          <p:cNvSpPr/>
          <p:nvPr/>
        </p:nvSpPr>
        <p:spPr>
          <a:xfrm>
            <a:off x="152400" y="2124075"/>
            <a:ext cx="8515350" cy="1762125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s Rechteck 12"/>
          <p:cNvSpPr/>
          <p:nvPr/>
        </p:nvSpPr>
        <p:spPr>
          <a:xfrm>
            <a:off x="190500" y="4343400"/>
            <a:ext cx="8515350" cy="1762125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0" y="958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Let’s assume  a non-trivial/non-analytical function… </a:t>
            </a:r>
          </a:p>
          <a:p>
            <a:pPr algn="ctr"/>
            <a:r>
              <a:rPr lang="en-US" b="1" dirty="0" smtClean="0">
                <a:solidFill>
                  <a:srgbClr val="FF6600"/>
                </a:solidFill>
                <a:latin typeface="Symbol" pitchFamily="18" charset="2"/>
              </a:rPr>
              <a:t>c</a:t>
            </a:r>
            <a:r>
              <a:rPr lang="en-US" b="1" dirty="0" smtClean="0">
                <a:solidFill>
                  <a:srgbClr val="FF6600"/>
                </a:solidFill>
              </a:rPr>
              <a:t>2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6600"/>
                </a:solidFill>
              </a:rPr>
              <a:t>surface</a:t>
            </a:r>
            <a:r>
              <a:rPr lang="en-US" dirty="0" smtClean="0">
                <a:solidFill>
                  <a:srgbClr val="0070C0"/>
                </a:solidFill>
              </a:rPr>
              <a:t>, defined by </a:t>
            </a:r>
            <a:r>
              <a:rPr lang="en-US" b="1" dirty="0" smtClean="0">
                <a:solidFill>
                  <a:srgbClr val="FF6600"/>
                </a:solidFill>
              </a:rPr>
              <a:t>measurement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6600"/>
                </a:solidFill>
              </a:rPr>
              <a:t>M</a:t>
            </a:r>
            <a:r>
              <a:rPr lang="en-US" dirty="0" smtClean="0">
                <a:solidFill>
                  <a:srgbClr val="0070C0"/>
                </a:solidFill>
              </a:rPr>
              <a:t> (fixed), and </a:t>
            </a:r>
            <a:r>
              <a:rPr lang="en-US" b="1" dirty="0" smtClean="0">
                <a:solidFill>
                  <a:srgbClr val="FF6600"/>
                </a:solidFill>
              </a:rPr>
              <a:t>model parameters P </a:t>
            </a:r>
            <a:r>
              <a:rPr lang="en-US" dirty="0" smtClean="0">
                <a:solidFill>
                  <a:srgbClr val="0070C0"/>
                </a:solidFill>
              </a:rPr>
              <a:t>(unknown). </a:t>
            </a:r>
            <a:endParaRPr lang="de-DE" dirty="0">
              <a:solidFill>
                <a:srgbClr val="0070C0"/>
              </a:solidFill>
            </a:endParaRPr>
          </a:p>
        </p:txBody>
      </p:sp>
      <p:grpSp>
        <p:nvGrpSpPr>
          <p:cNvPr id="66" name="Gruppieren 65"/>
          <p:cNvGrpSpPr/>
          <p:nvPr/>
        </p:nvGrpSpPr>
        <p:grpSpPr>
          <a:xfrm>
            <a:off x="714348" y="2071678"/>
            <a:ext cx="8643998" cy="4584174"/>
            <a:chOff x="714348" y="2071678"/>
            <a:chExt cx="8643998" cy="4584174"/>
          </a:xfrm>
        </p:grpSpPr>
        <p:cxnSp>
          <p:nvCxnSpPr>
            <p:cNvPr id="7" name="Gerade Verbindung mit Pfeil 6"/>
            <p:cNvCxnSpPr/>
            <p:nvPr/>
          </p:nvCxnSpPr>
          <p:spPr>
            <a:xfrm rot="5400000" flipH="1" flipV="1">
              <a:off x="-427866" y="4500570"/>
              <a:ext cx="3999734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/>
            <p:cNvCxnSpPr/>
            <p:nvPr/>
          </p:nvCxnSpPr>
          <p:spPr>
            <a:xfrm>
              <a:off x="1571604" y="6500834"/>
              <a:ext cx="62151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/>
            <p:cNvSpPr txBox="1"/>
            <p:nvPr/>
          </p:nvSpPr>
          <p:spPr>
            <a:xfrm>
              <a:off x="7929618" y="6286520"/>
              <a:ext cx="1428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P</a:t>
              </a:r>
              <a:endParaRPr lang="de-DE" dirty="0">
                <a:solidFill>
                  <a:srgbClr val="0070C0"/>
                </a:solidFill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714348" y="2071678"/>
              <a:ext cx="17098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  <a:latin typeface="Symbol" pitchFamily="18" charset="2"/>
                </a:rPr>
                <a:t>c</a:t>
              </a:r>
              <a:r>
                <a:rPr lang="en-US" dirty="0" smtClean="0">
                  <a:solidFill>
                    <a:srgbClr val="0070C0"/>
                  </a:solidFill>
                </a:rPr>
                <a:t>2 (P,M==M</a:t>
              </a:r>
              <a:r>
                <a:rPr lang="en-US" baseline="-25000" dirty="0" smtClean="0">
                  <a:solidFill>
                    <a:srgbClr val="0070C0"/>
                  </a:solidFill>
                </a:rPr>
                <a:t>0</a:t>
              </a:r>
              <a:r>
                <a:rPr lang="en-US" dirty="0" smtClean="0">
                  <a:solidFill>
                    <a:srgbClr val="0070C0"/>
                  </a:solidFill>
                </a:rPr>
                <a:t>)</a:t>
              </a:r>
              <a:endParaRPr lang="de-DE" dirty="0">
                <a:solidFill>
                  <a:srgbClr val="0070C0"/>
                </a:solidFill>
              </a:endParaRPr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1679944" y="3708991"/>
              <a:ext cx="6251944" cy="2883195"/>
            </a:xfrm>
            <a:custGeom>
              <a:avLst/>
              <a:gdLst>
                <a:gd name="connsiteX0" fmla="*/ 0 w 6251944"/>
                <a:gd name="connsiteY0" fmla="*/ 1607288 h 2883195"/>
                <a:gd name="connsiteX1" fmla="*/ 361507 w 6251944"/>
                <a:gd name="connsiteY1" fmla="*/ 724786 h 2883195"/>
                <a:gd name="connsiteX2" fmla="*/ 723014 w 6251944"/>
                <a:gd name="connsiteY2" fmla="*/ 182525 h 2883195"/>
                <a:gd name="connsiteX3" fmla="*/ 1180214 w 6251944"/>
                <a:gd name="connsiteY3" fmla="*/ 44302 h 2883195"/>
                <a:gd name="connsiteX4" fmla="*/ 1562986 w 6251944"/>
                <a:gd name="connsiteY4" fmla="*/ 427074 h 2883195"/>
                <a:gd name="connsiteX5" fmla="*/ 2211572 w 6251944"/>
                <a:gd name="connsiteY5" fmla="*/ 2606749 h 2883195"/>
                <a:gd name="connsiteX6" fmla="*/ 2583712 w 6251944"/>
                <a:gd name="connsiteY6" fmla="*/ 2085753 h 2883195"/>
                <a:gd name="connsiteX7" fmla="*/ 2881423 w 6251944"/>
                <a:gd name="connsiteY7" fmla="*/ 1107558 h 2883195"/>
                <a:gd name="connsiteX8" fmla="*/ 3413051 w 6251944"/>
                <a:gd name="connsiteY8" fmla="*/ 1213883 h 2883195"/>
                <a:gd name="connsiteX9" fmla="*/ 3817089 w 6251944"/>
                <a:gd name="connsiteY9" fmla="*/ 852376 h 2883195"/>
                <a:gd name="connsiteX10" fmla="*/ 4189228 w 6251944"/>
                <a:gd name="connsiteY10" fmla="*/ 363279 h 2883195"/>
                <a:gd name="connsiteX11" fmla="*/ 6251944 w 6251944"/>
                <a:gd name="connsiteY11" fmla="*/ 575930 h 288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51944" h="2883195">
                  <a:moveTo>
                    <a:pt x="0" y="1607288"/>
                  </a:moveTo>
                  <a:cubicBezTo>
                    <a:pt x="120502" y="1284767"/>
                    <a:pt x="241005" y="962246"/>
                    <a:pt x="361507" y="724786"/>
                  </a:cubicBezTo>
                  <a:cubicBezTo>
                    <a:pt x="482009" y="487326"/>
                    <a:pt x="586563" y="295939"/>
                    <a:pt x="723014" y="182525"/>
                  </a:cubicBezTo>
                  <a:cubicBezTo>
                    <a:pt x="859465" y="69111"/>
                    <a:pt x="1040219" y="3544"/>
                    <a:pt x="1180214" y="44302"/>
                  </a:cubicBezTo>
                  <a:cubicBezTo>
                    <a:pt x="1320209" y="85060"/>
                    <a:pt x="1391093" y="0"/>
                    <a:pt x="1562986" y="427074"/>
                  </a:cubicBezTo>
                  <a:cubicBezTo>
                    <a:pt x="1734879" y="854148"/>
                    <a:pt x="2041451" y="2330303"/>
                    <a:pt x="2211572" y="2606749"/>
                  </a:cubicBezTo>
                  <a:cubicBezTo>
                    <a:pt x="2381693" y="2883195"/>
                    <a:pt x="2472070" y="2335618"/>
                    <a:pt x="2583712" y="2085753"/>
                  </a:cubicBezTo>
                  <a:cubicBezTo>
                    <a:pt x="2695354" y="1835888"/>
                    <a:pt x="2743200" y="1252870"/>
                    <a:pt x="2881423" y="1107558"/>
                  </a:cubicBezTo>
                  <a:cubicBezTo>
                    <a:pt x="3019646" y="962246"/>
                    <a:pt x="3257107" y="1256413"/>
                    <a:pt x="3413051" y="1213883"/>
                  </a:cubicBezTo>
                  <a:cubicBezTo>
                    <a:pt x="3568995" y="1171353"/>
                    <a:pt x="3687726" y="994143"/>
                    <a:pt x="3817089" y="852376"/>
                  </a:cubicBezTo>
                  <a:cubicBezTo>
                    <a:pt x="3946452" y="710609"/>
                    <a:pt x="3783419" y="409353"/>
                    <a:pt x="4189228" y="363279"/>
                  </a:cubicBezTo>
                  <a:cubicBezTo>
                    <a:pt x="4595037" y="317205"/>
                    <a:pt x="5423490" y="446567"/>
                    <a:pt x="6251944" y="575930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8" name="Gruppieren 67"/>
          <p:cNvGrpSpPr/>
          <p:nvPr/>
        </p:nvGrpSpPr>
        <p:grpSpPr>
          <a:xfrm>
            <a:off x="1605516" y="1036090"/>
            <a:ext cx="7548009" cy="5447998"/>
            <a:chOff x="1605516" y="1036090"/>
            <a:chExt cx="7548009" cy="5447998"/>
          </a:xfrm>
        </p:grpSpPr>
        <p:sp>
          <p:nvSpPr>
            <p:cNvPr id="22" name="Textfeld 21"/>
            <p:cNvSpPr txBox="1"/>
            <p:nvPr/>
          </p:nvSpPr>
          <p:spPr>
            <a:xfrm>
              <a:off x="2867013" y="1036090"/>
              <a:ext cx="6286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#2 </a:t>
              </a:r>
              <a:r>
                <a:rPr lang="en-US" dirty="0" smtClean="0">
                  <a:solidFill>
                    <a:srgbClr val="0070C0"/>
                  </a:solidFill>
                </a:rPr>
                <a:t>– Build a proposal </a:t>
              </a:r>
              <a:r>
                <a:rPr lang="en-US" dirty="0" smtClean="0">
                  <a:solidFill>
                    <a:srgbClr val="0070C0"/>
                  </a:solidFill>
                </a:rPr>
                <a:t>distribution </a:t>
              </a:r>
              <a:r>
                <a:rPr lang="en-US" dirty="0" smtClean="0">
                  <a:solidFill>
                    <a:srgbClr val="0070C0"/>
                  </a:solidFill>
                </a:rPr>
                <a:t>(“candidate law”)</a:t>
              </a:r>
            </a:p>
          </p:txBody>
        </p:sp>
        <p:grpSp>
          <p:nvGrpSpPr>
            <p:cNvPr id="40" name="Gruppieren 39"/>
            <p:cNvGrpSpPr/>
            <p:nvPr/>
          </p:nvGrpSpPr>
          <p:grpSpPr>
            <a:xfrm>
              <a:off x="1605516" y="5729177"/>
              <a:ext cx="1127050" cy="754911"/>
              <a:chOff x="3338623" y="2401186"/>
              <a:chExt cx="1127050" cy="754911"/>
            </a:xfrm>
          </p:grpSpPr>
          <p:sp>
            <p:nvSpPr>
              <p:cNvPr id="38" name="Freihandform 37"/>
              <p:cNvSpPr/>
              <p:nvPr/>
            </p:nvSpPr>
            <p:spPr>
              <a:xfrm>
                <a:off x="3338623" y="2408274"/>
                <a:ext cx="499730" cy="747823"/>
              </a:xfrm>
              <a:custGeom>
                <a:avLst/>
                <a:gdLst>
                  <a:gd name="connsiteX0" fmla="*/ 0 w 499730"/>
                  <a:gd name="connsiteY0" fmla="*/ 728331 h 747823"/>
                  <a:gd name="connsiteX1" fmla="*/ 180754 w 499730"/>
                  <a:gd name="connsiteY1" fmla="*/ 664535 h 747823"/>
                  <a:gd name="connsiteX2" fmla="*/ 329610 w 499730"/>
                  <a:gd name="connsiteY2" fmla="*/ 228600 h 747823"/>
                  <a:gd name="connsiteX3" fmla="*/ 414670 w 499730"/>
                  <a:gd name="connsiteY3" fmla="*/ 37214 h 747823"/>
                  <a:gd name="connsiteX4" fmla="*/ 499730 w 499730"/>
                  <a:gd name="connsiteY4" fmla="*/ 5317 h 747823"/>
                  <a:gd name="connsiteX5" fmla="*/ 499730 w 499730"/>
                  <a:gd name="connsiteY5" fmla="*/ 5317 h 74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9730" h="747823">
                    <a:moveTo>
                      <a:pt x="0" y="728331"/>
                    </a:moveTo>
                    <a:cubicBezTo>
                      <a:pt x="62909" y="738077"/>
                      <a:pt x="125819" y="747823"/>
                      <a:pt x="180754" y="664535"/>
                    </a:cubicBezTo>
                    <a:cubicBezTo>
                      <a:pt x="235689" y="581247"/>
                      <a:pt x="290624" y="333153"/>
                      <a:pt x="329610" y="228600"/>
                    </a:cubicBezTo>
                    <a:cubicBezTo>
                      <a:pt x="368596" y="124047"/>
                      <a:pt x="386317" y="74428"/>
                      <a:pt x="414670" y="37214"/>
                    </a:cubicBezTo>
                    <a:cubicBezTo>
                      <a:pt x="443023" y="0"/>
                      <a:pt x="499730" y="5317"/>
                      <a:pt x="499730" y="5317"/>
                    </a:cubicBezTo>
                    <a:lnTo>
                      <a:pt x="499730" y="5317"/>
                    </a:lnTo>
                  </a:path>
                </a:pathLst>
              </a:cu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Freihandform 38"/>
              <p:cNvSpPr/>
              <p:nvPr/>
            </p:nvSpPr>
            <p:spPr>
              <a:xfrm flipH="1">
                <a:off x="3841896" y="2401186"/>
                <a:ext cx="623777" cy="747823"/>
              </a:xfrm>
              <a:custGeom>
                <a:avLst/>
                <a:gdLst>
                  <a:gd name="connsiteX0" fmla="*/ 0 w 499730"/>
                  <a:gd name="connsiteY0" fmla="*/ 728331 h 747823"/>
                  <a:gd name="connsiteX1" fmla="*/ 180754 w 499730"/>
                  <a:gd name="connsiteY1" fmla="*/ 664535 h 747823"/>
                  <a:gd name="connsiteX2" fmla="*/ 329610 w 499730"/>
                  <a:gd name="connsiteY2" fmla="*/ 228600 h 747823"/>
                  <a:gd name="connsiteX3" fmla="*/ 414670 w 499730"/>
                  <a:gd name="connsiteY3" fmla="*/ 37214 h 747823"/>
                  <a:gd name="connsiteX4" fmla="*/ 499730 w 499730"/>
                  <a:gd name="connsiteY4" fmla="*/ 5317 h 747823"/>
                  <a:gd name="connsiteX5" fmla="*/ 499730 w 499730"/>
                  <a:gd name="connsiteY5" fmla="*/ 5317 h 74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9730" h="747823">
                    <a:moveTo>
                      <a:pt x="0" y="728331"/>
                    </a:moveTo>
                    <a:cubicBezTo>
                      <a:pt x="62909" y="738077"/>
                      <a:pt x="125819" y="747823"/>
                      <a:pt x="180754" y="664535"/>
                    </a:cubicBezTo>
                    <a:cubicBezTo>
                      <a:pt x="235689" y="581247"/>
                      <a:pt x="290624" y="333153"/>
                      <a:pt x="329610" y="228600"/>
                    </a:cubicBezTo>
                    <a:cubicBezTo>
                      <a:pt x="368596" y="124047"/>
                      <a:pt x="386317" y="74428"/>
                      <a:pt x="414670" y="37214"/>
                    </a:cubicBezTo>
                    <a:cubicBezTo>
                      <a:pt x="443023" y="0"/>
                      <a:pt x="499730" y="5317"/>
                      <a:pt x="499730" y="5317"/>
                    </a:cubicBezTo>
                    <a:lnTo>
                      <a:pt x="499730" y="5317"/>
                    </a:lnTo>
                  </a:path>
                </a:pathLst>
              </a:cu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79" name="Gruppieren 78"/>
          <p:cNvGrpSpPr/>
          <p:nvPr/>
        </p:nvGrpSpPr>
        <p:grpSpPr>
          <a:xfrm>
            <a:off x="1850065" y="750338"/>
            <a:ext cx="4089757" cy="5750495"/>
            <a:chOff x="1850065" y="750338"/>
            <a:chExt cx="4089757" cy="5750495"/>
          </a:xfrm>
        </p:grpSpPr>
        <p:grpSp>
          <p:nvGrpSpPr>
            <p:cNvPr id="67" name="Gruppieren 66"/>
            <p:cNvGrpSpPr/>
            <p:nvPr/>
          </p:nvGrpSpPr>
          <p:grpSpPr>
            <a:xfrm>
              <a:off x="2071670" y="750338"/>
              <a:ext cx="3868152" cy="5750495"/>
              <a:chOff x="2071670" y="750338"/>
              <a:chExt cx="3868152" cy="5750495"/>
            </a:xfrm>
          </p:grpSpPr>
          <p:sp>
            <p:nvSpPr>
              <p:cNvPr id="15" name="Ellipse 14"/>
              <p:cNvSpPr/>
              <p:nvPr/>
            </p:nvSpPr>
            <p:spPr>
              <a:xfrm>
                <a:off x="2071670" y="4286256"/>
                <a:ext cx="71438" cy="7143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7" name="Gerade Verbindung 16"/>
              <p:cNvCxnSpPr/>
              <p:nvPr/>
            </p:nvCxnSpPr>
            <p:spPr>
              <a:xfrm rot="16200000" flipH="1">
                <a:off x="495227" y="4884851"/>
                <a:ext cx="3194104" cy="3786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feld 17"/>
              <p:cNvSpPr txBox="1"/>
              <p:nvPr/>
            </p:nvSpPr>
            <p:spPr>
              <a:xfrm>
                <a:off x="2867013" y="750338"/>
                <a:ext cx="30728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6600"/>
                    </a:solidFill>
                  </a:rPr>
                  <a:t>#1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– Pick a starting point</a:t>
                </a:r>
                <a:endParaRPr lang="de-DE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45" name="Textfeld 44"/>
            <p:cNvSpPr txBox="1"/>
            <p:nvPr/>
          </p:nvSpPr>
          <p:spPr>
            <a:xfrm>
              <a:off x="1850065" y="4125433"/>
              <a:ext cx="2020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1</a:t>
              </a:r>
              <a:endParaRPr lang="de-DE" sz="1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1991842" y="3290998"/>
            <a:ext cx="3592466" cy="3196628"/>
            <a:chOff x="1991842" y="3290998"/>
            <a:chExt cx="3592466" cy="3196628"/>
          </a:xfrm>
        </p:grpSpPr>
        <p:sp>
          <p:nvSpPr>
            <p:cNvPr id="55" name="Textfeld 54"/>
            <p:cNvSpPr txBox="1"/>
            <p:nvPr/>
          </p:nvSpPr>
          <p:spPr>
            <a:xfrm>
              <a:off x="3447164" y="3290998"/>
              <a:ext cx="2137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And so on …</a:t>
              </a:r>
              <a:endParaRPr lang="de-DE" dirty="0">
                <a:solidFill>
                  <a:srgbClr val="0070C0"/>
                </a:solidFill>
              </a:endParaRPr>
            </a:p>
          </p:txBody>
        </p:sp>
        <p:grpSp>
          <p:nvGrpSpPr>
            <p:cNvPr id="57" name="Gruppieren 56"/>
            <p:cNvGrpSpPr/>
            <p:nvPr/>
          </p:nvGrpSpPr>
          <p:grpSpPr>
            <a:xfrm>
              <a:off x="1991842" y="5732715"/>
              <a:ext cx="1127050" cy="754911"/>
              <a:chOff x="3338623" y="2401186"/>
              <a:chExt cx="1127050" cy="754911"/>
            </a:xfrm>
          </p:grpSpPr>
          <p:sp>
            <p:nvSpPr>
              <p:cNvPr id="58" name="Freihandform 57"/>
              <p:cNvSpPr/>
              <p:nvPr/>
            </p:nvSpPr>
            <p:spPr>
              <a:xfrm>
                <a:off x="3338623" y="2408274"/>
                <a:ext cx="499730" cy="747823"/>
              </a:xfrm>
              <a:custGeom>
                <a:avLst/>
                <a:gdLst>
                  <a:gd name="connsiteX0" fmla="*/ 0 w 499730"/>
                  <a:gd name="connsiteY0" fmla="*/ 728331 h 747823"/>
                  <a:gd name="connsiteX1" fmla="*/ 180754 w 499730"/>
                  <a:gd name="connsiteY1" fmla="*/ 664535 h 747823"/>
                  <a:gd name="connsiteX2" fmla="*/ 329610 w 499730"/>
                  <a:gd name="connsiteY2" fmla="*/ 228600 h 747823"/>
                  <a:gd name="connsiteX3" fmla="*/ 414670 w 499730"/>
                  <a:gd name="connsiteY3" fmla="*/ 37214 h 747823"/>
                  <a:gd name="connsiteX4" fmla="*/ 499730 w 499730"/>
                  <a:gd name="connsiteY4" fmla="*/ 5317 h 747823"/>
                  <a:gd name="connsiteX5" fmla="*/ 499730 w 499730"/>
                  <a:gd name="connsiteY5" fmla="*/ 5317 h 74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9730" h="747823">
                    <a:moveTo>
                      <a:pt x="0" y="728331"/>
                    </a:moveTo>
                    <a:cubicBezTo>
                      <a:pt x="62909" y="738077"/>
                      <a:pt x="125819" y="747823"/>
                      <a:pt x="180754" y="664535"/>
                    </a:cubicBezTo>
                    <a:cubicBezTo>
                      <a:pt x="235689" y="581247"/>
                      <a:pt x="290624" y="333153"/>
                      <a:pt x="329610" y="228600"/>
                    </a:cubicBezTo>
                    <a:cubicBezTo>
                      <a:pt x="368596" y="124047"/>
                      <a:pt x="386317" y="74428"/>
                      <a:pt x="414670" y="37214"/>
                    </a:cubicBezTo>
                    <a:cubicBezTo>
                      <a:pt x="443023" y="0"/>
                      <a:pt x="499730" y="5317"/>
                      <a:pt x="499730" y="5317"/>
                    </a:cubicBezTo>
                    <a:lnTo>
                      <a:pt x="499730" y="5317"/>
                    </a:lnTo>
                  </a:path>
                </a:pathLst>
              </a:cu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" name="Freihandform 58"/>
              <p:cNvSpPr/>
              <p:nvPr/>
            </p:nvSpPr>
            <p:spPr>
              <a:xfrm flipH="1">
                <a:off x="3841896" y="2401186"/>
                <a:ext cx="623777" cy="747823"/>
              </a:xfrm>
              <a:custGeom>
                <a:avLst/>
                <a:gdLst>
                  <a:gd name="connsiteX0" fmla="*/ 0 w 499730"/>
                  <a:gd name="connsiteY0" fmla="*/ 728331 h 747823"/>
                  <a:gd name="connsiteX1" fmla="*/ 180754 w 499730"/>
                  <a:gd name="connsiteY1" fmla="*/ 664535 h 747823"/>
                  <a:gd name="connsiteX2" fmla="*/ 329610 w 499730"/>
                  <a:gd name="connsiteY2" fmla="*/ 228600 h 747823"/>
                  <a:gd name="connsiteX3" fmla="*/ 414670 w 499730"/>
                  <a:gd name="connsiteY3" fmla="*/ 37214 h 747823"/>
                  <a:gd name="connsiteX4" fmla="*/ 499730 w 499730"/>
                  <a:gd name="connsiteY4" fmla="*/ 5317 h 747823"/>
                  <a:gd name="connsiteX5" fmla="*/ 499730 w 499730"/>
                  <a:gd name="connsiteY5" fmla="*/ 5317 h 74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9730" h="747823">
                    <a:moveTo>
                      <a:pt x="0" y="728331"/>
                    </a:moveTo>
                    <a:cubicBezTo>
                      <a:pt x="62909" y="738077"/>
                      <a:pt x="125819" y="747823"/>
                      <a:pt x="180754" y="664535"/>
                    </a:cubicBezTo>
                    <a:cubicBezTo>
                      <a:pt x="235689" y="581247"/>
                      <a:pt x="290624" y="333153"/>
                      <a:pt x="329610" y="228600"/>
                    </a:cubicBezTo>
                    <a:cubicBezTo>
                      <a:pt x="368596" y="124047"/>
                      <a:pt x="386317" y="74428"/>
                      <a:pt x="414670" y="37214"/>
                    </a:cubicBezTo>
                    <a:cubicBezTo>
                      <a:pt x="443023" y="0"/>
                      <a:pt x="499730" y="5317"/>
                      <a:pt x="499730" y="5317"/>
                    </a:cubicBezTo>
                    <a:lnTo>
                      <a:pt x="499730" y="5317"/>
                    </a:lnTo>
                  </a:path>
                </a:pathLst>
              </a:cu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71" name="Gruppieren 70"/>
          <p:cNvGrpSpPr/>
          <p:nvPr/>
        </p:nvGrpSpPr>
        <p:grpSpPr>
          <a:xfrm>
            <a:off x="642323" y="1549996"/>
            <a:ext cx="8511202" cy="3345393"/>
            <a:chOff x="642323" y="1549996"/>
            <a:chExt cx="8511202" cy="3345393"/>
          </a:xfrm>
        </p:grpSpPr>
        <p:cxnSp>
          <p:nvCxnSpPr>
            <p:cNvPr id="43" name="Gerade Verbindung 42"/>
            <p:cNvCxnSpPr/>
            <p:nvPr/>
          </p:nvCxnSpPr>
          <p:spPr>
            <a:xfrm rot="10800000">
              <a:off x="1212112" y="4327451"/>
              <a:ext cx="13716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/>
            <p:nvPr/>
          </p:nvCxnSpPr>
          <p:spPr>
            <a:xfrm rot="10800000">
              <a:off x="1258187" y="3841897"/>
              <a:ext cx="1371600" cy="158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uppieren 69"/>
            <p:cNvGrpSpPr/>
            <p:nvPr/>
          </p:nvGrpSpPr>
          <p:grpSpPr>
            <a:xfrm>
              <a:off x="2867013" y="1549996"/>
              <a:ext cx="6286512" cy="1571269"/>
              <a:chOff x="2867013" y="1549996"/>
              <a:chExt cx="6286512" cy="1571269"/>
            </a:xfrm>
          </p:grpSpPr>
          <p:sp>
            <p:nvSpPr>
              <p:cNvPr id="51" name="Textfeld 50"/>
              <p:cNvSpPr txBox="1"/>
              <p:nvPr/>
            </p:nvSpPr>
            <p:spPr>
              <a:xfrm>
                <a:off x="2867013" y="1549996"/>
                <a:ext cx="62865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6600"/>
                    </a:solidFill>
                  </a:rPr>
                  <a:t>#4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– </a:t>
                </a:r>
                <a:r>
                  <a:rPr lang="de-DE" dirty="0" err="1" smtClean="0">
                    <a:solidFill>
                      <a:srgbClr val="0070C0"/>
                    </a:solidFill>
                  </a:rPr>
                  <a:t>Compare</a:t>
                </a:r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70C0"/>
                    </a:solidFill>
                  </a:rPr>
                  <a:t>the</a:t>
                </a:r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dirty="0" smtClean="0">
                    <a:solidFill>
                      <a:srgbClr val="0070C0"/>
                    </a:solidFill>
                    <a:latin typeface="Symbol" pitchFamily="18" charset="2"/>
                  </a:rPr>
                  <a:t>c</a:t>
                </a:r>
                <a:r>
                  <a:rPr lang="de-DE" dirty="0" smtClean="0">
                    <a:solidFill>
                      <a:srgbClr val="0070C0"/>
                    </a:solidFill>
                  </a:rPr>
                  <a:t>2 </a:t>
                </a:r>
                <a:r>
                  <a:rPr lang="de-DE" dirty="0" err="1" smtClean="0">
                    <a:solidFill>
                      <a:srgbClr val="0070C0"/>
                    </a:solidFill>
                  </a:rPr>
                  <a:t>values</a:t>
                </a:r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70C0"/>
                    </a:solidFill>
                  </a:rPr>
                  <a:t>of</a:t>
                </a:r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70C0"/>
                    </a:solidFill>
                  </a:rPr>
                  <a:t>these</a:t>
                </a:r>
                <a:r>
                  <a:rPr lang="de-DE" dirty="0" smtClean="0">
                    <a:solidFill>
                      <a:srgbClr val="0070C0"/>
                    </a:solidFill>
                  </a:rPr>
                  <a:t> 2 </a:t>
                </a:r>
                <a:r>
                  <a:rPr lang="de-DE" dirty="0" err="1" smtClean="0">
                    <a:solidFill>
                      <a:srgbClr val="0070C0"/>
                    </a:solidFill>
                  </a:rPr>
                  <a:t>points</a:t>
                </a:r>
                <a:r>
                  <a:rPr lang="de-DE" dirty="0" smtClean="0">
                    <a:solidFill>
                      <a:srgbClr val="0070C0"/>
                    </a:solidFill>
                  </a:rPr>
                  <a:t>:</a:t>
                </a:r>
                <a:endParaRPr lang="en-US" dirty="0" smtClean="0">
                  <a:solidFill>
                    <a:srgbClr val="0070C0"/>
                  </a:solidFill>
                </a:endParaRPr>
              </a:p>
            </p:txBody>
          </p:sp>
          <p:sp>
            <p:nvSpPr>
              <p:cNvPr id="52" name="Textfeld 51"/>
              <p:cNvSpPr txBox="1"/>
              <p:nvPr/>
            </p:nvSpPr>
            <p:spPr>
              <a:xfrm>
                <a:off x="3390677" y="1920936"/>
                <a:ext cx="57628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If </a:t>
                </a:r>
                <a:r>
                  <a:rPr lang="en-US" dirty="0" smtClean="0">
                    <a:latin typeface="Symbol" pitchFamily="18" charset="2"/>
                  </a:rPr>
                  <a:t>c</a:t>
                </a:r>
                <a:r>
                  <a:rPr lang="en-US" dirty="0" smtClean="0"/>
                  <a:t>2[1] &gt; </a:t>
                </a:r>
                <a:r>
                  <a:rPr lang="en-US" dirty="0" smtClean="0">
                    <a:latin typeface="Symbol" pitchFamily="18" charset="2"/>
                  </a:rPr>
                  <a:t>c</a:t>
                </a:r>
                <a:r>
                  <a:rPr lang="en-US" dirty="0" smtClean="0"/>
                  <a:t>2[2] : accept point 2</a:t>
                </a:r>
              </a:p>
              <a:p>
                <a:r>
                  <a:rPr lang="en-US" dirty="0" smtClean="0"/>
                  <a:t>If </a:t>
                </a:r>
                <a:r>
                  <a:rPr lang="en-US" dirty="0" smtClean="0">
                    <a:latin typeface="Symbol" pitchFamily="18" charset="2"/>
                  </a:rPr>
                  <a:t>c</a:t>
                </a:r>
                <a:r>
                  <a:rPr lang="en-US" dirty="0" smtClean="0"/>
                  <a:t>2[1] &lt; </a:t>
                </a:r>
                <a:r>
                  <a:rPr lang="en-US" dirty="0" smtClean="0">
                    <a:latin typeface="Symbol" pitchFamily="18" charset="2"/>
                  </a:rPr>
                  <a:t>c</a:t>
                </a:r>
                <a:r>
                  <a:rPr lang="en-US" dirty="0" smtClean="0"/>
                  <a:t>2[2] : </a:t>
                </a:r>
              </a:p>
              <a:p>
                <a:r>
                  <a:rPr lang="en-US" dirty="0" smtClean="0">
                    <a:sym typeface="Wingdings" pitchFamily="2" charset="2"/>
                  </a:rPr>
                  <a:t> </a:t>
                </a:r>
                <a:r>
                  <a:rPr lang="en-US" dirty="0" smtClean="0"/>
                  <a:t>generate uniform distributed random number R in [0,1]</a:t>
                </a:r>
              </a:p>
              <a:p>
                <a:r>
                  <a:rPr lang="en-US" dirty="0" smtClean="0">
                    <a:sym typeface="Wingdings" pitchFamily="2" charset="2"/>
                  </a:rPr>
                  <a:t> </a:t>
                </a:r>
                <a:r>
                  <a:rPr lang="en-US" dirty="0" smtClean="0"/>
                  <a:t>If(</a:t>
                </a:r>
                <a:r>
                  <a:rPr lang="en-US" dirty="0" smtClean="0">
                    <a:latin typeface="Symbol" pitchFamily="18" charset="2"/>
                  </a:rPr>
                  <a:t>c</a:t>
                </a:r>
                <a:r>
                  <a:rPr lang="en-US" dirty="0" smtClean="0"/>
                  <a:t>2[1]/</a:t>
                </a:r>
                <a:r>
                  <a:rPr lang="en-US" dirty="0" smtClean="0">
                    <a:latin typeface="Symbol" pitchFamily="18" charset="2"/>
                  </a:rPr>
                  <a:t>c</a:t>
                </a:r>
                <a:r>
                  <a:rPr lang="en-US" dirty="0" smtClean="0"/>
                  <a:t>2[2] &lt; R ) accept point 2</a:t>
                </a:r>
                <a:endParaRPr lang="de-DE" dirty="0"/>
              </a:p>
            </p:txBody>
          </p:sp>
        </p:grpSp>
        <p:sp>
          <p:nvSpPr>
            <p:cNvPr id="53" name="Rechteck 52"/>
            <p:cNvSpPr/>
            <p:nvPr/>
          </p:nvSpPr>
          <p:spPr>
            <a:xfrm>
              <a:off x="670684" y="3669636"/>
              <a:ext cx="5741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Symbol" pitchFamily="18" charset="2"/>
                </a:rPr>
                <a:t>c</a:t>
              </a:r>
              <a:r>
                <a:rPr lang="en-US" sz="1400" dirty="0" smtClean="0">
                  <a:solidFill>
                    <a:srgbClr val="FF0000"/>
                  </a:solidFill>
                </a:rPr>
                <a:t>2[2]</a:t>
              </a:r>
              <a:endParaRPr lang="de-DE" sz="1400" dirty="0">
                <a:solidFill>
                  <a:srgbClr val="FF0000"/>
                </a:solidFill>
              </a:endParaRPr>
            </a:p>
          </p:txBody>
        </p:sp>
        <p:sp>
          <p:nvSpPr>
            <p:cNvPr id="54" name="Rechteck 53"/>
            <p:cNvSpPr/>
            <p:nvPr/>
          </p:nvSpPr>
          <p:spPr>
            <a:xfrm>
              <a:off x="674222" y="4172925"/>
              <a:ext cx="5741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Symbol" pitchFamily="18" charset="2"/>
                </a:rPr>
                <a:t>c</a:t>
              </a:r>
              <a:r>
                <a:rPr lang="en-US" sz="1400" dirty="0" smtClean="0">
                  <a:solidFill>
                    <a:srgbClr val="FF0000"/>
                  </a:solidFill>
                </a:rPr>
                <a:t>2[1]</a:t>
              </a:r>
              <a:endParaRPr lang="de-DE" sz="1400" dirty="0">
                <a:solidFill>
                  <a:srgbClr val="FF0000"/>
                </a:solidFill>
              </a:endParaRPr>
            </a:p>
          </p:txBody>
        </p:sp>
        <p:cxnSp>
          <p:nvCxnSpPr>
            <p:cNvPr id="62" name="Gerade Verbindung 61"/>
            <p:cNvCxnSpPr/>
            <p:nvPr/>
          </p:nvCxnSpPr>
          <p:spPr>
            <a:xfrm rot="10800000" flipV="1">
              <a:off x="1190847" y="4761460"/>
              <a:ext cx="889562" cy="192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hteck 63"/>
            <p:cNvSpPr/>
            <p:nvPr/>
          </p:nvSpPr>
          <p:spPr>
            <a:xfrm>
              <a:off x="642323" y="4587612"/>
              <a:ext cx="5741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Symbol" pitchFamily="18" charset="2"/>
                </a:rPr>
                <a:t>c</a:t>
              </a:r>
              <a:r>
                <a:rPr lang="en-US" sz="1400" dirty="0" smtClean="0">
                  <a:solidFill>
                    <a:srgbClr val="FF0000"/>
                  </a:solidFill>
                </a:rPr>
                <a:t>2[2]</a:t>
              </a:r>
              <a:endParaRPr lang="de-DE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8" name="Gruppieren 77"/>
          <p:cNvGrpSpPr/>
          <p:nvPr/>
        </p:nvGrpSpPr>
        <p:grpSpPr>
          <a:xfrm>
            <a:off x="1683462" y="1305447"/>
            <a:ext cx="7480704" cy="5220196"/>
            <a:chOff x="1683462" y="1305447"/>
            <a:chExt cx="7480704" cy="5220196"/>
          </a:xfrm>
        </p:grpSpPr>
        <p:grpSp>
          <p:nvGrpSpPr>
            <p:cNvPr id="75" name="Gruppieren 74"/>
            <p:cNvGrpSpPr/>
            <p:nvPr/>
          </p:nvGrpSpPr>
          <p:grpSpPr>
            <a:xfrm>
              <a:off x="1683462" y="1305447"/>
              <a:ext cx="7480704" cy="5220196"/>
              <a:chOff x="1683462" y="1305447"/>
              <a:chExt cx="7480704" cy="5220196"/>
            </a:xfrm>
          </p:grpSpPr>
          <p:sp>
            <p:nvSpPr>
              <p:cNvPr id="50" name="Textfeld 49"/>
              <p:cNvSpPr txBox="1"/>
              <p:nvPr/>
            </p:nvSpPr>
            <p:spPr>
              <a:xfrm>
                <a:off x="2877654" y="1305447"/>
                <a:ext cx="62865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6600"/>
                    </a:solidFill>
                  </a:rPr>
                  <a:t>#3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– Pick a second point according to the proposal distribution</a:t>
                </a:r>
              </a:p>
            </p:txBody>
          </p:sp>
          <p:grpSp>
            <p:nvGrpSpPr>
              <p:cNvPr id="74" name="Gruppieren 73"/>
              <p:cNvGrpSpPr/>
              <p:nvPr/>
            </p:nvGrpSpPr>
            <p:grpSpPr>
              <a:xfrm>
                <a:off x="1683462" y="3331539"/>
                <a:ext cx="836763" cy="3194104"/>
                <a:chOff x="1683462" y="3331539"/>
                <a:chExt cx="836763" cy="3194104"/>
              </a:xfrm>
            </p:grpSpPr>
            <p:grpSp>
              <p:nvGrpSpPr>
                <p:cNvPr id="73" name="Gruppieren 72"/>
                <p:cNvGrpSpPr/>
                <p:nvPr/>
              </p:nvGrpSpPr>
              <p:grpSpPr>
                <a:xfrm>
                  <a:off x="2232840" y="3331539"/>
                  <a:ext cx="287385" cy="3194104"/>
                  <a:chOff x="2232840" y="3331539"/>
                  <a:chExt cx="287385" cy="3194104"/>
                </a:xfrm>
              </p:grpSpPr>
              <p:sp>
                <p:nvSpPr>
                  <p:cNvPr id="23" name="Ellipse 22"/>
                  <p:cNvSpPr/>
                  <p:nvPr/>
                </p:nvSpPr>
                <p:spPr>
                  <a:xfrm>
                    <a:off x="2448787" y="3810449"/>
                    <a:ext cx="71438" cy="71438"/>
                  </a:xfrm>
                  <a:prstGeom prst="ellipse">
                    <a:avLst/>
                  </a:pr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cxnSp>
                <p:nvCxnSpPr>
                  <p:cNvPr id="41" name="Gerade Verbindung 40"/>
                  <p:cNvCxnSpPr/>
                  <p:nvPr/>
                </p:nvCxnSpPr>
                <p:spPr>
                  <a:xfrm rot="16200000" flipH="1">
                    <a:off x="892175" y="4909661"/>
                    <a:ext cx="3194104" cy="37860"/>
                  </a:xfrm>
                  <a:prstGeom prst="line">
                    <a:avLst/>
                  </a:prstGeom>
                  <a:ln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" name="Textfeld 45"/>
                  <p:cNvSpPr txBox="1"/>
                  <p:nvPr/>
                </p:nvSpPr>
                <p:spPr>
                  <a:xfrm>
                    <a:off x="2232840" y="3625707"/>
                    <a:ext cx="26581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F0000"/>
                        </a:solidFill>
                      </a:rPr>
                      <a:t>2</a:t>
                    </a:r>
                    <a:endParaRPr lang="de-DE" sz="120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61" name="Ellipse 60"/>
                <p:cNvSpPr/>
                <p:nvPr/>
              </p:nvSpPr>
              <p:spPr>
                <a:xfrm>
                  <a:off x="1862548" y="4747013"/>
                  <a:ext cx="71438" cy="71438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3" name="Textfeld 62"/>
                <p:cNvSpPr txBox="1"/>
                <p:nvPr/>
              </p:nvSpPr>
              <p:spPr>
                <a:xfrm>
                  <a:off x="1683462" y="4543683"/>
                  <a:ext cx="26581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F0000"/>
                      </a:solidFill>
                    </a:rPr>
                    <a:t>2</a:t>
                  </a:r>
                  <a:endParaRPr lang="de-DE" sz="1200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cxnSp>
          <p:nvCxnSpPr>
            <p:cNvPr id="77" name="Gerade Verbindung 76"/>
            <p:cNvCxnSpPr/>
            <p:nvPr/>
          </p:nvCxnSpPr>
          <p:spPr>
            <a:xfrm rot="16200000" flipH="1" flipV="1">
              <a:off x="958486" y="5457191"/>
              <a:ext cx="1857117" cy="3009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34482" y="234359"/>
            <a:ext cx="5092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This algorithm (Metropolis-Hasting) gives out a suite of numbers, each depending ONLY on the precedent 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  <a:sym typeface="Wingdings" pitchFamily="2" charset="2"/>
              </a:rPr>
              <a:t>Markov chain</a:t>
            </a:r>
            <a:endParaRPr lang="de-DE" sz="1600" b="1" dirty="0">
              <a:solidFill>
                <a:srgbClr val="0070C0"/>
              </a:solidFill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rot="5400000" flipH="1" flipV="1">
            <a:off x="-235765" y="4693445"/>
            <a:ext cx="3614759" cy="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/>
          <p:cNvCxnSpPr/>
          <p:nvPr/>
        </p:nvCxnSpPr>
        <p:spPr>
          <a:xfrm>
            <a:off x="1571604" y="6500834"/>
            <a:ext cx="621510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981048" y="2805103"/>
            <a:ext cx="170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Symbol" pitchFamily="18" charset="2"/>
              </a:rPr>
              <a:t>c</a:t>
            </a:r>
            <a:r>
              <a:rPr lang="en-US" dirty="0" smtClean="0">
                <a:solidFill>
                  <a:srgbClr val="0070C0"/>
                </a:solidFill>
              </a:rPr>
              <a:t>2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7" name="Freihandform 6"/>
          <p:cNvSpPr/>
          <p:nvPr/>
        </p:nvSpPr>
        <p:spPr>
          <a:xfrm>
            <a:off x="1679944" y="3708991"/>
            <a:ext cx="6251944" cy="2883195"/>
          </a:xfrm>
          <a:custGeom>
            <a:avLst/>
            <a:gdLst>
              <a:gd name="connsiteX0" fmla="*/ 0 w 6251944"/>
              <a:gd name="connsiteY0" fmla="*/ 1607288 h 2883195"/>
              <a:gd name="connsiteX1" fmla="*/ 361507 w 6251944"/>
              <a:gd name="connsiteY1" fmla="*/ 724786 h 2883195"/>
              <a:gd name="connsiteX2" fmla="*/ 723014 w 6251944"/>
              <a:gd name="connsiteY2" fmla="*/ 182525 h 2883195"/>
              <a:gd name="connsiteX3" fmla="*/ 1180214 w 6251944"/>
              <a:gd name="connsiteY3" fmla="*/ 44302 h 2883195"/>
              <a:gd name="connsiteX4" fmla="*/ 1562986 w 6251944"/>
              <a:gd name="connsiteY4" fmla="*/ 427074 h 2883195"/>
              <a:gd name="connsiteX5" fmla="*/ 2211572 w 6251944"/>
              <a:gd name="connsiteY5" fmla="*/ 2606749 h 2883195"/>
              <a:gd name="connsiteX6" fmla="*/ 2583712 w 6251944"/>
              <a:gd name="connsiteY6" fmla="*/ 2085753 h 2883195"/>
              <a:gd name="connsiteX7" fmla="*/ 2881423 w 6251944"/>
              <a:gd name="connsiteY7" fmla="*/ 1107558 h 2883195"/>
              <a:gd name="connsiteX8" fmla="*/ 3413051 w 6251944"/>
              <a:gd name="connsiteY8" fmla="*/ 1213883 h 2883195"/>
              <a:gd name="connsiteX9" fmla="*/ 3817089 w 6251944"/>
              <a:gd name="connsiteY9" fmla="*/ 852376 h 2883195"/>
              <a:gd name="connsiteX10" fmla="*/ 4189228 w 6251944"/>
              <a:gd name="connsiteY10" fmla="*/ 363279 h 2883195"/>
              <a:gd name="connsiteX11" fmla="*/ 6251944 w 6251944"/>
              <a:gd name="connsiteY11" fmla="*/ 575930 h 288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51944" h="2883195">
                <a:moveTo>
                  <a:pt x="0" y="1607288"/>
                </a:moveTo>
                <a:cubicBezTo>
                  <a:pt x="120502" y="1284767"/>
                  <a:pt x="241005" y="962246"/>
                  <a:pt x="361507" y="724786"/>
                </a:cubicBezTo>
                <a:cubicBezTo>
                  <a:pt x="482009" y="487326"/>
                  <a:pt x="586563" y="295939"/>
                  <a:pt x="723014" y="182525"/>
                </a:cubicBezTo>
                <a:cubicBezTo>
                  <a:pt x="859465" y="69111"/>
                  <a:pt x="1040219" y="3544"/>
                  <a:pt x="1180214" y="44302"/>
                </a:cubicBezTo>
                <a:cubicBezTo>
                  <a:pt x="1320209" y="85060"/>
                  <a:pt x="1391093" y="0"/>
                  <a:pt x="1562986" y="427074"/>
                </a:cubicBezTo>
                <a:cubicBezTo>
                  <a:pt x="1734879" y="854148"/>
                  <a:pt x="2041451" y="2330303"/>
                  <a:pt x="2211572" y="2606749"/>
                </a:cubicBezTo>
                <a:cubicBezTo>
                  <a:pt x="2381693" y="2883195"/>
                  <a:pt x="2472070" y="2335618"/>
                  <a:pt x="2583712" y="2085753"/>
                </a:cubicBezTo>
                <a:cubicBezTo>
                  <a:pt x="2695354" y="1835888"/>
                  <a:pt x="2743200" y="1252870"/>
                  <a:pt x="2881423" y="1107558"/>
                </a:cubicBezTo>
                <a:cubicBezTo>
                  <a:pt x="3019646" y="962246"/>
                  <a:pt x="3257107" y="1256413"/>
                  <a:pt x="3413051" y="1213883"/>
                </a:cubicBezTo>
                <a:cubicBezTo>
                  <a:pt x="3568995" y="1171353"/>
                  <a:pt x="3687726" y="994143"/>
                  <a:pt x="3817089" y="852376"/>
                </a:cubicBezTo>
                <a:cubicBezTo>
                  <a:pt x="3946452" y="710609"/>
                  <a:pt x="3783419" y="409353"/>
                  <a:pt x="4189228" y="363279"/>
                </a:cubicBezTo>
                <a:cubicBezTo>
                  <a:pt x="4595037" y="317205"/>
                  <a:pt x="5423490" y="446567"/>
                  <a:pt x="6251944" y="57593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4657724" y="5967431"/>
            <a:ext cx="2571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Absolute minimum</a:t>
            </a:r>
            <a:endParaRPr lang="de-DE" sz="1200" dirty="0"/>
          </a:p>
        </p:txBody>
      </p:sp>
      <p:cxnSp>
        <p:nvCxnSpPr>
          <p:cNvPr id="13" name="Gerade Verbindung mit Pfeil 12"/>
          <p:cNvCxnSpPr>
            <a:stCxn id="12" idx="1"/>
          </p:cNvCxnSpPr>
          <p:nvPr/>
        </p:nvCxnSpPr>
        <p:spPr>
          <a:xfrm rot="10800000" flipV="1">
            <a:off x="4300534" y="6105931"/>
            <a:ext cx="357190" cy="147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uppieren 49"/>
          <p:cNvGrpSpPr/>
          <p:nvPr/>
        </p:nvGrpSpPr>
        <p:grpSpPr>
          <a:xfrm>
            <a:off x="1850065" y="4125433"/>
            <a:ext cx="293043" cy="276999"/>
            <a:chOff x="1850065" y="4125433"/>
            <a:chExt cx="293043" cy="276999"/>
          </a:xfrm>
        </p:grpSpPr>
        <p:sp>
          <p:nvSpPr>
            <p:cNvPr id="8" name="Ellipse 7"/>
            <p:cNvSpPr/>
            <p:nvPr/>
          </p:nvSpPr>
          <p:spPr>
            <a:xfrm>
              <a:off x="2071670" y="4286256"/>
              <a:ext cx="71438" cy="714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850065" y="4125433"/>
              <a:ext cx="2020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1</a:t>
              </a:r>
              <a:endParaRPr lang="de-DE" sz="1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2232840" y="3625707"/>
            <a:ext cx="287385" cy="276999"/>
            <a:chOff x="2232840" y="3625707"/>
            <a:chExt cx="287385" cy="276999"/>
          </a:xfrm>
        </p:grpSpPr>
        <p:sp>
          <p:nvSpPr>
            <p:cNvPr id="11" name="Ellipse 10"/>
            <p:cNvSpPr/>
            <p:nvPr/>
          </p:nvSpPr>
          <p:spPr>
            <a:xfrm>
              <a:off x="2448787" y="3810449"/>
              <a:ext cx="71438" cy="714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2232840" y="3625707"/>
              <a:ext cx="2658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2</a:t>
              </a:r>
              <a:endParaRPr lang="de-DE" sz="1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-520996" y="5722088"/>
            <a:ext cx="5730949" cy="762000"/>
            <a:chOff x="-520996" y="5722088"/>
            <a:chExt cx="5730949" cy="762000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1605516" y="5729177"/>
              <a:ext cx="1127050" cy="754911"/>
              <a:chOff x="3338623" y="2401186"/>
              <a:chExt cx="1127050" cy="754911"/>
            </a:xfrm>
          </p:grpSpPr>
          <p:sp>
            <p:nvSpPr>
              <p:cNvPr id="15" name="Freihandform 14"/>
              <p:cNvSpPr/>
              <p:nvPr/>
            </p:nvSpPr>
            <p:spPr>
              <a:xfrm>
                <a:off x="3338623" y="2408274"/>
                <a:ext cx="499730" cy="747823"/>
              </a:xfrm>
              <a:custGeom>
                <a:avLst/>
                <a:gdLst>
                  <a:gd name="connsiteX0" fmla="*/ 0 w 499730"/>
                  <a:gd name="connsiteY0" fmla="*/ 728331 h 747823"/>
                  <a:gd name="connsiteX1" fmla="*/ 180754 w 499730"/>
                  <a:gd name="connsiteY1" fmla="*/ 664535 h 747823"/>
                  <a:gd name="connsiteX2" fmla="*/ 329610 w 499730"/>
                  <a:gd name="connsiteY2" fmla="*/ 228600 h 747823"/>
                  <a:gd name="connsiteX3" fmla="*/ 414670 w 499730"/>
                  <a:gd name="connsiteY3" fmla="*/ 37214 h 747823"/>
                  <a:gd name="connsiteX4" fmla="*/ 499730 w 499730"/>
                  <a:gd name="connsiteY4" fmla="*/ 5317 h 747823"/>
                  <a:gd name="connsiteX5" fmla="*/ 499730 w 499730"/>
                  <a:gd name="connsiteY5" fmla="*/ 5317 h 74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9730" h="747823">
                    <a:moveTo>
                      <a:pt x="0" y="728331"/>
                    </a:moveTo>
                    <a:cubicBezTo>
                      <a:pt x="62909" y="738077"/>
                      <a:pt x="125819" y="747823"/>
                      <a:pt x="180754" y="664535"/>
                    </a:cubicBezTo>
                    <a:cubicBezTo>
                      <a:pt x="235689" y="581247"/>
                      <a:pt x="290624" y="333153"/>
                      <a:pt x="329610" y="228600"/>
                    </a:cubicBezTo>
                    <a:cubicBezTo>
                      <a:pt x="368596" y="124047"/>
                      <a:pt x="386317" y="74428"/>
                      <a:pt x="414670" y="37214"/>
                    </a:cubicBezTo>
                    <a:cubicBezTo>
                      <a:pt x="443023" y="0"/>
                      <a:pt x="499730" y="5317"/>
                      <a:pt x="499730" y="5317"/>
                    </a:cubicBezTo>
                    <a:lnTo>
                      <a:pt x="499730" y="5317"/>
                    </a:lnTo>
                  </a:path>
                </a:pathLst>
              </a:cu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Freihandform 15"/>
              <p:cNvSpPr/>
              <p:nvPr/>
            </p:nvSpPr>
            <p:spPr>
              <a:xfrm flipH="1">
                <a:off x="3841896" y="2401186"/>
                <a:ext cx="623777" cy="747823"/>
              </a:xfrm>
              <a:custGeom>
                <a:avLst/>
                <a:gdLst>
                  <a:gd name="connsiteX0" fmla="*/ 0 w 499730"/>
                  <a:gd name="connsiteY0" fmla="*/ 728331 h 747823"/>
                  <a:gd name="connsiteX1" fmla="*/ 180754 w 499730"/>
                  <a:gd name="connsiteY1" fmla="*/ 664535 h 747823"/>
                  <a:gd name="connsiteX2" fmla="*/ 329610 w 499730"/>
                  <a:gd name="connsiteY2" fmla="*/ 228600 h 747823"/>
                  <a:gd name="connsiteX3" fmla="*/ 414670 w 499730"/>
                  <a:gd name="connsiteY3" fmla="*/ 37214 h 747823"/>
                  <a:gd name="connsiteX4" fmla="*/ 499730 w 499730"/>
                  <a:gd name="connsiteY4" fmla="*/ 5317 h 747823"/>
                  <a:gd name="connsiteX5" fmla="*/ 499730 w 499730"/>
                  <a:gd name="connsiteY5" fmla="*/ 5317 h 74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9730" h="747823">
                    <a:moveTo>
                      <a:pt x="0" y="728331"/>
                    </a:moveTo>
                    <a:cubicBezTo>
                      <a:pt x="62909" y="738077"/>
                      <a:pt x="125819" y="747823"/>
                      <a:pt x="180754" y="664535"/>
                    </a:cubicBezTo>
                    <a:cubicBezTo>
                      <a:pt x="235689" y="581247"/>
                      <a:pt x="290624" y="333153"/>
                      <a:pt x="329610" y="228600"/>
                    </a:cubicBezTo>
                    <a:cubicBezTo>
                      <a:pt x="368596" y="124047"/>
                      <a:pt x="386317" y="74428"/>
                      <a:pt x="414670" y="37214"/>
                    </a:cubicBezTo>
                    <a:cubicBezTo>
                      <a:pt x="443023" y="0"/>
                      <a:pt x="499730" y="5317"/>
                      <a:pt x="499730" y="5317"/>
                    </a:cubicBezTo>
                    <a:lnTo>
                      <a:pt x="499730" y="5317"/>
                    </a:lnTo>
                  </a:path>
                </a:pathLst>
              </a:cu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" name="Gruppieren 21"/>
            <p:cNvGrpSpPr/>
            <p:nvPr/>
          </p:nvGrpSpPr>
          <p:grpSpPr>
            <a:xfrm>
              <a:off x="-520996" y="5722088"/>
              <a:ext cx="5730949" cy="754911"/>
              <a:chOff x="3338623" y="2401186"/>
              <a:chExt cx="1127050" cy="754911"/>
            </a:xfrm>
          </p:grpSpPr>
          <p:sp>
            <p:nvSpPr>
              <p:cNvPr id="23" name="Freihandform 22"/>
              <p:cNvSpPr/>
              <p:nvPr/>
            </p:nvSpPr>
            <p:spPr>
              <a:xfrm>
                <a:off x="3338623" y="2408274"/>
                <a:ext cx="499730" cy="747823"/>
              </a:xfrm>
              <a:custGeom>
                <a:avLst/>
                <a:gdLst>
                  <a:gd name="connsiteX0" fmla="*/ 0 w 499730"/>
                  <a:gd name="connsiteY0" fmla="*/ 728331 h 747823"/>
                  <a:gd name="connsiteX1" fmla="*/ 180754 w 499730"/>
                  <a:gd name="connsiteY1" fmla="*/ 664535 h 747823"/>
                  <a:gd name="connsiteX2" fmla="*/ 329610 w 499730"/>
                  <a:gd name="connsiteY2" fmla="*/ 228600 h 747823"/>
                  <a:gd name="connsiteX3" fmla="*/ 414670 w 499730"/>
                  <a:gd name="connsiteY3" fmla="*/ 37214 h 747823"/>
                  <a:gd name="connsiteX4" fmla="*/ 499730 w 499730"/>
                  <a:gd name="connsiteY4" fmla="*/ 5317 h 747823"/>
                  <a:gd name="connsiteX5" fmla="*/ 499730 w 499730"/>
                  <a:gd name="connsiteY5" fmla="*/ 5317 h 74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9730" h="747823">
                    <a:moveTo>
                      <a:pt x="0" y="728331"/>
                    </a:moveTo>
                    <a:cubicBezTo>
                      <a:pt x="62909" y="738077"/>
                      <a:pt x="125819" y="747823"/>
                      <a:pt x="180754" y="664535"/>
                    </a:cubicBezTo>
                    <a:cubicBezTo>
                      <a:pt x="235689" y="581247"/>
                      <a:pt x="290624" y="333153"/>
                      <a:pt x="329610" y="228600"/>
                    </a:cubicBezTo>
                    <a:cubicBezTo>
                      <a:pt x="368596" y="124047"/>
                      <a:pt x="386317" y="74428"/>
                      <a:pt x="414670" y="37214"/>
                    </a:cubicBezTo>
                    <a:cubicBezTo>
                      <a:pt x="443023" y="0"/>
                      <a:pt x="499730" y="5317"/>
                      <a:pt x="499730" y="5317"/>
                    </a:cubicBezTo>
                    <a:lnTo>
                      <a:pt x="499730" y="5317"/>
                    </a:lnTo>
                  </a:path>
                </a:pathLst>
              </a:cu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" name="Freihandform 23"/>
              <p:cNvSpPr/>
              <p:nvPr/>
            </p:nvSpPr>
            <p:spPr>
              <a:xfrm flipH="1">
                <a:off x="3841896" y="2401186"/>
                <a:ext cx="623777" cy="747823"/>
              </a:xfrm>
              <a:custGeom>
                <a:avLst/>
                <a:gdLst>
                  <a:gd name="connsiteX0" fmla="*/ 0 w 499730"/>
                  <a:gd name="connsiteY0" fmla="*/ 728331 h 747823"/>
                  <a:gd name="connsiteX1" fmla="*/ 180754 w 499730"/>
                  <a:gd name="connsiteY1" fmla="*/ 664535 h 747823"/>
                  <a:gd name="connsiteX2" fmla="*/ 329610 w 499730"/>
                  <a:gd name="connsiteY2" fmla="*/ 228600 h 747823"/>
                  <a:gd name="connsiteX3" fmla="*/ 414670 w 499730"/>
                  <a:gd name="connsiteY3" fmla="*/ 37214 h 747823"/>
                  <a:gd name="connsiteX4" fmla="*/ 499730 w 499730"/>
                  <a:gd name="connsiteY4" fmla="*/ 5317 h 747823"/>
                  <a:gd name="connsiteX5" fmla="*/ 499730 w 499730"/>
                  <a:gd name="connsiteY5" fmla="*/ 5317 h 74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9730" h="747823">
                    <a:moveTo>
                      <a:pt x="0" y="728331"/>
                    </a:moveTo>
                    <a:cubicBezTo>
                      <a:pt x="62909" y="738077"/>
                      <a:pt x="125819" y="747823"/>
                      <a:pt x="180754" y="664535"/>
                    </a:cubicBezTo>
                    <a:cubicBezTo>
                      <a:pt x="235689" y="581247"/>
                      <a:pt x="290624" y="333153"/>
                      <a:pt x="329610" y="228600"/>
                    </a:cubicBezTo>
                    <a:cubicBezTo>
                      <a:pt x="368596" y="124047"/>
                      <a:pt x="386317" y="74428"/>
                      <a:pt x="414670" y="37214"/>
                    </a:cubicBezTo>
                    <a:cubicBezTo>
                      <a:pt x="443023" y="0"/>
                      <a:pt x="499730" y="5317"/>
                      <a:pt x="499730" y="5317"/>
                    </a:cubicBezTo>
                    <a:lnTo>
                      <a:pt x="499730" y="5317"/>
                    </a:lnTo>
                  </a:path>
                </a:pathLst>
              </a:cu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28" name="Ellipse 27"/>
          <p:cNvSpPr/>
          <p:nvPr/>
        </p:nvSpPr>
        <p:spPr>
          <a:xfrm>
            <a:off x="3414966" y="4789545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3535467" y="5250302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3588632" y="5452329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/>
          <p:nvPr/>
        </p:nvSpPr>
        <p:spPr>
          <a:xfrm>
            <a:off x="3492935" y="5058908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/>
          <p:nvPr/>
        </p:nvSpPr>
        <p:spPr>
          <a:xfrm>
            <a:off x="3726861" y="5952080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/>
          <p:nvPr/>
        </p:nvSpPr>
        <p:spPr>
          <a:xfrm>
            <a:off x="3833191" y="6239171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/>
          <p:cNvSpPr/>
          <p:nvPr/>
        </p:nvSpPr>
        <p:spPr>
          <a:xfrm>
            <a:off x="4152181" y="5952080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/>
          <p:nvPr/>
        </p:nvSpPr>
        <p:spPr>
          <a:xfrm>
            <a:off x="4067117" y="6217905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/>
          <p:cNvSpPr/>
          <p:nvPr/>
        </p:nvSpPr>
        <p:spPr>
          <a:xfrm>
            <a:off x="3953692" y="6349039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/>
          <p:cNvSpPr/>
          <p:nvPr/>
        </p:nvSpPr>
        <p:spPr>
          <a:xfrm>
            <a:off x="4123820" y="6093847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/>
          <p:cNvSpPr/>
          <p:nvPr/>
        </p:nvSpPr>
        <p:spPr>
          <a:xfrm>
            <a:off x="3794197" y="6157645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4389645" y="5200675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4733439" y="4778893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/>
          <p:nvPr/>
        </p:nvSpPr>
        <p:spPr>
          <a:xfrm>
            <a:off x="5034701" y="4899394"/>
            <a:ext cx="71438" cy="71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/>
          <p:cNvSpPr txBox="1"/>
          <p:nvPr/>
        </p:nvSpPr>
        <p:spPr>
          <a:xfrm>
            <a:off x="6368897" y="180750"/>
            <a:ext cx="248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Brownian </a:t>
            </a:r>
            <a:r>
              <a:rPr lang="en-US" dirty="0" err="1" smtClean="0"/>
              <a:t>mouvement</a:t>
            </a:r>
            <a:endParaRPr lang="de-DE" dirty="0"/>
          </a:p>
        </p:txBody>
      </p:sp>
      <p:grpSp>
        <p:nvGrpSpPr>
          <p:cNvPr id="47" name="Gruppieren 46"/>
          <p:cNvGrpSpPr/>
          <p:nvPr/>
        </p:nvGrpSpPr>
        <p:grpSpPr>
          <a:xfrm>
            <a:off x="5982586" y="0"/>
            <a:ext cx="3161414" cy="3161414"/>
            <a:chOff x="5982586" y="0"/>
            <a:chExt cx="3161414" cy="3161414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82586" y="0"/>
              <a:ext cx="3161414" cy="3161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/>
            <a:srcRect t="24419" b="25349"/>
            <a:stretch>
              <a:fillRect/>
            </a:stretch>
          </p:blipFill>
          <p:spPr bwMode="auto">
            <a:xfrm>
              <a:off x="7755565" y="2560112"/>
              <a:ext cx="1101356" cy="331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" name="Pfeil nach rechts 47"/>
          <p:cNvSpPr/>
          <p:nvPr/>
        </p:nvSpPr>
        <p:spPr>
          <a:xfrm>
            <a:off x="1666875" y="809625"/>
            <a:ext cx="561975" cy="190500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Abgerundetes Rechteck 48"/>
          <p:cNvSpPr/>
          <p:nvPr/>
        </p:nvSpPr>
        <p:spPr>
          <a:xfrm>
            <a:off x="161925" y="123826"/>
            <a:ext cx="5486400" cy="1019174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4" name="Gruppieren 53"/>
          <p:cNvGrpSpPr/>
          <p:nvPr/>
        </p:nvGrpSpPr>
        <p:grpSpPr>
          <a:xfrm>
            <a:off x="142875" y="1295401"/>
            <a:ext cx="5591176" cy="1257299"/>
            <a:chOff x="209550" y="1590676"/>
            <a:chExt cx="5591176" cy="1257299"/>
          </a:xfrm>
        </p:grpSpPr>
        <p:sp>
          <p:nvSpPr>
            <p:cNvPr id="29" name="Textfeld 28"/>
            <p:cNvSpPr txBox="1"/>
            <p:nvPr/>
          </p:nvSpPr>
          <p:spPr>
            <a:xfrm>
              <a:off x="466725" y="1683710"/>
              <a:ext cx="533400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</a:rPr>
                <a:t>Higher density around minima</a:t>
              </a:r>
            </a:p>
            <a:p>
              <a:r>
                <a:rPr lang="en-US" sz="1600" dirty="0" smtClean="0">
                  <a:solidFill>
                    <a:srgbClr val="0070C0"/>
                  </a:solidFill>
                </a:rPr>
                <a:t>Possibility to accept points in a worse </a:t>
              </a:r>
              <a:r>
                <a:rPr lang="en-US" sz="1600" dirty="0" smtClean="0">
                  <a:solidFill>
                    <a:srgbClr val="0070C0"/>
                  </a:solidFill>
                  <a:latin typeface="Symbol" pitchFamily="18" charset="2"/>
                </a:rPr>
                <a:t>c</a:t>
              </a:r>
              <a:r>
                <a:rPr lang="en-US" sz="1600" dirty="0" smtClean="0">
                  <a:solidFill>
                    <a:srgbClr val="0070C0"/>
                  </a:solidFill>
                </a:rPr>
                <a:t>2 region</a:t>
              </a:r>
            </a:p>
            <a:p>
              <a:r>
                <a:rPr lang="en-US" sz="1600" dirty="0" smtClean="0">
                  <a:solidFill>
                    <a:srgbClr val="0070C0"/>
                  </a:solidFill>
                  <a:sym typeface="Wingdings" pitchFamily="2" charset="2"/>
                </a:rPr>
                <a:t>Allows </a:t>
              </a:r>
              <a:r>
                <a:rPr lang="en-US" sz="1600" b="1" dirty="0" smtClean="0">
                  <a:solidFill>
                    <a:srgbClr val="FF6600"/>
                  </a:solidFill>
                  <a:sym typeface="Wingdings" pitchFamily="2" charset="2"/>
                </a:rPr>
                <a:t>scan of the surface</a:t>
              </a:r>
            </a:p>
            <a:p>
              <a:r>
                <a:rPr lang="en-US" sz="1600" dirty="0" smtClean="0">
                  <a:solidFill>
                    <a:srgbClr val="0070C0"/>
                  </a:solidFill>
                  <a:sym typeface="Wingdings" pitchFamily="2" charset="2"/>
                </a:rPr>
                <a:t>Depends on the proposal distribution (</a:t>
              </a:r>
              <a:r>
                <a:rPr lang="en-US" sz="1600" b="1" dirty="0" smtClean="0">
                  <a:solidFill>
                    <a:srgbClr val="FF6600"/>
                  </a:solidFill>
                  <a:sym typeface="Wingdings" pitchFamily="2" charset="2"/>
                </a:rPr>
                <a:t>width, correlations</a:t>
              </a:r>
              <a:r>
                <a:rPr lang="en-US" sz="1600" dirty="0" smtClean="0">
                  <a:solidFill>
                    <a:srgbClr val="0070C0"/>
                  </a:solidFill>
                  <a:sym typeface="Wingdings" pitchFamily="2" charset="2"/>
                </a:rPr>
                <a:t>)</a:t>
              </a:r>
              <a:endParaRPr lang="de-DE" sz="1600" dirty="0">
                <a:solidFill>
                  <a:srgbClr val="0070C0"/>
                </a:solidFill>
              </a:endParaRPr>
            </a:p>
          </p:txBody>
        </p:sp>
        <p:sp>
          <p:nvSpPr>
            <p:cNvPr id="52" name="Abgerundetes Rechteck 51"/>
            <p:cNvSpPr/>
            <p:nvPr/>
          </p:nvSpPr>
          <p:spPr>
            <a:xfrm>
              <a:off x="209550" y="1590676"/>
              <a:ext cx="5486400" cy="1257299"/>
            </a:xfrm>
            <a:prstGeom prst="round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6" name="Textfeld 55"/>
          <p:cNvSpPr txBox="1"/>
          <p:nvPr/>
        </p:nvSpPr>
        <p:spPr>
          <a:xfrm>
            <a:off x="5572124" y="5253056"/>
            <a:ext cx="2571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Secondary minimum</a:t>
            </a:r>
            <a:endParaRPr lang="de-DE" sz="1200" dirty="0"/>
          </a:p>
        </p:txBody>
      </p:sp>
      <p:cxnSp>
        <p:nvCxnSpPr>
          <p:cNvPr id="57" name="Gerade Verbindung mit Pfeil 56"/>
          <p:cNvCxnSpPr>
            <a:stCxn id="56" idx="1"/>
          </p:cNvCxnSpPr>
          <p:nvPr/>
        </p:nvCxnSpPr>
        <p:spPr>
          <a:xfrm rot="10800000">
            <a:off x="5238750" y="5095876"/>
            <a:ext cx="333374" cy="2956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8195" y="1676899"/>
            <a:ext cx="7422702" cy="518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032908" y="170121"/>
            <a:ext cx="7421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scanning efficiency depends on: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- the starting point,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- the width of the proposal distribution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- the length of the chain (CPU !)</a:t>
            </a:r>
            <a:endParaRPr lang="de-DE" dirty="0">
              <a:solidFill>
                <a:srgbClr val="0070C0"/>
              </a:solidFill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1116419" y="3176090"/>
            <a:ext cx="340241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4777563" y="2988248"/>
            <a:ext cx="340241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4749209" y="5416015"/>
            <a:ext cx="340241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1095153" y="5706638"/>
            <a:ext cx="340241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rot="5400000" flipH="1" flipV="1">
            <a:off x="2222205" y="5451458"/>
            <a:ext cx="1244009" cy="10633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rot="5400000" flipH="1" flipV="1">
            <a:off x="5893982" y="5455002"/>
            <a:ext cx="1244009" cy="10633"/>
          </a:xfrm>
          <a:prstGeom prst="line">
            <a:avLst/>
          </a:prstGeom>
          <a:ln w="28575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eschweifte Klammer rechts 13"/>
          <p:cNvSpPr/>
          <p:nvPr/>
        </p:nvSpPr>
        <p:spPr>
          <a:xfrm>
            <a:off x="4860630" y="797442"/>
            <a:ext cx="159488" cy="54226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5073278" y="893132"/>
            <a:ext cx="4104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Should be carefully optimized</a:t>
            </a:r>
            <a:endParaRPr lang="de-DE" u="sng" dirty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062648" y="457200"/>
            <a:ext cx="2870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Should get irrelevant</a:t>
            </a:r>
            <a:endParaRPr lang="de-DE" u="sng" dirty="0">
              <a:solidFill>
                <a:srgbClr val="FF0000"/>
              </a:solidFill>
            </a:endParaRPr>
          </a:p>
        </p:txBody>
      </p:sp>
      <p:cxnSp>
        <p:nvCxnSpPr>
          <p:cNvPr id="18" name="Gerade Verbindung mit Pfeil 17"/>
          <p:cNvCxnSpPr/>
          <p:nvPr/>
        </p:nvCxnSpPr>
        <p:spPr>
          <a:xfrm>
            <a:off x="3914332" y="616688"/>
            <a:ext cx="1116419" cy="1588"/>
          </a:xfrm>
          <a:prstGeom prst="straightConnector1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bgerundetes Rechteck 21"/>
          <p:cNvSpPr/>
          <p:nvPr/>
        </p:nvSpPr>
        <p:spPr>
          <a:xfrm>
            <a:off x="647699" y="152401"/>
            <a:ext cx="7762875" cy="1323974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11644" y="2076228"/>
            <a:ext cx="744279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O</a:t>
            </a:r>
            <a:r>
              <a:rPr lang="en-US" sz="2000" b="1" dirty="0" smtClean="0">
                <a:solidFill>
                  <a:srgbClr val="0070C0"/>
                </a:solidFill>
              </a:rPr>
              <a:t>ptimization of the proposal distribution width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Proposal distribution considered: </a:t>
            </a:r>
            <a:r>
              <a:rPr lang="en-US" b="1" dirty="0" smtClean="0"/>
              <a:t>Gaussian</a:t>
            </a:r>
            <a:r>
              <a:rPr lang="en-US" dirty="0" smtClean="0"/>
              <a:t> (Uniform available)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Developed &amp; tested with </a:t>
            </a:r>
            <a:r>
              <a:rPr lang="en-US" b="1" dirty="0" err="1" smtClean="0"/>
              <a:t>mSUGRA</a:t>
            </a:r>
            <a:r>
              <a:rPr lang="en-US" b="1" dirty="0" smtClean="0"/>
              <a:t> SPS1a </a:t>
            </a:r>
            <a:r>
              <a:rPr lang="en-US" dirty="0" smtClean="0"/>
              <a:t>scenario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LHC observables for 1/</a:t>
            </a:r>
            <a:r>
              <a:rPr lang="en-US" dirty="0" err="1" smtClean="0"/>
              <a:t>fb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Fitted variables: </a:t>
            </a:r>
            <a:r>
              <a:rPr lang="en-US" b="1" dirty="0" smtClean="0"/>
              <a:t>A</a:t>
            </a:r>
            <a:r>
              <a:rPr lang="en-US" b="1" baseline="-25000" dirty="0" smtClean="0"/>
              <a:t>0</a:t>
            </a:r>
            <a:r>
              <a:rPr lang="en-US" b="1" dirty="0" smtClean="0"/>
              <a:t>, M</a:t>
            </a:r>
            <a:r>
              <a:rPr lang="en-US" b="1" baseline="-25000" dirty="0" smtClean="0"/>
              <a:t>0</a:t>
            </a:r>
            <a:r>
              <a:rPr lang="en-US" b="1" dirty="0" smtClean="0"/>
              <a:t>, M</a:t>
            </a:r>
            <a:r>
              <a:rPr lang="en-US" b="1" baseline="-25000" dirty="0" smtClean="0"/>
              <a:t>12</a:t>
            </a:r>
            <a:r>
              <a:rPr lang="en-US" b="1" dirty="0" smtClean="0"/>
              <a:t>, </a:t>
            </a:r>
            <a:r>
              <a:rPr lang="en-US" b="1" dirty="0" err="1" smtClean="0"/>
              <a:t>tan</a:t>
            </a:r>
            <a:r>
              <a:rPr lang="en-US" b="1" dirty="0" err="1" smtClean="0">
                <a:latin typeface="Symbol" pitchFamily="18" charset="2"/>
              </a:rPr>
              <a:t>b</a:t>
            </a:r>
            <a:endParaRPr lang="en-US" b="1" dirty="0" smtClean="0">
              <a:latin typeface="Symbol" pitchFamily="18" charset="2"/>
            </a:endParaRPr>
          </a:p>
        </p:txBody>
      </p:sp>
      <p:sp>
        <p:nvSpPr>
          <p:cNvPr id="3" name="Abgerundetes Rechteck 2"/>
          <p:cNvSpPr/>
          <p:nvPr/>
        </p:nvSpPr>
        <p:spPr>
          <a:xfrm>
            <a:off x="838199" y="2019299"/>
            <a:ext cx="7762875" cy="514351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Gleichschenkliges Dreieck 3"/>
          <p:cNvSpPr/>
          <p:nvPr/>
        </p:nvSpPr>
        <p:spPr>
          <a:xfrm>
            <a:off x="828675" y="3781425"/>
            <a:ext cx="190500" cy="161925"/>
          </a:xfrm>
          <a:prstGeom prst="triangl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Gleichschenkliges Dreieck 4"/>
          <p:cNvSpPr/>
          <p:nvPr/>
        </p:nvSpPr>
        <p:spPr>
          <a:xfrm>
            <a:off x="838200" y="3390900"/>
            <a:ext cx="190500" cy="161925"/>
          </a:xfrm>
          <a:prstGeom prst="triangl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Gleichschenkliges Dreieck 5"/>
          <p:cNvSpPr/>
          <p:nvPr/>
        </p:nvSpPr>
        <p:spPr>
          <a:xfrm>
            <a:off x="857250" y="4200525"/>
            <a:ext cx="190500" cy="161925"/>
          </a:xfrm>
          <a:prstGeom prst="triangl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Gleichschenkliges Dreieck 6"/>
          <p:cNvSpPr/>
          <p:nvPr/>
        </p:nvSpPr>
        <p:spPr>
          <a:xfrm>
            <a:off x="847725" y="4600575"/>
            <a:ext cx="190500" cy="161925"/>
          </a:xfrm>
          <a:prstGeom prst="triangl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bgerundetes Rechteck 43"/>
          <p:cNvSpPr/>
          <p:nvPr/>
        </p:nvSpPr>
        <p:spPr>
          <a:xfrm>
            <a:off x="3619500" y="457200"/>
            <a:ext cx="990600" cy="41910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414669" y="1213447"/>
            <a:ext cx="805947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>
                <a:solidFill>
                  <a:srgbClr val="0070C0"/>
                </a:solidFill>
              </a:rPr>
              <a:t>For each variable: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	</a:t>
            </a:r>
            <a:r>
              <a:rPr lang="en-US" dirty="0" smtClean="0"/>
              <a:t>1) define </a:t>
            </a:r>
            <a:r>
              <a:rPr lang="en-US" dirty="0" smtClean="0">
                <a:solidFill>
                  <a:srgbClr val="FF0000"/>
                </a:solidFill>
              </a:rPr>
              <a:t>starting points / widths </a:t>
            </a:r>
            <a:r>
              <a:rPr lang="en-US" dirty="0" smtClean="0"/>
              <a:t>(</a:t>
            </a:r>
            <a:r>
              <a:rPr lang="en-US" dirty="0" err="1" smtClean="0"/>
              <a:t>e.g</a:t>
            </a:r>
            <a:r>
              <a:rPr lang="en-US" dirty="0" smtClean="0"/>
              <a:t>: M0 = 10 +- 2.5)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	</a:t>
            </a:r>
            <a:r>
              <a:rPr lang="en-US" dirty="0" smtClean="0"/>
              <a:t>2) run a chain of </a:t>
            </a:r>
            <a:r>
              <a:rPr lang="en-US" dirty="0" smtClean="0">
                <a:solidFill>
                  <a:srgbClr val="FF0000"/>
                </a:solidFill>
              </a:rPr>
              <a:t>1000</a:t>
            </a:r>
            <a:r>
              <a:rPr lang="en-US" dirty="0" smtClean="0"/>
              <a:t> points with Gaussian proposal width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	</a:t>
            </a:r>
            <a:r>
              <a:rPr lang="en-US" dirty="0" smtClean="0"/>
              <a:t>3) compute the success rate s = (#accepted points)/(#total point = 1000)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		[empirical </a:t>
            </a:r>
            <a:r>
              <a:rPr lang="en-US" dirty="0" smtClean="0"/>
              <a:t>optimal scanning efficiency is 50 </a:t>
            </a:r>
            <a:r>
              <a:rPr lang="en-US" dirty="0" smtClean="0"/>
              <a:t>%]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	 </a:t>
            </a:r>
            <a:r>
              <a:rPr lang="en-US" dirty="0" smtClean="0"/>
              <a:t>        - if s is “</a:t>
            </a:r>
            <a:r>
              <a:rPr lang="en-US" dirty="0" smtClean="0">
                <a:solidFill>
                  <a:srgbClr val="FF0000"/>
                </a:solidFill>
              </a:rPr>
              <a:t>close to 0.5</a:t>
            </a:r>
            <a:r>
              <a:rPr lang="en-US" dirty="0" smtClean="0"/>
              <a:t>”, then keep that width (2.5) and stop optimization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	 </a:t>
            </a:r>
            <a:r>
              <a:rPr lang="en-US" dirty="0" smtClean="0"/>
              <a:t>        - if s is “</a:t>
            </a:r>
            <a:r>
              <a:rPr lang="en-US" dirty="0" smtClean="0">
                <a:solidFill>
                  <a:srgbClr val="FF0000"/>
                </a:solidFill>
              </a:rPr>
              <a:t>far from 0.5</a:t>
            </a:r>
            <a:r>
              <a:rPr lang="en-US" dirty="0" smtClean="0"/>
              <a:t>”, then modify the width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	</a:t>
            </a:r>
            <a:r>
              <a:rPr lang="en-US" dirty="0" smtClean="0"/>
              <a:t>4) rerun a chain with that new width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	</a:t>
            </a:r>
            <a:r>
              <a:rPr lang="en-US" dirty="0" smtClean="0"/>
              <a:t>5) and so on until s get close to 0.5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3650013" y="463920"/>
            <a:ext cx="975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Step #1</a:t>
            </a:r>
          </a:p>
        </p:txBody>
      </p:sp>
      <p:sp>
        <p:nvSpPr>
          <p:cNvPr id="45" name="Abgerundetes Rechteck 44"/>
          <p:cNvSpPr/>
          <p:nvPr/>
        </p:nvSpPr>
        <p:spPr>
          <a:xfrm>
            <a:off x="342899" y="238124"/>
            <a:ext cx="8267701" cy="4924426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99755" y="1371600"/>
            <a:ext cx="4710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</a:t>
            </a:r>
            <a:r>
              <a:rPr lang="en-US" dirty="0" smtClean="0">
                <a:solidFill>
                  <a:srgbClr val="0070C0"/>
                </a:solidFill>
              </a:rPr>
              <a:t>hoose an acceptance range for s,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F</a:t>
            </a:r>
            <a:r>
              <a:rPr lang="en-US" dirty="0" smtClean="0">
                <a:solidFill>
                  <a:srgbClr val="0070C0"/>
                </a:solidFill>
              </a:rPr>
              <a:t>or optimization stability: </a:t>
            </a:r>
            <a:r>
              <a:rPr lang="en-US" dirty="0" smtClean="0">
                <a:solidFill>
                  <a:srgbClr val="0070C0"/>
                </a:solidFill>
              </a:rPr>
              <a:t>[0.48, 0.52]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Assume simple linear dependency</a:t>
            </a:r>
            <a:endParaRPr lang="de-DE" dirty="0">
              <a:solidFill>
                <a:srgbClr val="0070C0"/>
              </a:solidFill>
            </a:endParaRP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3158532" y="2621368"/>
          <a:ext cx="2908165" cy="784743"/>
        </p:xfrm>
        <a:graphic>
          <a:graphicData uri="http://schemas.openxmlformats.org/presentationml/2006/ole">
            <p:oleObj spid="_x0000_s29698" name="Formel" r:id="rId3" imgW="1600200" imgH="431640" progId="Equation.3">
              <p:embed/>
            </p:oleObj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823137" y="4243055"/>
            <a:ext cx="65777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w</a:t>
            </a:r>
            <a:r>
              <a:rPr lang="en-US" baseline="-25000" dirty="0" err="1" smtClean="0">
                <a:solidFill>
                  <a:srgbClr val="0070C0"/>
                </a:solidFill>
              </a:rPr>
              <a:t>old</a:t>
            </a:r>
            <a:r>
              <a:rPr lang="en-US" dirty="0" smtClean="0">
                <a:solidFill>
                  <a:srgbClr val="0070C0"/>
                </a:solidFill>
              </a:rPr>
              <a:t> = width used for the previous chain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baseline="-25000" dirty="0" smtClean="0">
                <a:solidFill>
                  <a:srgbClr val="0070C0"/>
                </a:solidFill>
              </a:rPr>
              <a:t>old</a:t>
            </a:r>
            <a:r>
              <a:rPr lang="en-US" dirty="0" smtClean="0">
                <a:solidFill>
                  <a:srgbClr val="0070C0"/>
                </a:solidFill>
              </a:rPr>
              <a:t> = success rate obtained with </a:t>
            </a:r>
            <a:r>
              <a:rPr lang="en-US" dirty="0" err="1" smtClean="0">
                <a:solidFill>
                  <a:srgbClr val="0070C0"/>
                </a:solidFill>
              </a:rPr>
              <a:t>wold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s</a:t>
            </a:r>
            <a:r>
              <a:rPr lang="en-US" baseline="-25000" dirty="0" smtClean="0">
                <a:solidFill>
                  <a:srgbClr val="0070C0"/>
                </a:solidFill>
              </a:rPr>
              <a:t>lim</a:t>
            </a:r>
            <a:r>
              <a:rPr lang="en-US" dirty="0" smtClean="0">
                <a:solidFill>
                  <a:srgbClr val="0070C0"/>
                </a:solidFill>
              </a:rPr>
              <a:t> = closest limit of the acceptance range (here 0.48 or 0.52)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w</a:t>
            </a:r>
            <a:r>
              <a:rPr lang="en-US" baseline="-25000" dirty="0" err="1" smtClean="0">
                <a:solidFill>
                  <a:srgbClr val="0070C0"/>
                </a:solidFill>
              </a:rPr>
              <a:t>new</a:t>
            </a:r>
            <a:r>
              <a:rPr lang="en-US" dirty="0" smtClean="0">
                <a:solidFill>
                  <a:srgbClr val="0070C0"/>
                </a:solidFill>
              </a:rPr>
              <a:t> = width to be used for the next chain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</a:t>
            </a:r>
            <a:r>
              <a:rPr lang="en-US" dirty="0" smtClean="0">
                <a:solidFill>
                  <a:srgbClr val="0070C0"/>
                </a:solidFill>
              </a:rPr>
              <a:t> = constant adapted to ensure fast/stable convergence (set to 4)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99196" y="605909"/>
            <a:ext cx="1625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“close/far</a:t>
            </a:r>
            <a:r>
              <a:rPr lang="en-US" dirty="0" smtClean="0">
                <a:solidFill>
                  <a:srgbClr val="0070C0"/>
                </a:solidFill>
              </a:rPr>
              <a:t>” … ? </a:t>
            </a:r>
            <a:endParaRPr lang="de-DE" dirty="0">
              <a:solidFill>
                <a:srgbClr val="0070C0"/>
              </a:solidFill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 rot="5400000" flipH="1" flipV="1">
            <a:off x="5324475" y="1552575"/>
            <a:ext cx="2190750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286500" y="161925"/>
            <a:ext cx="32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</a:t>
            </a:r>
            <a:endParaRPr lang="de-DE" dirty="0">
              <a:solidFill>
                <a:srgbClr val="0070C0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6419850" y="1181100"/>
            <a:ext cx="495300" cy="158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6410325" y="1943100"/>
            <a:ext cx="495300" cy="1588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6943725" y="990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s</a:t>
            </a:r>
            <a:r>
              <a:rPr lang="en-US" baseline="-25000" dirty="0" err="1" smtClean="0">
                <a:solidFill>
                  <a:srgbClr val="0070C0"/>
                </a:solidFill>
              </a:rPr>
              <a:t>max</a:t>
            </a:r>
            <a:endParaRPr lang="de-DE" baseline="-25000" dirty="0">
              <a:solidFill>
                <a:srgbClr val="0070C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962775" y="174307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s</a:t>
            </a:r>
            <a:r>
              <a:rPr lang="en-US" baseline="-25000" dirty="0" err="1" smtClean="0">
                <a:solidFill>
                  <a:srgbClr val="0070C0"/>
                </a:solidFill>
              </a:rPr>
              <a:t>min</a:t>
            </a:r>
            <a:endParaRPr lang="de-DE" baseline="-25000" dirty="0">
              <a:solidFill>
                <a:srgbClr val="0070C0"/>
              </a:solidFill>
            </a:endParaRPr>
          </a:p>
        </p:txBody>
      </p:sp>
      <p:cxnSp>
        <p:nvCxnSpPr>
          <p:cNvPr id="19" name="Gerade Verbindung 18"/>
          <p:cNvCxnSpPr/>
          <p:nvPr/>
        </p:nvCxnSpPr>
        <p:spPr>
          <a:xfrm>
            <a:off x="6381750" y="1543050"/>
            <a:ext cx="1047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6381750" y="2543175"/>
            <a:ext cx="1047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6391275" y="714375"/>
            <a:ext cx="1047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6534150" y="495300"/>
            <a:ext cx="20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1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553200" y="2343150"/>
            <a:ext cx="20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0</a:t>
            </a:r>
            <a:endParaRPr lang="de-DE" sz="1400" dirty="0">
              <a:solidFill>
                <a:srgbClr val="0070C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505575" y="1352550"/>
            <a:ext cx="666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0.5</a:t>
            </a:r>
            <a:endParaRPr lang="de-DE" sz="1400" dirty="0">
              <a:solidFill>
                <a:srgbClr val="0070C0"/>
              </a:solidFill>
            </a:endParaRPr>
          </a:p>
        </p:txBody>
      </p:sp>
      <p:cxnSp>
        <p:nvCxnSpPr>
          <p:cNvPr id="26" name="Gerade Verbindung 25"/>
          <p:cNvCxnSpPr/>
          <p:nvPr/>
        </p:nvCxnSpPr>
        <p:spPr>
          <a:xfrm>
            <a:off x="6419850" y="2314575"/>
            <a:ext cx="1181100" cy="1588"/>
          </a:xfrm>
          <a:prstGeom prst="line">
            <a:avLst/>
          </a:prstGeom>
          <a:ln>
            <a:solidFill>
              <a:srgbClr val="FF66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7648574" y="2152650"/>
            <a:ext cx="56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s</a:t>
            </a:r>
            <a:r>
              <a:rPr lang="en-US" baseline="-25000" dirty="0" smtClean="0">
                <a:solidFill>
                  <a:srgbClr val="FF6600"/>
                </a:solidFill>
              </a:rPr>
              <a:t>old</a:t>
            </a:r>
            <a:endParaRPr lang="de-DE" baseline="-25000" dirty="0">
              <a:solidFill>
                <a:srgbClr val="FF6600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7419975" y="247650"/>
            <a:ext cx="123825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Exemple</a:t>
            </a:r>
            <a:r>
              <a:rPr lang="en-US" sz="1200" dirty="0" smtClean="0"/>
              <a:t> with a low efficiency scanning s &lt; </a:t>
            </a:r>
            <a:r>
              <a:rPr lang="en-US" sz="1200" dirty="0" err="1" smtClean="0"/>
              <a:t>s</a:t>
            </a:r>
            <a:r>
              <a:rPr lang="en-US" sz="1200" baseline="-25000" dirty="0" err="1" smtClean="0"/>
              <a:t>min</a:t>
            </a:r>
            <a:endParaRPr lang="de-DE" sz="1200" baseline="-25000" dirty="0"/>
          </a:p>
        </p:txBody>
      </p:sp>
      <p:sp>
        <p:nvSpPr>
          <p:cNvPr id="30" name="Gleichschenkliges Dreieck 29"/>
          <p:cNvSpPr/>
          <p:nvPr/>
        </p:nvSpPr>
        <p:spPr>
          <a:xfrm>
            <a:off x="504825" y="1990725"/>
            <a:ext cx="190500" cy="161925"/>
          </a:xfrm>
          <a:prstGeom prst="triangl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Gleichschenkliges Dreieck 30"/>
          <p:cNvSpPr/>
          <p:nvPr/>
        </p:nvSpPr>
        <p:spPr>
          <a:xfrm>
            <a:off x="533400" y="1447800"/>
            <a:ext cx="190500" cy="161925"/>
          </a:xfrm>
          <a:prstGeom prst="triangl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965570" y="1369606"/>
            <a:ext cx="7140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The same procedure as before is repeated as in step #1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But …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V</a:t>
            </a:r>
            <a:r>
              <a:rPr lang="en-US" dirty="0" smtClean="0">
                <a:solidFill>
                  <a:srgbClr val="0070C0"/>
                </a:solidFill>
              </a:rPr>
              <a:t>ariables modified altogether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Proposal distribution = multidimensional </a:t>
            </a:r>
            <a:r>
              <a:rPr lang="en-US" i="1" dirty="0" smtClean="0">
                <a:solidFill>
                  <a:srgbClr val="0070C0"/>
                </a:solidFill>
              </a:rPr>
              <a:t>uncorrelated</a:t>
            </a:r>
            <a:r>
              <a:rPr lang="en-US" dirty="0" smtClean="0">
                <a:solidFill>
                  <a:srgbClr val="0070C0"/>
                </a:solidFill>
              </a:rPr>
              <a:t> Gaussian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58" name="Abgerundetes Rechteck 57"/>
          <p:cNvSpPr/>
          <p:nvPr/>
        </p:nvSpPr>
        <p:spPr>
          <a:xfrm>
            <a:off x="3619500" y="457200"/>
            <a:ext cx="990600" cy="419100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/>
          <p:cNvSpPr/>
          <p:nvPr/>
        </p:nvSpPr>
        <p:spPr>
          <a:xfrm>
            <a:off x="3650013" y="463920"/>
            <a:ext cx="975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Step </a:t>
            </a:r>
            <a:r>
              <a:rPr lang="en-US" sz="2000" b="1" dirty="0" smtClean="0">
                <a:solidFill>
                  <a:srgbClr val="FFC000"/>
                </a:solidFill>
              </a:rPr>
              <a:t>#2</a:t>
            </a:r>
            <a:endParaRPr lang="en-US" sz="2000" b="1" dirty="0" smtClean="0">
              <a:solidFill>
                <a:srgbClr val="FFC000"/>
              </a:solidFill>
            </a:endParaRPr>
          </a:p>
        </p:txBody>
      </p:sp>
      <p:sp>
        <p:nvSpPr>
          <p:cNvPr id="60" name="Abgerundetes Rechteck 59"/>
          <p:cNvSpPr/>
          <p:nvPr/>
        </p:nvSpPr>
        <p:spPr>
          <a:xfrm>
            <a:off x="342899" y="238124"/>
            <a:ext cx="8267701" cy="6219826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8888" y="3054884"/>
            <a:ext cx="4243387" cy="329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Gerade Verbindung 62"/>
          <p:cNvCxnSpPr/>
          <p:nvPr/>
        </p:nvCxnSpPr>
        <p:spPr>
          <a:xfrm flipV="1">
            <a:off x="4019550" y="4695825"/>
            <a:ext cx="1676400" cy="9620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llipse 64"/>
          <p:cNvSpPr/>
          <p:nvPr/>
        </p:nvSpPr>
        <p:spPr>
          <a:xfrm>
            <a:off x="3629026" y="4867275"/>
            <a:ext cx="95250" cy="85725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Textfeld 65"/>
          <p:cNvSpPr txBox="1"/>
          <p:nvPr/>
        </p:nvSpPr>
        <p:spPr>
          <a:xfrm>
            <a:off x="5505449" y="4800600"/>
            <a:ext cx="561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step1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3409949" y="4581525"/>
            <a:ext cx="561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step2</a:t>
            </a:r>
            <a:endParaRPr lang="de-DE" sz="1200" b="1" dirty="0">
              <a:solidFill>
                <a:srgbClr val="00B050"/>
              </a:solidFill>
            </a:endParaRPr>
          </a:p>
        </p:txBody>
      </p:sp>
      <p:cxnSp>
        <p:nvCxnSpPr>
          <p:cNvPr id="69" name="Gerade Verbindung 68"/>
          <p:cNvCxnSpPr/>
          <p:nvPr/>
        </p:nvCxnSpPr>
        <p:spPr>
          <a:xfrm>
            <a:off x="5143500" y="5038725"/>
            <a:ext cx="666750" cy="4191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>
            <a:off x="3705225" y="4924425"/>
            <a:ext cx="1514475" cy="923925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74"/>
          <p:cNvCxnSpPr>
            <a:stCxn id="65" idx="2"/>
          </p:cNvCxnSpPr>
          <p:nvPr/>
        </p:nvCxnSpPr>
        <p:spPr>
          <a:xfrm rot="10800000" flipV="1">
            <a:off x="3181352" y="4910138"/>
            <a:ext cx="447674" cy="261936"/>
          </a:xfrm>
          <a:prstGeom prst="line">
            <a:avLst/>
          </a:pr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830</Words>
  <Application>Microsoft Office PowerPoint</Application>
  <PresentationFormat>Bildschirmpräsentation (4:3)</PresentationFormat>
  <Paragraphs>162</Paragraphs>
  <Slides>17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9" baseType="lpstr">
      <vt:lpstr>Larissa-Design</vt:lpstr>
      <vt:lpstr>Microsoft Formel-Editor 3.0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cp:lastModifiedBy> </cp:lastModifiedBy>
  <cp:revision>180</cp:revision>
  <dcterms:modified xsi:type="dcterms:W3CDTF">2009-10-28T22:00:00Z</dcterms:modified>
</cp:coreProperties>
</file>