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61" r:id="rId4"/>
    <p:sldId id="267" r:id="rId5"/>
    <p:sldId id="269" r:id="rId6"/>
    <p:sldId id="268" r:id="rId7"/>
    <p:sldId id="266" r:id="rId8"/>
    <p:sldId id="271" r:id="rId9"/>
    <p:sldId id="272" r:id="rId10"/>
    <p:sldId id="263" r:id="rId11"/>
    <p:sldId id="264" r:id="rId12"/>
    <p:sldId id="270" r:id="rId13"/>
  </p:sldIdLst>
  <p:sldSz cx="9144000" cy="6858000" type="screen4x3"/>
  <p:notesSz cx="69850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66"/>
    <a:srgbClr val="800080"/>
    <a:srgbClr val="009900"/>
    <a:srgbClr val="00FF00"/>
    <a:srgbClr val="FF00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04" autoAdjust="0"/>
    <p:restoredTop sz="94660"/>
  </p:normalViewPr>
  <p:slideViewPr>
    <p:cSldViewPr>
      <p:cViewPr varScale="1">
        <p:scale>
          <a:sx n="127" d="100"/>
          <a:sy n="127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Olympus%20rev%205\docs\schedule%20gant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bar"/>
        <c:grouping val="stacked"/>
        <c:ser>
          <c:idx val="0"/>
          <c:order val="0"/>
          <c:tx>
            <c:strRef>
              <c:f>Sheet1!$B$2</c:f>
              <c:strCache>
                <c:ptCount val="1"/>
                <c:pt idx="0">
                  <c:v>Start Date</c:v>
                </c:pt>
              </c:strCache>
            </c:strRef>
          </c:tx>
          <c:spPr>
            <a:noFill/>
            <a:ln>
              <a:noFill/>
            </a:ln>
          </c:spPr>
          <c:cat>
            <c:strRef>
              <c:f>Sheet1!$A$3:$A$9</c:f>
              <c:strCache>
                <c:ptCount val="7"/>
                <c:pt idx="0">
                  <c:v>Design and draft target and 
scattering chamber</c:v>
                </c:pt>
                <c:pt idx="1">
                  <c:v>Design and draft vacuum system
 including smooth bore bellows</c:v>
                </c:pt>
                <c:pt idx="2">
                  <c:v>Build scattering chamber</c:v>
                </c:pt>
                <c:pt idx="3">
                  <c:v>Build vacuum system</c:v>
                </c:pt>
                <c:pt idx="4">
                  <c:v>Design, draft, and build collimator
 and smooth bore transitions</c:v>
                </c:pt>
                <c:pt idx="5">
                  <c:v>Design, draft and build supports</c:v>
                </c:pt>
                <c:pt idx="6">
                  <c:v>Assemble and test</c:v>
                </c:pt>
              </c:strCache>
            </c:strRef>
          </c:cat>
          <c:val>
            <c:numRef>
              <c:f>Sheet1!$B$3:$B$9</c:f>
              <c:numCache>
                <c:formatCode>d\.m\.yy;@</c:formatCode>
                <c:ptCount val="7"/>
                <c:pt idx="0">
                  <c:v>40091</c:v>
                </c:pt>
                <c:pt idx="1">
                  <c:v>40105</c:v>
                </c:pt>
                <c:pt idx="2">
                  <c:v>40102</c:v>
                </c:pt>
                <c:pt idx="3">
                  <c:v>40154</c:v>
                </c:pt>
                <c:pt idx="4">
                  <c:v>40126</c:v>
                </c:pt>
                <c:pt idx="5">
                  <c:v>40154</c:v>
                </c:pt>
                <c:pt idx="6">
                  <c:v>40245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Duration (days)</c:v>
                </c:pt>
              </c:strCache>
            </c:strRef>
          </c:tx>
          <c:cat>
            <c:strRef>
              <c:f>Sheet1!$A$3:$A$9</c:f>
              <c:strCache>
                <c:ptCount val="7"/>
                <c:pt idx="0">
                  <c:v>Design and draft target and 
scattering chamber</c:v>
                </c:pt>
                <c:pt idx="1">
                  <c:v>Design and draft vacuum system
 including smooth bore bellows</c:v>
                </c:pt>
                <c:pt idx="2">
                  <c:v>Build scattering chamber</c:v>
                </c:pt>
                <c:pt idx="3">
                  <c:v>Build vacuum system</c:v>
                </c:pt>
                <c:pt idx="4">
                  <c:v>Design, draft, and build collimator
 and smooth bore transitions</c:v>
                </c:pt>
                <c:pt idx="5">
                  <c:v>Design, draft and build supports</c:v>
                </c:pt>
                <c:pt idx="6">
                  <c:v>Assemble and test</c:v>
                </c:pt>
              </c:strCache>
            </c:strRef>
          </c:cat>
          <c:val>
            <c:numRef>
              <c:f>Sheet1!$C$3:$C$9</c:f>
              <c:numCache>
                <c:formatCode>0</c:formatCode>
                <c:ptCount val="7"/>
                <c:pt idx="0">
                  <c:v>45.465000000000003</c:v>
                </c:pt>
                <c:pt idx="1">
                  <c:v>45.465000000000003</c:v>
                </c:pt>
                <c:pt idx="2">
                  <c:v>75.774999999999991</c:v>
                </c:pt>
                <c:pt idx="3">
                  <c:v>90.93</c:v>
                </c:pt>
                <c:pt idx="4">
                  <c:v>60.620000000000012</c:v>
                </c:pt>
                <c:pt idx="5">
                  <c:v>90.93</c:v>
                </c:pt>
                <c:pt idx="6">
                  <c:v>45.465000000000003</c:v>
                </c:pt>
              </c:numCache>
            </c:numRef>
          </c:val>
        </c:ser>
        <c:overlap val="100"/>
        <c:axId val="57311232"/>
        <c:axId val="57312768"/>
      </c:barChart>
      <c:catAx>
        <c:axId val="57311232"/>
        <c:scaling>
          <c:orientation val="maxMin"/>
        </c:scaling>
        <c:axPos val="l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57312768"/>
        <c:crosses val="autoZero"/>
        <c:auto val="1"/>
        <c:lblAlgn val="ctr"/>
        <c:lblOffset val="100"/>
      </c:catAx>
      <c:valAx>
        <c:axId val="57312768"/>
        <c:scaling>
          <c:orientation val="minMax"/>
          <c:max val="40295"/>
          <c:min val="40091"/>
        </c:scaling>
        <c:axPos val="t"/>
        <c:majorGridlines/>
        <c:numFmt formatCode="dd/mm/yyyy;@" sourceLinked="0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7311232"/>
        <c:crosses val="autoZero"/>
        <c:crossBetween val="between"/>
      </c:valAx>
    </c:plotArea>
    <c:plotVisOnly val="1"/>
  </c:chart>
  <c:txPr>
    <a:bodyPr/>
    <a:lstStyle/>
    <a:p>
      <a:pPr>
        <a:defRPr spc="-100" baseline="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43EC779-5222-4C3E-8345-998B91BEF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defTabSz="9286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defTabSz="9286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47A8592-3A72-4DC6-A614-DBD44C225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C6627-2A4F-456B-BA46-2FD5CE9DF322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4911B-353C-4AC5-ADD9-38F93FFE71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D279E-8939-4520-A392-538AA2BC74CD}" type="datetime1">
              <a:rPr lang="en-US" smtClean="0"/>
              <a:t>9/15/2009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F2BCB-FE17-4AAD-B23D-2B4941800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B9851-E796-4822-8FBC-7D1EED861708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0399B-A01E-4898-A9FA-0FFE586E2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5878C-740D-487D-9083-FBDD345C9F5E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3B004-9497-406A-95B2-6ABB5E6B2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CC577-9A57-45A3-BBA6-A097218191F7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BA870-E2C1-4EB9-9AFD-CFC5C2216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42C4A-62DC-4101-93BE-BA0D52E99E54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8B81-4B86-4520-971D-E53983DB8C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8A849-58AF-4505-8685-660016650519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CBD47-A677-46CB-BE03-678B122B7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C24C2-547D-4D3D-AABB-8DF20DFC1552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D462C-C1BB-4794-B533-FB7F945FF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2B5CC-A5FE-42F4-92D2-0E8A4F512455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C77DA-E9AB-4E24-8031-3F3BCC570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79391-16AB-4B1A-9372-5856901AA393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AEE0F-561A-4DC3-86F8-3C9F0BD3B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94CF7-BF52-4A63-B4B3-CE058FFD2094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97D07-0A25-4DCC-BE43-5C41E9845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8D18B-0199-4219-8C7A-2C415475D7C0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58CE3-1512-4455-92A4-919EAF1D6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F4EA5-28CE-422C-97D3-8515E70BABCA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37EE-FDBD-4B32-97D1-50B87EDFC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C84FAE22-1ED1-47B3-9EC9-5A313895D283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2484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713891-CF84-4FDC-A44F-78A6CEDA45D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152400" y="228600"/>
            <a:ext cx="8763000" cy="6096000"/>
          </a:xfrm>
          <a:prstGeom prst="flowChartAlternate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32" name="Picture 8" descr="Bates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524000" y="0"/>
            <a:ext cx="9144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BF7E8D1-EEDB-4253-B91D-BADEF5818CF2}" type="datetime1">
              <a:rPr lang="en-US" smtClean="0"/>
              <a:t>9/15/2009</a:t>
            </a:fld>
            <a:endParaRPr lang="en-US" dirty="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Bates R&amp;E Center J. Kelsey</a:t>
            </a:r>
            <a:endParaRPr lang="en-US" dirty="0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Olympus Target and Vacuum System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99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/>
              <a:t>Jim Kelsey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F4911B-353C-4AC5-ADD9-38F93FFE71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 dirty="0" smtClean="0"/>
              <a:t>Target and Vacuum System Costs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75499A-60C4-4815-B2EA-E0B57C4A926C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Bates R&amp;E Center J. Kelsey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057400" y="2133600"/>
          <a:ext cx="4267200" cy="3855720"/>
        </p:xfrm>
        <a:graphic>
          <a:graphicData uri="http://schemas.openxmlformats.org/drawingml/2006/table">
            <a:tbl>
              <a:tblPr/>
              <a:tblGrid>
                <a:gridCol w="3086148"/>
                <a:gridCol w="1181052"/>
              </a:tblGrid>
              <a:tr h="277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k$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Gas Feed System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Target Cell Cooling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Target Chamber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latin typeface="Calibri"/>
                          <a:ea typeface="Calibri"/>
                          <a:cs typeface="Times New Roman"/>
                        </a:rPr>
                        <a:t>Wakefield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Suppressors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Fixed Collimator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Control System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Vacuum System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Support Structure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Manpower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227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AEE0F-561A-4DC3-86F8-3C9F0BD3BDF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Duration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AB4D6E-5725-44F6-B6D8-22E62A7DE015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1828800"/>
          <a:ext cx="8077200" cy="3971348"/>
        </p:xfrm>
        <a:graphic>
          <a:graphicData uri="http://schemas.openxmlformats.org/drawingml/2006/table">
            <a:tbl>
              <a:tblPr/>
              <a:tblGrid>
                <a:gridCol w="6344390"/>
                <a:gridCol w="1732810"/>
              </a:tblGrid>
              <a:tr h="4671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latin typeface="Calibri"/>
                          <a:ea typeface="Calibri"/>
                          <a:cs typeface="Times New Roman"/>
                        </a:rPr>
                        <a:t>Design and draft target and scattering chamber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>
                          <a:latin typeface="Calibri"/>
                          <a:ea typeface="Calibri"/>
                          <a:cs typeface="Times New Roman"/>
                        </a:rPr>
                        <a:t>1.5 months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latin typeface="Calibri"/>
                          <a:ea typeface="Calibri"/>
                          <a:cs typeface="Times New Roman"/>
                        </a:rPr>
                        <a:t>Design and draft vacuum system including smooth bore bellows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>
                          <a:latin typeface="Calibri"/>
                          <a:ea typeface="Calibri"/>
                          <a:cs typeface="Times New Roman"/>
                        </a:rPr>
                        <a:t>1.5 months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1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latin typeface="Calibri"/>
                          <a:ea typeface="Calibri"/>
                          <a:cs typeface="Times New Roman"/>
                        </a:rPr>
                        <a:t>Build scattering chamber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>
                          <a:latin typeface="Calibri"/>
                          <a:ea typeface="Calibri"/>
                          <a:cs typeface="Times New Roman"/>
                        </a:rPr>
                        <a:t>2 1/2 months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9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latin typeface="Calibri"/>
                          <a:ea typeface="Calibri"/>
                          <a:cs typeface="Times New Roman"/>
                        </a:rPr>
                        <a:t>Build vacuum system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>
                          <a:latin typeface="Calibri"/>
                          <a:ea typeface="Calibri"/>
                          <a:cs typeface="Times New Roman"/>
                        </a:rPr>
                        <a:t>3 months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9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latin typeface="Calibri"/>
                          <a:ea typeface="Calibri"/>
                          <a:cs typeface="Times New Roman"/>
                        </a:rPr>
                        <a:t>Design, draft, and build collimator and smooth bore transitions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>
                          <a:latin typeface="Calibri"/>
                          <a:ea typeface="Calibri"/>
                          <a:cs typeface="Times New Roman"/>
                        </a:rPr>
                        <a:t>2 months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9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latin typeface="Calibri"/>
                          <a:ea typeface="Calibri"/>
                          <a:cs typeface="Times New Roman"/>
                        </a:rPr>
                        <a:t>Design, draft and build supports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latin typeface="Calibri"/>
                          <a:ea typeface="Calibri"/>
                          <a:cs typeface="Times New Roman"/>
                        </a:rPr>
                        <a:t>3 months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9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>
                          <a:latin typeface="Calibri"/>
                          <a:ea typeface="Calibri"/>
                          <a:cs typeface="Times New Roman"/>
                        </a:rPr>
                        <a:t>Assemble and test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latin typeface="Calibri"/>
                          <a:ea typeface="Calibri"/>
                          <a:cs typeface="Times New Roman"/>
                        </a:rPr>
                        <a:t>1.5 months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AEE0F-561A-4DC3-86F8-3C9F0BD3BDF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EE745F-B7D0-494A-9A7C-6532E5F1FC88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519112" y="1338262"/>
          <a:ext cx="8105776" cy="4181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AEE0F-561A-4DC3-86F8-3C9F0BD3BDF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419600"/>
          </a:xfrm>
        </p:spPr>
        <p:txBody>
          <a:bodyPr/>
          <a:lstStyle/>
          <a:p>
            <a:r>
              <a:rPr lang="en-US" sz="2400" dirty="0" smtClean="0"/>
              <a:t>Target cell is a 27mm x 9 mm ellipse x 60 cm long. It will be made of 100 micron thick pure aluminum.</a:t>
            </a:r>
          </a:p>
          <a:p>
            <a:r>
              <a:rPr lang="en-US" sz="2400" dirty="0" smtClean="0"/>
              <a:t>Target cell will be connected to a frame that will be attached to a </a:t>
            </a:r>
            <a:r>
              <a:rPr lang="en-US" sz="2400" dirty="0" err="1" smtClean="0"/>
              <a:t>cryo</a:t>
            </a:r>
            <a:r>
              <a:rPr lang="en-US" sz="2400" dirty="0" smtClean="0"/>
              <a:t>-head and allow cooling to 20 K.</a:t>
            </a:r>
          </a:p>
          <a:p>
            <a:r>
              <a:rPr lang="en-US" sz="2400" dirty="0" smtClean="0"/>
              <a:t>Target cell will be protected by an upstream tungsten collimator with a 25mm x 7mm opening.</a:t>
            </a:r>
          </a:p>
          <a:p>
            <a:r>
              <a:rPr lang="en-US" sz="2400" dirty="0" smtClean="0"/>
              <a:t>Hydrogen flow will be 1.5 x 10</a:t>
            </a:r>
            <a:r>
              <a:rPr lang="en-US" sz="2400" baseline="30000" dirty="0" smtClean="0"/>
              <a:t>17</a:t>
            </a:r>
            <a:r>
              <a:rPr lang="en-US" sz="2400" dirty="0" smtClean="0"/>
              <a:t> Atoms/sec.</a:t>
            </a:r>
          </a:p>
          <a:p>
            <a:r>
              <a:rPr lang="en-US" sz="2400" dirty="0" smtClean="0"/>
              <a:t>Window opening will accommodate in plane angles from 80° to 20° from ±20 cm from the target origin. It will accommodate 10° from the origin as well as ± 18° out of plane.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125793-8F6E-4E2D-9642-111759F3E27C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28B81-4B86-4520-971D-E53983DB8C3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Specs.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sz="2400" dirty="0" smtClean="0"/>
              <a:t>Scattering Chamber windows will be 25 micron thick SS.</a:t>
            </a:r>
          </a:p>
          <a:p>
            <a:r>
              <a:rPr lang="en-US" sz="2400" dirty="0" smtClean="0"/>
              <a:t>Scattering Chamber will be made out of 6061 Aluminum.</a:t>
            </a:r>
          </a:p>
          <a:p>
            <a:r>
              <a:rPr lang="en-US" sz="2400" dirty="0" smtClean="0"/>
              <a:t>Vacuum system will be pumped using 5 stages of a “dry” system of Maglev </a:t>
            </a:r>
            <a:r>
              <a:rPr lang="en-US" sz="2400" dirty="0" err="1" smtClean="0"/>
              <a:t>turbos</a:t>
            </a:r>
            <a:r>
              <a:rPr lang="en-US" sz="2400" dirty="0" smtClean="0"/>
              <a:t> and hook and claw roughing pumps.</a:t>
            </a:r>
          </a:p>
          <a:p>
            <a:r>
              <a:rPr lang="en-US" sz="2400" dirty="0" smtClean="0"/>
              <a:t>Nominal vacuum will be in the 10e-8 scale at the end of these stages. This can be improved into the 10e-9 scale if necessary with the addition of NEG modules.</a:t>
            </a:r>
          </a:p>
          <a:p>
            <a:r>
              <a:rPr lang="en-US" sz="2400" dirty="0" smtClean="0"/>
              <a:t>Vacuum system will be all stainless steel. Supports will be 6061 aluminum.</a:t>
            </a:r>
          </a:p>
          <a:p>
            <a:r>
              <a:rPr lang="en-US" sz="2400" dirty="0" smtClean="0"/>
              <a:t>Beam line will be smooth bore throughout.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C0943F-695A-4DB1-BDB5-3AC4BF3FF521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28B81-4B86-4520-971D-E53983DB8C3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 cell will be bore sighted in its “cold” state. We can then transfer these coordinates to the </a:t>
            </a:r>
            <a:r>
              <a:rPr lang="en-US" dirty="0" err="1" smtClean="0"/>
              <a:t>fiducials</a:t>
            </a:r>
            <a:r>
              <a:rPr lang="en-US" dirty="0" smtClean="0"/>
              <a:t> on the scattering chamber. We can then align the chamber to the interaction point and along the beam.</a:t>
            </a:r>
          </a:p>
          <a:p>
            <a:r>
              <a:rPr lang="en-US" dirty="0" smtClean="0"/>
              <a:t>Vacuum beam line can be surveyed at flanges and positioned to be centered on beam.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559E84-786D-45CA-A69E-7D4504A6DA92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28B81-4B86-4520-971D-E53983DB8C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0" y="762000"/>
            <a:ext cx="7772400" cy="1066800"/>
          </a:xfrm>
        </p:spPr>
        <p:txBody>
          <a:bodyPr anchor="t"/>
          <a:lstStyle/>
          <a:p>
            <a:pPr algn="l"/>
            <a:r>
              <a:rPr lang="en-US" sz="1600" dirty="0" smtClean="0"/>
              <a:t>Vacuum system will have two configurations. One for beam tests and one for running with Olympus. These configurations mainly involve changing the height of the supports and the pump-out tube heights.</a:t>
            </a:r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FC2875-72C8-4E16-80CE-1A52EF42CE22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00200"/>
            <a:ext cx="7557731" cy="45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AEE0F-561A-4DC3-86F8-3C9F0BD3BDF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9FB69D-426D-446E-B232-AC975401AD5C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838200"/>
            <a:ext cx="8120505" cy="491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97D07-0A25-4DCC-BE43-5C41E9845B7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957E19-AC5C-4B3B-8959-8DD3B73EE097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pic>
        <p:nvPicPr>
          <p:cNvPr id="4" name="Picture 3" descr="Olympus Scattering Chamber Assy rev 1 3vi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066800"/>
            <a:ext cx="7858650" cy="455501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97D07-0A25-4DCC-BE43-5C41E9845B7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BD0E5E-6E8F-466F-8F4C-30F089AE1639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90600"/>
            <a:ext cx="7679436" cy="488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97D07-0A25-4DCC-BE43-5C41E9845B7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CF5FCF-7012-46BD-8B6B-5E2B22955129}" type="datetime1">
              <a:rPr lang="en-US" smtClean="0"/>
              <a:t>9/15/2009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Bates R&amp;E Center J. Kelsey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838200"/>
            <a:ext cx="8145475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97D07-0A25-4DCC-BE43-5C41E9845B7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tes">
  <a:themeElements>
    <a:clrScheme name="Bat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at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a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test_BLAST_template</Template>
  <TotalTime>3870</TotalTime>
  <Words>508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Bates</vt:lpstr>
      <vt:lpstr>Olympus Target and Vacuum System</vt:lpstr>
      <vt:lpstr>Specifications</vt:lpstr>
      <vt:lpstr>More Specs.</vt:lpstr>
      <vt:lpstr>Alignment</vt:lpstr>
      <vt:lpstr>Vacuum system will have two configurations. One for beam tests and one for running with Olympus. These configurations mainly involve changing the height of the supports and the pump-out tube heights.</vt:lpstr>
      <vt:lpstr>Slide 6</vt:lpstr>
      <vt:lpstr>Slide 7</vt:lpstr>
      <vt:lpstr>Slide 8</vt:lpstr>
      <vt:lpstr>Slide 9</vt:lpstr>
      <vt:lpstr>Target and Vacuum System Costs</vt:lpstr>
      <vt:lpstr>Task Duration</vt:lpstr>
      <vt:lpstr>Schedule</vt:lpstr>
    </vt:vector>
  </TitlesOfParts>
  <Company>MIT Bates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QTOR Assembly, Alignment and Tests</dc:title>
  <dc:creator>kdow</dc:creator>
  <cp:lastModifiedBy>Jason Bessuille</cp:lastModifiedBy>
  <cp:revision>185</cp:revision>
  <dcterms:created xsi:type="dcterms:W3CDTF">2006-03-03T13:00:26Z</dcterms:created>
  <dcterms:modified xsi:type="dcterms:W3CDTF">2009-09-15T12:05:06Z</dcterms:modified>
</cp:coreProperties>
</file>