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58" r:id="rId2"/>
    <p:sldId id="265" r:id="rId3"/>
    <p:sldId id="266" r:id="rId4"/>
    <p:sldId id="267" r:id="rId5"/>
    <p:sldId id="268" r:id="rId6"/>
    <p:sldId id="270" r:id="rId7"/>
    <p:sldId id="269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EC252-76D2-461C-9A08-08C067BA8662}" type="datetimeFigureOut">
              <a:rPr lang="zh-CN" altLang="en-US" smtClean="0"/>
              <a:t>2019/5/2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A92B3-4420-498C-A5EF-04AFDF795D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86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86687-E95E-4B41-8504-4DC0B2862160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35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A92B3-4420-498C-A5EF-04AFDF795D82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08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line dot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" y="-4795"/>
            <a:ext cx="12190993" cy="6867593"/>
          </a:xfrm>
          <a:prstGeom prst="rect">
            <a:avLst/>
          </a:prstGeom>
        </p:spPr>
      </p:pic>
      <p:pic>
        <p:nvPicPr>
          <p:cNvPr id="8" name="logo SLAC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913" y="6172201"/>
            <a:ext cx="3070359" cy="892049"/>
          </a:xfrm>
          <a:prstGeom prst="rect">
            <a:avLst/>
          </a:prstGeom>
        </p:spPr>
      </p:pic>
      <p:pic>
        <p:nvPicPr>
          <p:cNvPr id="9" name="logo DOE Stanfor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601"/>
            <a:ext cx="2631445" cy="9570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3" y="536577"/>
            <a:ext cx="10678583" cy="2246313"/>
          </a:xfrm>
        </p:spPr>
        <p:txBody>
          <a:bodyPr anchor="b" anchorCtr="0">
            <a:noAutofit/>
          </a:bodyPr>
          <a:lstStyle>
            <a:lvl1pPr>
              <a:defRPr sz="5733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3" y="3646170"/>
            <a:ext cx="10653183" cy="2187703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2133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CA" dirty="0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742953" y="2755013"/>
            <a:ext cx="10678583" cy="63588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56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095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821944"/>
            <a:ext cx="11580392" cy="27025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609600" y="1243584"/>
            <a:ext cx="10811933" cy="5065523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933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2400"/>
            </a:lvl4pPr>
            <a:lvl5pPr>
              <a:buClr>
                <a:srgbClr val="981E32"/>
              </a:buClr>
              <a:defRPr sz="2133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647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821944"/>
            <a:ext cx="11580392" cy="27025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376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821944"/>
            <a:ext cx="11580392" cy="27025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609600" y="1243584"/>
            <a:ext cx="5181600" cy="5065523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6197600" y="1252729"/>
            <a:ext cx="5181600" cy="5065523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671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821944"/>
            <a:ext cx="11580392" cy="27025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4861984" y="1252728"/>
            <a:ext cx="3256453" cy="2481072"/>
          </a:xfrm>
        </p:spPr>
        <p:txBody>
          <a:bodyPr/>
          <a:lstStyle/>
          <a:p>
            <a:r>
              <a:rPr lang="en-US" altLang="zh-CN" smtClean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4861984" y="3886200"/>
            <a:ext cx="3256453" cy="2432051"/>
          </a:xfrm>
        </p:spPr>
        <p:txBody>
          <a:bodyPr/>
          <a:lstStyle/>
          <a:p>
            <a:r>
              <a:rPr lang="en-US" altLang="zh-CN" smtClean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323939" y="1243584"/>
            <a:ext cx="3256453" cy="5065523"/>
          </a:xfrm>
        </p:spPr>
        <p:txBody>
          <a:bodyPr/>
          <a:lstStyle/>
          <a:p>
            <a:r>
              <a:rPr lang="en-US" altLang="zh-CN" smtClean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609602" y="1243584"/>
            <a:ext cx="4017433" cy="506552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9171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" y="821944"/>
            <a:ext cx="11580392" cy="27025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8009467" y="1243584"/>
            <a:ext cx="3556000" cy="5065523"/>
          </a:xfrm>
        </p:spPr>
        <p:txBody>
          <a:bodyPr/>
          <a:lstStyle/>
          <a:p>
            <a:r>
              <a:rPr lang="en-US" altLang="zh-CN" smtClean="0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609600" y="1243584"/>
            <a:ext cx="7313083" cy="506552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1706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***INSTRUCTIONS ON HOW TO APPLY IMAGE MASKING TO SLIDE LAYOUT***</a:t>
            </a:r>
            <a:br>
              <a:rPr lang="en-CA" dirty="0" smtClean="0"/>
            </a:br>
            <a:r>
              <a:rPr lang="en-CA" dirty="0" smtClean="0"/>
              <a:t>STEP 1: Click icon to insert image</a:t>
            </a:r>
            <a:br>
              <a:rPr lang="en-CA" dirty="0" smtClean="0"/>
            </a:br>
            <a:r>
              <a:rPr lang="en-CA" dirty="0" smtClean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3797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2429" y="129091"/>
            <a:ext cx="10804760" cy="7530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682" y="1243584"/>
            <a:ext cx="10813225" cy="5029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1533" y="6318251"/>
            <a:ext cx="425243" cy="539751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467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A33DFD0-1D85-43EA-AF71-E052EBB1DC2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493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219170" rtl="0" eaLnBrk="1" latinLnBrk="0" hangingPunct="1">
        <a:spcBef>
          <a:spcPct val="0"/>
        </a:spcBef>
        <a:buNone/>
        <a:defRPr sz="32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1219170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None/>
        <a:defRPr sz="3200" b="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09585" indent="-298443" algn="l" defTabSz="121917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bg2"/>
        </a:buClr>
        <a:buSzPct val="120000"/>
        <a:buFont typeface="Arial" pitchFamily="34" charset="0"/>
        <a:buChar char="•"/>
        <a:defRPr sz="2933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20728" indent="-311143" algn="l" defTabSz="121917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667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19170" indent="-298443" algn="l" defTabSz="121917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535962" indent="-239994" algn="l" defTabSz="121917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/>
          <p:cNvSpPr>
            <a:spLocks noGrp="1"/>
          </p:cNvSpPr>
          <p:nvPr>
            <p:ph type="ctrTitle"/>
          </p:nvPr>
        </p:nvSpPr>
        <p:spPr>
          <a:xfrm>
            <a:off x="489735" y="508701"/>
            <a:ext cx="10678583" cy="2246313"/>
          </a:xfrm>
        </p:spPr>
        <p:txBody>
          <a:bodyPr>
            <a:normAutofit/>
          </a:bodyPr>
          <a:lstStyle/>
          <a:p>
            <a:r>
              <a:rPr lang="en-US" sz="4800" dirty="0"/>
              <a:t>Tests on Chess 2 ASIC</a:t>
            </a:r>
            <a:r>
              <a:rPr lang="en-US" sz="6000" dirty="0"/>
              <a:t/>
            </a:r>
            <a:br>
              <a:rPr lang="en-US" sz="6000" dirty="0"/>
            </a:br>
            <a:endParaRPr lang="en-CA" sz="2000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89734" y="2755014"/>
            <a:ext cx="10678583" cy="635889"/>
          </a:xfrm>
        </p:spPr>
        <p:txBody>
          <a:bodyPr/>
          <a:lstStyle/>
          <a:p>
            <a:r>
              <a:rPr lang="en-CA" altLang="zh-CN" sz="1800" dirty="0" err="1" smtClean="0"/>
              <a:t>Yubo</a:t>
            </a:r>
            <a:r>
              <a:rPr lang="en-CA" altLang="zh-CN" sz="1800" dirty="0" smtClean="0"/>
              <a:t> </a:t>
            </a:r>
            <a:r>
              <a:rPr lang="en-CA" altLang="zh-CN" sz="1800" dirty="0" err="1"/>
              <a:t>Han</a:t>
            </a:r>
            <a:r>
              <a:rPr lang="en-CA" altLang="zh-CN" sz="1400" baseline="-25000" dirty="0" err="1"/>
              <a:t>IHEP</a:t>
            </a:r>
            <a:r>
              <a:rPr lang="en-CA" altLang="zh-CN" sz="1400" dirty="0"/>
              <a:t> ,</a:t>
            </a:r>
            <a:r>
              <a:rPr lang="en-CA" altLang="zh-CN" sz="1800" dirty="0"/>
              <a:t> Dionisio Doering, </a:t>
            </a:r>
            <a:r>
              <a:rPr lang="en-CA" altLang="zh-CN" sz="1800" dirty="0" err="1"/>
              <a:t>Pietro</a:t>
            </a:r>
            <a:r>
              <a:rPr lang="en-CA" altLang="zh-CN" sz="1800" dirty="0"/>
              <a:t> Caragiulo, Larry Ruckman, </a:t>
            </a:r>
            <a:r>
              <a:rPr lang="en-CA" altLang="zh-CN" sz="1800" dirty="0" err="1"/>
              <a:t>Camillo</a:t>
            </a:r>
            <a:r>
              <a:rPr lang="en-CA" altLang="zh-CN" sz="1800" dirty="0"/>
              <a:t> </a:t>
            </a:r>
            <a:r>
              <a:rPr lang="en-CA" altLang="zh-CN" sz="1800" dirty="0" err="1" smtClean="0"/>
              <a:t>Tamma</a:t>
            </a:r>
            <a:r>
              <a:rPr lang="en-CA" altLang="zh-CN" sz="1800" dirty="0" smtClean="0"/>
              <a:t>, Su Dong</a:t>
            </a:r>
            <a:endParaRPr lang="en-US" sz="1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11872913" y="6318250"/>
            <a:ext cx="319087" cy="539750"/>
          </a:xfrm>
        </p:spPr>
        <p:txBody>
          <a:bodyPr/>
          <a:lstStyle/>
          <a:p>
            <a:fld id="{68C31502-1914-44CA-906F-C0FC3113599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067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9197" y="1296707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2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850" y="1644338"/>
            <a:ext cx="4467225" cy="24468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5075" y="1644338"/>
            <a:ext cx="4467225" cy="24244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850" y="4091210"/>
            <a:ext cx="4467225" cy="24278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5075" y="4068762"/>
            <a:ext cx="4467225" cy="24524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29093" y="132232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1</a:t>
            </a:r>
            <a:endParaRPr lang="zh-CN" alt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255183" y="130979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2</a:t>
            </a:r>
            <a:endParaRPr lang="zh-CN" alt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04809" y="1936081"/>
            <a:ext cx="1379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No bias</a:t>
            </a: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Bias -10V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72970" y="1900939"/>
            <a:ext cx="1379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No bias</a:t>
            </a: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Bias -10V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4"/>
          </p:nvPr>
        </p:nvSpPr>
        <p:spPr>
          <a:xfrm>
            <a:off x="602429" y="2131661"/>
            <a:ext cx="2515421" cy="4107721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2900" dirty="0" smtClean="0"/>
              <a:t>Test: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900" dirty="0" smtClean="0">
                <a:solidFill>
                  <a:schemeClr val="accent6">
                    <a:lumMod val="75000"/>
                  </a:schemeClr>
                </a:solidFill>
              </a:rPr>
              <a:t>bias voltage: -10V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900" dirty="0" smtClean="0"/>
              <a:t>BL=0.7V (868)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900" dirty="0" smtClean="0"/>
              <a:t>Threshold sweeping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endParaRPr lang="en-US" altLang="zh-CN" sz="2900" dirty="0" smtClean="0"/>
          </a:p>
          <a:p>
            <a:r>
              <a:rPr lang="en-US" altLang="zh-CN" sz="2900" dirty="0" smtClean="0"/>
              <a:t>Observations </a:t>
            </a:r>
            <a:endParaRPr lang="en-US" altLang="zh-CN" sz="2900" dirty="0"/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900" dirty="0" smtClean="0"/>
              <a:t>Tails at both Matrix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900" dirty="0" smtClean="0"/>
              <a:t>Threshold at which each matrix starting to see some hits moved to the left(but still has reasonable shape)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0796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294" y="4815380"/>
            <a:ext cx="4659401" cy="10299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819" y="5801130"/>
            <a:ext cx="4653891" cy="10409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4804" y="3808407"/>
            <a:ext cx="4664906" cy="10354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5818" y="2683139"/>
            <a:ext cx="4670413" cy="10354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34804" y="1598808"/>
            <a:ext cx="4692443" cy="104643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8337" y="133290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2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337" y="2166343"/>
            <a:ext cx="267285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Tests: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Bias voltage: -10V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BL= 0.4V, 0.6V, 0.8V, 1.0V, 1.2V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Threshold sweeping: BL</a:t>
            </a:r>
            <a:r>
              <a:rPr lang="en-US" altLang="zh-CN" sz="2000" dirty="0"/>
              <a:t>±0.2V</a:t>
            </a:r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C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7622" y="1625196"/>
            <a:ext cx="4692443" cy="10354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3420" y="2711294"/>
            <a:ext cx="4648384" cy="10464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05159" y="3732492"/>
            <a:ext cx="4664906" cy="104092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18929" y="4760201"/>
            <a:ext cx="4653891" cy="104092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05161" y="5789525"/>
            <a:ext cx="4681429" cy="1057452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5618746" y="1663296"/>
            <a:ext cx="57063" cy="5086466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166645" y="1685128"/>
            <a:ext cx="57063" cy="5086466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62909" y="131579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</a:t>
            </a:r>
            <a:r>
              <a:rPr lang="en-US" altLang="zh-CN" b="1" dirty="0" smtClean="0"/>
              <a:t>1  </a:t>
            </a:r>
            <a:r>
              <a:rPr lang="en-US" altLang="zh-CN" b="1" dirty="0" smtClean="0">
                <a:solidFill>
                  <a:srgbClr val="FF0000"/>
                </a:solidFill>
              </a:rPr>
              <a:t>BL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88999" y="130326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</a:t>
            </a:r>
            <a:r>
              <a:rPr lang="en-US" altLang="zh-CN" b="1" dirty="0" smtClean="0"/>
              <a:t>2    </a:t>
            </a:r>
            <a:r>
              <a:rPr lang="en-US" altLang="zh-CN" b="1" dirty="0" smtClean="0">
                <a:solidFill>
                  <a:srgbClr val="FF0000"/>
                </a:solidFill>
              </a:rPr>
              <a:t>BL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 and Next 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Summary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</a:rPr>
              <a:t>Daughter board 1:</a:t>
            </a:r>
          </a:p>
          <a:p>
            <a:pPr marL="1066785" lvl="1" indent="-457200"/>
            <a:r>
              <a:rPr lang="en-US" altLang="zh-CN" sz="2400" dirty="0"/>
              <a:t>Could be biased but large leakage current and has 2</a:t>
            </a:r>
            <a:r>
              <a:rPr lang="en-US" altLang="zh-CN" sz="2400" baseline="30000" dirty="0"/>
              <a:t>nd</a:t>
            </a:r>
            <a:r>
              <a:rPr lang="en-US" altLang="zh-CN" sz="2400" dirty="0"/>
              <a:t> step</a:t>
            </a:r>
          </a:p>
          <a:p>
            <a:pPr marL="1066785" lvl="1" indent="-457200"/>
            <a:r>
              <a:rPr lang="en-US" altLang="zh-CN" sz="2400" dirty="0"/>
              <a:t>Matrix 2 has hot pixel: (127,31) </a:t>
            </a:r>
          </a:p>
          <a:p>
            <a:pPr marL="1377928" lvl="2" indent="-457200"/>
            <a:r>
              <a:rPr lang="en-US" altLang="zh-CN" sz="2400" dirty="0"/>
              <a:t>Cannot be disabled and will block other pixels from reporting hits </a:t>
            </a:r>
          </a:p>
          <a:p>
            <a:pPr marL="1066785" lvl="1" indent="-457200"/>
            <a:r>
              <a:rPr lang="en-US" altLang="zh-CN" sz="2400" dirty="0"/>
              <a:t>Matrix 1 looks fine for </a:t>
            </a:r>
            <a:r>
              <a:rPr lang="en-US" altLang="zh-CN" sz="2400" dirty="0" smtClean="0"/>
              <a:t>now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solidFill>
                  <a:srgbClr val="C00000"/>
                </a:solidFill>
              </a:rPr>
              <a:t>Daughter board 2:</a:t>
            </a:r>
          </a:p>
          <a:p>
            <a:pPr marL="1066785" lvl="1" indent="-457200"/>
            <a:r>
              <a:rPr lang="en-US" altLang="zh-CN" sz="2400" dirty="0"/>
              <a:t>Could be biased but large leakage current and has 2</a:t>
            </a:r>
            <a:r>
              <a:rPr lang="en-US" altLang="zh-CN" sz="2400" baseline="30000" dirty="0"/>
              <a:t>nd</a:t>
            </a:r>
            <a:r>
              <a:rPr lang="en-US" altLang="zh-CN" sz="2400" dirty="0"/>
              <a:t> step</a:t>
            </a:r>
          </a:p>
          <a:p>
            <a:pPr marL="1066785" lvl="1" indent="-457200"/>
            <a:r>
              <a:rPr lang="en-US" altLang="zh-CN" sz="2400" dirty="0"/>
              <a:t>Matrix 1 and 2 both have hits reported.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Next:</a:t>
            </a:r>
          </a:p>
          <a:p>
            <a:pPr marL="1066785" lvl="1" indent="-457200"/>
            <a:r>
              <a:rPr lang="en-US" altLang="zh-CN" sz="2533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One more board to test</a:t>
            </a:r>
          </a:p>
          <a:p>
            <a:pPr marL="1066785" lvl="1" indent="-457200"/>
            <a:endParaRPr lang="en-US" altLang="zh-CN" sz="2533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066785" lvl="1" indent="-457200"/>
            <a:endParaRPr lang="en-US" altLang="zh-CN" sz="2533" dirty="0" smtClean="0">
              <a:solidFill>
                <a:srgbClr val="C00000"/>
              </a:solidFill>
            </a:endParaRPr>
          </a:p>
          <a:p>
            <a:pPr marL="1066785" lvl="1" indent="-457200"/>
            <a:endParaRPr lang="en-US" altLang="zh-CN" sz="2400" dirty="0" smtClean="0"/>
          </a:p>
          <a:p>
            <a:pPr marL="1066785" lvl="1" indent="-457200"/>
            <a:endParaRPr lang="en-US" altLang="zh-CN" dirty="0" smtClean="0"/>
          </a:p>
          <a:p>
            <a:pPr lvl="2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286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0090150" y="6318250"/>
            <a:ext cx="319088" cy="539750"/>
          </a:xfrm>
          <a:prstGeom prst="rect">
            <a:avLst/>
          </a:prstGeom>
        </p:spPr>
        <p:txBody>
          <a:bodyPr/>
          <a:lstStyle/>
          <a:p>
            <a:fld id="{68C31502-1914-44CA-906F-C0FC31135993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Pixel description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952" y="1614488"/>
            <a:ext cx="9677714" cy="470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 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900056" y="1883410"/>
            <a:ext cx="10507133" cy="4171697"/>
          </a:xfrm>
        </p:spPr>
        <p:txBody>
          <a:bodyPr/>
          <a:lstStyle/>
          <a:p>
            <a:r>
              <a:rPr lang="en-US" altLang="zh-CN" dirty="0" smtClean="0"/>
              <a:t>Checking basic characteristic of the 2(3 in total) chips:</a:t>
            </a:r>
          </a:p>
          <a:p>
            <a:pPr marL="1066785" lvl="1" indent="-457200"/>
            <a:r>
              <a:rPr lang="en-US" altLang="zh-CN" dirty="0" smtClean="0"/>
              <a:t>IV curve</a:t>
            </a:r>
          </a:p>
          <a:p>
            <a:pPr marL="1066785" lvl="1" indent="-457200"/>
            <a:r>
              <a:rPr lang="en-US" altLang="zh-CN" dirty="0" smtClean="0"/>
              <a:t>Tests Without/With Bias</a:t>
            </a:r>
          </a:p>
          <a:p>
            <a:pPr marL="1377928" lvl="2" indent="-457200"/>
            <a:r>
              <a:rPr lang="en-US" altLang="zh-CN" dirty="0" smtClean="0"/>
              <a:t>Sweeping Threshold with BL=0.7V (typical value)</a:t>
            </a:r>
          </a:p>
          <a:p>
            <a:pPr marL="1377928" lvl="2" indent="-457200"/>
            <a:r>
              <a:rPr lang="en-US" altLang="zh-CN" dirty="0" smtClean="0"/>
              <a:t>Similar Tests with varies BL</a:t>
            </a:r>
          </a:p>
          <a:p>
            <a:pPr lvl="1" indent="0">
              <a:buNone/>
            </a:pPr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577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IV curves </a:t>
            </a:r>
            <a:endParaRPr lang="zh-CN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222" y="1488468"/>
            <a:ext cx="7271778" cy="5239689"/>
          </a:xfrm>
        </p:spPr>
      </p:pic>
      <p:sp>
        <p:nvSpPr>
          <p:cNvPr id="5" name="TextBox 4"/>
          <p:cNvSpPr txBox="1"/>
          <p:nvPr/>
        </p:nvSpPr>
        <p:spPr>
          <a:xfrm>
            <a:off x="193451" y="1737360"/>
            <a:ext cx="48928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Similar IV curve to last 200 Ohm/cm ship: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Both two chip could reach a plateau after ~ -7V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High Plateau level: ~0.8mV  </a:t>
            </a:r>
            <a:endParaRPr lang="zh-CN" altLang="en-US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602429" y="4108312"/>
            <a:ext cx="4483921" cy="25415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3211830"/>
            <a:ext cx="4537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dirty="0" smtClean="0"/>
              <a:t>A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step around -25V. </a:t>
            </a:r>
            <a:endParaRPr lang="zh-CN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101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Tests of Daughter board 1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02429" y="2017528"/>
            <a:ext cx="3344253" cy="4334256"/>
          </a:xfrm>
        </p:spPr>
        <p:txBody>
          <a:bodyPr>
            <a:normAutofit lnSpcReduction="10000"/>
          </a:bodyPr>
          <a:lstStyle/>
          <a:p>
            <a:r>
              <a:rPr lang="en-US" altLang="zh-CN" sz="2200" dirty="0" smtClean="0"/>
              <a:t>Test: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Without bias voltage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BL=0.7V (868)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Threshold sweeping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endParaRPr lang="en-US" altLang="zh-CN" sz="2200" dirty="0" smtClean="0"/>
          </a:p>
          <a:p>
            <a:r>
              <a:rPr lang="en-US" altLang="zh-CN" sz="2200" dirty="0" smtClean="0"/>
              <a:t>Observations </a:t>
            </a:r>
            <a:endParaRPr lang="en-US" altLang="zh-CN" sz="2200" dirty="0"/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Matrix 1 has “normal” performance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Matrix 2 has a very hot pixel (127,31) 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509" y="2348568"/>
            <a:ext cx="8042887" cy="3429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7933" y="1912101"/>
            <a:ext cx="1608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1</a:t>
            </a:r>
            <a:endParaRPr lang="zh-CN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594616" y="1979236"/>
            <a:ext cx="1608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2</a:t>
            </a:r>
            <a:endParaRPr lang="zh-CN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8337" y="133290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1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08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064000" y="1739056"/>
            <a:ext cx="8135835" cy="399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1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8337" y="133290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1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0" y="1702237"/>
            <a:ext cx="3936363" cy="1998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9152" y="1629178"/>
            <a:ext cx="3942848" cy="2036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90430" y="1369724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1</a:t>
            </a:r>
            <a:endParaRPr lang="zh-CN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503833" y="1332905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2</a:t>
            </a:r>
            <a:endParaRPr lang="zh-CN" alt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405535" y="2000979"/>
            <a:ext cx="1379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No bias</a:t>
            </a: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Bias -10V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20523" y="2000979"/>
            <a:ext cx="1379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No bias</a:t>
            </a: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Bias -10V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4"/>
          </p:nvPr>
        </p:nvSpPr>
        <p:spPr>
          <a:xfrm>
            <a:off x="602429" y="2000979"/>
            <a:ext cx="3453736" cy="4662672"/>
          </a:xfrm>
        </p:spPr>
        <p:txBody>
          <a:bodyPr>
            <a:normAutofit fontScale="92500"/>
          </a:bodyPr>
          <a:lstStyle/>
          <a:p>
            <a:r>
              <a:rPr lang="en-US" altLang="zh-CN" sz="2200" dirty="0" smtClean="0"/>
              <a:t>Test: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200" dirty="0" smtClean="0">
                <a:solidFill>
                  <a:schemeClr val="accent6">
                    <a:lumMod val="75000"/>
                  </a:schemeClr>
                </a:solidFill>
              </a:rPr>
              <a:t>bias voltage: -10V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BL=0.7V (868)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Threshold sweeping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endParaRPr lang="en-US" altLang="zh-CN" sz="2200" dirty="0" smtClean="0"/>
          </a:p>
          <a:p>
            <a:r>
              <a:rPr lang="en-US" altLang="zh-CN" sz="2200" dirty="0" smtClean="0"/>
              <a:t>Observations </a:t>
            </a:r>
            <a:endParaRPr lang="en-US" altLang="zh-CN" sz="2200" dirty="0"/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Matrix 1: “Tail” at higher threshold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Matrix 2:  still has (127,31) problem but different threshold range to see it 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0537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1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8337" y="133290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1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4339" y="1410754"/>
            <a:ext cx="5143500" cy="1162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398" y="2509230"/>
            <a:ext cx="5168189" cy="11118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0798" y="3594591"/>
            <a:ext cx="5127041" cy="11055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0087" y="4649473"/>
            <a:ext cx="5135270" cy="11055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6546" y="5723291"/>
            <a:ext cx="5127041" cy="110551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9424318" y="1206500"/>
            <a:ext cx="15748" cy="5651502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9449007" y="1175937"/>
            <a:ext cx="75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BL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2429" y="2509230"/>
            <a:ext cx="5562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Tests: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/>
              <a:t>B</a:t>
            </a:r>
            <a:r>
              <a:rPr lang="en-US" altLang="zh-CN" sz="2000" dirty="0" smtClean="0"/>
              <a:t>ias voltage: -10v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BL= 0.4V, 0.6V, 0.8V, 1.0V, 1.2V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Threshold sweeping: BL</a:t>
            </a:r>
            <a:r>
              <a:rPr lang="en-US" altLang="zh-CN" sz="2000" dirty="0"/>
              <a:t>±0.2V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r>
              <a:rPr lang="en-US" altLang="zh-CN" sz="2000" dirty="0" smtClean="0"/>
              <a:t>Observations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2000" dirty="0" smtClean="0"/>
              <a:t>The Threshold at which the chip starts to report hits has offset with the current BL 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2000" dirty="0" smtClean="0"/>
              <a:t>Still suggesting BL ~0.7V might be better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CN" dirty="0"/>
          </a:p>
        </p:txBody>
      </p:sp>
      <p:sp>
        <p:nvSpPr>
          <p:cNvPr id="17" name="TextBox 16"/>
          <p:cNvSpPr txBox="1"/>
          <p:nvPr/>
        </p:nvSpPr>
        <p:spPr>
          <a:xfrm>
            <a:off x="6328109" y="1842584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0.4V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31618" y="3036602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0.6V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375400" y="3869418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0.8V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75400" y="4874258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1.0V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404309" y="6050018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1.2V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201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8337" y="133290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2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975" y="2258281"/>
            <a:ext cx="8264025" cy="37234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92030" y="1979236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1</a:t>
            </a:r>
            <a:endParaRPr lang="zh-CN" alt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605433" y="1942417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2</a:t>
            </a:r>
            <a:endParaRPr lang="zh-CN" altLang="en-US" b="1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4"/>
          </p:nvPr>
        </p:nvSpPr>
        <p:spPr>
          <a:xfrm>
            <a:off x="602429" y="2017528"/>
            <a:ext cx="3344253" cy="4334256"/>
          </a:xfrm>
        </p:spPr>
        <p:txBody>
          <a:bodyPr>
            <a:normAutofit fontScale="92500"/>
          </a:bodyPr>
          <a:lstStyle/>
          <a:p>
            <a:r>
              <a:rPr lang="en-US" altLang="zh-CN" sz="2200" dirty="0" smtClean="0"/>
              <a:t>Test: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Without bias voltage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BL=0.7V (868)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200" dirty="0" smtClean="0"/>
              <a:t>Threshold sweeping </a:t>
            </a:r>
          </a:p>
          <a:p>
            <a:pPr marL="457200" indent="-457200">
              <a:buFont typeface="Wingdings" panose="05000000000000000000" pitchFamily="2" charset="2"/>
              <a:buChar char="n"/>
            </a:pPr>
            <a:endParaRPr lang="en-US" altLang="zh-CN" sz="2200" dirty="0" smtClean="0"/>
          </a:p>
          <a:p>
            <a:r>
              <a:rPr lang="en-US" altLang="zh-CN" sz="2200" dirty="0" smtClean="0"/>
              <a:t>Observations</a:t>
            </a: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Both Matrix have normal TH </a:t>
            </a:r>
            <a:r>
              <a:rPr lang="en-US" altLang="zh-CN" sz="2200" dirty="0" err="1" smtClean="0"/>
              <a:t>vs</a:t>
            </a:r>
            <a:r>
              <a:rPr lang="en-US" altLang="zh-CN" sz="2200" dirty="0" smtClean="0"/>
              <a:t> Counts results</a:t>
            </a: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sz="2200" dirty="0" smtClean="0"/>
              <a:t>No more (127,31) pixel in Matrix 2 </a:t>
            </a:r>
            <a:endParaRPr lang="en-US" altLang="zh-CN" sz="2200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20506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3DFD0-1D85-43EA-AF71-E052EBB1DC20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Tests of Daughter board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460" y="1126276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>
                <a:solidFill>
                  <a:srgbClr val="FF0000"/>
                </a:solidFill>
              </a:rPr>
              <a:t>Daughter board 2</a:t>
            </a:r>
          </a:p>
          <a:p>
            <a:r>
              <a:rPr lang="en-US" altLang="zh-CN" i="1" dirty="0" smtClean="0">
                <a:solidFill>
                  <a:srgbClr val="FF0000"/>
                </a:solidFill>
              </a:rPr>
              <a:t>200 Ohm/cm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7262" y="1666884"/>
            <a:ext cx="4632325" cy="10338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7262" y="2661465"/>
            <a:ext cx="4652465" cy="10405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7543" y="3712129"/>
            <a:ext cx="4612184" cy="10271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0969" y="4732583"/>
            <a:ext cx="4625612" cy="10003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0969" y="5732896"/>
            <a:ext cx="4639038" cy="1020454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6" idx="0"/>
            <a:endCxn id="10" idx="2"/>
          </p:cNvCxnSpPr>
          <p:nvPr/>
        </p:nvCxnSpPr>
        <p:spPr>
          <a:xfrm>
            <a:off x="5413425" y="1666884"/>
            <a:ext cx="57063" cy="5086466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19710" y="1297552"/>
            <a:ext cx="76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BL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15001" y="1726816"/>
            <a:ext cx="4421215" cy="97394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0785" y="2757693"/>
            <a:ext cx="4421215" cy="9803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99045" y="3756623"/>
            <a:ext cx="4395585" cy="9995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86346" y="4762530"/>
            <a:ext cx="4395585" cy="96754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02402" y="5755132"/>
            <a:ext cx="4401993" cy="967541"/>
          </a:xfrm>
          <a:prstGeom prst="rect">
            <a:avLst/>
          </a:prstGeom>
        </p:spPr>
      </p:pic>
      <p:cxnSp>
        <p:nvCxnSpPr>
          <p:cNvPr id="20" name="Straight Connector 19"/>
          <p:cNvCxnSpPr/>
          <p:nvPr/>
        </p:nvCxnSpPr>
        <p:spPr>
          <a:xfrm>
            <a:off x="9999424" y="1688716"/>
            <a:ext cx="57063" cy="5086466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805709" y="1319384"/>
            <a:ext cx="76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BL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57588" y="1319384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1</a:t>
            </a:r>
            <a:endParaRPr lang="zh-CN" alt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683678" y="1306854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Matrix 2</a:t>
            </a:r>
            <a:endParaRPr lang="zh-CN" alt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46064" y="1922117"/>
            <a:ext cx="267285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Tests: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No Bias voltage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BL= 0.4V, 0.6V, 0.8V, 1.0V, 1.2V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Threshold sweeping: BL</a:t>
            </a:r>
            <a:r>
              <a:rPr lang="en-US" altLang="zh-CN" sz="2000" dirty="0"/>
              <a:t>±0.2V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r>
              <a:rPr lang="en-US" altLang="zh-CN" sz="2000" dirty="0" smtClean="0"/>
              <a:t>Observations</a:t>
            </a: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sz="2000" dirty="0" smtClean="0"/>
              <a:t>Still suggesting BL should be set to ~0.7V</a:t>
            </a:r>
          </a:p>
          <a:p>
            <a:endParaRPr lang="en-US" altLang="zh-CN" sz="2000" dirty="0" smtClean="0"/>
          </a:p>
          <a:p>
            <a:pPr marL="285750" indent="-285750">
              <a:buFont typeface="Wingdings" panose="05000000000000000000" pitchFamily="2" charset="2"/>
              <a:buChar char="n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0838211"/>
      </p:ext>
    </p:extLst>
  </p:cSld>
  <p:clrMapOvr>
    <a:masterClrMapping/>
  </p:clrMapOvr>
</p:sld>
</file>

<file path=ppt/theme/theme1.xml><?xml version="1.0" encoding="utf-8"?>
<a:theme xmlns:a="http://schemas.openxmlformats.org/drawingml/2006/main" name="slactheme">
  <a:themeElements>
    <a:clrScheme name="SLAC_RevisedPalette_2012">
      <a:dk1>
        <a:srgbClr val="000000"/>
      </a:dk1>
      <a:lt1>
        <a:sysClr val="window" lastClr="FFFFFF"/>
      </a:lt1>
      <a:dk2>
        <a:srgbClr val="E17000"/>
      </a:dk2>
      <a:lt2>
        <a:srgbClr val="A4001D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ctheme" id="{48315D50-C085-4811-9EFD-2F8DBE8EA26E}" vid="{381B5783-B070-4BD7-86EC-6C0D8DD90B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slactheme</Template>
  <TotalTime>6664</TotalTime>
  <Words>536</Words>
  <Application>Microsoft Office PowerPoint</Application>
  <PresentationFormat>Widescreen</PresentationFormat>
  <Paragraphs>145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宋体</vt:lpstr>
      <vt:lpstr>Arial</vt:lpstr>
      <vt:lpstr>Calibri</vt:lpstr>
      <vt:lpstr>Wingdings</vt:lpstr>
      <vt:lpstr>slactheme</vt:lpstr>
      <vt:lpstr>Tests on Chess 2 ASIC </vt:lpstr>
      <vt:lpstr>Pixel description </vt:lpstr>
      <vt:lpstr>Outline </vt:lpstr>
      <vt:lpstr>IV curves </vt:lpstr>
      <vt:lpstr>Tests of Daughter board 1</vt:lpstr>
      <vt:lpstr>Tests of Daughter board 1</vt:lpstr>
      <vt:lpstr>Tests of Daughter board 1</vt:lpstr>
      <vt:lpstr>Tests of Daughter board 2</vt:lpstr>
      <vt:lpstr>Tests of Daughter board 2</vt:lpstr>
      <vt:lpstr>Tests of Daughter board 2</vt:lpstr>
      <vt:lpstr>Tests of Daughter board 2</vt:lpstr>
      <vt:lpstr>Summary and Next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hanyubo</dc:creator>
  <cp:lastModifiedBy>hanyubo</cp:lastModifiedBy>
  <cp:revision>122</cp:revision>
  <dcterms:created xsi:type="dcterms:W3CDTF">2017-12-06T19:14:35Z</dcterms:created>
  <dcterms:modified xsi:type="dcterms:W3CDTF">2019-05-02T14:41:45Z</dcterms:modified>
</cp:coreProperties>
</file>