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</p:sldMasterIdLst>
  <p:notesMasterIdLst>
    <p:notesMasterId r:id="rId20"/>
  </p:notesMasterIdLst>
  <p:handoutMasterIdLst>
    <p:handoutMasterId r:id="rId21"/>
  </p:handoutMasterIdLst>
  <p:sldIdLst>
    <p:sldId id="279" r:id="rId4"/>
    <p:sldId id="281" r:id="rId5"/>
    <p:sldId id="282" r:id="rId6"/>
    <p:sldId id="275" r:id="rId7"/>
    <p:sldId id="288" r:id="rId8"/>
    <p:sldId id="295" r:id="rId9"/>
    <p:sldId id="290" r:id="rId10"/>
    <p:sldId id="289" r:id="rId11"/>
    <p:sldId id="277" r:id="rId12"/>
    <p:sldId id="268" r:id="rId13"/>
    <p:sldId id="269" r:id="rId14"/>
    <p:sldId id="271" r:id="rId15"/>
    <p:sldId id="278" r:id="rId16"/>
    <p:sldId id="270" r:id="rId17"/>
    <p:sldId id="272" r:id="rId18"/>
    <p:sldId id="294" r:id="rId19"/>
  </p:sldIdLst>
  <p:sldSz cx="9144000" cy="6858000" type="screen4x3"/>
  <p:notesSz cx="6797675" cy="98567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28"/>
  </p:normalViewPr>
  <p:slideViewPr>
    <p:cSldViewPr>
      <p:cViewPr>
        <p:scale>
          <a:sx n="55" d="100"/>
          <a:sy n="55" d="100"/>
        </p:scale>
        <p:origin x="-3234" y="-1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41C7A-64AF-544D-8660-7FFE17F2783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D9D38-5423-F14B-A3CB-CFDC61437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0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DB68-522B-46B4-8C8A-652645AF8D1E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A0E55-42DC-413D-B841-8AC2384D1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130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E587-3F2A-FD4E-AA0B-6422EE95A3B3}" type="datetime1">
              <a:rPr lang="de-CH" smtClean="0"/>
              <a:t>21.05.2019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02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CD46-56ED-5E40-B0FE-226EB3541D0B}" type="datetime1">
              <a:rPr lang="de-CH" smtClean="0"/>
              <a:t>21.05.2019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08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0267-FE07-3241-BF10-ACA68707E92D}" type="datetime1">
              <a:rPr lang="de-CH" smtClean="0"/>
              <a:t>21.05.2019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54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6" y="349611"/>
            <a:ext cx="8532019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6" y="2335025"/>
            <a:ext cx="8532019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7" y="4096791"/>
            <a:ext cx="8527162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CH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779" y="5669853"/>
            <a:ext cx="595313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27" y="6261925"/>
            <a:ext cx="162636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88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" y="1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6" y="349615"/>
            <a:ext cx="8532019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6" y="2335025"/>
            <a:ext cx="8532019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9" y="4096791"/>
            <a:ext cx="8527161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CH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27" y="6261925"/>
            <a:ext cx="162636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779" y="5669853"/>
            <a:ext cx="595313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85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6" y="349610"/>
            <a:ext cx="8532019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5472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6" y="349610"/>
            <a:ext cx="8532019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973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817500"/>
            <a:ext cx="8532018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417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7" y="1406433"/>
            <a:ext cx="4212431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25584" y="1406433"/>
            <a:ext cx="4212431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237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2" y="1406433"/>
            <a:ext cx="2781300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3194449" y="1406433"/>
            <a:ext cx="2755106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056715" y="1406433"/>
            <a:ext cx="2781299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118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7" y="1406427"/>
            <a:ext cx="421243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7" y="3963533"/>
            <a:ext cx="421243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25578" y="1449389"/>
            <a:ext cx="4212432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25579" y="4005263"/>
            <a:ext cx="4212432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379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CBDF-5CBC-8548-B8C8-64AB0A218C85}" type="datetime1">
              <a:rPr lang="de-CH" smtClean="0"/>
              <a:t>21.05.2019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76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7" y="1406427"/>
            <a:ext cx="421243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7" y="3963533"/>
            <a:ext cx="421243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25583" y="1449388"/>
            <a:ext cx="4212431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25583" y="4005263"/>
            <a:ext cx="4212431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8593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6" y="1406427"/>
            <a:ext cx="5643563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6" y="3963533"/>
            <a:ext cx="5643563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056714" y="1449389"/>
            <a:ext cx="27813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056714" y="4005263"/>
            <a:ext cx="27813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99019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6" y="1406427"/>
            <a:ext cx="5643563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6" y="3963533"/>
            <a:ext cx="5643563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56715" y="1449388"/>
            <a:ext cx="27812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56715" y="4005263"/>
            <a:ext cx="27812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3358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406427"/>
            <a:ext cx="2781300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3963533"/>
            <a:ext cx="2781300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194449" y="1449389"/>
            <a:ext cx="275510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3194449" y="4005263"/>
            <a:ext cx="275510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56714" y="1449389"/>
            <a:ext cx="27813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56714" y="4005263"/>
            <a:ext cx="27813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7738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2" y="1449394"/>
            <a:ext cx="8532018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307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7" y="1449394"/>
            <a:ext cx="4212431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625583" y="1449394"/>
            <a:ext cx="4212431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5837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7" y="1449394"/>
            <a:ext cx="27812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3194448" y="1449394"/>
            <a:ext cx="5643562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4557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401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5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90" y="4587296"/>
            <a:ext cx="449119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955C6E6-DAFB-471E-9050-E05D2B8F3D0D}"/>
              </a:ext>
            </a:extLst>
          </p:cNvPr>
          <p:cNvSpPr/>
          <p:nvPr userDrawn="1"/>
        </p:nvSpPr>
        <p:spPr>
          <a:xfrm>
            <a:off x="296466" y="3980131"/>
            <a:ext cx="3429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457200">
              <a:lnSpc>
                <a:spcPct val="110000"/>
              </a:lnSpc>
            </a:pPr>
            <a:r>
              <a:rPr lang="de-DE" b="1" dirty="0">
                <a:solidFill>
                  <a:prstClr val="black"/>
                </a:solidFill>
              </a:rPr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F6E932F-91BF-4BB6-A060-480141891B9A}"/>
              </a:ext>
            </a:extLst>
          </p:cNvPr>
          <p:cNvSpPr/>
          <p:nvPr userDrawn="1"/>
        </p:nvSpPr>
        <p:spPr>
          <a:xfrm>
            <a:off x="296467" y="4516750"/>
            <a:ext cx="2025411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457200">
              <a:lnSpc>
                <a:spcPct val="120000"/>
              </a:lnSpc>
              <a:tabLst>
                <a:tab pos="715963" algn="l"/>
              </a:tabLst>
            </a:pPr>
            <a:r>
              <a:rPr lang="de-DE" dirty="0">
                <a:solidFill>
                  <a:prstClr val="black"/>
                </a:solidFill>
              </a:rPr>
              <a:t>	Deutsches </a:t>
            </a:r>
          </a:p>
          <a:p>
            <a:pPr defTabSz="457200">
              <a:lnSpc>
                <a:spcPct val="120000"/>
              </a:lnSpc>
            </a:pPr>
            <a:r>
              <a:rPr lang="de-DE" dirty="0">
                <a:solidFill>
                  <a:prstClr val="black"/>
                </a:solidFill>
              </a:rPr>
              <a:t>Elektronen-Synchrotron</a:t>
            </a:r>
          </a:p>
          <a:p>
            <a:pPr defTabSz="457200">
              <a:lnSpc>
                <a:spcPct val="120000"/>
              </a:lnSpc>
            </a:pPr>
            <a:endParaRPr lang="de-DE" dirty="0">
              <a:solidFill>
                <a:prstClr val="black"/>
              </a:solidFill>
            </a:endParaRPr>
          </a:p>
          <a:p>
            <a:pPr defTabSz="457200">
              <a:lnSpc>
                <a:spcPct val="120000"/>
              </a:lnSpc>
            </a:pPr>
            <a:r>
              <a:rPr lang="de-DE" dirty="0">
                <a:solidFill>
                  <a:prstClr val="black"/>
                </a:solidFill>
              </a:rPr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9919" y="4516739"/>
            <a:ext cx="3861616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30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A6B-35A3-0D49-B6B5-BA4CAA4DF96A}" type="datetime1">
              <a:rPr lang="de-CH" smtClean="0"/>
              <a:t>21.05.2019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683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65485BE-B010-324F-8EF5-4C350A0D653B}" type="datetime1">
              <a:rPr lang="de-CH" smtClean="0">
                <a:solidFill>
                  <a:prstClr val="black"/>
                </a:solidFill>
              </a:rPr>
              <a:t>21.05.2019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3A1E25C-5EB0-D947-B991-83559977DC1C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02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E7294F3-0CB5-2949-876A-0F680050F512}" type="datetime1">
              <a:rPr lang="de-CH" smtClean="0">
                <a:solidFill>
                  <a:prstClr val="black"/>
                </a:solidFill>
              </a:rPr>
              <a:t>21.05.2019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LUXE</a:t>
            </a: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128B861-0ABA-4E50-8968-551F5D49746F}" type="slidenum">
              <a:rPr lang="de-DE">
                <a:solidFill>
                  <a:prstClr val="black"/>
                </a:solidFill>
              </a:rPr>
              <a:pPr defTabSz="457200"/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36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2" y="349611"/>
            <a:ext cx="8532019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2" y="2335017"/>
            <a:ext cx="8532019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7" y="4096783"/>
            <a:ext cx="8527162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775" y="5669845"/>
            <a:ext cx="595313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27" y="6261917"/>
            <a:ext cx="162636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47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" y="1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2" y="349615"/>
            <a:ext cx="8532019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2" y="2335017"/>
            <a:ext cx="8532019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8" y="4096783"/>
            <a:ext cx="8527161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27" y="6261917"/>
            <a:ext cx="162636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775" y="5669845"/>
            <a:ext cx="595313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0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2" y="349610"/>
            <a:ext cx="8532019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8579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2" y="349610"/>
            <a:ext cx="8532019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8561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817500"/>
            <a:ext cx="8532018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0285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3" y="1406430"/>
            <a:ext cx="4212431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25580" y="1406430"/>
            <a:ext cx="4212431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9977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2" y="1406430"/>
            <a:ext cx="27813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3194449" y="1406430"/>
            <a:ext cx="2755106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056711" y="1406430"/>
            <a:ext cx="27812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4540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3" y="1406427"/>
            <a:ext cx="421243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3" y="3963533"/>
            <a:ext cx="421243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25578" y="1449389"/>
            <a:ext cx="4212432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25579" y="4005263"/>
            <a:ext cx="4212432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15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AA4-BB53-5440-8331-7420EDE15870}" type="datetime1">
              <a:rPr lang="de-CH" smtClean="0"/>
              <a:t>21.05.2019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008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3" y="1406427"/>
            <a:ext cx="421243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3" y="3963533"/>
            <a:ext cx="421243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25579" y="1449388"/>
            <a:ext cx="4212431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25579" y="4005263"/>
            <a:ext cx="4212431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041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406427"/>
            <a:ext cx="5643563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3963533"/>
            <a:ext cx="5643563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056710" y="1449389"/>
            <a:ext cx="27813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056710" y="4005263"/>
            <a:ext cx="27813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82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406427"/>
            <a:ext cx="5643563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3963533"/>
            <a:ext cx="5643563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56711" y="1449388"/>
            <a:ext cx="27812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56711" y="4005263"/>
            <a:ext cx="27812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7443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406427"/>
            <a:ext cx="27813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3963533"/>
            <a:ext cx="27813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194448" y="1449389"/>
            <a:ext cx="275510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3194449" y="4005263"/>
            <a:ext cx="275510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56710" y="1449389"/>
            <a:ext cx="27813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56710" y="4005263"/>
            <a:ext cx="27813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09481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2" y="1449392"/>
            <a:ext cx="8532018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41986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3" y="1449392"/>
            <a:ext cx="4212431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625579" y="1449392"/>
            <a:ext cx="4212431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46182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3" y="1449392"/>
            <a:ext cx="27812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3194448" y="1449392"/>
            <a:ext cx="5643562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209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21468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94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86" y="4587296"/>
            <a:ext cx="449119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955C6E6-DAFB-471E-9050-E05D2B8F3D0D}"/>
              </a:ext>
            </a:extLst>
          </p:cNvPr>
          <p:cNvSpPr/>
          <p:nvPr userDrawn="1"/>
        </p:nvSpPr>
        <p:spPr>
          <a:xfrm>
            <a:off x="296466" y="3980131"/>
            <a:ext cx="3429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457200">
              <a:lnSpc>
                <a:spcPct val="110000"/>
              </a:lnSpc>
            </a:pPr>
            <a:r>
              <a:rPr lang="de-DE" b="1" dirty="0">
                <a:solidFill>
                  <a:prstClr val="black"/>
                </a:solidFill>
              </a:rPr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F6E932F-91BF-4BB6-A060-480141891B9A}"/>
              </a:ext>
            </a:extLst>
          </p:cNvPr>
          <p:cNvSpPr/>
          <p:nvPr userDrawn="1"/>
        </p:nvSpPr>
        <p:spPr>
          <a:xfrm>
            <a:off x="296467" y="4516742"/>
            <a:ext cx="2025411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457200">
              <a:lnSpc>
                <a:spcPct val="120000"/>
              </a:lnSpc>
              <a:tabLst>
                <a:tab pos="715963" algn="l"/>
              </a:tabLst>
            </a:pPr>
            <a:r>
              <a:rPr lang="de-DE" dirty="0">
                <a:solidFill>
                  <a:prstClr val="black"/>
                </a:solidFill>
              </a:rPr>
              <a:t>	Deutsches </a:t>
            </a:r>
          </a:p>
          <a:p>
            <a:pPr defTabSz="457200">
              <a:lnSpc>
                <a:spcPct val="120000"/>
              </a:lnSpc>
            </a:pPr>
            <a:r>
              <a:rPr lang="de-DE" dirty="0">
                <a:solidFill>
                  <a:prstClr val="black"/>
                </a:solidFill>
              </a:rPr>
              <a:t>Elektronen-Synchrotron</a:t>
            </a:r>
          </a:p>
          <a:p>
            <a:pPr defTabSz="457200">
              <a:lnSpc>
                <a:spcPct val="120000"/>
              </a:lnSpc>
            </a:pPr>
            <a:endParaRPr lang="de-DE" dirty="0">
              <a:solidFill>
                <a:prstClr val="black"/>
              </a:solidFill>
            </a:endParaRPr>
          </a:p>
          <a:p>
            <a:pPr defTabSz="457200">
              <a:lnSpc>
                <a:spcPct val="120000"/>
              </a:lnSpc>
            </a:pPr>
            <a:r>
              <a:rPr lang="de-DE" dirty="0">
                <a:solidFill>
                  <a:prstClr val="black"/>
                </a:solidFill>
              </a:rPr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9919" y="4516739"/>
            <a:ext cx="3861616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401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E17B-A176-3649-8FE5-1ACAA4B14DE1}" type="datetime1">
              <a:rPr lang="de-CH" smtClean="0"/>
              <a:t>21.05.2019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5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D070-FA85-704A-9D5F-CED3936A8C38}" type="datetime1">
              <a:rPr lang="de-CH" smtClean="0"/>
              <a:t>21.05.2019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53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227A-C35F-834F-9FD0-3DEB15B26385}" type="datetime1">
              <a:rPr lang="de-CH" smtClean="0"/>
              <a:t>21.05.2019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21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8D45-F54D-674D-B5A3-90A02616E5CE}" type="datetime1">
              <a:rPr lang="de-CH" smtClean="0"/>
              <a:t>21.05.2019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49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8C30-080D-184F-A307-4647ECCABB6E}" type="datetime1">
              <a:rPr lang="de-CH" smtClean="0"/>
              <a:t>21.05.2019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31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C7FCB-6E39-A843-AF62-FD712D7E1F65}" type="datetime1">
              <a:rPr lang="de-CH" smtClean="0"/>
              <a:t>21.05.2019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LUXE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E3220-22BC-4D51-B983-3D4DE2327DE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3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91" y="349611"/>
            <a:ext cx="8532018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6" y="1406433"/>
            <a:ext cx="8532019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689" y="6580811"/>
            <a:ext cx="7461703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136396" y="6580811"/>
            <a:ext cx="701614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457200"/>
            <a:r>
              <a:rPr lang="en-US" sz="1000" b="1" dirty="0">
                <a:solidFill>
                  <a:prstClr val="black"/>
                </a:solidFill>
              </a:rPr>
              <a:t>Page </a:t>
            </a:r>
            <a:fld id="{0427E4B2-AC28-443E-BE04-5CD55098A90B}" type="slidenum">
              <a:rPr lang="en-US" sz="1000" b="1">
                <a:solidFill>
                  <a:prstClr val="black"/>
                </a:solidFill>
              </a:rPr>
              <a:pPr algn="r" defTabSz="457200"/>
              <a:t>‹#›</a:t>
            </a:fld>
            <a:endParaRPr lang="en-US" sz="1000" b="1" dirty="0">
              <a:solidFill>
                <a:prstClr val="black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34" y="6614030"/>
            <a:ext cx="244164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6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91" y="349611"/>
            <a:ext cx="8532018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2" y="1406430"/>
            <a:ext cx="8532019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685" y="6580803"/>
            <a:ext cx="7461703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136396" y="6580803"/>
            <a:ext cx="701614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457200"/>
            <a:r>
              <a:rPr lang="en-US" sz="1000" b="1" dirty="0">
                <a:solidFill>
                  <a:prstClr val="black"/>
                </a:solidFill>
              </a:rPr>
              <a:t>Page </a:t>
            </a:r>
            <a:fld id="{0427E4B2-AC28-443E-BE04-5CD55098A90B}" type="slidenum">
              <a:rPr lang="en-US" sz="1000" b="1">
                <a:solidFill>
                  <a:prstClr val="black"/>
                </a:solidFill>
              </a:rPr>
              <a:pPr algn="r" defTabSz="457200"/>
              <a:t>‹#›</a:t>
            </a:fld>
            <a:endParaRPr lang="en-US" sz="1000" b="1" dirty="0">
              <a:solidFill>
                <a:prstClr val="black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34" y="6614022"/>
            <a:ext cx="244164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1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7B83C-63C9-C742-A3D5-7F1BA30972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LUXE @ </a:t>
            </a:r>
            <a:r>
              <a:rPr lang="de-DE" dirty="0" smtClean="0"/>
              <a:t>XFEL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2AFFC0-7EE9-774F-8CE1-9F704B2D13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Accelerator</a:t>
            </a:r>
            <a:r>
              <a:rPr lang="de-DE" dirty="0" smtClean="0">
                <a:solidFill>
                  <a:srgbClr val="FF0000"/>
                </a:solidFill>
              </a:rPr>
              <a:t> update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35FEB0-54BA-874C-90BA-F631206B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1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47963" cy="103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507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10</a:t>
            </a:fld>
            <a:endParaRPr lang="de-D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813"/>
            <a:ext cx="9579922" cy="455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-Right Arrow 3"/>
          <p:cNvSpPr/>
          <p:nvPr/>
        </p:nvSpPr>
        <p:spPr>
          <a:xfrm>
            <a:off x="4139952" y="1916832"/>
            <a:ext cx="1224136" cy="288032"/>
          </a:xfrm>
          <a:prstGeom prst="leftRight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14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11</a:t>
            </a:fld>
            <a:endParaRPr lang="de-D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639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-Right Arrow 3"/>
          <p:cNvSpPr/>
          <p:nvPr/>
        </p:nvSpPr>
        <p:spPr>
          <a:xfrm>
            <a:off x="4139952" y="2780928"/>
            <a:ext cx="3456384" cy="216024"/>
          </a:xfrm>
          <a:prstGeom prst="leftRight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16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12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0015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-Right Arrow 3"/>
          <p:cNvSpPr/>
          <p:nvPr/>
        </p:nvSpPr>
        <p:spPr>
          <a:xfrm rot="21271186">
            <a:off x="944308" y="914553"/>
            <a:ext cx="5352375" cy="315370"/>
          </a:xfrm>
          <a:prstGeom prst="leftRight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08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untilted</a:t>
            </a:r>
            <a:r>
              <a:rPr lang="en-US" dirty="0"/>
              <a:t> septa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61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14</a:t>
            </a:fld>
            <a:endParaRPr lang="de-D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8092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-Right Arrow 3"/>
          <p:cNvSpPr/>
          <p:nvPr/>
        </p:nvSpPr>
        <p:spPr>
          <a:xfrm>
            <a:off x="3851920" y="2708920"/>
            <a:ext cx="5292080" cy="288032"/>
          </a:xfrm>
          <a:prstGeom prst="leftRight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976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15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0497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-Right Arrow 3"/>
          <p:cNvSpPr/>
          <p:nvPr/>
        </p:nvSpPr>
        <p:spPr>
          <a:xfrm rot="5830112" flipV="1">
            <a:off x="3599892" y="2960948"/>
            <a:ext cx="3456384" cy="216024"/>
          </a:xfrm>
          <a:prstGeom prst="leftRight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484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Groups / People </a:t>
            </a:r>
            <a:r>
              <a:rPr lang="de-DE" dirty="0" err="1" smtClean="0"/>
              <a:t>involved</a:t>
            </a:r>
            <a:r>
              <a:rPr lang="de-DE" dirty="0"/>
              <a:t>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16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-13441" y="1052736"/>
            <a:ext cx="8955337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	</a:t>
            </a:r>
            <a:r>
              <a:rPr lang="de-DE" sz="2000" b="1" dirty="0" smtClean="0"/>
              <a:t>XFEL </a:t>
            </a:r>
            <a:r>
              <a:rPr lang="de-DE" sz="2000" b="1" dirty="0" err="1" smtClean="0"/>
              <a:t>operation</a:t>
            </a:r>
            <a:r>
              <a:rPr lang="de-DE" sz="2000" b="1" dirty="0" smtClean="0"/>
              <a:t> </a:t>
            </a:r>
          </a:p>
          <a:p>
            <a:r>
              <a:rPr lang="de-DE" sz="2000" dirty="0"/>
              <a:t>		</a:t>
            </a:r>
            <a:r>
              <a:rPr lang="de-DE" sz="2000" dirty="0" smtClean="0"/>
              <a:t>(</a:t>
            </a:r>
            <a:r>
              <a:rPr lang="de-DE" sz="2000" dirty="0" err="1" smtClean="0"/>
              <a:t>Winni</a:t>
            </a:r>
            <a:r>
              <a:rPr lang="de-DE" sz="2000" dirty="0" smtClean="0"/>
              <a:t>, N. Golubeva, E. Negodin)</a:t>
            </a:r>
          </a:p>
          <a:p>
            <a:r>
              <a:rPr lang="de-DE" sz="2000" dirty="0"/>
              <a:t>	</a:t>
            </a:r>
            <a:r>
              <a:rPr lang="de-DE" sz="2000" b="1" dirty="0" smtClean="0"/>
              <a:t>MKK (power, </a:t>
            </a:r>
            <a:r>
              <a:rPr lang="de-DE" sz="2000" b="1" dirty="0" err="1" smtClean="0"/>
              <a:t>water</a:t>
            </a:r>
            <a:r>
              <a:rPr lang="de-DE" sz="2000" b="1" dirty="0" smtClean="0"/>
              <a:t>, etc.) 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(H.J. </a:t>
            </a:r>
            <a:r>
              <a:rPr lang="de-DE" sz="2000" dirty="0" err="1" smtClean="0"/>
              <a:t>Eckholdt</a:t>
            </a:r>
            <a:r>
              <a:rPr lang="de-DE" sz="2000" dirty="0" smtClean="0"/>
              <a:t>, W. </a:t>
            </a:r>
            <a:r>
              <a:rPr lang="de-DE" sz="2000" dirty="0" err="1" smtClean="0"/>
              <a:t>Kook</a:t>
            </a:r>
            <a:r>
              <a:rPr lang="de-DE" sz="2000" dirty="0" smtClean="0"/>
              <a:t>, A. Hauberg)</a:t>
            </a:r>
          </a:p>
          <a:p>
            <a:r>
              <a:rPr lang="de-DE" sz="2000" dirty="0"/>
              <a:t>	</a:t>
            </a:r>
            <a:r>
              <a:rPr lang="de-DE" sz="2000" b="1" dirty="0" smtClean="0"/>
              <a:t>MVS (</a:t>
            </a:r>
            <a:r>
              <a:rPr lang="de-DE" sz="2000" b="1" dirty="0" err="1" smtClean="0"/>
              <a:t>vacuum</a:t>
            </a:r>
            <a:r>
              <a:rPr lang="de-DE" sz="2000" b="1" dirty="0" smtClean="0"/>
              <a:t> design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installation</a:t>
            </a:r>
            <a:r>
              <a:rPr lang="de-DE" sz="2000" b="1" dirty="0" smtClean="0"/>
              <a:t>) 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(L. Lilje, T. Wohlenberg, J. Hauser)</a:t>
            </a:r>
          </a:p>
          <a:p>
            <a:r>
              <a:rPr lang="de-DE" sz="2000" dirty="0"/>
              <a:t>	</a:t>
            </a:r>
            <a:r>
              <a:rPr lang="de-DE" sz="2000" b="1" dirty="0" smtClean="0"/>
              <a:t>MEA (</a:t>
            </a:r>
            <a:r>
              <a:rPr lang="de-DE" sz="2000" b="1" dirty="0" err="1" smtClean="0"/>
              <a:t>installation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magnets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magnets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procurement</a:t>
            </a:r>
            <a:r>
              <a:rPr lang="de-DE" sz="2000" b="1" dirty="0" smtClean="0"/>
              <a:t>) 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(M. </a:t>
            </a:r>
            <a:r>
              <a:rPr lang="de-DE" sz="2000" dirty="0" err="1" smtClean="0"/>
              <a:t>Körfer</a:t>
            </a:r>
            <a:r>
              <a:rPr lang="de-DE" sz="2000" dirty="0" smtClean="0"/>
              <a:t>, D. Lenz, B. Krause, M. Thede, N. Meyners)</a:t>
            </a:r>
          </a:p>
          <a:p>
            <a:r>
              <a:rPr lang="de-DE" sz="2000" b="1" dirty="0"/>
              <a:t>	</a:t>
            </a:r>
            <a:r>
              <a:rPr lang="de-DE" sz="2000" b="1" dirty="0" smtClean="0"/>
              <a:t>MIN (</a:t>
            </a:r>
            <a:r>
              <a:rPr lang="de-DE" sz="2000" b="1" dirty="0" err="1" smtClean="0"/>
              <a:t>kicker</a:t>
            </a:r>
            <a:r>
              <a:rPr lang="de-DE" sz="2000" b="1" dirty="0" smtClean="0"/>
              <a:t>, beam </a:t>
            </a:r>
            <a:r>
              <a:rPr lang="de-DE" sz="2000" b="1" dirty="0" err="1" smtClean="0"/>
              <a:t>dump</a:t>
            </a:r>
            <a:r>
              <a:rPr lang="de-DE" sz="2000" b="1" dirty="0" smtClean="0"/>
              <a:t> design, </a:t>
            </a:r>
            <a:r>
              <a:rPr lang="de-DE" sz="2000" b="1" dirty="0" err="1" smtClean="0"/>
              <a:t>photoconverter</a:t>
            </a:r>
            <a:r>
              <a:rPr lang="de-DE" sz="2000" b="1" dirty="0" smtClean="0"/>
              <a:t> design, CAD </a:t>
            </a:r>
            <a:r>
              <a:rPr lang="de-DE" sz="2000" b="1" dirty="0" err="1" smtClean="0"/>
              <a:t>integration</a:t>
            </a:r>
            <a:r>
              <a:rPr lang="de-DE" sz="2000" b="1" dirty="0" smtClean="0"/>
              <a:t>) 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(M. Huening, F. Obier, M. Schmitz)</a:t>
            </a:r>
          </a:p>
          <a:p>
            <a:r>
              <a:rPr lang="de-DE" sz="2000" dirty="0"/>
              <a:t>	</a:t>
            </a:r>
            <a:r>
              <a:rPr lang="de-DE" sz="2000" b="1" dirty="0" smtClean="0"/>
              <a:t>ZM1 (design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production</a:t>
            </a:r>
            <a:r>
              <a:rPr lang="de-DE" sz="2000" b="1" dirty="0" smtClean="0"/>
              <a:t>) 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(C. Martens, R. Platzer)</a:t>
            </a:r>
          </a:p>
          <a:p>
            <a:r>
              <a:rPr lang="de-DE" sz="2000" b="1" dirty="0"/>
              <a:t>	</a:t>
            </a:r>
            <a:r>
              <a:rPr lang="de-DE" sz="2000" b="1" dirty="0" smtClean="0"/>
              <a:t>D3 (</a:t>
            </a:r>
            <a:r>
              <a:rPr lang="de-DE" sz="2000" b="1" dirty="0" err="1" smtClean="0"/>
              <a:t>radio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protection</a:t>
            </a:r>
            <a:r>
              <a:rPr lang="de-DE" sz="2000" b="1" dirty="0" smtClean="0"/>
              <a:t>) </a:t>
            </a:r>
            <a:endParaRPr lang="de-DE" sz="2000" dirty="0" smtClean="0"/>
          </a:p>
          <a:p>
            <a:r>
              <a:rPr lang="de-DE" sz="2000" dirty="0"/>
              <a:t>	</a:t>
            </a:r>
            <a:r>
              <a:rPr lang="de-DE" sz="2000" dirty="0" smtClean="0"/>
              <a:t>	(N. Tesch, W. Clement)</a:t>
            </a:r>
          </a:p>
          <a:p>
            <a:endParaRPr lang="de-DE" sz="2000" dirty="0" smtClean="0"/>
          </a:p>
          <a:p>
            <a:r>
              <a:rPr lang="de-DE" sz="2000" dirty="0" smtClean="0"/>
              <a:t>Next: MSK, MDI, MPS</a:t>
            </a:r>
            <a:endParaRPr lang="de-DE" dirty="0" smtClean="0"/>
          </a:p>
          <a:p>
            <a:r>
              <a:rPr lang="de-DE" sz="2000" b="1" dirty="0" smtClean="0"/>
              <a:t>Technical </a:t>
            </a:r>
            <a:r>
              <a:rPr lang="de-DE" sz="2000" b="1" dirty="0" err="1" smtClean="0"/>
              <a:t>Coordination</a:t>
            </a:r>
            <a:r>
              <a:rPr lang="de-DE" sz="2000" b="1" dirty="0" smtClean="0"/>
              <a:t> Meeting (1/</a:t>
            </a:r>
            <a:r>
              <a:rPr lang="de-DE" sz="2000" b="1" dirty="0" err="1" smtClean="0"/>
              <a:t>month</a:t>
            </a:r>
            <a:r>
              <a:rPr lang="de-DE" sz="2000" b="1" dirty="0" smtClean="0"/>
              <a:t>), separate </a:t>
            </a:r>
            <a:r>
              <a:rPr lang="de-DE" sz="2000" b="1" dirty="0" err="1" smtClean="0"/>
              <a:t>meetings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once</a:t>
            </a:r>
            <a:r>
              <a:rPr lang="de-DE" sz="2000" b="1" dirty="0" smtClean="0"/>
              <a:t> a </a:t>
            </a:r>
            <a:r>
              <a:rPr lang="de-DE" sz="2000" b="1" dirty="0" err="1" smtClean="0"/>
              <a:t>week</a:t>
            </a:r>
            <a:r>
              <a:rPr lang="de-DE" sz="2000" b="1" dirty="0" smtClean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9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413"/>
            <a:ext cx="9220903" cy="464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Schematic</a:t>
            </a:r>
            <a:r>
              <a:rPr lang="de-DE" dirty="0"/>
              <a:t> CAD Integration – </a:t>
            </a:r>
            <a:r>
              <a:rPr lang="de-DE" dirty="0" smtClean="0"/>
              <a:t>XS1/TD20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7380313" y="242088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>
                <a:solidFill>
                  <a:prstClr val="black"/>
                </a:solidFill>
              </a:rPr>
              <a:t>XTD1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0313" y="3717032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>
                <a:solidFill>
                  <a:prstClr val="black"/>
                </a:solidFill>
              </a:rPr>
              <a:t>XTD2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290" y="5229200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>
                <a:solidFill>
                  <a:prstClr val="black"/>
                </a:solidFill>
              </a:rPr>
              <a:t>XTD20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1520" y="3717032"/>
            <a:ext cx="2952328" cy="1692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87193" y="3886309"/>
            <a:ext cx="4798156" cy="76682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LUXE</a:t>
            </a: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XS1/TD20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6802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LUXE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3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4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2696"/>
            <a:ext cx="9144000" cy="516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139952" y="3501008"/>
            <a:ext cx="395536" cy="51622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48064" y="3410677"/>
            <a:ext cx="288032" cy="60655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0"/>
          </p:cNvCxnSpPr>
          <p:nvPr/>
        </p:nvCxnSpPr>
        <p:spPr>
          <a:xfrm flipH="1" flipV="1">
            <a:off x="5639269" y="3512570"/>
            <a:ext cx="415378" cy="5861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67944" y="4160642"/>
            <a:ext cx="142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</a:t>
            </a:r>
            <a:r>
              <a:rPr lang="de-DE" dirty="0" err="1"/>
              <a:t>tilted</a:t>
            </a:r>
            <a:r>
              <a:rPr lang="de-DE" dirty="0"/>
              <a:t> Septa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3981" y="4098738"/>
            <a:ext cx="88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 Septa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2920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Beam extraction to TD20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6054647" y="5515176"/>
            <a:ext cx="29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Beamline</a:t>
            </a:r>
            <a:r>
              <a:rPr lang="de-DE" dirty="0" smtClean="0"/>
              <a:t>, Experiment, </a:t>
            </a:r>
            <a:r>
              <a:rPr lang="de-DE" dirty="0" err="1" smtClean="0"/>
              <a:t>Dump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4369418"/>
            <a:ext cx="74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Kicker</a:t>
            </a:r>
            <a:endParaRPr lang="de-DE" dirty="0"/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2281653" y="3410678"/>
            <a:ext cx="562155" cy="9587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98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layout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5</a:t>
            </a:fld>
            <a:endParaRPr lang="de-D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7153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716016" y="4174986"/>
            <a:ext cx="415378" cy="5861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00371" y="4947440"/>
            <a:ext cx="88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  <a:r>
              <a:rPr lang="de-DE" dirty="0" smtClean="0"/>
              <a:t> </a:t>
            </a:r>
            <a:r>
              <a:rPr lang="de-DE" dirty="0"/>
              <a:t>Septa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8781" y="4947440"/>
            <a:ext cx="74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Kicker</a:t>
            </a:r>
            <a:endParaRPr lang="de-DE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V="1">
            <a:off x="2562730" y="3988700"/>
            <a:ext cx="562155" cy="9587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5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6</a:t>
            </a:fld>
            <a:endParaRPr lang="de-D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6337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-Right Arrow 3"/>
          <p:cNvSpPr/>
          <p:nvPr/>
        </p:nvSpPr>
        <p:spPr>
          <a:xfrm>
            <a:off x="3275856" y="2492896"/>
            <a:ext cx="1224136" cy="288032"/>
          </a:xfrm>
          <a:prstGeom prst="leftRight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  <p:grpSp>
        <p:nvGrpSpPr>
          <p:cNvPr id="14" name="Group 13"/>
          <p:cNvGrpSpPr/>
          <p:nvPr/>
        </p:nvGrpSpPr>
        <p:grpSpPr>
          <a:xfrm>
            <a:off x="251520" y="2254560"/>
            <a:ext cx="4680520" cy="2686608"/>
            <a:chOff x="251520" y="2254560"/>
            <a:chExt cx="4680520" cy="26866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51520" y="2492896"/>
              <a:ext cx="0" cy="2448272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932040" y="2254560"/>
              <a:ext cx="0" cy="2686608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1520" y="4941168"/>
              <a:ext cx="4680520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00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Kicker magnets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61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8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8840"/>
            <a:ext cx="9394157" cy="312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763688" y="4797152"/>
            <a:ext cx="4032448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67744" y="5115694"/>
            <a:ext cx="149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2m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kickers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32394"/>
            <a:ext cx="3775222" cy="21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tilted </a:t>
            </a:r>
            <a:r>
              <a:rPr lang="en-US" dirty="0"/>
              <a:t>septum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3220-22BC-4D51-B983-3D4DE2327DE5}" type="slidenum">
              <a:rPr lang="de-DE" smtClean="0"/>
              <a:t>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LUXE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94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UXE_workshop2018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Präsentation10" id="{2B0CCFEF-3092-0942-8FFD-946A8089C971}" vid="{71341955-5B0B-6345-98C1-5CB085C5AEBD}"/>
    </a:ext>
  </a:extLst>
</a:theme>
</file>

<file path=ppt/theme/theme3.xml><?xml version="1.0" encoding="utf-8"?>
<a:theme xmlns:a="http://schemas.openxmlformats.org/drawingml/2006/main" name="2_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Präsentation10" id="{2B0CCFEF-3092-0942-8FFD-946A8089C971}" vid="{71341955-5B0B-6345-98C1-5CB085C5AEB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LUXE_workshop2018</vt:lpstr>
      <vt:lpstr>2_DESY</vt:lpstr>
      <vt:lpstr>LUXE @ XFEL</vt:lpstr>
      <vt:lpstr>Schematic CAD Integration – XS1/TD20</vt:lpstr>
      <vt:lpstr>XS1/TD20</vt:lpstr>
      <vt:lpstr>Beam extraction to TD20</vt:lpstr>
      <vt:lpstr>New layout</vt:lpstr>
      <vt:lpstr>PowerPoint Presentation</vt:lpstr>
      <vt:lpstr>Kicker magnets</vt:lpstr>
      <vt:lpstr>PowerPoint Presentation</vt:lpstr>
      <vt:lpstr>First tilted septum</vt:lpstr>
      <vt:lpstr>PowerPoint Presentation</vt:lpstr>
      <vt:lpstr>PowerPoint Presentation</vt:lpstr>
      <vt:lpstr>PowerPoint Presentation</vt:lpstr>
      <vt:lpstr>3 untilted septa</vt:lpstr>
      <vt:lpstr>PowerPoint Presentation</vt:lpstr>
      <vt:lpstr>PowerPoint Presentation</vt:lpstr>
      <vt:lpstr>Groups / People involved: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Burkart, Florian</dc:creator>
  <cp:lastModifiedBy>Burkart, Florian</cp:lastModifiedBy>
  <cp:revision>32</cp:revision>
  <cp:lastPrinted>2019-05-09T10:45:09Z</cp:lastPrinted>
  <dcterms:created xsi:type="dcterms:W3CDTF">2019-03-12T13:01:29Z</dcterms:created>
  <dcterms:modified xsi:type="dcterms:W3CDTF">2019-05-21T09:23:44Z</dcterms:modified>
</cp:coreProperties>
</file>