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6" r:id="rId4"/>
    <p:sldMasterId id="2147483667" r:id="rId5"/>
    <p:sldMasterId id="2147483668" r:id="rId6"/>
    <p:sldMasterId id="2147483669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11" Type="http://schemas.openxmlformats.org/officeDocument/2006/relationships/slide" Target="slides/slide3.xml"/><Relationship Id="rId22" Type="http://schemas.openxmlformats.org/officeDocument/2006/relationships/slide" Target="slides/slide14.xml"/><Relationship Id="rId10" Type="http://schemas.openxmlformats.org/officeDocument/2006/relationships/slide" Target="slides/slide2.xml"/><Relationship Id="rId21" Type="http://schemas.openxmlformats.org/officeDocument/2006/relationships/slide" Target="slides/slide13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23" Type="http://schemas.openxmlformats.org/officeDocument/2006/relationships/slide" Target="slides/slide15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1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c57ea5280_2_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5c57ea5280_2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c57ea5280_2_1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5c57ea5280_2_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c57ea5280_2_1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5c57ea5280_2_1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c57ea5280_2_1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5c57ea5280_2_1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c57ea5280_2_19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5c57ea5280_2_1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c57ea5280_2_1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5c57ea5280_2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c57ea5280_2_2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5c57ea5280_2_2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c57ea5280_2_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5c57ea5280_2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57ea5280_2_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5c57ea5280_2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c57ea5280_2_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5c57ea5280_2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c57ea5280_2_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5c57ea5280_2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c57ea5280_2_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5c57ea5280_2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c57ea5280_2_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5c57ea5280_2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c57ea5280_2_1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5c57ea5280_2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c57ea5280_2_1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5c57ea5280_2_1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1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3" type="body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">
  <p:cSld name="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16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2 columns">
  <p:cSld name="Text 2 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17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3" type="body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18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s">
  <p:cSld name="3 Column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2" type="body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9"/>
          <p:cNvSpPr txBox="1"/>
          <p:nvPr>
            <p:ph idx="3" type="body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19"/>
          <p:cNvSpPr txBox="1"/>
          <p:nvPr>
            <p:ph idx="4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+ image">
  <p:cSld name="Text + imag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/>
          <p:nvPr>
            <p:ph idx="2" type="pic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20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3" name="Google Shape;93;p20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">
  <p:cSld name="end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/>
        </p:nvSpPr>
        <p:spPr>
          <a:xfrm>
            <a:off x="723100" y="4558808"/>
            <a:ext cx="2173781" cy="309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1" i="0" lang="en-GB" sz="70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/>
          </a:p>
        </p:txBody>
      </p:sp>
      <p:pic>
        <p:nvPicPr>
          <p:cNvPr id="106" name="Google Shape;10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8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/>
        </p:nvSpPr>
        <p:spPr>
          <a:xfrm>
            <a:off x="546242" y="816345"/>
            <a:ext cx="1656681" cy="358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/>
          </a:p>
        </p:txBody>
      </p:sp>
      <p:sp>
        <p:nvSpPr>
          <p:cNvPr id="52" name="Google Shape;52;p13"/>
          <p:cNvSpPr txBox="1"/>
          <p:nvPr/>
        </p:nvSpPr>
        <p:spPr>
          <a:xfrm>
            <a:off x="723100" y="4558808"/>
            <a:ext cx="2173781" cy="309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/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418" y="1050147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0238" y="2080636"/>
            <a:ext cx="2136858" cy="164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2986" y="8920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624575" y="53846"/>
            <a:ext cx="4091495" cy="443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6359778" y="4909725"/>
            <a:ext cx="980136" cy="15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5"/>
          <p:cNvSpPr txBox="1"/>
          <p:nvPr/>
        </p:nvSpPr>
        <p:spPr>
          <a:xfrm>
            <a:off x="5481272" y="4909682"/>
            <a:ext cx="716899" cy="161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15"/>
          <p:cNvCxnSpPr/>
          <p:nvPr/>
        </p:nvCxnSpPr>
        <p:spPr>
          <a:xfrm>
            <a:off x="6150117" y="4965272"/>
            <a:ext cx="0" cy="17822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" name="Google Shape;6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52255" y="61362"/>
            <a:ext cx="523131" cy="40266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7425809" y="4923184"/>
            <a:ext cx="74571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20/06/2019</a:t>
            </a:r>
            <a:endParaRPr b="1" i="0"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GB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6638" y="4965272"/>
            <a:ext cx="119690" cy="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9503" y="4965701"/>
            <a:ext cx="93380" cy="9807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5"/>
    <p:sldLayoutId id="2147483661" r:id="rId6"/>
    <p:sldLayoutId id="2147483662" r:id="rId7"/>
    <p:sldLayoutId id="2147483663" r:id="rId8"/>
    <p:sldLayoutId id="214748366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/>
        </p:nvSpPr>
        <p:spPr>
          <a:xfrm>
            <a:off x="6481460" y="3988285"/>
            <a:ext cx="1691495" cy="357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1" i="0" lang="en-GB" sz="70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This work by the EGI Foundation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licensed under a Creative Commons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Attribution 4.0 International License.</a:t>
            </a:r>
            <a:endParaRPr/>
          </a:p>
        </p:txBody>
      </p:sp>
      <p:pic>
        <p:nvPicPr>
          <p:cNvPr id="97" name="Google Shape;9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73609" y="2067920"/>
            <a:ext cx="2268644" cy="174267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1"/>
          <p:cNvSpPr txBox="1"/>
          <p:nvPr/>
        </p:nvSpPr>
        <p:spPr>
          <a:xfrm>
            <a:off x="1962684" y="3078738"/>
            <a:ext cx="2609316" cy="413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1"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/>
          </a:p>
        </p:txBody>
      </p:sp>
      <p:sp>
        <p:nvSpPr>
          <p:cNvPr id="99" name="Google Shape;99;p21"/>
          <p:cNvSpPr txBox="1"/>
          <p:nvPr/>
        </p:nvSpPr>
        <p:spPr>
          <a:xfrm>
            <a:off x="1962684" y="2233154"/>
            <a:ext cx="2811618" cy="75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br>
              <a:rPr b="1" i="0"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your attention.</a:t>
            </a:r>
            <a:endParaRPr/>
          </a:p>
        </p:txBody>
      </p:sp>
      <p:sp>
        <p:nvSpPr>
          <p:cNvPr id="100" name="Google Shape;100;p21"/>
          <p:cNvSpPr txBox="1"/>
          <p:nvPr/>
        </p:nvSpPr>
        <p:spPr>
          <a:xfrm>
            <a:off x="546242" y="828045"/>
            <a:ext cx="1656681" cy="358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1" i="0" lang="en-GB" sz="90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0" i="0" lang="en-GB" sz="90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/>
          </a:p>
        </p:txBody>
      </p:sp>
      <p:pic>
        <p:nvPicPr>
          <p:cNvPr id="101" name="Google Shape;10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418" y="1074373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986" y="9037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/>
          <p:nvPr/>
        </p:nvSpPr>
        <p:spPr>
          <a:xfrm>
            <a:off x="2624575" y="53846"/>
            <a:ext cx="4091495" cy="443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b="1" i="0" lang="en-GB" sz="180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hyperlink" Target="http://eudat7-ingest.dkrz.de/" TargetMode="External"/><Relationship Id="rId10" Type="http://schemas.openxmlformats.org/officeDocument/2006/relationships/hyperlink" Target="https://eudat.eu/services/b2find" TargetMode="External"/><Relationship Id="rId13" Type="http://schemas.openxmlformats.org/officeDocument/2006/relationships/hyperlink" Target="https://hdl.grnet.gr:8001/api/handles" TargetMode="External"/><Relationship Id="rId12" Type="http://schemas.openxmlformats.org/officeDocument/2006/relationships/hyperlink" Target="https://eudat.eu/services/b2handle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onedata.org/" TargetMode="External"/><Relationship Id="rId4" Type="http://schemas.openxmlformats.org/officeDocument/2006/relationships/hyperlink" Target="https://datahub.egi.eu/" TargetMode="External"/><Relationship Id="rId9" Type="http://schemas.openxmlformats.org/officeDocument/2006/relationships/hyperlink" Target="https://wiki.egi.eu/wiki/AAI" TargetMode="External"/><Relationship Id="rId5" Type="http://schemas.openxmlformats.org/officeDocument/2006/relationships/hyperlink" Target="http://egi-datahub.readthedocs.io/" TargetMode="External"/><Relationship Id="rId6" Type="http://schemas.openxmlformats.org/officeDocument/2006/relationships/hyperlink" Target="https://www.egi.eu/services/notebooks/" TargetMode="External"/><Relationship Id="rId7" Type="http://schemas.openxmlformats.org/officeDocument/2006/relationships/hyperlink" Target="https://notebooks.egi.eu/" TargetMode="External"/><Relationship Id="rId8" Type="http://schemas.openxmlformats.org/officeDocument/2006/relationships/hyperlink" Target="https://www.egi.eu/services/check-in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notebooks.egi.eu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7.png"/><Relationship Id="rId8" Type="http://schemas.openxmlformats.org/officeDocument/2006/relationships/hyperlink" Target="https://training.fedcloud-tf.fedcloud.eu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>
            <p:ph idx="1" type="subTitle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PaNOSC WP4 meeting</a:t>
            </a:r>
            <a:endParaRPr/>
          </a:p>
        </p:txBody>
      </p:sp>
      <p:sp>
        <p:nvSpPr>
          <p:cNvPr id="112" name="Google Shape;112;p23"/>
          <p:cNvSpPr txBox="1"/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GB"/>
              <a:t>Jupyter Notebooks</a:t>
            </a:r>
            <a:endParaRPr/>
          </a:p>
        </p:txBody>
      </p:sp>
      <p:sp>
        <p:nvSpPr>
          <p:cNvPr id="113" name="Google Shape;113;p23"/>
          <p:cNvSpPr txBox="1"/>
          <p:nvPr>
            <p:ph idx="2" type="body"/>
          </p:nvPr>
        </p:nvSpPr>
        <p:spPr>
          <a:xfrm>
            <a:off x="343089" y="3705477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EGI Foundation</a:t>
            </a:r>
            <a:endParaRPr/>
          </a:p>
        </p:txBody>
      </p:sp>
      <p:sp>
        <p:nvSpPr>
          <p:cNvPr id="114" name="Google Shape;114;p23"/>
          <p:cNvSpPr txBox="1"/>
          <p:nvPr>
            <p:ph idx="3" type="body"/>
          </p:nvPr>
        </p:nvSpPr>
        <p:spPr>
          <a:xfrm>
            <a:off x="343089" y="3353555"/>
            <a:ext cx="3379764" cy="20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Giuseppe La Rocca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idx="1" type="body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/>
              <a:t>B2DROP offers online storage for researchers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en-GB"/>
              <a:t>Researchers can collaborate with others and work together on the data.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en-GB"/>
              <a:t>The data can be shared with external collaborators (B2DROP users or not)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en-GB"/>
              <a:t>The data can be shared with other platforms, which support the open cloud mesh.</a:t>
            </a:r>
            <a:endParaRPr/>
          </a:p>
          <a:p>
            <a:pPr indent="-571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/>
              <a:t>Based on owncloud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en-GB"/>
              <a:t>Exposes webdav interface for accessing files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en-GB"/>
              <a:t>Webdav support added as FlexVolume in k8s</a:t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07" name="Google Shape;207;p32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External storage: B2DROP</a:t>
            </a:r>
            <a:endParaRPr/>
          </a:p>
        </p:txBody>
      </p:sp>
      <p:sp>
        <p:nvSpPr>
          <p:cNvPr id="208" name="Google Shape;208;p32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09" name="Google Shape;20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5961" y="1054677"/>
            <a:ext cx="923925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/>
          <p:nvPr>
            <p:ph idx="1" type="body"/>
          </p:nvPr>
        </p:nvSpPr>
        <p:spPr>
          <a:xfrm>
            <a:off x="176645" y="1014486"/>
            <a:ext cx="8754341" cy="3705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GB" sz="1665"/>
              <a:t>Community specific deployments</a:t>
            </a:r>
            <a:endParaRPr/>
          </a:p>
          <a:p>
            <a:pPr indent="-171449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80"/>
              <a:buChar char="▪"/>
            </a:pPr>
            <a:r>
              <a:rPr lang="en-GB" sz="1480"/>
              <a:t>AGINFRA+ instance: 28 Users</a:t>
            </a:r>
            <a:endParaRPr/>
          </a:p>
          <a:p>
            <a:pPr indent="-171449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80"/>
              <a:buChar char="▪"/>
            </a:pPr>
            <a:r>
              <a:rPr lang="en-GB" sz="1480"/>
              <a:t>Parthenos instance: 9 users</a:t>
            </a:r>
            <a:endParaRPr/>
          </a:p>
          <a:p>
            <a:pPr indent="-171449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80"/>
              <a:buChar char="▪"/>
            </a:pPr>
            <a:r>
              <a:rPr lang="en-GB" sz="1480"/>
              <a:t>EPOS-ORFEUS instance: 4 users</a:t>
            </a:r>
            <a:endParaRPr/>
          </a:p>
          <a:p>
            <a:pPr indent="-171449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80"/>
              <a:buChar char="▪"/>
            </a:pPr>
            <a:r>
              <a:rPr lang="en-GB" sz="1480"/>
              <a:t>PaNOSC instance: Under setup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GB" sz="1665"/>
              <a:t>Training instance (deployed for specific events):</a:t>
            </a:r>
            <a:endParaRPr/>
          </a:p>
          <a:p>
            <a:pPr indent="-171449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80"/>
              <a:buChar char="▪"/>
            </a:pPr>
            <a:r>
              <a:rPr lang="en-GB" sz="1480"/>
              <a:t>CODATA-RDA Summer School July 2018 (55 participants)</a:t>
            </a:r>
            <a:endParaRPr/>
          </a:p>
          <a:p>
            <a:pPr indent="-171449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80"/>
              <a:buChar char="▪"/>
            </a:pPr>
            <a:r>
              <a:rPr lang="en-GB" sz="1480"/>
              <a:t>TU Wien course Jan 2018 (25 participants)</a:t>
            </a:r>
            <a:endParaRPr/>
          </a:p>
          <a:p>
            <a:pPr indent="-171449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80"/>
              <a:buChar char="▪"/>
            </a:pPr>
            <a:r>
              <a:rPr lang="en-GB" sz="1480"/>
              <a:t>DI4R October 2018 (15 participants)</a:t>
            </a:r>
            <a:endParaRPr/>
          </a:p>
          <a:p>
            <a:pPr indent="-171449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80"/>
              <a:buChar char="▪"/>
            </a:pPr>
            <a:r>
              <a:rPr lang="en-GB" sz="1480"/>
              <a:t>ISGC tutorial April 2019 (50 participants)</a:t>
            </a:r>
            <a:endParaRPr/>
          </a:p>
          <a:p>
            <a:pPr indent="-171449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80"/>
              <a:buChar char="▪"/>
            </a:pPr>
            <a:r>
              <a:rPr lang="en-GB" sz="1480"/>
              <a:t>Bielefeld University May 2019 (30 participants)</a:t>
            </a:r>
            <a:endParaRPr/>
          </a:p>
          <a:p>
            <a:pPr indent="-171449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80"/>
              <a:buChar char="▪"/>
            </a:pPr>
            <a:r>
              <a:rPr lang="en-GB" sz="1480"/>
              <a:t>EGI Conference 2019 (20 participants)</a:t>
            </a:r>
            <a:endParaRPr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65"/>
              <a:buChar char="•"/>
            </a:pPr>
            <a:r>
              <a:rPr lang="en-GB" sz="1665"/>
              <a:t>Current supporting infrastructure:</a:t>
            </a:r>
            <a:endParaRPr/>
          </a:p>
          <a:p>
            <a:pPr indent="-171449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80"/>
              <a:buChar char="▪"/>
            </a:pPr>
            <a:r>
              <a:rPr lang="en-GB" sz="1480"/>
              <a:t>10 VMs at INFN-Catania with a total of 52 CPUs and 104GB RAM</a:t>
            </a:r>
            <a:endParaRPr/>
          </a:p>
          <a:p>
            <a:pPr indent="-171449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80"/>
              <a:buChar char="▪"/>
            </a:pPr>
            <a:r>
              <a:rPr lang="en-GB" sz="1480"/>
              <a:t>3 VMs at CESNET with 24 CPUs and 96GB RAM</a:t>
            </a:r>
            <a:endParaRPr/>
          </a:p>
          <a:p>
            <a:pPr indent="-77469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t/>
            </a:r>
            <a:endParaRPr sz="1480"/>
          </a:p>
          <a:p>
            <a:pPr indent="-77469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t/>
            </a:r>
            <a:endParaRPr sz="1480"/>
          </a:p>
        </p:txBody>
      </p:sp>
      <p:sp>
        <p:nvSpPr>
          <p:cNvPr id="215" name="Google Shape;215;p33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EGI Notebooks usage</a:t>
            </a:r>
            <a:endParaRPr/>
          </a:p>
        </p:txBody>
      </p:sp>
      <p:sp>
        <p:nvSpPr>
          <p:cNvPr id="216" name="Google Shape;216;p33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/>
          <p:nvPr>
            <p:ph idx="1" type="body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Moving the service into production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Started to deploy a binder instance within EGI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First test works with the EGI AAI Check-In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Improve the performance and the integration </a:t>
            </a:r>
            <a:endParaRPr/>
          </a:p>
        </p:txBody>
      </p:sp>
      <p:sp>
        <p:nvSpPr>
          <p:cNvPr id="222" name="Google Shape;222;p34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What's next ?</a:t>
            </a:r>
            <a:endParaRPr/>
          </a:p>
        </p:txBody>
      </p:sp>
      <p:sp>
        <p:nvSpPr>
          <p:cNvPr id="223" name="Google Shape;223;p34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/>
          <p:nvPr>
            <p:ph idx="1" type="body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/>
              <a:t>EGI Notebooks: A success story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/>
              <a:t>Growing usage of the catch-all instance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/>
              <a:t>Growing number of community-specific instances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/>
              <a:t>Integration with data access technologies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en-GB"/>
              <a:t>EGI DataHub and EUDAT B2DROP – Prototypes available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Integration with Binder technology started</a:t>
            </a:r>
            <a:endParaRPr/>
          </a:p>
          <a:p>
            <a:pPr indent="-571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29" name="Google Shape;229;p35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Conclusions</a:t>
            </a:r>
            <a:endParaRPr/>
          </a:p>
        </p:txBody>
      </p:sp>
      <p:sp>
        <p:nvSpPr>
          <p:cNvPr id="230" name="Google Shape;230;p35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/>
          <p:nvPr>
            <p:ph idx="1" type="body"/>
          </p:nvPr>
        </p:nvSpPr>
        <p:spPr>
          <a:xfrm>
            <a:off x="176645" y="815037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Onedata</a:t>
            </a:r>
            <a:endParaRPr/>
          </a:p>
          <a:p>
            <a:pPr indent="-349885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</a:pPr>
            <a:r>
              <a:rPr lang="en-GB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https://onedata.org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EGI DataHub</a:t>
            </a:r>
            <a:endParaRPr/>
          </a:p>
          <a:p>
            <a:pPr indent="-349885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</a:pPr>
            <a:r>
              <a:rPr lang="en-GB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https://datahub.egi.eu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 - </a:t>
            </a:r>
            <a:r>
              <a:rPr lang="en-GB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http://egi-datahub.readthedocs.io/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EGI Notebooks</a:t>
            </a:r>
            <a:endParaRPr/>
          </a:p>
          <a:p>
            <a:pPr indent="-349885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</a:pPr>
            <a:r>
              <a:rPr lang="en-GB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https://www.egi.eu/services/notebooks/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 - </a:t>
            </a:r>
            <a:r>
              <a:rPr lang="en-GB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https://notebooks.egi.eu/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EGI Check-in</a:t>
            </a:r>
            <a:endParaRPr/>
          </a:p>
          <a:p>
            <a:pPr indent="-349885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</a:pPr>
            <a:r>
              <a:rPr lang="en-GB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https://www.egi.eu/services/check-in/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 - </a:t>
            </a:r>
            <a:r>
              <a:rPr lang="en-GB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https://wiki.egi.eu/wiki/AAI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B2FIND</a:t>
            </a:r>
            <a:endParaRPr/>
          </a:p>
          <a:p>
            <a:pPr indent="-349885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</a:pPr>
            <a:r>
              <a:rPr lang="en-GB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https://eudat.eu/services/b2find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 - </a:t>
            </a:r>
            <a:r>
              <a:rPr lang="en-GB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http://eudat7-ingest.dkrz.de/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-3771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B2HANDLE</a:t>
            </a:r>
            <a:endParaRPr/>
          </a:p>
          <a:p>
            <a:pPr indent="-349885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</a:pPr>
            <a:r>
              <a:rPr lang="en-GB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https://eudat.eu/services/b2handle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 - </a:t>
            </a:r>
            <a:r>
              <a:rPr lang="en-GB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https://hdl.grnet.gr:8001/api/handles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36" name="Google Shape;236;p36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References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/>
              <a:t>EGI Notebooks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/>
              <a:t>Data analysis using Jupyter Notebooks for Open Science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Onedata/EUDAT B2DROP and Jupyter notebooks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What's next 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20" name="Google Shape;120;p24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Outline</a:t>
            </a:r>
            <a:endParaRPr/>
          </a:p>
        </p:txBody>
      </p:sp>
      <p:sp>
        <p:nvSpPr>
          <p:cNvPr id="121" name="Google Shape;121;p24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EGI Notebooks</a:t>
            </a:r>
            <a:endParaRPr/>
          </a:p>
        </p:txBody>
      </p:sp>
      <p:sp>
        <p:nvSpPr>
          <p:cNvPr id="127" name="Google Shape;127;p25"/>
          <p:cNvSpPr txBox="1"/>
          <p:nvPr>
            <p:ph idx="2" type="body"/>
          </p:nvPr>
        </p:nvSpPr>
        <p:spPr>
          <a:xfrm>
            <a:off x="118919" y="1346128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/>
              <a:t>JupyterHub hosted in the EGI Cloud</a:t>
            </a:r>
            <a:endParaRPr/>
          </a:p>
          <a:p>
            <a:pPr indent="-171450" lvl="1" marL="51435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en-GB"/>
              <a:t>Offers Jupyter notebooks ‘as Service’</a:t>
            </a:r>
            <a:endParaRPr/>
          </a:p>
          <a:p>
            <a:pPr indent="-171450" lvl="1" marL="51435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en-GB"/>
              <a:t>One-click solution: login and start using</a:t>
            </a:r>
            <a:endParaRPr/>
          </a:p>
          <a:p>
            <a:pPr indent="-4445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17145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/>
              <a:t>Extra EGI Features:</a:t>
            </a:r>
            <a:endParaRPr/>
          </a:p>
          <a:p>
            <a:pPr indent="-171450" lvl="1" marL="51435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en-GB"/>
              <a:t>Login with the EGI AAI Check-In service</a:t>
            </a:r>
            <a:endParaRPr/>
          </a:p>
          <a:p>
            <a:pPr indent="-171450" lvl="1" marL="51435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en-GB"/>
              <a:t>Persistent storage for notebooks</a:t>
            </a:r>
            <a:endParaRPr/>
          </a:p>
          <a:p>
            <a:pPr indent="-171450" lvl="1" marL="51435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en-GB" strike="sngStrike"/>
              <a:t>Bring your own environments/kernels</a:t>
            </a:r>
            <a:endParaRPr/>
          </a:p>
          <a:p>
            <a:pPr indent="-171450" lvl="1" marL="51435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en-GB"/>
              <a:t>Use EGI computing and storage resources from your notebooks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A screenshot of a cell phone&#10;&#10;Description generated with very high confidence" id="128" name="Google Shape;12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8036" y="1126639"/>
            <a:ext cx="4625109" cy="355408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The JupyterLab interface</a:t>
            </a:r>
            <a:endParaRPr/>
          </a:p>
        </p:txBody>
      </p:sp>
      <p:pic>
        <p:nvPicPr>
          <p:cNvPr descr="A screenshot of a cell phone&#10;&#10;Description generated with very high confidence" id="134" name="Google Shape;13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765" y="775640"/>
            <a:ext cx="8071426" cy="398476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Service modes</a:t>
            </a:r>
            <a:endParaRPr/>
          </a:p>
        </p:txBody>
      </p:sp>
      <p:sp>
        <p:nvSpPr>
          <p:cNvPr id="140" name="Google Shape;140;p27"/>
          <p:cNvSpPr txBox="1"/>
          <p:nvPr>
            <p:ph idx="2" type="subTitle"/>
          </p:nvPr>
        </p:nvSpPr>
        <p:spPr>
          <a:xfrm>
            <a:off x="2579076" y="628358"/>
            <a:ext cx="4728795" cy="37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en-GB"/>
              <a:t>Available via the Marketplace</a:t>
            </a:r>
            <a:endParaRPr/>
          </a:p>
        </p:txBody>
      </p:sp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176645" y="1369218"/>
            <a:ext cx="8754341" cy="3577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en-GB" sz="1960"/>
              <a:t>Catch-all instance: </a:t>
            </a:r>
            <a:r>
              <a:rPr lang="en-GB" sz="1960" u="sng">
                <a:solidFill>
                  <a:schemeClr val="hlink"/>
                </a:solidFill>
                <a:hlinkClick r:id="rId3"/>
              </a:rPr>
              <a:t>https://notebooks.egi.eu</a:t>
            </a:r>
            <a:r>
              <a:rPr lang="en-GB" sz="1960"/>
              <a:t> </a:t>
            </a:r>
            <a:endParaRPr sz="1679"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79"/>
              <a:buChar char="▪"/>
            </a:pPr>
            <a:r>
              <a:rPr lang="en-GB" sz="1679"/>
              <a:t>Limited resources: </a:t>
            </a:r>
            <a:r>
              <a:rPr lang="en-GB" sz="1679">
                <a:solidFill>
                  <a:srgbClr val="FF6600"/>
                </a:solidFill>
              </a:rPr>
              <a:t>1 CPU, 1GB RAM and 10GB of persistent storage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79"/>
              <a:buChar char="▪"/>
            </a:pPr>
            <a:r>
              <a:rPr lang="en-GB" sz="1679"/>
              <a:t>Sponsored access (free for the users)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679"/>
              <a:buChar char="▪"/>
            </a:pPr>
            <a:r>
              <a:rPr lang="en-GB" sz="1679">
                <a:solidFill>
                  <a:schemeClr val="accent2"/>
                </a:solidFill>
              </a:rPr>
              <a:t>One-click access</a:t>
            </a:r>
            <a:r>
              <a:rPr lang="en-GB" sz="1679"/>
              <a:t>: No need to Order it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79"/>
              <a:buChar char="▪"/>
            </a:pPr>
            <a:r>
              <a:rPr lang="en-GB" sz="1679"/>
              <a:t>Kills notebooks after 1 hour of inactivity </a:t>
            </a:r>
            <a:br>
              <a:rPr lang="en-GB" sz="1679"/>
            </a:br>
            <a:r>
              <a:rPr lang="en-GB" sz="1679"/>
              <a:t>(Use the persistent folder 🡪 Don’t lose your work!)</a:t>
            </a:r>
            <a:endParaRPr/>
          </a:p>
          <a:p>
            <a:pPr indent="-46989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t/>
            </a:r>
            <a:endParaRPr sz="1960"/>
          </a:p>
          <a:p>
            <a:pPr indent="-171450" lvl="0" marL="171450" rtl="0" algn="l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en-GB" sz="1960"/>
              <a:t>VO/Community deployments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79"/>
              <a:buChar char="▪"/>
            </a:pPr>
            <a:r>
              <a:rPr lang="en-GB" sz="1679"/>
              <a:t>Tailored to specific VO with custom computing/storage, e.g.:</a:t>
            </a:r>
            <a:endParaRPr/>
          </a:p>
          <a:p>
            <a:pPr indent="-171450" lvl="2" marL="8572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</a:pPr>
            <a:r>
              <a:rPr lang="en-GB" sz="1400"/>
              <a:t>access to GPUs, fat nodes</a:t>
            </a:r>
            <a:endParaRPr/>
          </a:p>
          <a:p>
            <a:pPr indent="-171450" lvl="2" marL="8572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</a:pPr>
            <a:r>
              <a:rPr lang="en-GB" sz="1400"/>
              <a:t>access to Spark, other BigData/ML environments</a:t>
            </a:r>
            <a:endParaRPr/>
          </a:p>
          <a:p>
            <a:pPr indent="-171450" lvl="2" marL="8572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</a:pPr>
            <a:r>
              <a:rPr lang="en-GB" sz="1400"/>
              <a:t>auto-mount filesystems on notebooks</a:t>
            </a:r>
            <a:endParaRPr/>
          </a:p>
          <a:p>
            <a:pPr indent="-171450" lvl="2" marL="8572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</a:pPr>
            <a:r>
              <a:rPr lang="en-GB" sz="1400"/>
              <a:t>…</a:t>
            </a:r>
            <a:endParaRPr/>
          </a:p>
          <a:p>
            <a:pPr indent="-171450" lvl="1" marL="5143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40"/>
              <a:buChar char="▪"/>
            </a:pPr>
            <a:r>
              <a:rPr lang="en-GB" sz="1540"/>
              <a:t>Community deployment for training</a:t>
            </a:r>
            <a:endParaRPr/>
          </a:p>
          <a:p>
            <a:pPr indent="-171450" lvl="2" marL="857250" rtl="0" algn="l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400"/>
              <a:buChar char="o"/>
            </a:pPr>
            <a:r>
              <a:rPr lang="en-GB" sz="1400">
                <a:solidFill>
                  <a:srgbClr val="000000"/>
                </a:solidFill>
              </a:rPr>
              <a:t>1 CPU / 1GB RAM and 10GB storage / user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AGINFRA+ instance</a:t>
            </a:r>
            <a:endParaRPr/>
          </a:p>
        </p:txBody>
      </p:sp>
      <p:sp>
        <p:nvSpPr>
          <p:cNvPr id="147" name="Google Shape;147;p28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en-GB"/>
              <a:t>Tailored to the community needs</a:t>
            </a:r>
            <a:endParaRPr/>
          </a:p>
        </p:txBody>
      </p:sp>
      <p:sp>
        <p:nvSpPr>
          <p:cNvPr id="148" name="Google Shape;148;p28"/>
          <p:cNvSpPr txBox="1"/>
          <p:nvPr>
            <p:ph idx="2" type="body"/>
          </p:nvPr>
        </p:nvSpPr>
        <p:spPr>
          <a:xfrm>
            <a:off x="176647" y="1369219"/>
            <a:ext cx="3582554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/>
              <a:t>Authentication with D4Science tokens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/>
              <a:t>Extra kernels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/>
              <a:t>Integration with </a:t>
            </a:r>
            <a:r>
              <a:rPr i="1" lang="en-GB"/>
              <a:t>D4Science dataminer</a:t>
            </a:r>
            <a:r>
              <a:rPr lang="en-GB"/>
              <a:t> via WPS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/>
              <a:t>Access to VRE files with fuse (in progress)</a:t>
            </a:r>
            <a:endParaRPr/>
          </a:p>
        </p:txBody>
      </p:sp>
      <p:sp>
        <p:nvSpPr>
          <p:cNvPr id="149" name="Google Shape;149;p28"/>
          <p:cNvSpPr txBox="1"/>
          <p:nvPr>
            <p:ph idx="3" type="body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50" name="Google Shape;15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3708" y="1205021"/>
            <a:ext cx="5668841" cy="3769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250"/>
              <a:buFont typeface="Calibri"/>
              <a:buNone/>
            </a:pPr>
            <a:r>
              <a:rPr lang="en-GB" sz="2250"/>
              <a:t>Technology Stack</a:t>
            </a:r>
            <a:endParaRPr/>
          </a:p>
        </p:txBody>
      </p:sp>
      <p:pic>
        <p:nvPicPr>
          <p:cNvPr id="156" name="Google Shape;15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192" y="1051140"/>
            <a:ext cx="1970838" cy="123794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/>
          <p:nvPr/>
        </p:nvSpPr>
        <p:spPr>
          <a:xfrm>
            <a:off x="1295192" y="2895787"/>
            <a:ext cx="6804756" cy="1738277"/>
          </a:xfrm>
          <a:prstGeom prst="roundRect">
            <a:avLst>
              <a:gd fmla="val 16667" name="adj"/>
            </a:avLst>
          </a:prstGeom>
          <a:solidFill>
            <a:srgbClr val="D8E2F3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Kubernetes cluster powered by EGI Cloud Compute</a:t>
            </a:r>
            <a:endParaRPr/>
          </a:p>
        </p:txBody>
      </p:sp>
      <p:grpSp>
        <p:nvGrpSpPr>
          <p:cNvPr id="158" name="Google Shape;158;p29"/>
          <p:cNvGrpSpPr/>
          <p:nvPr/>
        </p:nvGrpSpPr>
        <p:grpSpPr>
          <a:xfrm>
            <a:off x="3198008" y="3368482"/>
            <a:ext cx="1140414" cy="614174"/>
            <a:chOff x="3203848" y="4333808"/>
            <a:chExt cx="1520552" cy="818898"/>
          </a:xfrm>
        </p:grpSpPr>
        <p:sp>
          <p:nvSpPr>
            <p:cNvPr id="159" name="Google Shape;159;p29"/>
            <p:cNvSpPr/>
            <p:nvPr/>
          </p:nvSpPr>
          <p:spPr>
            <a:xfrm>
              <a:off x="3203848" y="4333808"/>
              <a:ext cx="1520552" cy="818898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0" name="Google Shape;160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63220" y="4409802"/>
              <a:ext cx="1401808" cy="66691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1" name="Google Shape;161;p29"/>
          <p:cNvCxnSpPr>
            <a:stCxn id="162" idx="3"/>
          </p:cNvCxnSpPr>
          <p:nvPr/>
        </p:nvCxnSpPr>
        <p:spPr>
          <a:xfrm flipH="1" rot="10800000">
            <a:off x="2651630" y="3663869"/>
            <a:ext cx="663000" cy="117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3" name="Google Shape;163;p29"/>
          <p:cNvCxnSpPr>
            <a:stCxn id="159" idx="3"/>
            <a:endCxn id="164" idx="1"/>
          </p:cNvCxnSpPr>
          <p:nvPr/>
        </p:nvCxnSpPr>
        <p:spPr>
          <a:xfrm>
            <a:off x="4338422" y="3675569"/>
            <a:ext cx="1140300" cy="364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dot"/>
            <a:miter lim="800000"/>
            <a:headEnd len="sm" w="sm" type="none"/>
            <a:tailEnd len="med" w="med" type="triangle"/>
          </a:ln>
        </p:spPr>
      </p:cxnSp>
      <p:cxnSp>
        <p:nvCxnSpPr>
          <p:cNvPr id="165" name="Google Shape;165;p29"/>
          <p:cNvCxnSpPr>
            <a:stCxn id="159" idx="3"/>
            <a:endCxn id="166" idx="1"/>
          </p:cNvCxnSpPr>
          <p:nvPr/>
        </p:nvCxnSpPr>
        <p:spPr>
          <a:xfrm>
            <a:off x="4338422" y="3675569"/>
            <a:ext cx="8433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dot"/>
            <a:miter lim="800000"/>
            <a:headEnd len="sm" w="sm" type="none"/>
            <a:tailEnd len="med" w="med" type="triangle"/>
          </a:ln>
        </p:spPr>
      </p:cxnSp>
      <p:cxnSp>
        <p:nvCxnSpPr>
          <p:cNvPr id="167" name="Google Shape;167;p29"/>
          <p:cNvCxnSpPr>
            <a:stCxn id="159" idx="3"/>
            <a:endCxn id="168" idx="1"/>
          </p:cNvCxnSpPr>
          <p:nvPr/>
        </p:nvCxnSpPr>
        <p:spPr>
          <a:xfrm flipH="1" rot="10800000">
            <a:off x="4338422" y="3311069"/>
            <a:ext cx="546300" cy="364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dot"/>
            <a:miter lim="800000"/>
            <a:headEnd len="sm" w="sm" type="none"/>
            <a:tailEnd len="med" w="med" type="triangle"/>
          </a:ln>
        </p:spPr>
      </p:cxnSp>
      <p:grpSp>
        <p:nvGrpSpPr>
          <p:cNvPr id="169" name="Google Shape;169;p29"/>
          <p:cNvGrpSpPr/>
          <p:nvPr/>
        </p:nvGrpSpPr>
        <p:grpSpPr>
          <a:xfrm>
            <a:off x="5129618" y="1184346"/>
            <a:ext cx="769776" cy="938078"/>
            <a:chOff x="1889448" y="4058447"/>
            <a:chExt cx="1026368" cy="1250771"/>
          </a:xfrm>
        </p:grpSpPr>
        <p:sp>
          <p:nvSpPr>
            <p:cNvPr id="170" name="Google Shape;170;p29"/>
            <p:cNvSpPr/>
            <p:nvPr/>
          </p:nvSpPr>
          <p:spPr>
            <a:xfrm>
              <a:off x="1889448" y="4058447"/>
              <a:ext cx="1026368" cy="125077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EGI CheckIn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1" name="Google Shape;171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039717" y="4086300"/>
              <a:ext cx="804091" cy="8040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2" name="Google Shape;172;p29"/>
          <p:cNvGrpSpPr/>
          <p:nvPr/>
        </p:nvGrpSpPr>
        <p:grpSpPr>
          <a:xfrm>
            <a:off x="4884800" y="3095119"/>
            <a:ext cx="1458162" cy="1160903"/>
            <a:chOff x="4860032" y="4401409"/>
            <a:chExt cx="1944216" cy="1547871"/>
          </a:xfrm>
        </p:grpSpPr>
        <p:grpSp>
          <p:nvGrpSpPr>
            <p:cNvPr id="173" name="Google Shape;173;p29"/>
            <p:cNvGrpSpPr/>
            <p:nvPr/>
          </p:nvGrpSpPr>
          <p:grpSpPr>
            <a:xfrm>
              <a:off x="4860032" y="4401409"/>
              <a:ext cx="1152128" cy="576064"/>
              <a:chOff x="3749057" y="4318131"/>
              <a:chExt cx="1152128" cy="576064"/>
            </a:xfrm>
          </p:grpSpPr>
          <p:sp>
            <p:nvSpPr>
              <p:cNvPr id="168" name="Google Shape;168;p29"/>
              <p:cNvSpPr/>
              <p:nvPr/>
            </p:nvSpPr>
            <p:spPr>
              <a:xfrm>
                <a:off x="3749057" y="4318131"/>
                <a:ext cx="1152128" cy="576064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4" name="Google Shape;174;p2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3932180" y="4500371"/>
                <a:ext cx="785883" cy="21158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75" name="Google Shape;175;p29"/>
            <p:cNvGrpSpPr/>
            <p:nvPr/>
          </p:nvGrpSpPr>
          <p:grpSpPr>
            <a:xfrm>
              <a:off x="5256076" y="4887313"/>
              <a:ext cx="1152128" cy="576064"/>
              <a:chOff x="3749057" y="4318131"/>
              <a:chExt cx="1152128" cy="576064"/>
            </a:xfrm>
          </p:grpSpPr>
          <p:sp>
            <p:nvSpPr>
              <p:cNvPr id="166" name="Google Shape;166;p29"/>
              <p:cNvSpPr/>
              <p:nvPr/>
            </p:nvSpPr>
            <p:spPr>
              <a:xfrm>
                <a:off x="3749057" y="4318131"/>
                <a:ext cx="1152128" cy="576064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6" name="Google Shape;176;p2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3932180" y="4500371"/>
                <a:ext cx="785883" cy="21158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77" name="Google Shape;177;p29"/>
            <p:cNvGrpSpPr/>
            <p:nvPr/>
          </p:nvGrpSpPr>
          <p:grpSpPr>
            <a:xfrm>
              <a:off x="5652120" y="5373216"/>
              <a:ext cx="1152128" cy="576064"/>
              <a:chOff x="3749057" y="4318131"/>
              <a:chExt cx="1152128" cy="576064"/>
            </a:xfrm>
          </p:grpSpPr>
          <p:sp>
            <p:nvSpPr>
              <p:cNvPr id="164" name="Google Shape;164;p29"/>
              <p:cNvSpPr/>
              <p:nvPr/>
            </p:nvSpPr>
            <p:spPr>
              <a:xfrm>
                <a:off x="3749057" y="4318131"/>
                <a:ext cx="1152128" cy="576064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8" name="Google Shape;178;p2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3932180" y="4500371"/>
                <a:ext cx="785883" cy="21158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62" name="Google Shape;162;p29"/>
          <p:cNvSpPr/>
          <p:nvPr/>
        </p:nvSpPr>
        <p:spPr>
          <a:xfrm>
            <a:off x="1511216" y="3368482"/>
            <a:ext cx="1140414" cy="61417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Kubernetes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Ingress</a:t>
            </a:r>
            <a:endParaRPr/>
          </a:p>
        </p:txBody>
      </p:sp>
      <p:pic>
        <p:nvPicPr>
          <p:cNvPr id="179" name="Google Shape;179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11215" y="3144409"/>
            <a:ext cx="409535" cy="40953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 txBox="1"/>
          <p:nvPr/>
        </p:nvSpPr>
        <p:spPr>
          <a:xfrm>
            <a:off x="1850353" y="3175901"/>
            <a:ext cx="84991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SSL Certificate</a:t>
            </a:r>
            <a:endParaRPr/>
          </a:p>
        </p:txBody>
      </p:sp>
      <p:cxnSp>
        <p:nvCxnSpPr>
          <p:cNvPr id="181" name="Google Shape;181;p29"/>
          <p:cNvCxnSpPr>
            <a:stCxn id="156" idx="2"/>
            <a:endCxn id="180" idx="0"/>
          </p:cNvCxnSpPr>
          <p:nvPr/>
        </p:nvCxnSpPr>
        <p:spPr>
          <a:xfrm flipH="1">
            <a:off x="2275211" y="2289087"/>
            <a:ext cx="5400" cy="8868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2" name="Google Shape;182;p29"/>
          <p:cNvSpPr/>
          <p:nvPr/>
        </p:nvSpPr>
        <p:spPr>
          <a:xfrm>
            <a:off x="6322277" y="3523850"/>
            <a:ext cx="628387" cy="4269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9"/>
          <p:cNvSpPr/>
          <p:nvPr/>
        </p:nvSpPr>
        <p:spPr>
          <a:xfrm>
            <a:off x="6889341" y="3236949"/>
            <a:ext cx="994583" cy="877243"/>
          </a:xfrm>
          <a:prstGeom prst="can">
            <a:avLst>
              <a:gd fmla="val 25000" name="adj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NFS Persistent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Storage</a:t>
            </a:r>
            <a:endParaRPr/>
          </a:p>
        </p:txBody>
      </p:sp>
      <p:cxnSp>
        <p:nvCxnSpPr>
          <p:cNvPr id="184" name="Google Shape;184;p29"/>
          <p:cNvCxnSpPr>
            <a:stCxn id="170" idx="2"/>
            <a:endCxn id="159" idx="0"/>
          </p:cNvCxnSpPr>
          <p:nvPr/>
        </p:nvCxnSpPr>
        <p:spPr>
          <a:xfrm flipH="1">
            <a:off x="3768206" y="2122424"/>
            <a:ext cx="1746300" cy="124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5" name="Google Shape;185;p29"/>
          <p:cNvCxnSpPr>
            <a:stCxn id="156" idx="3"/>
            <a:endCxn id="170" idx="1"/>
          </p:cNvCxnSpPr>
          <p:nvPr/>
        </p:nvCxnSpPr>
        <p:spPr>
          <a:xfrm flipH="1" rot="10800000">
            <a:off x="3266030" y="1653314"/>
            <a:ext cx="1863600" cy="168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6" name="Google Shape;186;p29"/>
          <p:cNvSpPr/>
          <p:nvPr/>
        </p:nvSpPr>
        <p:spPr>
          <a:xfrm>
            <a:off x="899592" y="947160"/>
            <a:ext cx="2762037" cy="3231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https://notebooks.egi.eu</a:t>
            </a: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ww.egi.eu/wp-content/uploads/2018/10/EGI_Notebooks.png" id="191" name="Google Shape;19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969" y="2327315"/>
            <a:ext cx="1424098" cy="1230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65582" y="2529059"/>
            <a:ext cx="2590800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0"/>
          <p:cNvSpPr txBox="1"/>
          <p:nvPr/>
        </p:nvSpPr>
        <p:spPr>
          <a:xfrm>
            <a:off x="410841" y="1476090"/>
            <a:ext cx="8088523" cy="439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600"/>
              <a:buFont typeface="Calibri"/>
              <a:buNone/>
            </a:pPr>
            <a:r>
              <a:rPr b="1" i="0" lang="en-GB" sz="2600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Integrate the EGI Notebooks with Onedata and B2DROP</a:t>
            </a:r>
            <a:endParaRPr b="1" i="0" sz="2600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sinesscard, clipart&#10;&#10;Description generated with very high confidence" id="194" name="Google Shape;19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72106" y="2085975"/>
            <a:ext cx="1264516" cy="146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External storage: Onedata</a:t>
            </a:r>
            <a:endParaRPr/>
          </a:p>
        </p:txBody>
      </p:sp>
      <p:pic>
        <p:nvPicPr>
          <p:cNvPr id="200" name="Google Shape;200;p31"/>
          <p:cNvPicPr preferRelativeResize="0"/>
          <p:nvPr/>
        </p:nvPicPr>
        <p:blipFill rotWithShape="1">
          <a:blip r:embed="rId3">
            <a:alphaModFix/>
          </a:blip>
          <a:srcRect b="0" l="159" r="159" t="0"/>
          <a:stretch/>
        </p:blipFill>
        <p:spPr>
          <a:xfrm>
            <a:off x="3410349" y="813024"/>
            <a:ext cx="5625439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1"/>
          <p:cNvSpPr txBox="1"/>
          <p:nvPr/>
        </p:nvSpPr>
        <p:spPr>
          <a:xfrm>
            <a:off x="168598" y="1032306"/>
            <a:ext cx="3241751" cy="3472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Notebooks / JupyterLab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FedCloud resources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management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DataHub / Onedata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Onezone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Oneprovider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Oneclient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AAI (OIDC)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Check-in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 management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B2HANDLE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Handle.net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Cataloguing and discovery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B2FIND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ND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