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86" r:id="rId8"/>
    <p:sldId id="288" r:id="rId9"/>
    <p:sldId id="287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telauze, Astrid (IKP)" initials="CA(" lastIdx="1" clrIdx="0">
    <p:extLst>
      <p:ext uri="{19B8F6BF-5375-455C-9EA6-DF929625EA0E}">
        <p15:presenceInfo xmlns:p15="http://schemas.microsoft.com/office/powerpoint/2012/main" userId="S-1-5-21-1202744845-3101423955-345487624-66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AFE"/>
    <a:srgbClr val="CFF5FD"/>
    <a:srgbClr val="4EC7E4"/>
    <a:srgbClr val="3BC1E1"/>
    <a:srgbClr val="66CFE8"/>
    <a:srgbClr val="20B1D2"/>
    <a:srgbClr val="F3FDFF"/>
    <a:srgbClr val="E2F9FE"/>
    <a:srgbClr val="E7F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6" autoAdjust="0"/>
    <p:restoredTop sz="86358"/>
  </p:normalViewPr>
  <p:slideViewPr>
    <p:cSldViewPr snapToGrid="0">
      <p:cViewPr varScale="1">
        <p:scale>
          <a:sx n="85" d="100"/>
          <a:sy n="85" d="100"/>
        </p:scale>
        <p:origin x="184" y="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commentAuthors" Target="commentAuthors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12881-752E-4FEA-B738-8B908C1454D3}" type="datetimeFigureOut">
              <a:rPr lang="de-DE" smtClean="0"/>
              <a:t>09.07.2019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8B4ED-9AB7-48FE-85B3-29FB0AA9C06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674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7A5B-45D1-43C9-9205-1BEB54DF3981}" type="datetime1">
              <a:rPr lang="de-DE" smtClean="0"/>
              <a:t>09.07.2019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>
          <a:xfrm>
            <a:off x="4038600" y="65686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de-DE" sz="1000" b="1" smtClean="0">
                <a:solidFill>
                  <a:schemeClr val="bg1"/>
                </a:solidFill>
              </a:defRPr>
            </a:lvl1pPr>
          </a:lstStyle>
          <a:p>
            <a:r>
              <a:rPr lang="de-DE" err="1"/>
              <a:t>My</a:t>
            </a:r>
            <a:r>
              <a:rPr lang="de-DE"/>
              <a:t> </a:t>
            </a:r>
            <a:r>
              <a:rPr lang="de-DE" err="1"/>
              <a:t>meeting</a:t>
            </a:r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90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06454-3C5A-4E95-BED3-DAEF8FD8F535}" type="datetime1">
              <a:rPr lang="de-DE" smtClean="0"/>
              <a:t>09.07.2019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4038600" y="65686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b="1" smtClean="0">
                <a:solidFill>
                  <a:schemeClr val="bg1"/>
                </a:solidFill>
              </a:defRPr>
            </a:lvl1pPr>
          </a:lstStyle>
          <a:p>
            <a:pPr algn="ctr"/>
            <a:r>
              <a:rPr lang="de-DE"/>
              <a:t>My meeting</a:t>
            </a:r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568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FFDA1-9273-47EF-82E6-D81C33C71E8A}" type="datetime1">
              <a:rPr lang="de-DE" smtClean="0"/>
              <a:t>09.07.2019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>
          <a:xfrm>
            <a:off x="4038600" y="656862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de-DE" sz="1000" b="1" smtClean="0">
                <a:solidFill>
                  <a:schemeClr val="bg1"/>
                </a:solidFill>
              </a:defRPr>
            </a:lvl1pPr>
          </a:lstStyle>
          <a:p>
            <a:pPr algn="ctr"/>
            <a:r>
              <a:rPr lang="de-DE"/>
              <a:t>My meeting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29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1.png" /><Relationship Id="rId4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eck 21"/>
          <p:cNvSpPr/>
          <p:nvPr userDrawn="1"/>
        </p:nvSpPr>
        <p:spPr>
          <a:xfrm>
            <a:off x="0" y="6626230"/>
            <a:ext cx="1219200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8951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75707"/>
            <a:ext cx="10515600" cy="4601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>
            <a:off x="0" y="3"/>
            <a:ext cx="12192000" cy="231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50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250371" y="65595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0A373952-FA4E-4A35-874A-A584F3CB6426}" type="datetime1">
              <a:rPr lang="de-DE" smtClean="0"/>
              <a:t>09.07.2019</a:t>
            </a:fld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9198429" y="656862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3F86B136-6ABC-4600-B475-76085FE7E118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22664" y="5168745"/>
            <a:ext cx="1135271" cy="130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411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 rot="16200000">
            <a:off x="-2048926" y="2266392"/>
            <a:ext cx="4992974" cy="895122"/>
          </a:xfrm>
        </p:spPr>
        <p:txBody>
          <a:bodyPr/>
          <a:lstStyle/>
          <a:p>
            <a:r>
              <a:rPr lang="de-DE" dirty="0"/>
              <a:t>SENSE – </a:t>
            </a:r>
            <a:r>
              <a:rPr lang="en-US" dirty="0"/>
              <a:t>Recommendations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3C1F-6D24-9A4C-9E7D-40C19F45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675"/>
            <a:ext cx="10515600" cy="56822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SiPMs</a:t>
            </a:r>
          </a:p>
          <a:p>
            <a:pPr marL="0" indent="0">
              <a:buNone/>
            </a:pPr>
            <a:endParaRPr lang="en-US" dirty="0"/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Understand the potential for further improvements to the major parameters of SiPMs as sensors and outline the possible developments and interactions with possible industrial partners;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Give contours to a “standard brick” of the SiPM-based sensor of one or two-inch size;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Move towards the SiPM “standard brick” with a “universal” fast readout scheme. This would be a first step towards the LEGO-brick principle for assembling imaging cameras of arbitrary size;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Progress from semi-integrated standard brick to fully integrated LEGO-brick through the implementation of 3D integration.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No coating significantly reduces optical cross-talk rate; Consider as an approach for CTA.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Further reduce optical cross-talk by suppressing photons propagating through the backside of the device.</a:t>
            </a:r>
          </a:p>
        </p:txBody>
      </p:sp>
    </p:spTree>
    <p:extLst>
      <p:ext uri="{BB962C8B-B14F-4D97-AF65-F5344CB8AC3E}">
        <p14:creationId xmlns:p14="http://schemas.microsoft.com/office/powerpoint/2010/main" val="990154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 rot="16200000">
            <a:off x="-2048926" y="2266392"/>
            <a:ext cx="4992974" cy="895122"/>
          </a:xfrm>
        </p:spPr>
        <p:txBody>
          <a:bodyPr/>
          <a:lstStyle/>
          <a:p>
            <a:r>
              <a:rPr lang="en-US" dirty="0"/>
              <a:t>SENSE – Recommendations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3C1F-6D24-9A4C-9E7D-40C19F45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77"/>
            <a:ext cx="10515600" cy="59679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PMTs</a:t>
            </a:r>
            <a:endParaRPr lang="en-US" dirty="0"/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Optimize light use - include reflecting surfaces when appropriate and use optical cavity properties of thin films (optical etalon) for some applications;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Investigate new gain designs, such as active transmission dynodes; this is especially useful in applications where miniaturization is desirable;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Improve the photocathode quantum efficiency, lifetime, and temporal response;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Improve photocathode crystal quality and </a:t>
            </a:r>
            <a:r>
              <a:rPr lang="en-US" dirty="0" err="1"/>
              <a:t>stochiometry</a:t>
            </a:r>
            <a:r>
              <a:rPr lang="en-US" dirty="0"/>
              <a:t> through monitored </a:t>
            </a:r>
            <a:r>
              <a:rPr lang="en-US" dirty="0" err="1"/>
              <a:t>coevaporation</a:t>
            </a:r>
            <a:r>
              <a:rPr lang="en-US" dirty="0"/>
              <a:t> (slow growth), lattice matched substrate (epitaxy), and bulk material;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Improve the understanding of the bulk properties of </a:t>
            </a:r>
            <a:r>
              <a:rPr lang="en-US" dirty="0" err="1"/>
              <a:t>bialkali</a:t>
            </a:r>
            <a:r>
              <a:rPr lang="en-US" dirty="0"/>
              <a:t> photocathode material as a semiconductor;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Grow materials without grain boundaries − and potentially with complex material junctions to optimize for charge transport, also by considering ion implantation;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Create photocathodes with internal fields via </a:t>
            </a:r>
            <a:r>
              <a:rPr lang="en-US" dirty="0" err="1"/>
              <a:t>p/n</a:t>
            </a:r>
            <a:r>
              <a:rPr lang="en-US" dirty="0"/>
              <a:t> doping and </a:t>
            </a:r>
            <a:r>
              <a:rPr lang="en-US" dirty="0" err="1"/>
              <a:t>heterostructuring</a:t>
            </a:r>
            <a:r>
              <a:rPr lang="en-US" dirty="0"/>
              <a:t> multiple </a:t>
            </a:r>
            <a:r>
              <a:rPr lang="en-US" dirty="0" err="1"/>
              <a:t>antimonides</a:t>
            </a:r>
            <a:r>
              <a:rPr lang="en-US" dirty="0"/>
              <a:t>, which requires control of film thickness and roughness;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Improve surface termination to optimize electron affinity without damaging lattice structure;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Investigate material purity when crystalline defects are under control.</a:t>
            </a:r>
          </a:p>
        </p:txBody>
      </p:sp>
    </p:spTree>
    <p:extLst>
      <p:ext uri="{BB962C8B-B14F-4D97-AF65-F5344CB8AC3E}">
        <p14:creationId xmlns:p14="http://schemas.microsoft.com/office/powerpoint/2010/main" val="4289797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 rot="16200000">
            <a:off x="-2048926" y="2266392"/>
            <a:ext cx="4992974" cy="895122"/>
          </a:xfrm>
        </p:spPr>
        <p:txBody>
          <a:bodyPr/>
          <a:lstStyle/>
          <a:p>
            <a:r>
              <a:rPr lang="en-US" dirty="0"/>
              <a:t>SENSE – Recommendations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3C1F-6D24-9A4C-9E7D-40C19F45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670"/>
            <a:ext cx="10515600" cy="4975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Theoretical Modeling</a:t>
            </a:r>
          </a:p>
          <a:p>
            <a:pPr marL="0" indent="0">
              <a:buNone/>
            </a:pPr>
            <a:endParaRPr lang="de-DE" dirty="0"/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Extend TCAD to modeling of multiplication in Geiger mode;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Improve IV curve model; implement parameterization approach of N. </a:t>
            </a:r>
            <a:r>
              <a:rPr lang="en-US" dirty="0" err="1"/>
              <a:t>Otte</a:t>
            </a:r>
            <a:r>
              <a:rPr lang="en-US" dirty="0"/>
              <a:t>, and theoretical models based on solid state physics (e.g.) by M. </a:t>
            </a:r>
            <a:r>
              <a:rPr lang="en-US" dirty="0" err="1"/>
              <a:t>Biroth</a:t>
            </a:r>
            <a:r>
              <a:rPr lang="en-US" dirty="0"/>
              <a:t>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Improve SiPM model as a signal source, and take into account light shape and nonlinearities;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Pay more attention to avalanche timing within SER for ultimate time resolution (10 </a:t>
            </a:r>
            <a:r>
              <a:rPr lang="en-US" dirty="0" err="1"/>
              <a:t>ps</a:t>
            </a:r>
            <a:r>
              <a:rPr lang="en-US" dirty="0"/>
              <a:t>);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Pay more attention to statistical grounds for SiPM characterization/metrology;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Move forward in reward-renewal approach, i.e. include correlated effects and binomial nonlinearity;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Aim for a nonlinear model of arbitrary waveform signal detection.</a:t>
            </a:r>
          </a:p>
        </p:txBody>
      </p:sp>
    </p:spTree>
    <p:extLst>
      <p:ext uri="{BB962C8B-B14F-4D97-AF65-F5344CB8AC3E}">
        <p14:creationId xmlns:p14="http://schemas.microsoft.com/office/powerpoint/2010/main" val="1093996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 rot="16200000">
            <a:off x="-2048926" y="2266392"/>
            <a:ext cx="4992974" cy="895122"/>
          </a:xfrm>
        </p:spPr>
        <p:txBody>
          <a:bodyPr/>
          <a:lstStyle/>
          <a:p>
            <a:r>
              <a:rPr lang="en-US" dirty="0"/>
              <a:t>SENSE – Recommendations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3C1F-6D24-9A4C-9E7D-40C19F45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670"/>
            <a:ext cx="10515600" cy="4975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Electronics</a:t>
            </a:r>
          </a:p>
          <a:p>
            <a:pPr marL="0" indent="0">
              <a:buNone/>
            </a:pPr>
            <a:endParaRPr lang="de-DE" dirty="0"/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Any decent electronics are sufficient for slow applications as long as slow shaping is used;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Aim to maximize charge collection while minimizing impact of series noise;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Optimize the amplifier to achieve good SNR in fast and large area applications;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New hybrid (electronics embedded in the sensor) and 3D integration approaches should be developed to achieve the ultimate timing in large area detectors;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Fast waveform sampling offers the ultimate performance;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Custom ASIC with analogue shaping and dedicated ADC is the optimal solution for large systems.</a:t>
            </a:r>
          </a:p>
        </p:txBody>
      </p:sp>
    </p:spTree>
    <p:extLst>
      <p:ext uri="{BB962C8B-B14F-4D97-AF65-F5344CB8AC3E}">
        <p14:creationId xmlns:p14="http://schemas.microsoft.com/office/powerpoint/2010/main" val="3361189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 rot="16200000">
            <a:off x="-2048926" y="2266392"/>
            <a:ext cx="4992974" cy="895122"/>
          </a:xfrm>
        </p:spPr>
        <p:txBody>
          <a:bodyPr/>
          <a:lstStyle/>
          <a:p>
            <a:r>
              <a:rPr lang="en-US" dirty="0"/>
              <a:t>SENSE – Recommendations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3C1F-6D24-9A4C-9E7D-40C19F45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670"/>
            <a:ext cx="10515600" cy="49752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/>
              <a:t>Laboratory</a:t>
            </a:r>
          </a:p>
          <a:p>
            <a:pPr marL="0" indent="0">
              <a:buNone/>
            </a:pPr>
            <a:endParaRPr lang="de-DE" dirty="0"/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Reference detectors should be sent to NIST every 4-5 years for recalibration;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NIST recalibrated detectors should be stored in a dry place and under vacuum if possible;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Reference detectors used in laboratories should be recalibrated every 6 months to 1 year;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Neutral density filters should be recalibrated every 6 months;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Use calibrated SiPM as reference detectors to avoid the use of neutral density filters and the large differences in signal between the SiPM and the reference photodiode; 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Calibrated SiPM on-board a tile to simultaneously measure all other pixels may be useful for PDE measurements of SiPM tiles.</a:t>
            </a:r>
          </a:p>
        </p:txBody>
      </p:sp>
    </p:spTree>
    <p:extLst>
      <p:ext uri="{BB962C8B-B14F-4D97-AF65-F5344CB8AC3E}">
        <p14:creationId xmlns:p14="http://schemas.microsoft.com/office/powerpoint/2010/main" val="136809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 rot="16200000">
            <a:off x="-1707222" y="1924688"/>
            <a:ext cx="4309566" cy="895122"/>
          </a:xfrm>
        </p:spPr>
        <p:txBody>
          <a:bodyPr/>
          <a:lstStyle/>
          <a:p>
            <a:r>
              <a:rPr lang="en-US" dirty="0"/>
              <a:t>SENSE – Discussion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AD3C1F-6D24-9A4C-9E7D-40C19F45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4361"/>
            <a:ext cx="10515600" cy="4495572"/>
          </a:xfrm>
        </p:spPr>
        <p:txBody>
          <a:bodyPr>
            <a:noAutofit/>
          </a:bodyPr>
          <a:lstStyle/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What is missing in the roadmap?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What is the demand or motivation coming from application side to do certain R&amp;D steps for SiPMs, PMTs or other types of photosensors? 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Who can do what or is already working on what? 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Where comes industry into play?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Where can we team up and join activities? 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How and when to monitor progress (e.g. next Light workshop?)? 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What kind of coordination is necessary?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r>
              <a:rPr lang="en-US" dirty="0"/>
              <a:t>To whom shall the roadmap be sent/presented?</a:t>
            </a:r>
          </a:p>
          <a:p>
            <a:pPr marL="323850" indent="-323850">
              <a:lnSpc>
                <a:spcPct val="100000"/>
              </a:lnSpc>
              <a:buClr>
                <a:srgbClr val="20B1D2"/>
              </a:buClr>
              <a:buFont typeface="Systemschrift"/>
              <a:buChar char="●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32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200" y="1170974"/>
            <a:ext cx="10515600" cy="5019963"/>
          </a:xfrm>
        </p:spPr>
        <p:txBody>
          <a:bodyPr>
            <a:normAutofit fontScale="92500"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de-DE" dirty="0"/>
              <a:t>EU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provide</a:t>
            </a:r>
            <a:r>
              <a:rPr lang="de-DE" dirty="0"/>
              <a:t> a </a:t>
            </a:r>
            <a:r>
              <a:rPr lang="de-DE" dirty="0" err="1"/>
              <a:t>frame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SENSE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Coordination</a:t>
            </a:r>
            <a:r>
              <a:rPr lang="de-DE" dirty="0"/>
              <a:t> &amp; Support </a:t>
            </a:r>
            <a:r>
              <a:rPr lang="de-DE" dirty="0" err="1"/>
              <a:t>Activity</a:t>
            </a:r>
            <a:endParaRPr lang="de-DE" dirty="0"/>
          </a:p>
          <a:p>
            <a:pPr marL="0" indent="0">
              <a:spcAft>
                <a:spcPts val="750"/>
              </a:spcAft>
              <a:buNone/>
            </a:pPr>
            <a:endParaRPr lang="de-DE" dirty="0"/>
          </a:p>
          <a:p>
            <a:pPr marL="0" indent="0">
              <a:spcAft>
                <a:spcPts val="750"/>
              </a:spcAft>
              <a:buNone/>
            </a:pPr>
            <a:r>
              <a:rPr lang="de-DE" dirty="0" err="1"/>
              <a:t>Horizon</a:t>
            </a:r>
            <a:r>
              <a:rPr lang="de-DE" dirty="0"/>
              <a:t> 2020 FET Programme:</a:t>
            </a:r>
          </a:p>
          <a:p>
            <a:pPr>
              <a:spcAft>
                <a:spcPts val="750"/>
              </a:spcAft>
            </a:pPr>
            <a:r>
              <a:rPr lang="de-DE" dirty="0"/>
              <a:t>FET Open R&amp;D </a:t>
            </a:r>
            <a:r>
              <a:rPr lang="de-DE" dirty="0" err="1"/>
              <a:t>projects</a:t>
            </a:r>
            <a:r>
              <a:rPr lang="de-DE" dirty="0"/>
              <a:t> (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3 </a:t>
            </a:r>
            <a:r>
              <a:rPr lang="de-DE" dirty="0" err="1"/>
              <a:t>Mio</a:t>
            </a:r>
            <a:r>
              <a:rPr lang="de-DE" dirty="0"/>
              <a:t> €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cutting-edge</a:t>
            </a:r>
            <a:r>
              <a:rPr lang="de-DE" dirty="0"/>
              <a:t> </a:t>
            </a:r>
            <a:r>
              <a:rPr lang="de-DE" b="1" dirty="0"/>
              <a:t>high-</a:t>
            </a:r>
            <a:r>
              <a:rPr lang="de-DE" b="1" dirty="0" err="1"/>
              <a:t>risk</a:t>
            </a:r>
            <a:r>
              <a:rPr lang="de-DE" b="1" dirty="0"/>
              <a:t> / high-impact </a:t>
            </a:r>
            <a:r>
              <a:rPr lang="de-DE" b="1" dirty="0" err="1"/>
              <a:t>interdisciplinary</a:t>
            </a:r>
            <a:r>
              <a:rPr lang="de-DE" b="1" dirty="0"/>
              <a:t> </a:t>
            </a:r>
            <a:r>
              <a:rPr lang="de-DE" b="1" dirty="0" err="1"/>
              <a:t>research</a:t>
            </a:r>
            <a:r>
              <a:rPr lang="de-DE" b="1" dirty="0"/>
              <a:t> </a:t>
            </a:r>
            <a:r>
              <a:rPr lang="de-DE" dirty="0"/>
              <a:t>(</a:t>
            </a:r>
            <a:r>
              <a:rPr lang="de-DE" b="1" dirty="0" err="1"/>
              <a:t>Radical</a:t>
            </a:r>
            <a:r>
              <a:rPr lang="de-DE" b="1" dirty="0"/>
              <a:t> </a:t>
            </a:r>
            <a:r>
              <a:rPr lang="de-DE" b="1" dirty="0" err="1"/>
              <a:t>vision</a:t>
            </a:r>
            <a:r>
              <a:rPr lang="de-DE" b="1" dirty="0"/>
              <a:t>, </a:t>
            </a:r>
            <a:r>
              <a:rPr lang="de-DE" b="1" dirty="0" err="1"/>
              <a:t>Breakthrough</a:t>
            </a:r>
            <a:r>
              <a:rPr lang="de-DE" b="1" dirty="0"/>
              <a:t> </a:t>
            </a:r>
            <a:r>
              <a:rPr lang="de-DE" b="1" dirty="0" err="1"/>
              <a:t>technological</a:t>
            </a:r>
            <a:r>
              <a:rPr lang="de-DE" b="1" dirty="0"/>
              <a:t> </a:t>
            </a:r>
            <a:r>
              <a:rPr lang="de-DE" b="1" dirty="0" err="1"/>
              <a:t>target</a:t>
            </a:r>
            <a:r>
              <a:rPr lang="de-DE" b="1" dirty="0"/>
              <a:t>, </a:t>
            </a:r>
            <a:r>
              <a:rPr lang="de-DE" b="1" dirty="0" err="1"/>
              <a:t>Ambitious</a:t>
            </a:r>
            <a:r>
              <a:rPr lang="de-DE" b="1" dirty="0"/>
              <a:t> </a:t>
            </a:r>
            <a:r>
              <a:rPr lang="de-DE" b="1" dirty="0" err="1"/>
              <a:t>interdisciplinary</a:t>
            </a:r>
            <a:r>
              <a:rPr lang="de-DE" b="1" dirty="0"/>
              <a:t> </a:t>
            </a:r>
            <a:r>
              <a:rPr lang="de-DE" b="1" dirty="0" err="1"/>
              <a:t>research</a:t>
            </a:r>
            <a:r>
              <a:rPr lang="de-DE" dirty="0"/>
              <a:t>) </a:t>
            </a:r>
            <a:r>
              <a:rPr lang="de-DE" dirty="0" err="1"/>
              <a:t>deadlines</a:t>
            </a:r>
            <a:r>
              <a:rPr lang="de-DE" dirty="0"/>
              <a:t>: 18.9.2019, 13.5.2020</a:t>
            </a:r>
          </a:p>
          <a:p>
            <a:pPr>
              <a:spcAft>
                <a:spcPts val="750"/>
              </a:spcAft>
            </a:pPr>
            <a:r>
              <a:rPr lang="de-DE" dirty="0"/>
              <a:t>FET </a:t>
            </a:r>
            <a:r>
              <a:rPr lang="de-DE" dirty="0" err="1"/>
              <a:t>Launchpad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: (100k€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turning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FET-</a:t>
            </a:r>
            <a:r>
              <a:rPr lang="de-DE" dirty="0" err="1"/>
              <a:t>funded</a:t>
            </a:r>
            <a:r>
              <a:rPr lang="de-DE" dirty="0"/>
              <a:t> </a:t>
            </a:r>
            <a:r>
              <a:rPr lang="de-DE" dirty="0" err="1"/>
              <a:t>projects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genuine </a:t>
            </a:r>
            <a:r>
              <a:rPr lang="de-DE" dirty="0" err="1"/>
              <a:t>societal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innovations</a:t>
            </a:r>
            <a:r>
              <a:rPr lang="de-DE" dirty="0"/>
              <a:t>) </a:t>
            </a:r>
            <a:r>
              <a:rPr lang="de-DE" dirty="0" err="1"/>
              <a:t>deadlines</a:t>
            </a:r>
            <a:r>
              <a:rPr lang="de-DE" dirty="0"/>
              <a:t>: 8.10.2019, 14.10.2020</a:t>
            </a:r>
          </a:p>
          <a:p>
            <a:pPr marL="0" indent="0">
              <a:spcAft>
                <a:spcPts val="750"/>
              </a:spcAft>
              <a:buNone/>
            </a:pPr>
            <a:r>
              <a:rPr lang="de-DE" dirty="0"/>
              <a:t>EU Science Europe (FP9) Programme:</a:t>
            </a:r>
          </a:p>
          <a:p>
            <a:pPr>
              <a:spcAft>
                <a:spcPts val="750"/>
              </a:spcAft>
            </a:pPr>
            <a:r>
              <a:rPr lang="de-DE" dirty="0"/>
              <a:t>European Innovation Council ?????????????????????????</a:t>
            </a:r>
          </a:p>
          <a:p>
            <a:pPr>
              <a:spcAft>
                <a:spcPts val="750"/>
              </a:spcAft>
            </a:pPr>
            <a:endParaRPr lang="de-DE" dirty="0"/>
          </a:p>
          <a:p>
            <a:pPr marL="0" indent="0">
              <a:spcAft>
                <a:spcPts val="750"/>
              </a:spcAft>
              <a:buNone/>
            </a:pPr>
            <a:r>
              <a:rPr lang="de-DE" dirty="0"/>
              <a:t>National </a:t>
            </a:r>
            <a:r>
              <a:rPr lang="de-DE" dirty="0" err="1"/>
              <a:t>funding</a:t>
            </a:r>
            <a:r>
              <a:rPr lang="de-DE" dirty="0"/>
              <a:t>? </a:t>
            </a:r>
            <a:r>
              <a:rPr lang="de-DE" dirty="0" err="1"/>
              <a:t>Perhaps</a:t>
            </a:r>
            <a:r>
              <a:rPr lang="de-DE" dirty="0"/>
              <a:t> </a:t>
            </a:r>
            <a:r>
              <a:rPr lang="de-DE" dirty="0" err="1"/>
              <a:t>pooled</a:t>
            </a:r>
            <a:r>
              <a:rPr lang="de-DE" dirty="0"/>
              <a:t> in an APPEC Common Call </a:t>
            </a:r>
            <a:r>
              <a:rPr lang="de-DE" dirty="0" err="1"/>
              <a:t>activity</a:t>
            </a:r>
            <a:r>
              <a:rPr lang="de-DE" dirty="0"/>
              <a:t>?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SENSE –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continue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7A5B-45D1-43C9-9205-1BEB54DF3981}" type="datetime1">
              <a:rPr lang="de-DE" smtClean="0"/>
              <a:t>09.07.2019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5B29BD9-E009-6944-B486-AA7AE97B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8626"/>
            <a:ext cx="4114800" cy="365125"/>
          </a:xfrm>
        </p:spPr>
        <p:txBody>
          <a:bodyPr/>
          <a:lstStyle/>
          <a:p>
            <a:r>
              <a:rPr lang="de-DE" dirty="0"/>
              <a:t>SENSE </a:t>
            </a:r>
            <a:r>
              <a:rPr lang="de-DE" dirty="0" err="1"/>
              <a:t>Experts</a:t>
            </a:r>
            <a:r>
              <a:rPr lang="de-DE" dirty="0"/>
              <a:t> + </a:t>
            </a:r>
            <a:r>
              <a:rPr lang="de-DE" dirty="0" err="1"/>
              <a:t>ICASiPM</a:t>
            </a:r>
            <a:r>
              <a:rPr lang="de-DE" dirty="0"/>
              <a:t> Members Meeting | Vienna</a:t>
            </a:r>
          </a:p>
        </p:txBody>
      </p:sp>
    </p:spTree>
    <p:extLst>
      <p:ext uri="{BB962C8B-B14F-4D97-AF65-F5344CB8AC3E}">
        <p14:creationId xmlns:p14="http://schemas.microsoft.com/office/powerpoint/2010/main" val="398431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200" y="1170974"/>
            <a:ext cx="10515600" cy="5019963"/>
          </a:xfrm>
        </p:spPr>
        <p:txBody>
          <a:bodyPr>
            <a:normAutofit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de-DE" dirty="0" err="1"/>
              <a:t>Horizon</a:t>
            </a:r>
            <a:r>
              <a:rPr lang="de-DE" dirty="0"/>
              <a:t> 2020 MSCA: </a:t>
            </a:r>
            <a:r>
              <a:rPr lang="de-DE" dirty="0" err="1"/>
              <a:t>deadline</a:t>
            </a:r>
            <a:r>
              <a:rPr lang="de-DE" dirty="0"/>
              <a:t>: 14.1.2020 (530.13 </a:t>
            </a:r>
            <a:r>
              <a:rPr lang="de-DE" dirty="0" err="1"/>
              <a:t>Mio</a:t>
            </a:r>
            <a:r>
              <a:rPr lang="de-DE"/>
              <a:t> €)</a:t>
            </a:r>
            <a:endParaRPr lang="de-DE" dirty="0"/>
          </a:p>
          <a:p>
            <a:pPr marL="0" indent="0">
              <a:buNone/>
            </a:pPr>
            <a:r>
              <a:rPr lang="de-DE" b="1" dirty="0"/>
              <a:t>Research </a:t>
            </a:r>
            <a:r>
              <a:rPr lang="de-DE" b="1" dirty="0" err="1"/>
              <a:t>networks</a:t>
            </a:r>
            <a:r>
              <a:rPr lang="de-DE" b="1" dirty="0"/>
              <a:t> (ITN): </a:t>
            </a:r>
            <a:r>
              <a:rPr lang="de-DE" b="1" dirty="0" err="1"/>
              <a:t>support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Innovative Training Networks</a:t>
            </a: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/>
              <a:t>Joint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/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doctoral</a:t>
            </a:r>
            <a:r>
              <a:rPr lang="de-DE" dirty="0"/>
              <a:t> </a:t>
            </a:r>
            <a:r>
              <a:rPr lang="de-DE" dirty="0" err="1"/>
              <a:t>programmes</a:t>
            </a:r>
            <a:r>
              <a:rPr lang="de-DE" dirty="0"/>
              <a:t>, </a:t>
            </a:r>
            <a:r>
              <a:rPr lang="de-DE" dirty="0" err="1"/>
              <a:t>implemented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European </a:t>
            </a:r>
            <a:r>
              <a:rPr lang="de-DE" dirty="0" err="1"/>
              <a:t>partnerships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r>
              <a:rPr lang="de-DE" dirty="0"/>
              <a:t>,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institutions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non-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.</a:t>
            </a: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/>
              <a:t>The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programmes</a:t>
            </a:r>
            <a:r>
              <a:rPr lang="de-DE" dirty="0"/>
              <a:t> </a:t>
            </a:r>
            <a:r>
              <a:rPr lang="de-DE" dirty="0" err="1"/>
              <a:t>provide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 outside </a:t>
            </a:r>
            <a:r>
              <a:rPr lang="de-DE" dirty="0" err="1"/>
              <a:t>academia</a:t>
            </a:r>
            <a:r>
              <a:rPr lang="de-DE" dirty="0"/>
              <a:t>, </a:t>
            </a:r>
            <a:r>
              <a:rPr lang="de-DE" dirty="0" err="1"/>
              <a:t>hence</a:t>
            </a:r>
            <a:r>
              <a:rPr lang="de-DE" dirty="0"/>
              <a:t> </a:t>
            </a:r>
            <a:r>
              <a:rPr lang="de-DE" dirty="0" err="1"/>
              <a:t>developing</a:t>
            </a:r>
            <a:r>
              <a:rPr lang="de-DE" dirty="0"/>
              <a:t> </a:t>
            </a:r>
            <a:r>
              <a:rPr lang="de-DE" dirty="0" err="1"/>
              <a:t>innovation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employability</a:t>
            </a:r>
            <a:r>
              <a:rPr lang="de-DE" dirty="0"/>
              <a:t> </a:t>
            </a:r>
            <a:r>
              <a:rPr lang="de-DE" dirty="0" err="1"/>
              <a:t>skills</a:t>
            </a:r>
            <a:r>
              <a:rPr lang="de-DE" dirty="0"/>
              <a:t>. </a:t>
            </a: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/>
              <a:t>ITNs </a:t>
            </a:r>
            <a:r>
              <a:rPr lang="de-DE" dirty="0" err="1"/>
              <a:t>include</a:t>
            </a:r>
            <a:r>
              <a:rPr lang="de-DE" dirty="0"/>
              <a:t> </a:t>
            </a:r>
            <a:r>
              <a:rPr lang="de-DE" dirty="0" err="1"/>
              <a:t>industrial</a:t>
            </a:r>
            <a:r>
              <a:rPr lang="de-DE" dirty="0"/>
              <a:t> </a:t>
            </a:r>
            <a:r>
              <a:rPr lang="de-DE" dirty="0" err="1"/>
              <a:t>doctorates</a:t>
            </a:r>
            <a:r>
              <a:rPr lang="de-DE" dirty="0"/>
              <a:t>, in </a:t>
            </a:r>
            <a:r>
              <a:rPr lang="de-DE" dirty="0" err="1"/>
              <a:t>which</a:t>
            </a:r>
            <a:r>
              <a:rPr lang="de-DE" dirty="0"/>
              <a:t> non-</a:t>
            </a:r>
            <a:r>
              <a:rPr lang="de-DE" dirty="0" err="1"/>
              <a:t>academic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an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role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r>
              <a:rPr lang="de-DE" dirty="0"/>
              <a:t> in </a:t>
            </a:r>
            <a:r>
              <a:rPr lang="de-DE" dirty="0" err="1"/>
              <a:t>respect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researcher's</a:t>
            </a:r>
            <a:r>
              <a:rPr lang="de-DE" dirty="0"/>
              <a:t> time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supervision</a:t>
            </a:r>
            <a:r>
              <a:rPr lang="de-DE" dirty="0"/>
              <a:t>,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doctoral</a:t>
            </a:r>
            <a:r>
              <a:rPr lang="de-DE" dirty="0"/>
              <a:t> </a:t>
            </a:r>
            <a:r>
              <a:rPr lang="de-DE" dirty="0" err="1"/>
              <a:t>degrees</a:t>
            </a:r>
            <a:r>
              <a:rPr lang="de-DE" dirty="0"/>
              <a:t> </a:t>
            </a:r>
            <a:r>
              <a:rPr lang="de-DE" dirty="0" err="1"/>
              <a:t>delivered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universities</a:t>
            </a:r>
            <a:r>
              <a:rPr lang="de-DE" dirty="0"/>
              <a:t>. </a:t>
            </a: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/>
              <a:t>Non-European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participate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additional </a:t>
            </a:r>
            <a:r>
              <a:rPr lang="de-DE" dirty="0" err="1"/>
              <a:t>partners</a:t>
            </a:r>
            <a:r>
              <a:rPr lang="de-DE" dirty="0"/>
              <a:t> in ITNs, </a:t>
            </a:r>
            <a:r>
              <a:rPr lang="de-DE" dirty="0" err="1"/>
              <a:t>enabling</a:t>
            </a:r>
            <a:r>
              <a:rPr lang="de-DE" dirty="0"/>
              <a:t> </a:t>
            </a:r>
            <a:r>
              <a:rPr lang="de-DE" dirty="0" err="1"/>
              <a:t>doctoral</a:t>
            </a:r>
            <a:r>
              <a:rPr lang="de-DE" dirty="0"/>
              <a:t>-level </a:t>
            </a:r>
            <a:r>
              <a:rPr lang="de-DE" dirty="0" err="1"/>
              <a:t>candidates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gain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 outside Europe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SENSE –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continue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7A5B-45D1-43C9-9205-1BEB54DF3981}" type="datetime1">
              <a:rPr lang="de-DE" smtClean="0"/>
              <a:t>09.07.2019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5B29BD9-E009-6944-B486-AA7AE97B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8626"/>
            <a:ext cx="4114800" cy="365125"/>
          </a:xfrm>
        </p:spPr>
        <p:txBody>
          <a:bodyPr/>
          <a:lstStyle/>
          <a:p>
            <a:r>
              <a:rPr lang="de-DE" dirty="0"/>
              <a:t>SENSE </a:t>
            </a:r>
            <a:r>
              <a:rPr lang="de-DE" dirty="0" err="1"/>
              <a:t>Experts</a:t>
            </a:r>
            <a:r>
              <a:rPr lang="de-DE" dirty="0"/>
              <a:t> + </a:t>
            </a:r>
            <a:r>
              <a:rPr lang="de-DE" dirty="0" err="1"/>
              <a:t>ICASiPM</a:t>
            </a:r>
            <a:r>
              <a:rPr lang="de-DE" dirty="0"/>
              <a:t> Members Meeting | Vienna</a:t>
            </a:r>
          </a:p>
        </p:txBody>
      </p:sp>
    </p:spTree>
    <p:extLst>
      <p:ext uri="{BB962C8B-B14F-4D97-AF65-F5344CB8AC3E}">
        <p14:creationId xmlns:p14="http://schemas.microsoft.com/office/powerpoint/2010/main" val="2109823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838200" y="1170974"/>
            <a:ext cx="10515600" cy="5019963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750"/>
              </a:spcAft>
              <a:buNone/>
            </a:pPr>
            <a:r>
              <a:rPr lang="de-DE" dirty="0" err="1"/>
              <a:t>Horizon</a:t>
            </a:r>
            <a:r>
              <a:rPr lang="de-DE" dirty="0"/>
              <a:t> 2020 MSCA: </a:t>
            </a:r>
            <a:r>
              <a:rPr lang="de-DE" dirty="0" err="1"/>
              <a:t>deadline</a:t>
            </a:r>
            <a:r>
              <a:rPr lang="de-DE" dirty="0"/>
              <a:t>: 14.1.2020</a:t>
            </a:r>
          </a:p>
          <a:p>
            <a:pPr marL="0" indent="0">
              <a:buNone/>
            </a:pPr>
            <a:r>
              <a:rPr lang="de-DE" b="1" dirty="0"/>
              <a:t>Research </a:t>
            </a:r>
            <a:r>
              <a:rPr lang="de-DE" b="1" dirty="0" err="1"/>
              <a:t>networks</a:t>
            </a:r>
            <a:r>
              <a:rPr lang="de-DE" b="1" dirty="0"/>
              <a:t> (ITN): </a:t>
            </a:r>
            <a:r>
              <a:rPr lang="de-DE" b="1" dirty="0" err="1"/>
              <a:t>support</a:t>
            </a:r>
            <a:r>
              <a:rPr lang="de-DE" b="1" dirty="0"/>
              <a:t> </a:t>
            </a:r>
            <a:r>
              <a:rPr lang="de-DE" b="1" dirty="0" err="1"/>
              <a:t>for</a:t>
            </a:r>
            <a:r>
              <a:rPr lang="de-DE" b="1" dirty="0"/>
              <a:t> Innovative Training Networks</a:t>
            </a:r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/>
              <a:t>4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lifetime</a:t>
            </a:r>
            <a:endParaRPr lang="de-DE" dirty="0"/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540 </a:t>
            </a:r>
            <a:r>
              <a:rPr lang="de-DE" dirty="0" err="1"/>
              <a:t>person</a:t>
            </a:r>
            <a:r>
              <a:rPr lang="de-DE" dirty="0"/>
              <a:t> </a:t>
            </a:r>
            <a:r>
              <a:rPr lang="de-DE" dirty="0" err="1"/>
              <a:t>months</a:t>
            </a:r>
            <a:endParaRPr lang="de-DE" dirty="0"/>
          </a:p>
          <a:p>
            <a:pPr>
              <a:lnSpc>
                <a:spcPct val="100000"/>
              </a:lnSpc>
              <a:spcBef>
                <a:spcPts val="1350"/>
              </a:spcBef>
            </a:pPr>
            <a:r>
              <a:rPr lang="de-DE" dirty="0" err="1"/>
              <a:t>Funding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, </a:t>
            </a:r>
            <a:r>
              <a:rPr lang="de-DE" dirty="0" err="1"/>
              <a:t>training</a:t>
            </a:r>
            <a:r>
              <a:rPr lang="de-DE" dirty="0"/>
              <a:t>, </a:t>
            </a:r>
            <a:r>
              <a:rPr lang="de-DE" dirty="0" err="1"/>
              <a:t>networking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coordination</a:t>
            </a:r>
            <a:r>
              <a:rPr lang="de-DE" dirty="0"/>
              <a:t>,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well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overheads</a:t>
            </a:r>
            <a:endParaRPr lang="de-DE" dirty="0"/>
          </a:p>
          <a:p>
            <a:pPr marL="0" indent="0">
              <a:lnSpc>
                <a:spcPct val="100000"/>
              </a:lnSpc>
              <a:spcBef>
                <a:spcPts val="1350"/>
              </a:spcBef>
              <a:buNone/>
            </a:pPr>
            <a:endParaRPr lang="de-DE" dirty="0"/>
          </a:p>
          <a:p>
            <a:pPr marL="0" indent="0">
              <a:lnSpc>
                <a:spcPct val="100000"/>
              </a:lnSpc>
              <a:spcBef>
                <a:spcPts val="1350"/>
              </a:spcBef>
              <a:buNone/>
            </a:pPr>
            <a:r>
              <a:rPr lang="de-DE" dirty="0"/>
              <a:t>Input </a:t>
            </a:r>
            <a:r>
              <a:rPr lang="de-DE" dirty="0" err="1"/>
              <a:t>from</a:t>
            </a:r>
            <a:r>
              <a:rPr lang="de-DE" dirty="0"/>
              <a:t> SENSE:</a:t>
            </a:r>
          </a:p>
          <a:p>
            <a:pPr marL="0" indent="0">
              <a:lnSpc>
                <a:spcPct val="100000"/>
              </a:lnSpc>
              <a:spcBef>
                <a:spcPts val="1350"/>
              </a:spcBef>
              <a:buNone/>
            </a:pPr>
            <a:r>
              <a:rPr lang="de-DE" dirty="0" err="1"/>
              <a:t>Supervisory</a:t>
            </a:r>
            <a:r>
              <a:rPr lang="de-DE" dirty="0"/>
              <a:t> </a:t>
            </a:r>
            <a:r>
              <a:rPr lang="de-DE" dirty="0" err="1"/>
              <a:t>board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</a:t>
            </a:r>
            <a:r>
              <a:rPr lang="de-DE" dirty="0"/>
              <a:t>-ordinate network-</a:t>
            </a:r>
            <a:r>
              <a:rPr lang="de-DE" dirty="0" err="1"/>
              <a:t>wide</a:t>
            </a:r>
            <a:r>
              <a:rPr lang="de-DE" dirty="0"/>
              <a:t> </a:t>
            </a:r>
            <a:r>
              <a:rPr lang="de-DE" dirty="0" err="1"/>
              <a:t>training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establishing</a:t>
            </a:r>
            <a:r>
              <a:rPr lang="de-DE" dirty="0"/>
              <a:t>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continuous</a:t>
            </a:r>
            <a:r>
              <a:rPr lang="de-DE" dirty="0"/>
              <a:t>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practice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participating</a:t>
            </a:r>
            <a:r>
              <a:rPr lang="de-DE" dirty="0"/>
              <a:t> </a:t>
            </a:r>
            <a:r>
              <a:rPr lang="de-DE" dirty="0" err="1"/>
              <a:t>organisations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maximise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partnership</a:t>
            </a:r>
            <a:r>
              <a:rPr lang="de-DE" dirty="0"/>
              <a:t>.</a:t>
            </a:r>
          </a:p>
          <a:p>
            <a:pPr marL="0" indent="0">
              <a:lnSpc>
                <a:spcPct val="100000"/>
              </a:lnSpc>
              <a:spcBef>
                <a:spcPts val="1350"/>
              </a:spcBef>
              <a:buNone/>
            </a:pPr>
            <a:r>
              <a:rPr lang="de-DE" dirty="0"/>
              <a:t>Training </a:t>
            </a:r>
            <a:r>
              <a:rPr lang="de-DE" dirty="0" err="1"/>
              <a:t>program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SENSE –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continue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07A5B-45D1-43C9-9205-1BEB54DF3981}" type="datetime1">
              <a:rPr lang="de-DE" smtClean="0"/>
              <a:t>09.07.2019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B136-6ABC-4600-B475-76085FE7E118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5B29BD9-E009-6944-B486-AA7AE97B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68626"/>
            <a:ext cx="4114800" cy="365125"/>
          </a:xfrm>
        </p:spPr>
        <p:txBody>
          <a:bodyPr/>
          <a:lstStyle/>
          <a:p>
            <a:r>
              <a:rPr lang="de-DE" dirty="0"/>
              <a:t>SENSE </a:t>
            </a:r>
            <a:r>
              <a:rPr lang="de-DE" dirty="0" err="1"/>
              <a:t>Experts</a:t>
            </a:r>
            <a:r>
              <a:rPr lang="de-DE" dirty="0"/>
              <a:t> + </a:t>
            </a:r>
            <a:r>
              <a:rPr lang="de-DE" dirty="0" err="1"/>
              <a:t>ICASiPM</a:t>
            </a:r>
            <a:r>
              <a:rPr lang="de-DE" dirty="0"/>
              <a:t> Members Meeting | Vienna</a:t>
            </a:r>
          </a:p>
        </p:txBody>
      </p:sp>
    </p:spTree>
    <p:extLst>
      <p:ext uri="{BB962C8B-B14F-4D97-AF65-F5344CB8AC3E}">
        <p14:creationId xmlns:p14="http://schemas.microsoft.com/office/powerpoint/2010/main" val="3555847586"/>
      </p:ext>
    </p:extLst>
  </p:cSld>
  <p:clrMapOvr>
    <a:masterClrMapping/>
  </p:clrMapOvr>
</p:sld>
</file>

<file path=ppt/theme/theme1.xml><?xml version="1.0" encoding="utf-8"?>
<a:theme xmlns:a="http://schemas.openxmlformats.org/drawingml/2006/main" name="SENSE">
  <a:themeElements>
    <a:clrScheme name="SENSE">
      <a:dk1>
        <a:srgbClr val="000000"/>
      </a:dk1>
      <a:lt1>
        <a:sysClr val="window" lastClr="FFFFFF"/>
      </a:lt1>
      <a:dk2>
        <a:srgbClr val="5B5C5E"/>
      </a:dk2>
      <a:lt2>
        <a:srgbClr val="F3F1F0"/>
      </a:lt2>
      <a:accent1>
        <a:srgbClr val="0AA8C8"/>
      </a:accent1>
      <a:accent2>
        <a:srgbClr val="89BA17"/>
      </a:accent2>
      <a:accent3>
        <a:srgbClr val="F29527"/>
      </a:accent3>
      <a:accent4>
        <a:srgbClr val="5565A5"/>
      </a:accent4>
      <a:accent5>
        <a:srgbClr val="FECD1A"/>
      </a:accent5>
      <a:accent6>
        <a:srgbClr val="CAC7C4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NSE" id="{D01894BC-4722-4A55-B41F-3F843EE995EC}" vid="{E9D5B7B8-E3E1-4FBF-8A70-151CB7A50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ENSE">
    <a:dk1>
      <a:srgbClr val="000000"/>
    </a:dk1>
    <a:lt1>
      <a:sysClr val="window" lastClr="FFFFFF"/>
    </a:lt1>
    <a:dk2>
      <a:srgbClr val="5B5C5E"/>
    </a:dk2>
    <a:lt2>
      <a:srgbClr val="F3F1F0"/>
    </a:lt2>
    <a:accent1>
      <a:srgbClr val="0AA8C8"/>
    </a:accent1>
    <a:accent2>
      <a:srgbClr val="89BA17"/>
    </a:accent2>
    <a:accent3>
      <a:srgbClr val="F29527"/>
    </a:accent3>
    <a:accent4>
      <a:srgbClr val="5565A5"/>
    </a:accent4>
    <a:accent5>
      <a:srgbClr val="FECD1A"/>
    </a:accent5>
    <a:accent6>
      <a:srgbClr val="CAC7C4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SENSE</Template>
  <TotalTime>0</TotalTime>
  <Words>1012</Words>
  <Application>Microsoft Office PowerPoint</Application>
  <PresentationFormat>Widescreen</PresentationFormat>
  <Paragraphs>99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SENSE</vt:lpstr>
      <vt:lpstr>SENSE – Recommendations</vt:lpstr>
      <vt:lpstr>SENSE – Recommendations</vt:lpstr>
      <vt:lpstr>SENSE – Recommendations</vt:lpstr>
      <vt:lpstr>SENSE – Recommendations</vt:lpstr>
      <vt:lpstr>SENSE – Recommendations</vt:lpstr>
      <vt:lpstr>SENSE – Discussion</vt:lpstr>
      <vt:lpstr>SENSE – How to continue</vt:lpstr>
      <vt:lpstr>SENSE – How to continue</vt:lpstr>
      <vt:lpstr>SENSE – How to continue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presentation</dc:title>
  <dc:creator>Chantelauze, Astrid (IKP)</dc:creator>
  <cp:lastModifiedBy>Derek Strom</cp:lastModifiedBy>
  <cp:revision>309</cp:revision>
  <dcterms:created xsi:type="dcterms:W3CDTF">2016-09-19T14:19:13Z</dcterms:created>
  <dcterms:modified xsi:type="dcterms:W3CDTF">2019-07-09T12:16:25Z</dcterms:modified>
</cp:coreProperties>
</file>