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372" r:id="rId3"/>
    <p:sldId id="375" r:id="rId4"/>
    <p:sldId id="380" r:id="rId5"/>
    <p:sldId id="385" r:id="rId6"/>
    <p:sldId id="376" r:id="rId7"/>
    <p:sldId id="384" r:id="rId8"/>
    <p:sldId id="386" r:id="rId9"/>
    <p:sldId id="389" r:id="rId10"/>
    <p:sldId id="390" r:id="rId11"/>
    <p:sldId id="391" r:id="rId12"/>
    <p:sldId id="392" r:id="rId13"/>
    <p:sldId id="393" r:id="rId14"/>
    <p:sldId id="394" r:id="rId15"/>
    <p:sldId id="395" r:id="rId16"/>
    <p:sldId id="383" r:id="rId17"/>
    <p:sldId id="396" r:id="rId18"/>
    <p:sldId id="397" r:id="rId19"/>
    <p:sldId id="399" r:id="rId20"/>
    <p:sldId id="400" r:id="rId21"/>
    <p:sldId id="401" r:id="rId22"/>
    <p:sldId id="403" r:id="rId23"/>
    <p:sldId id="402" r:id="rId24"/>
    <p:sldId id="404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66" userDrawn="1">
          <p15:clr>
            <a:srgbClr val="A4A3A4"/>
          </p15:clr>
        </p15:guide>
        <p15:guide id="2" pos="1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CAAD"/>
    <a:srgbClr val="FFC8A6"/>
    <a:srgbClr val="FFB6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993"/>
    <p:restoredTop sz="98805" autoAdjust="0"/>
  </p:normalViewPr>
  <p:slideViewPr>
    <p:cSldViewPr snapToGrid="0" snapToObjects="1">
      <p:cViewPr varScale="1">
        <p:scale>
          <a:sx n="127" d="100"/>
          <a:sy n="127" d="100"/>
        </p:scale>
        <p:origin x="1752" y="184"/>
      </p:cViewPr>
      <p:guideLst>
        <p:guide orient="horz" pos="3566"/>
        <p:guide pos="13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D7D28-36C2-D64A-BFE8-4AFBE8BB400C}" type="datetimeFigureOut">
              <a:rPr lang="en-US" smtClean="0"/>
              <a:t>6/4/19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AE33B8-75C9-1746-91B0-0ACBF5CC5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22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AE33B8-75C9-1746-91B0-0ACBF5CC50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08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FA53C-7C51-F44A-BA5E-32F6F495689E}" type="datetimeFigureOut">
              <a:rPr lang="en-US" smtClean="0"/>
              <a:t>6/4/19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17A27-0486-C445-8161-69AD9F1AE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48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FA53C-7C51-F44A-BA5E-32F6F495689E}" type="datetimeFigureOut">
              <a:rPr lang="en-US" smtClean="0"/>
              <a:t>6/4/19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17A27-0486-C445-8161-69AD9F1AE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33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FA53C-7C51-F44A-BA5E-32F6F495689E}" type="datetimeFigureOut">
              <a:rPr lang="en-US" smtClean="0"/>
              <a:t>6/4/19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17A27-0486-C445-8161-69AD9F1AE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156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FA53C-7C51-F44A-BA5E-32F6F495689E}" type="datetimeFigureOut">
              <a:rPr lang="en-US" smtClean="0"/>
              <a:t>6/4/19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17A27-0486-C445-8161-69AD9F1AE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604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FA53C-7C51-F44A-BA5E-32F6F495689E}" type="datetimeFigureOut">
              <a:rPr lang="en-US" smtClean="0"/>
              <a:t>6/4/19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17A27-0486-C445-8161-69AD9F1AE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379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FA53C-7C51-F44A-BA5E-32F6F495689E}" type="datetimeFigureOut">
              <a:rPr lang="en-US" smtClean="0"/>
              <a:t>6/4/19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17A27-0486-C445-8161-69AD9F1AE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904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FA53C-7C51-F44A-BA5E-32F6F495689E}" type="datetimeFigureOut">
              <a:rPr lang="en-US" smtClean="0"/>
              <a:t>6/4/19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17A27-0486-C445-8161-69AD9F1AE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893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FA53C-7C51-F44A-BA5E-32F6F495689E}" type="datetimeFigureOut">
              <a:rPr lang="en-US" smtClean="0"/>
              <a:t>6/4/19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17A27-0486-C445-8161-69AD9F1AE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638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FA53C-7C51-F44A-BA5E-32F6F495689E}" type="datetimeFigureOut">
              <a:rPr lang="en-US" smtClean="0"/>
              <a:t>6/4/19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17A27-0486-C445-8161-69AD9F1AE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159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FA53C-7C51-F44A-BA5E-32F6F495689E}" type="datetimeFigureOut">
              <a:rPr lang="en-US" smtClean="0"/>
              <a:t>6/4/19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17A27-0486-C445-8161-69AD9F1AE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109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FA53C-7C51-F44A-BA5E-32F6F495689E}" type="datetimeFigureOut">
              <a:rPr lang="en-US" smtClean="0"/>
              <a:t>6/4/19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17A27-0486-C445-8161-69AD9F1AE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394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FA53C-7C51-F44A-BA5E-32F6F495689E}" type="datetimeFigureOut">
              <a:rPr lang="en-US" smtClean="0"/>
              <a:t>6/4/19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17A27-0486-C445-8161-69AD9F1AE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660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/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234683" y="646587"/>
              <a:ext cx="863785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34683" y="6187516"/>
              <a:ext cx="863785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0" y="1984822"/>
            <a:ext cx="914399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LUXE experiment at the Eu-XFEL</a:t>
            </a:r>
          </a:p>
          <a:p>
            <a:pPr algn="ctr"/>
            <a:r>
              <a:rPr lang="en-US" sz="3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pair spectrometer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4211604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Baskerville"/>
                <a:cs typeface="Baskerville"/>
              </a:rPr>
              <a:t>Gianluca Sarri</a:t>
            </a:r>
          </a:p>
          <a:p>
            <a:pPr algn="ctr"/>
            <a:r>
              <a:rPr lang="en-US" sz="2000" i="1" dirty="0">
                <a:latin typeface="Baskerville"/>
                <a:cs typeface="Baskerville"/>
              </a:rPr>
              <a:t>School of Mathematics and Physics, Queen’s University Belfast, UK</a:t>
            </a:r>
          </a:p>
          <a:p>
            <a:pPr algn="ctr"/>
            <a:r>
              <a:rPr lang="en-US" sz="2000" i="1" dirty="0" err="1">
                <a:latin typeface="Baskerville"/>
                <a:cs typeface="Baskerville"/>
              </a:rPr>
              <a:t>g.sarri@qub.ac.uk</a:t>
            </a:r>
            <a:endParaRPr lang="en-US" sz="2000" i="1" dirty="0">
              <a:latin typeface="Baskerville"/>
              <a:cs typeface="Baskervill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40AF5F-AF2B-A349-9B36-E136FDD89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013" y="39355"/>
            <a:ext cx="1631932" cy="5847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EA1C97F-0BAF-8646-BA42-15F7BD30E1CB}"/>
              </a:ext>
            </a:extLst>
          </p:cNvPr>
          <p:cNvSpPr txBox="1"/>
          <p:nvPr/>
        </p:nvSpPr>
        <p:spPr>
          <a:xfrm>
            <a:off x="7280747" y="6187516"/>
            <a:ext cx="1712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askerville"/>
                <a:cs typeface="Baskerville"/>
              </a:rPr>
              <a:t>Gianluca Sarri</a:t>
            </a:r>
          </a:p>
        </p:txBody>
      </p:sp>
    </p:spTree>
    <p:extLst>
      <p:ext uri="{BB962C8B-B14F-4D97-AF65-F5344CB8AC3E}">
        <p14:creationId xmlns:p14="http://schemas.microsoft.com/office/powerpoint/2010/main" val="3429040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-1" y="-9176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Noise estimates Gemini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-1" y="-3699"/>
            <a:ext cx="9144000" cy="6850800"/>
            <a:chOff x="-1" y="6349"/>
            <a:chExt cx="9144000" cy="6850800"/>
          </a:xfrm>
        </p:grpSpPr>
        <p:sp>
          <p:nvSpPr>
            <p:cNvPr id="4" name="Rectangle 3"/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234683" y="6187516"/>
              <a:ext cx="863785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Straight Connector 50"/>
          <p:cNvCxnSpPr>
            <a:cxnSpLocks/>
          </p:cNvCxnSpPr>
          <p:nvPr/>
        </p:nvCxnSpPr>
        <p:spPr>
          <a:xfrm>
            <a:off x="424691" y="9115174"/>
            <a:ext cx="8672737" cy="3784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5F316E59-0349-CD43-9751-E98F3077A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81" y="39084"/>
            <a:ext cx="1631932" cy="584703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31DB72C2-719E-B64A-9F06-563D0C90EAA3}"/>
              </a:ext>
            </a:extLst>
          </p:cNvPr>
          <p:cNvSpPr txBox="1"/>
          <p:nvPr/>
        </p:nvSpPr>
        <p:spPr>
          <a:xfrm>
            <a:off x="157288" y="6187516"/>
            <a:ext cx="1879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askerville"/>
                <a:cs typeface="Baskerville"/>
              </a:rPr>
              <a:t>Gianluca Sarri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E88F70B-864F-4D46-B431-42B79DA57102}"/>
              </a:ext>
            </a:extLst>
          </p:cNvPr>
          <p:cNvCxnSpPr/>
          <p:nvPr/>
        </p:nvCxnSpPr>
        <p:spPr>
          <a:xfrm>
            <a:off x="253070" y="648981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5378618-9C3B-9842-97D9-B040D59BFEA6}"/>
              </a:ext>
            </a:extLst>
          </p:cNvPr>
          <p:cNvSpPr txBox="1"/>
          <p:nvPr/>
        </p:nvSpPr>
        <p:spPr>
          <a:xfrm>
            <a:off x="173261" y="674176"/>
            <a:ext cx="8797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TOP VIEW (in scale):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AA9BD8A0-4831-2C47-A9EF-121A9AC1B843}"/>
              </a:ext>
            </a:extLst>
          </p:cNvPr>
          <p:cNvSpPr txBox="1"/>
          <p:nvPr/>
        </p:nvSpPr>
        <p:spPr>
          <a:xfrm>
            <a:off x="234681" y="5106149"/>
            <a:ext cx="87974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Main sources of noise:	- secondary pairs from the converter</a:t>
            </a:r>
          </a:p>
          <a:p>
            <a:r>
              <a:rPr lang="en-US" sz="1600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					</a:t>
            </a: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- effective dumping of the primary </a:t>
            </a:r>
            <a:r>
              <a:rPr lang="en-US" sz="1600" dirty="0">
                <a:latin typeface="Symbol" pitchFamily="2" charset="2"/>
                <a:ea typeface="Baskerville" panose="02020502070401020303" pitchFamily="18" charset="0"/>
              </a:rPr>
              <a:t>g</a:t>
            </a: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-ray beam</a:t>
            </a:r>
          </a:p>
          <a:p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					- laser light</a:t>
            </a:r>
          </a:p>
          <a:p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					- interaction of secondaries with magnets and apertures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E9D5F6-4870-A441-81AD-625344D0DFCE}"/>
              </a:ext>
            </a:extLst>
          </p:cNvPr>
          <p:cNvSpPr/>
          <p:nvPr/>
        </p:nvSpPr>
        <p:spPr>
          <a:xfrm>
            <a:off x="1012240" y="2922657"/>
            <a:ext cx="45719" cy="261258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F52FAFA-3E64-EF4A-9877-90D2BC0A9AD9}"/>
              </a:ext>
            </a:extLst>
          </p:cNvPr>
          <p:cNvSpPr/>
          <p:nvPr/>
        </p:nvSpPr>
        <p:spPr>
          <a:xfrm>
            <a:off x="1331794" y="2988061"/>
            <a:ext cx="205665" cy="4571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9591F7E-BA04-2340-BB99-0262ACE5E7DC}"/>
              </a:ext>
            </a:extLst>
          </p:cNvPr>
          <p:cNvSpPr/>
          <p:nvPr/>
        </p:nvSpPr>
        <p:spPr>
          <a:xfrm>
            <a:off x="1333470" y="3070125"/>
            <a:ext cx="205665" cy="4571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CD3D403-3E18-D740-8E62-BC1DEDCE89BD}"/>
              </a:ext>
            </a:extLst>
          </p:cNvPr>
          <p:cNvSpPr/>
          <p:nvPr/>
        </p:nvSpPr>
        <p:spPr>
          <a:xfrm>
            <a:off x="1578618" y="3088621"/>
            <a:ext cx="524231" cy="9249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47EC3AE-88AE-8F46-B39C-56AA14711751}"/>
              </a:ext>
            </a:extLst>
          </p:cNvPr>
          <p:cNvSpPr/>
          <p:nvPr/>
        </p:nvSpPr>
        <p:spPr>
          <a:xfrm>
            <a:off x="1568553" y="2914045"/>
            <a:ext cx="532621" cy="9403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6301910-5084-654E-A86C-DBB9FBE334D7}"/>
              </a:ext>
            </a:extLst>
          </p:cNvPr>
          <p:cNvSpPr/>
          <p:nvPr/>
        </p:nvSpPr>
        <p:spPr>
          <a:xfrm>
            <a:off x="2681909" y="3178461"/>
            <a:ext cx="173260" cy="83437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FC17DE0-D703-E246-85C8-3493366F2818}"/>
              </a:ext>
            </a:extLst>
          </p:cNvPr>
          <p:cNvSpPr/>
          <p:nvPr/>
        </p:nvSpPr>
        <p:spPr>
          <a:xfrm>
            <a:off x="2612519" y="3180515"/>
            <a:ext cx="63038" cy="82190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80110E0-347D-7140-8F39-56F42F4CD95B}"/>
              </a:ext>
            </a:extLst>
          </p:cNvPr>
          <p:cNvSpPr/>
          <p:nvPr/>
        </p:nvSpPr>
        <p:spPr>
          <a:xfrm flipV="1">
            <a:off x="2988956" y="2798502"/>
            <a:ext cx="755236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327E05C-7F51-614B-A7D9-3A6A05F1612F}"/>
              </a:ext>
            </a:extLst>
          </p:cNvPr>
          <p:cNvSpPr/>
          <p:nvPr/>
        </p:nvSpPr>
        <p:spPr>
          <a:xfrm flipV="1">
            <a:off x="2988956" y="3252887"/>
            <a:ext cx="755236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44881EE-3324-444F-A410-278CBB93D073}"/>
              </a:ext>
            </a:extLst>
          </p:cNvPr>
          <p:cNvSpPr/>
          <p:nvPr/>
        </p:nvSpPr>
        <p:spPr>
          <a:xfrm flipV="1">
            <a:off x="900277" y="1164282"/>
            <a:ext cx="2996315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712CD82-81F7-A24A-9077-5C42AAE7995B}"/>
              </a:ext>
            </a:extLst>
          </p:cNvPr>
          <p:cNvSpPr/>
          <p:nvPr/>
        </p:nvSpPr>
        <p:spPr>
          <a:xfrm flipV="1">
            <a:off x="900278" y="4886635"/>
            <a:ext cx="2993456" cy="6425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E0F9508-F4B8-C94D-8E34-7BA59C5E803C}"/>
              </a:ext>
            </a:extLst>
          </p:cNvPr>
          <p:cNvSpPr/>
          <p:nvPr/>
        </p:nvSpPr>
        <p:spPr>
          <a:xfrm flipV="1">
            <a:off x="3856264" y="1162664"/>
            <a:ext cx="46680" cy="181127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74BC4C5-27EB-A54E-88AA-B9D7D7F8C17F}"/>
              </a:ext>
            </a:extLst>
          </p:cNvPr>
          <p:cNvSpPr/>
          <p:nvPr/>
        </p:nvSpPr>
        <p:spPr>
          <a:xfrm flipV="1">
            <a:off x="3862614" y="3665816"/>
            <a:ext cx="48283" cy="128507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872F788-3B94-E941-95E6-14DDA27771AE}"/>
              </a:ext>
            </a:extLst>
          </p:cNvPr>
          <p:cNvSpPr/>
          <p:nvPr/>
        </p:nvSpPr>
        <p:spPr>
          <a:xfrm flipV="1">
            <a:off x="3940595" y="1229348"/>
            <a:ext cx="208543" cy="127255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FD329F8-F12E-5A40-AACB-C5233E3ADFA9}"/>
              </a:ext>
            </a:extLst>
          </p:cNvPr>
          <p:cNvSpPr/>
          <p:nvPr/>
        </p:nvSpPr>
        <p:spPr>
          <a:xfrm flipV="1">
            <a:off x="3940595" y="3614273"/>
            <a:ext cx="197770" cy="12723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7F057B0-2349-604C-A39A-306FBD3DBE42}"/>
              </a:ext>
            </a:extLst>
          </p:cNvPr>
          <p:cNvSpPr/>
          <p:nvPr/>
        </p:nvSpPr>
        <p:spPr>
          <a:xfrm flipV="1">
            <a:off x="6736984" y="1240421"/>
            <a:ext cx="512408" cy="9148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C5471D8-4B3A-2F4E-A01E-F118D87C8C61}"/>
              </a:ext>
            </a:extLst>
          </p:cNvPr>
          <p:cNvSpPr/>
          <p:nvPr/>
        </p:nvSpPr>
        <p:spPr>
          <a:xfrm flipV="1">
            <a:off x="8200631" y="1240421"/>
            <a:ext cx="208543" cy="364621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575CB89-D777-5E49-889F-4042A0813C17}"/>
              </a:ext>
            </a:extLst>
          </p:cNvPr>
          <p:cNvSpPr/>
          <p:nvPr/>
        </p:nvSpPr>
        <p:spPr>
          <a:xfrm flipV="1">
            <a:off x="7087748" y="1286068"/>
            <a:ext cx="1120718" cy="50892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7251BDD-CCCF-C64D-92D8-31434ACF9D51}"/>
              </a:ext>
            </a:extLst>
          </p:cNvPr>
          <p:cNvSpPr/>
          <p:nvPr/>
        </p:nvSpPr>
        <p:spPr>
          <a:xfrm flipV="1">
            <a:off x="6724597" y="3928323"/>
            <a:ext cx="524795" cy="93902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4FEDA04-0C86-8443-91E7-595F8B8C284E}"/>
              </a:ext>
            </a:extLst>
          </p:cNvPr>
          <p:cNvSpPr txBox="1"/>
          <p:nvPr/>
        </p:nvSpPr>
        <p:spPr>
          <a:xfrm>
            <a:off x="3895312" y="1194667"/>
            <a:ext cx="3129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err="1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Pb</a:t>
            </a:r>
            <a:endParaRPr lang="en-US" sz="800" b="1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AA4E3C2-263C-B84C-9C76-C5BF984CB2A9}"/>
              </a:ext>
            </a:extLst>
          </p:cNvPr>
          <p:cNvSpPr txBox="1"/>
          <p:nvPr/>
        </p:nvSpPr>
        <p:spPr>
          <a:xfrm>
            <a:off x="4702081" y="4840902"/>
            <a:ext cx="3129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err="1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Pb</a:t>
            </a:r>
            <a:endParaRPr lang="en-US" sz="800" b="1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499676E-69D4-DB49-BFA8-AE63C3B4BF6F}"/>
              </a:ext>
            </a:extLst>
          </p:cNvPr>
          <p:cNvSpPr txBox="1"/>
          <p:nvPr/>
        </p:nvSpPr>
        <p:spPr>
          <a:xfrm>
            <a:off x="2612891" y="3838027"/>
            <a:ext cx="3129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err="1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Pb</a:t>
            </a:r>
            <a:endParaRPr lang="en-US" sz="800" b="1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BB77F80-E3CA-B84B-82AA-078649E2EE72}"/>
              </a:ext>
            </a:extLst>
          </p:cNvPr>
          <p:cNvSpPr/>
          <p:nvPr/>
        </p:nvSpPr>
        <p:spPr>
          <a:xfrm>
            <a:off x="3862614" y="2929640"/>
            <a:ext cx="48283" cy="72756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DC691B1-6545-384C-AE4E-D10CABF87B5B}"/>
              </a:ext>
            </a:extLst>
          </p:cNvPr>
          <p:cNvSpPr txBox="1"/>
          <p:nvPr/>
        </p:nvSpPr>
        <p:spPr>
          <a:xfrm>
            <a:off x="2177946" y="3854905"/>
            <a:ext cx="5004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Teflon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7E14CD1-AE6F-6B45-B41F-2355D44006A3}"/>
              </a:ext>
            </a:extLst>
          </p:cNvPr>
          <p:cNvSpPr txBox="1"/>
          <p:nvPr/>
        </p:nvSpPr>
        <p:spPr>
          <a:xfrm>
            <a:off x="1262072" y="3367349"/>
            <a:ext cx="9243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err="1">
                <a:latin typeface="Baskerville" panose="02020502070401020303" pitchFamily="18" charset="0"/>
                <a:ea typeface="Baskerville" panose="02020502070401020303" pitchFamily="18" charset="0"/>
              </a:rPr>
              <a:t>Pb</a:t>
            </a:r>
            <a:r>
              <a:rPr lang="en-US" sz="800" b="1" dirty="0">
                <a:latin typeface="Baskerville" panose="02020502070401020303" pitchFamily="18" charset="0"/>
                <a:ea typeface="Baskerville" panose="02020502070401020303" pitchFamily="18" charset="0"/>
              </a:rPr>
              <a:t> collimator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1FB7C3A6-00D4-2F43-A123-3FF6A3C4561C}"/>
              </a:ext>
            </a:extLst>
          </p:cNvPr>
          <p:cNvCxnSpPr/>
          <p:nvPr/>
        </p:nvCxnSpPr>
        <p:spPr>
          <a:xfrm flipV="1">
            <a:off x="1363931" y="3126191"/>
            <a:ext cx="0" cy="285642"/>
          </a:xfrm>
          <a:prstGeom prst="straightConnector1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C7791E9B-3E6A-BA47-B189-7E5CF85F8753}"/>
              </a:ext>
            </a:extLst>
          </p:cNvPr>
          <p:cNvSpPr txBox="1"/>
          <p:nvPr/>
        </p:nvSpPr>
        <p:spPr>
          <a:xfrm>
            <a:off x="824017" y="4703318"/>
            <a:ext cx="13303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Vacuum chamber wall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6BC386C-71AC-5E4C-8580-EBFFEC9AC79F}"/>
              </a:ext>
            </a:extLst>
          </p:cNvPr>
          <p:cNvSpPr txBox="1"/>
          <p:nvPr/>
        </p:nvSpPr>
        <p:spPr>
          <a:xfrm>
            <a:off x="1475034" y="2734156"/>
            <a:ext cx="5870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Dipole 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491E852-7F90-464D-A3B9-904F45B0B912}"/>
              </a:ext>
            </a:extLst>
          </p:cNvPr>
          <p:cNvSpPr txBox="1"/>
          <p:nvPr/>
        </p:nvSpPr>
        <p:spPr>
          <a:xfrm>
            <a:off x="2899492" y="2627109"/>
            <a:ext cx="5870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Dipole 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20BDE58-92D7-324A-B675-160C9A6B12D8}"/>
              </a:ext>
            </a:extLst>
          </p:cNvPr>
          <p:cNvSpPr txBox="1"/>
          <p:nvPr/>
        </p:nvSpPr>
        <p:spPr>
          <a:xfrm>
            <a:off x="6687401" y="1221633"/>
            <a:ext cx="3129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err="1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Pb</a:t>
            </a:r>
            <a:endParaRPr lang="en-US" sz="800" b="1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CD5F0AF-2536-FF4F-BCE9-C4015002231A}"/>
              </a:ext>
            </a:extLst>
          </p:cNvPr>
          <p:cNvSpPr txBox="1"/>
          <p:nvPr/>
        </p:nvSpPr>
        <p:spPr>
          <a:xfrm>
            <a:off x="6717586" y="4666690"/>
            <a:ext cx="3129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err="1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Pb</a:t>
            </a:r>
            <a:endParaRPr lang="en-US" sz="800" b="1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BECB9CE-8E25-A946-A15F-9A314A44C421}"/>
              </a:ext>
            </a:extLst>
          </p:cNvPr>
          <p:cNvSpPr txBox="1"/>
          <p:nvPr/>
        </p:nvSpPr>
        <p:spPr>
          <a:xfrm>
            <a:off x="7895560" y="4151550"/>
            <a:ext cx="3129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err="1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Pb</a:t>
            </a:r>
            <a:endParaRPr lang="en-US" sz="800" b="1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8AC94B86-7768-244E-A683-2BFE1E3A6F45}"/>
              </a:ext>
            </a:extLst>
          </p:cNvPr>
          <p:cNvCxnSpPr>
            <a:cxnSpLocks/>
          </p:cNvCxnSpPr>
          <p:nvPr/>
        </p:nvCxnSpPr>
        <p:spPr>
          <a:xfrm>
            <a:off x="521815" y="3046597"/>
            <a:ext cx="490425" cy="0"/>
          </a:xfrm>
          <a:prstGeom prst="straightConnector1">
            <a:avLst/>
          </a:prstGeom>
          <a:ln w="15875">
            <a:solidFill>
              <a:srgbClr val="00B050"/>
            </a:solidFill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4E2E11A6-BF58-E64F-B092-54B6B4B5BD96}"/>
              </a:ext>
            </a:extLst>
          </p:cNvPr>
          <p:cNvSpPr txBox="1"/>
          <p:nvPr/>
        </p:nvSpPr>
        <p:spPr>
          <a:xfrm>
            <a:off x="166368" y="2741194"/>
            <a:ext cx="891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b="1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Electron beam</a:t>
            </a:r>
          </a:p>
          <a:p>
            <a:pPr algn="r"/>
            <a:r>
              <a:rPr lang="en-US" sz="800" b="1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from LWFA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E76CF6B0-7D29-E34F-A4C7-E14C9A819D49}"/>
              </a:ext>
            </a:extLst>
          </p:cNvPr>
          <p:cNvCxnSpPr>
            <a:cxnSpLocks/>
          </p:cNvCxnSpPr>
          <p:nvPr/>
        </p:nvCxnSpPr>
        <p:spPr>
          <a:xfrm>
            <a:off x="1036959" y="2640668"/>
            <a:ext cx="0" cy="280200"/>
          </a:xfrm>
          <a:prstGeom prst="straightConnector1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972AA670-0B4E-5447-8A6F-32E8089D097F}"/>
              </a:ext>
            </a:extLst>
          </p:cNvPr>
          <p:cNvSpPr txBox="1"/>
          <p:nvPr/>
        </p:nvSpPr>
        <p:spPr>
          <a:xfrm>
            <a:off x="940691" y="2457443"/>
            <a:ext cx="9243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2">
                    <a:lumMod val="25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Converter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1315583-37F5-334D-9E64-7693867F746B}"/>
              </a:ext>
            </a:extLst>
          </p:cNvPr>
          <p:cNvSpPr/>
          <p:nvPr/>
        </p:nvSpPr>
        <p:spPr>
          <a:xfrm>
            <a:off x="2678404" y="2102775"/>
            <a:ext cx="173260" cy="83437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A74E28E-FD04-8549-A57B-03E69ACD1A19}"/>
              </a:ext>
            </a:extLst>
          </p:cNvPr>
          <p:cNvSpPr/>
          <p:nvPr/>
        </p:nvSpPr>
        <p:spPr>
          <a:xfrm>
            <a:off x="2609014" y="2104829"/>
            <a:ext cx="63038" cy="82190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0E6E56B-5447-044D-93EB-725FA5452366}"/>
              </a:ext>
            </a:extLst>
          </p:cNvPr>
          <p:cNvSpPr txBox="1"/>
          <p:nvPr/>
        </p:nvSpPr>
        <p:spPr>
          <a:xfrm>
            <a:off x="2605635" y="2050930"/>
            <a:ext cx="3129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err="1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Pb</a:t>
            </a:r>
            <a:endParaRPr lang="en-US" sz="800" b="1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66ACE27-3282-B74D-9DCC-57CC0BFF0461}"/>
              </a:ext>
            </a:extLst>
          </p:cNvPr>
          <p:cNvSpPr txBox="1"/>
          <p:nvPr/>
        </p:nvSpPr>
        <p:spPr>
          <a:xfrm>
            <a:off x="2169030" y="2018688"/>
            <a:ext cx="5004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Teflon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54D4013-5DB7-834A-BC10-16C2A1D992D4}"/>
              </a:ext>
            </a:extLst>
          </p:cNvPr>
          <p:cNvSpPr txBox="1"/>
          <p:nvPr/>
        </p:nvSpPr>
        <p:spPr>
          <a:xfrm>
            <a:off x="3895312" y="4703318"/>
            <a:ext cx="3129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err="1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Pb</a:t>
            </a:r>
            <a:endParaRPr lang="en-US" sz="800" b="1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2E46A160-3037-9C47-B9A3-D9C7FFE28B92}"/>
              </a:ext>
            </a:extLst>
          </p:cNvPr>
          <p:cNvSpPr/>
          <p:nvPr/>
        </p:nvSpPr>
        <p:spPr>
          <a:xfrm flipV="1">
            <a:off x="5014986" y="1524692"/>
            <a:ext cx="894555" cy="1248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4171949-F52A-8C4E-962D-27A3A5355CC9}"/>
              </a:ext>
            </a:extLst>
          </p:cNvPr>
          <p:cNvSpPr/>
          <p:nvPr/>
        </p:nvSpPr>
        <p:spPr>
          <a:xfrm flipV="1">
            <a:off x="5014986" y="4467108"/>
            <a:ext cx="894555" cy="1248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325E8D9-428D-9F48-B3FA-129D110E6177}"/>
              </a:ext>
            </a:extLst>
          </p:cNvPr>
          <p:cNvSpPr txBox="1"/>
          <p:nvPr/>
        </p:nvSpPr>
        <p:spPr>
          <a:xfrm>
            <a:off x="4915790" y="1329410"/>
            <a:ext cx="5870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Dipole 3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111B758-7CF9-6A4F-9378-A6B62293828E}"/>
              </a:ext>
            </a:extLst>
          </p:cNvPr>
          <p:cNvSpPr txBox="1"/>
          <p:nvPr/>
        </p:nvSpPr>
        <p:spPr>
          <a:xfrm>
            <a:off x="4933296" y="4560660"/>
            <a:ext cx="5870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Dipole 4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6BF7136-448E-1B43-8BCE-703AAB6022C1}"/>
              </a:ext>
            </a:extLst>
          </p:cNvPr>
          <p:cNvSpPr/>
          <p:nvPr/>
        </p:nvSpPr>
        <p:spPr>
          <a:xfrm flipV="1">
            <a:off x="7176758" y="4308352"/>
            <a:ext cx="1120717" cy="50892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B300326A-5FA0-3044-9740-889B3750F4D5}"/>
              </a:ext>
            </a:extLst>
          </p:cNvPr>
          <p:cNvSpPr/>
          <p:nvPr/>
        </p:nvSpPr>
        <p:spPr>
          <a:xfrm flipV="1">
            <a:off x="6094814" y="3449520"/>
            <a:ext cx="1154578" cy="22899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1F22D76-ACA1-B84E-BBC9-F451B7460CE1}"/>
              </a:ext>
            </a:extLst>
          </p:cNvPr>
          <p:cNvSpPr/>
          <p:nvPr/>
        </p:nvSpPr>
        <p:spPr>
          <a:xfrm flipV="1">
            <a:off x="6106953" y="2425216"/>
            <a:ext cx="1154578" cy="22899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52251E2F-9B80-4342-84DC-4B7CEC7C0B38}"/>
              </a:ext>
            </a:extLst>
          </p:cNvPr>
          <p:cNvSpPr/>
          <p:nvPr/>
        </p:nvSpPr>
        <p:spPr>
          <a:xfrm flipV="1">
            <a:off x="6734317" y="2539624"/>
            <a:ext cx="515075" cy="101723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3006E838-B50C-CE4A-9C46-4DA92E9CC625}"/>
              </a:ext>
            </a:extLst>
          </p:cNvPr>
          <p:cNvSpPr/>
          <p:nvPr/>
        </p:nvSpPr>
        <p:spPr>
          <a:xfrm flipV="1">
            <a:off x="5781643" y="2545198"/>
            <a:ext cx="313171" cy="2533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FDFE91E1-AEE7-224A-B75A-878792FE7003}"/>
              </a:ext>
            </a:extLst>
          </p:cNvPr>
          <p:cNvSpPr/>
          <p:nvPr/>
        </p:nvSpPr>
        <p:spPr>
          <a:xfrm flipV="1">
            <a:off x="5781643" y="3310183"/>
            <a:ext cx="313171" cy="2533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02C333F-E925-4048-8883-778D5F4E6180}"/>
              </a:ext>
            </a:extLst>
          </p:cNvPr>
          <p:cNvSpPr txBox="1"/>
          <p:nvPr/>
        </p:nvSpPr>
        <p:spPr>
          <a:xfrm>
            <a:off x="5702007" y="2605917"/>
            <a:ext cx="3129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err="1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Pb</a:t>
            </a:r>
            <a:endParaRPr lang="en-US" sz="800" b="1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D915AD7-0F68-9449-A342-D5416E878FEA}"/>
              </a:ext>
            </a:extLst>
          </p:cNvPr>
          <p:cNvSpPr txBox="1"/>
          <p:nvPr/>
        </p:nvSpPr>
        <p:spPr>
          <a:xfrm>
            <a:off x="5854407" y="2758317"/>
            <a:ext cx="3129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err="1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Pb</a:t>
            </a:r>
            <a:endParaRPr lang="en-US" sz="800" b="1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1E42A34-F148-0943-950A-CAD5A8493E03}"/>
              </a:ext>
            </a:extLst>
          </p:cNvPr>
          <p:cNvSpPr txBox="1"/>
          <p:nvPr/>
        </p:nvSpPr>
        <p:spPr>
          <a:xfrm>
            <a:off x="5727907" y="3380716"/>
            <a:ext cx="3129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err="1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Pb</a:t>
            </a:r>
            <a:endParaRPr lang="en-US" sz="800" b="1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23E622E-B189-BE4B-B790-BD790FCC5339}"/>
              </a:ext>
            </a:extLst>
          </p:cNvPr>
          <p:cNvSpPr txBox="1"/>
          <p:nvPr/>
        </p:nvSpPr>
        <p:spPr>
          <a:xfrm>
            <a:off x="809878" y="1187552"/>
            <a:ext cx="1330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Vacuum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8B879FD-396E-7D41-849C-641B9CF1AE78}"/>
              </a:ext>
            </a:extLst>
          </p:cNvPr>
          <p:cNvSpPr txBox="1"/>
          <p:nvPr/>
        </p:nvSpPr>
        <p:spPr>
          <a:xfrm>
            <a:off x="4167441" y="1158668"/>
            <a:ext cx="1330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Air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93393DD-6417-5F43-9B8A-8C6675801EE3}"/>
              </a:ext>
            </a:extLst>
          </p:cNvPr>
          <p:cNvCxnSpPr/>
          <p:nvPr/>
        </p:nvCxnSpPr>
        <p:spPr>
          <a:xfrm>
            <a:off x="4862852" y="4975961"/>
            <a:ext cx="1312832" cy="0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FB9A676E-7731-8146-8ABF-0E2D5246AC37}"/>
              </a:ext>
            </a:extLst>
          </p:cNvPr>
          <p:cNvCxnSpPr>
            <a:cxnSpLocks/>
          </p:cNvCxnSpPr>
          <p:nvPr/>
        </p:nvCxnSpPr>
        <p:spPr>
          <a:xfrm flipV="1">
            <a:off x="4862285" y="4406819"/>
            <a:ext cx="0" cy="572765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86C0CF9-4141-9443-AF30-14221DA8C0F0}"/>
              </a:ext>
            </a:extLst>
          </p:cNvPr>
          <p:cNvSpPr txBox="1"/>
          <p:nvPr/>
        </p:nvSpPr>
        <p:spPr>
          <a:xfrm>
            <a:off x="5314447" y="4664708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1m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9CACDC6-5909-7648-B581-A138BD7BD0EE}"/>
              </a:ext>
            </a:extLst>
          </p:cNvPr>
          <p:cNvSpPr txBox="1"/>
          <p:nvPr/>
        </p:nvSpPr>
        <p:spPr>
          <a:xfrm>
            <a:off x="4150854" y="4484135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20 cm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76C117DD-00CD-4A4B-BB52-2B09CB14D410}"/>
              </a:ext>
            </a:extLst>
          </p:cNvPr>
          <p:cNvSpPr txBox="1"/>
          <p:nvPr/>
        </p:nvSpPr>
        <p:spPr>
          <a:xfrm>
            <a:off x="7228917" y="2104650"/>
            <a:ext cx="10082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Pair detectors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A737965-756C-C942-9645-F6DBEF8970BA}"/>
              </a:ext>
            </a:extLst>
          </p:cNvPr>
          <p:cNvSpPr txBox="1"/>
          <p:nvPr/>
        </p:nvSpPr>
        <p:spPr>
          <a:xfrm>
            <a:off x="7220877" y="3633419"/>
            <a:ext cx="10082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Pair detectors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4EBABFB-8BCB-D440-B3D8-6B8B7425D89A}"/>
              </a:ext>
            </a:extLst>
          </p:cNvPr>
          <p:cNvSpPr txBox="1"/>
          <p:nvPr/>
        </p:nvSpPr>
        <p:spPr>
          <a:xfrm>
            <a:off x="6044712" y="2771262"/>
            <a:ext cx="1008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Gamma detectors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8B32CA2C-A3EA-F243-A6A8-078FD97B4750}"/>
              </a:ext>
            </a:extLst>
          </p:cNvPr>
          <p:cNvSpPr/>
          <p:nvPr/>
        </p:nvSpPr>
        <p:spPr>
          <a:xfrm flipV="1">
            <a:off x="6103499" y="2793203"/>
            <a:ext cx="583902" cy="459683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5AFA90E1-E8D5-1D44-8B9F-BEAD03F31739}"/>
              </a:ext>
            </a:extLst>
          </p:cNvPr>
          <p:cNvSpPr/>
          <p:nvPr/>
        </p:nvSpPr>
        <p:spPr>
          <a:xfrm flipV="1">
            <a:off x="7262512" y="3649802"/>
            <a:ext cx="911000" cy="29139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DDFE823B-ABF4-3C41-9F5A-28A703718073}"/>
              </a:ext>
            </a:extLst>
          </p:cNvPr>
          <p:cNvSpPr/>
          <p:nvPr/>
        </p:nvSpPr>
        <p:spPr>
          <a:xfrm flipV="1">
            <a:off x="7284272" y="2134566"/>
            <a:ext cx="889240" cy="21599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E52360E-033D-0B42-8C99-B8ADDC711849}"/>
              </a:ext>
            </a:extLst>
          </p:cNvPr>
          <p:cNvCxnSpPr>
            <a:cxnSpLocks/>
          </p:cNvCxnSpPr>
          <p:nvPr/>
        </p:nvCxnSpPr>
        <p:spPr>
          <a:xfrm>
            <a:off x="7395080" y="5311077"/>
            <a:ext cx="426855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7AB0D4C0-1845-8A4D-AFB3-C2BB73CB1B78}"/>
              </a:ext>
            </a:extLst>
          </p:cNvPr>
          <p:cNvCxnSpPr>
            <a:cxnSpLocks/>
          </p:cNvCxnSpPr>
          <p:nvPr/>
        </p:nvCxnSpPr>
        <p:spPr>
          <a:xfrm>
            <a:off x="7395080" y="5586223"/>
            <a:ext cx="418828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riangle 95">
            <a:extLst>
              <a:ext uri="{FF2B5EF4-FFF2-40B4-BE49-F238E27FC236}">
                <a16:creationId xmlns:a16="http://schemas.microsoft.com/office/drawing/2014/main" id="{3F012476-23BF-6845-8DF8-A4625D15ABCD}"/>
              </a:ext>
            </a:extLst>
          </p:cNvPr>
          <p:cNvSpPr/>
          <p:nvPr/>
        </p:nvSpPr>
        <p:spPr>
          <a:xfrm rot="16200000">
            <a:off x="7480075" y="5662650"/>
            <a:ext cx="150946" cy="418828"/>
          </a:xfrm>
          <a:prstGeom prst="triangle">
            <a:avLst/>
          </a:prstGeom>
          <a:gradFill>
            <a:gsLst>
              <a:gs pos="0">
                <a:schemeClr val="tx2">
                  <a:alpha val="45000"/>
                </a:schemeClr>
              </a:gs>
              <a:gs pos="22000">
                <a:schemeClr val="accent1">
                  <a:lumMod val="75000"/>
                  <a:alpha val="41000"/>
                </a:schemeClr>
              </a:gs>
              <a:gs pos="83000">
                <a:schemeClr val="accent1">
                  <a:lumMod val="40000"/>
                  <a:lumOff val="60000"/>
                  <a:alpha val="49000"/>
                </a:schemeClr>
              </a:gs>
              <a:gs pos="100000">
                <a:schemeClr val="accent3">
                  <a:lumMod val="20000"/>
                  <a:lumOff val="80000"/>
                  <a:alpha val="3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2E37E27-53A8-7043-9F89-D026645F91DD}"/>
              </a:ext>
            </a:extLst>
          </p:cNvPr>
          <p:cNvSpPr txBox="1"/>
          <p:nvPr/>
        </p:nvSpPr>
        <p:spPr>
          <a:xfrm>
            <a:off x="7787971" y="5133914"/>
            <a:ext cx="14318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Positrons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Electrons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Photons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AE47EC71-3D12-6D41-848F-96A7C601184B}"/>
              </a:ext>
            </a:extLst>
          </p:cNvPr>
          <p:cNvSpPr/>
          <p:nvPr/>
        </p:nvSpPr>
        <p:spPr>
          <a:xfrm>
            <a:off x="7320427" y="5082442"/>
            <a:ext cx="1523231" cy="1021631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813BE9A-0CBC-6841-954D-7764CC34593C}"/>
              </a:ext>
            </a:extLst>
          </p:cNvPr>
          <p:cNvCxnSpPr>
            <a:cxnSpLocks/>
          </p:cNvCxnSpPr>
          <p:nvPr/>
        </p:nvCxnSpPr>
        <p:spPr>
          <a:xfrm>
            <a:off x="1057959" y="3043828"/>
            <a:ext cx="1043215" cy="0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E236E40E-BD74-184D-8D07-E539E81C7D46}"/>
              </a:ext>
            </a:extLst>
          </p:cNvPr>
          <p:cNvCxnSpPr>
            <a:cxnSpLocks/>
            <a:endCxn id="66" idx="1"/>
          </p:cNvCxnSpPr>
          <p:nvPr/>
        </p:nvCxnSpPr>
        <p:spPr>
          <a:xfrm flipV="1">
            <a:off x="2101174" y="2519961"/>
            <a:ext cx="577230" cy="523867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riangle 1">
            <a:extLst>
              <a:ext uri="{FF2B5EF4-FFF2-40B4-BE49-F238E27FC236}">
                <a16:creationId xmlns:a16="http://schemas.microsoft.com/office/drawing/2014/main" id="{CF5DB184-ED26-1747-84A2-5B6E9E10B804}"/>
              </a:ext>
            </a:extLst>
          </p:cNvPr>
          <p:cNvSpPr/>
          <p:nvPr/>
        </p:nvSpPr>
        <p:spPr>
          <a:xfrm rot="18642591">
            <a:off x="2209360" y="3022258"/>
            <a:ext cx="264369" cy="379395"/>
          </a:xfrm>
          <a:prstGeom prst="triangle">
            <a:avLst/>
          </a:prstGeom>
          <a:solidFill>
            <a:srgbClr val="C00000">
              <a:alpha val="3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AA6B5F-5CA6-D043-ADE4-66ACAD06B042}"/>
              </a:ext>
            </a:extLst>
          </p:cNvPr>
          <p:cNvSpPr txBox="1"/>
          <p:nvPr/>
        </p:nvSpPr>
        <p:spPr>
          <a:xfrm>
            <a:off x="2116030" y="3354982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Laser</a:t>
            </a: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59B68AB1-F94B-0847-949F-7054E9E16884}"/>
              </a:ext>
            </a:extLst>
          </p:cNvPr>
          <p:cNvCxnSpPr>
            <a:cxnSpLocks/>
          </p:cNvCxnSpPr>
          <p:nvPr/>
        </p:nvCxnSpPr>
        <p:spPr>
          <a:xfrm>
            <a:off x="2186425" y="3079748"/>
            <a:ext cx="1555268" cy="4672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335D95D4-30D3-E949-82D4-A57B1ED42936}"/>
              </a:ext>
            </a:extLst>
          </p:cNvPr>
          <p:cNvCxnSpPr>
            <a:cxnSpLocks/>
          </p:cNvCxnSpPr>
          <p:nvPr/>
        </p:nvCxnSpPr>
        <p:spPr>
          <a:xfrm>
            <a:off x="3766255" y="3081857"/>
            <a:ext cx="1322149" cy="737066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4B76D810-DA85-464F-9C2D-9B0196B9165F}"/>
              </a:ext>
            </a:extLst>
          </p:cNvPr>
          <p:cNvCxnSpPr>
            <a:cxnSpLocks/>
          </p:cNvCxnSpPr>
          <p:nvPr/>
        </p:nvCxnSpPr>
        <p:spPr>
          <a:xfrm flipV="1">
            <a:off x="5110079" y="3809716"/>
            <a:ext cx="2195242" cy="10459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5954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-1" y="-9176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Noise estimates Gemini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-1" y="-3699"/>
            <a:ext cx="9144000" cy="6850800"/>
            <a:chOff x="-1" y="6349"/>
            <a:chExt cx="9144000" cy="6850800"/>
          </a:xfrm>
        </p:grpSpPr>
        <p:sp>
          <p:nvSpPr>
            <p:cNvPr id="4" name="Rectangle 3"/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234683" y="6187516"/>
              <a:ext cx="863785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Straight Connector 50"/>
          <p:cNvCxnSpPr>
            <a:cxnSpLocks/>
          </p:cNvCxnSpPr>
          <p:nvPr/>
        </p:nvCxnSpPr>
        <p:spPr>
          <a:xfrm>
            <a:off x="424691" y="9115174"/>
            <a:ext cx="8672737" cy="3784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5F316E59-0349-CD43-9751-E98F3077A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81" y="39084"/>
            <a:ext cx="1631932" cy="584703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31DB72C2-719E-B64A-9F06-563D0C90EAA3}"/>
              </a:ext>
            </a:extLst>
          </p:cNvPr>
          <p:cNvSpPr txBox="1"/>
          <p:nvPr/>
        </p:nvSpPr>
        <p:spPr>
          <a:xfrm>
            <a:off x="157288" y="6187516"/>
            <a:ext cx="1879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askerville"/>
                <a:cs typeface="Baskerville"/>
              </a:rPr>
              <a:t>Gianluca Sarri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E88F70B-864F-4D46-B431-42B79DA57102}"/>
              </a:ext>
            </a:extLst>
          </p:cNvPr>
          <p:cNvCxnSpPr/>
          <p:nvPr/>
        </p:nvCxnSpPr>
        <p:spPr>
          <a:xfrm>
            <a:off x="253070" y="648981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5378618-9C3B-9842-97D9-B040D59BFEA6}"/>
              </a:ext>
            </a:extLst>
          </p:cNvPr>
          <p:cNvSpPr txBox="1"/>
          <p:nvPr/>
        </p:nvSpPr>
        <p:spPr>
          <a:xfrm>
            <a:off x="173261" y="674176"/>
            <a:ext cx="8797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TOP VIEW (in scale):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AA9BD8A0-4831-2C47-A9EF-121A9AC1B843}"/>
              </a:ext>
            </a:extLst>
          </p:cNvPr>
          <p:cNvSpPr txBox="1"/>
          <p:nvPr/>
        </p:nvSpPr>
        <p:spPr>
          <a:xfrm>
            <a:off x="234681" y="5106149"/>
            <a:ext cx="87974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Main sources of noise:	- secondary pairs from the converter</a:t>
            </a:r>
          </a:p>
          <a:p>
            <a:r>
              <a:rPr lang="en-US" sz="1600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					</a:t>
            </a: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- effective dumping of the primary </a:t>
            </a:r>
            <a:r>
              <a:rPr lang="en-US" sz="1600" dirty="0">
                <a:latin typeface="Symbol" pitchFamily="2" charset="2"/>
                <a:ea typeface="Baskerville" panose="02020502070401020303" pitchFamily="18" charset="0"/>
              </a:rPr>
              <a:t>g</a:t>
            </a: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-ray beam</a:t>
            </a:r>
          </a:p>
          <a:p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					- laser light</a:t>
            </a:r>
          </a:p>
          <a:p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					- interaction of secondaries with magnets and apertures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E9D5F6-4870-A441-81AD-625344D0DFCE}"/>
              </a:ext>
            </a:extLst>
          </p:cNvPr>
          <p:cNvSpPr/>
          <p:nvPr/>
        </p:nvSpPr>
        <p:spPr>
          <a:xfrm>
            <a:off x="1012240" y="2922657"/>
            <a:ext cx="45719" cy="261258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F52FAFA-3E64-EF4A-9877-90D2BC0A9AD9}"/>
              </a:ext>
            </a:extLst>
          </p:cNvPr>
          <p:cNvSpPr/>
          <p:nvPr/>
        </p:nvSpPr>
        <p:spPr>
          <a:xfrm>
            <a:off x="1331794" y="2988061"/>
            <a:ext cx="205665" cy="4571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9591F7E-BA04-2340-BB99-0262ACE5E7DC}"/>
              </a:ext>
            </a:extLst>
          </p:cNvPr>
          <p:cNvSpPr/>
          <p:nvPr/>
        </p:nvSpPr>
        <p:spPr>
          <a:xfrm>
            <a:off x="1333470" y="3070125"/>
            <a:ext cx="205665" cy="4571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CD3D403-3E18-D740-8E62-BC1DEDCE89BD}"/>
              </a:ext>
            </a:extLst>
          </p:cNvPr>
          <p:cNvSpPr/>
          <p:nvPr/>
        </p:nvSpPr>
        <p:spPr>
          <a:xfrm>
            <a:off x="1578618" y="3088621"/>
            <a:ext cx="524231" cy="9249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47EC3AE-88AE-8F46-B39C-56AA14711751}"/>
              </a:ext>
            </a:extLst>
          </p:cNvPr>
          <p:cNvSpPr/>
          <p:nvPr/>
        </p:nvSpPr>
        <p:spPr>
          <a:xfrm>
            <a:off x="1568553" y="2914045"/>
            <a:ext cx="532621" cy="9403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6301910-5084-654E-A86C-DBB9FBE334D7}"/>
              </a:ext>
            </a:extLst>
          </p:cNvPr>
          <p:cNvSpPr/>
          <p:nvPr/>
        </p:nvSpPr>
        <p:spPr>
          <a:xfrm>
            <a:off x="2681909" y="3178461"/>
            <a:ext cx="173260" cy="83437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FC17DE0-D703-E246-85C8-3493366F2818}"/>
              </a:ext>
            </a:extLst>
          </p:cNvPr>
          <p:cNvSpPr/>
          <p:nvPr/>
        </p:nvSpPr>
        <p:spPr>
          <a:xfrm>
            <a:off x="2612519" y="3180515"/>
            <a:ext cx="63038" cy="82190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80110E0-347D-7140-8F39-56F42F4CD95B}"/>
              </a:ext>
            </a:extLst>
          </p:cNvPr>
          <p:cNvSpPr/>
          <p:nvPr/>
        </p:nvSpPr>
        <p:spPr>
          <a:xfrm flipV="1">
            <a:off x="2988956" y="2798502"/>
            <a:ext cx="755236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327E05C-7F51-614B-A7D9-3A6A05F1612F}"/>
              </a:ext>
            </a:extLst>
          </p:cNvPr>
          <p:cNvSpPr/>
          <p:nvPr/>
        </p:nvSpPr>
        <p:spPr>
          <a:xfrm flipV="1">
            <a:off x="2988956" y="3252887"/>
            <a:ext cx="755236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44881EE-3324-444F-A410-278CBB93D073}"/>
              </a:ext>
            </a:extLst>
          </p:cNvPr>
          <p:cNvSpPr/>
          <p:nvPr/>
        </p:nvSpPr>
        <p:spPr>
          <a:xfrm flipV="1">
            <a:off x="900277" y="1164282"/>
            <a:ext cx="2996315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712CD82-81F7-A24A-9077-5C42AAE7995B}"/>
              </a:ext>
            </a:extLst>
          </p:cNvPr>
          <p:cNvSpPr/>
          <p:nvPr/>
        </p:nvSpPr>
        <p:spPr>
          <a:xfrm flipV="1">
            <a:off x="900278" y="4886635"/>
            <a:ext cx="2993456" cy="6425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E0F9508-F4B8-C94D-8E34-7BA59C5E803C}"/>
              </a:ext>
            </a:extLst>
          </p:cNvPr>
          <p:cNvSpPr/>
          <p:nvPr/>
        </p:nvSpPr>
        <p:spPr>
          <a:xfrm flipV="1">
            <a:off x="3856264" y="1162664"/>
            <a:ext cx="46680" cy="181127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74BC4C5-27EB-A54E-88AA-B9D7D7F8C17F}"/>
              </a:ext>
            </a:extLst>
          </p:cNvPr>
          <p:cNvSpPr/>
          <p:nvPr/>
        </p:nvSpPr>
        <p:spPr>
          <a:xfrm flipV="1">
            <a:off x="3862614" y="3665816"/>
            <a:ext cx="48283" cy="128507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872F788-3B94-E941-95E6-14DDA27771AE}"/>
              </a:ext>
            </a:extLst>
          </p:cNvPr>
          <p:cNvSpPr/>
          <p:nvPr/>
        </p:nvSpPr>
        <p:spPr>
          <a:xfrm flipV="1">
            <a:off x="3940595" y="1229348"/>
            <a:ext cx="208543" cy="127255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FD329F8-F12E-5A40-AACB-C5233E3ADFA9}"/>
              </a:ext>
            </a:extLst>
          </p:cNvPr>
          <p:cNvSpPr/>
          <p:nvPr/>
        </p:nvSpPr>
        <p:spPr>
          <a:xfrm flipV="1">
            <a:off x="3940595" y="3614273"/>
            <a:ext cx="197770" cy="12723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7F057B0-2349-604C-A39A-306FBD3DBE42}"/>
              </a:ext>
            </a:extLst>
          </p:cNvPr>
          <p:cNvSpPr/>
          <p:nvPr/>
        </p:nvSpPr>
        <p:spPr>
          <a:xfrm flipV="1">
            <a:off x="6736984" y="1240421"/>
            <a:ext cx="512408" cy="9148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C5471D8-4B3A-2F4E-A01E-F118D87C8C61}"/>
              </a:ext>
            </a:extLst>
          </p:cNvPr>
          <p:cNvSpPr/>
          <p:nvPr/>
        </p:nvSpPr>
        <p:spPr>
          <a:xfrm flipV="1">
            <a:off x="8200631" y="1240421"/>
            <a:ext cx="208543" cy="364621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575CB89-D777-5E49-889F-4042A0813C17}"/>
              </a:ext>
            </a:extLst>
          </p:cNvPr>
          <p:cNvSpPr/>
          <p:nvPr/>
        </p:nvSpPr>
        <p:spPr>
          <a:xfrm flipV="1">
            <a:off x="7087748" y="1286068"/>
            <a:ext cx="1120718" cy="50892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7251BDD-CCCF-C64D-92D8-31434ACF9D51}"/>
              </a:ext>
            </a:extLst>
          </p:cNvPr>
          <p:cNvSpPr/>
          <p:nvPr/>
        </p:nvSpPr>
        <p:spPr>
          <a:xfrm flipV="1">
            <a:off x="6724597" y="3928323"/>
            <a:ext cx="524795" cy="93902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4FEDA04-0C86-8443-91E7-595F8B8C284E}"/>
              </a:ext>
            </a:extLst>
          </p:cNvPr>
          <p:cNvSpPr txBox="1"/>
          <p:nvPr/>
        </p:nvSpPr>
        <p:spPr>
          <a:xfrm>
            <a:off x="3895312" y="1194667"/>
            <a:ext cx="3129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err="1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Pb</a:t>
            </a:r>
            <a:endParaRPr lang="en-US" sz="800" b="1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AA4E3C2-263C-B84C-9C76-C5BF984CB2A9}"/>
              </a:ext>
            </a:extLst>
          </p:cNvPr>
          <p:cNvSpPr txBox="1"/>
          <p:nvPr/>
        </p:nvSpPr>
        <p:spPr>
          <a:xfrm>
            <a:off x="4702081" y="4840902"/>
            <a:ext cx="3129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err="1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Pb</a:t>
            </a:r>
            <a:endParaRPr lang="en-US" sz="800" b="1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499676E-69D4-DB49-BFA8-AE63C3B4BF6F}"/>
              </a:ext>
            </a:extLst>
          </p:cNvPr>
          <p:cNvSpPr txBox="1"/>
          <p:nvPr/>
        </p:nvSpPr>
        <p:spPr>
          <a:xfrm>
            <a:off x="2612891" y="3838027"/>
            <a:ext cx="3129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err="1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Pb</a:t>
            </a:r>
            <a:endParaRPr lang="en-US" sz="800" b="1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BB77F80-E3CA-B84B-82AA-078649E2EE72}"/>
              </a:ext>
            </a:extLst>
          </p:cNvPr>
          <p:cNvSpPr/>
          <p:nvPr/>
        </p:nvSpPr>
        <p:spPr>
          <a:xfrm>
            <a:off x="3862614" y="2929640"/>
            <a:ext cx="48283" cy="72756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DC691B1-6545-384C-AE4E-D10CABF87B5B}"/>
              </a:ext>
            </a:extLst>
          </p:cNvPr>
          <p:cNvSpPr txBox="1"/>
          <p:nvPr/>
        </p:nvSpPr>
        <p:spPr>
          <a:xfrm>
            <a:off x="2177946" y="3854905"/>
            <a:ext cx="5004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Teflon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7E14CD1-AE6F-6B45-B41F-2355D44006A3}"/>
              </a:ext>
            </a:extLst>
          </p:cNvPr>
          <p:cNvSpPr txBox="1"/>
          <p:nvPr/>
        </p:nvSpPr>
        <p:spPr>
          <a:xfrm>
            <a:off x="1262072" y="3367349"/>
            <a:ext cx="9243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err="1">
                <a:latin typeface="Baskerville" panose="02020502070401020303" pitchFamily="18" charset="0"/>
                <a:ea typeface="Baskerville" panose="02020502070401020303" pitchFamily="18" charset="0"/>
              </a:rPr>
              <a:t>Pb</a:t>
            </a:r>
            <a:r>
              <a:rPr lang="en-US" sz="800" b="1" dirty="0">
                <a:latin typeface="Baskerville" panose="02020502070401020303" pitchFamily="18" charset="0"/>
                <a:ea typeface="Baskerville" panose="02020502070401020303" pitchFamily="18" charset="0"/>
              </a:rPr>
              <a:t> collimator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1FB7C3A6-00D4-2F43-A123-3FF6A3C4561C}"/>
              </a:ext>
            </a:extLst>
          </p:cNvPr>
          <p:cNvCxnSpPr/>
          <p:nvPr/>
        </p:nvCxnSpPr>
        <p:spPr>
          <a:xfrm flipV="1">
            <a:off x="1363931" y="3126191"/>
            <a:ext cx="0" cy="285642"/>
          </a:xfrm>
          <a:prstGeom prst="straightConnector1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C7791E9B-3E6A-BA47-B189-7E5CF85F8753}"/>
              </a:ext>
            </a:extLst>
          </p:cNvPr>
          <p:cNvSpPr txBox="1"/>
          <p:nvPr/>
        </p:nvSpPr>
        <p:spPr>
          <a:xfrm>
            <a:off x="824017" y="4703318"/>
            <a:ext cx="13303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Vacuum chamber wall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6BC386C-71AC-5E4C-8580-EBFFEC9AC79F}"/>
              </a:ext>
            </a:extLst>
          </p:cNvPr>
          <p:cNvSpPr txBox="1"/>
          <p:nvPr/>
        </p:nvSpPr>
        <p:spPr>
          <a:xfrm>
            <a:off x="1475034" y="2734156"/>
            <a:ext cx="5870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Dipole 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491E852-7F90-464D-A3B9-904F45B0B912}"/>
              </a:ext>
            </a:extLst>
          </p:cNvPr>
          <p:cNvSpPr txBox="1"/>
          <p:nvPr/>
        </p:nvSpPr>
        <p:spPr>
          <a:xfrm>
            <a:off x="2899492" y="2627109"/>
            <a:ext cx="5870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Dipole 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20BDE58-92D7-324A-B675-160C9A6B12D8}"/>
              </a:ext>
            </a:extLst>
          </p:cNvPr>
          <p:cNvSpPr txBox="1"/>
          <p:nvPr/>
        </p:nvSpPr>
        <p:spPr>
          <a:xfrm>
            <a:off x="6687401" y="1221633"/>
            <a:ext cx="3129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err="1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Pb</a:t>
            </a:r>
            <a:endParaRPr lang="en-US" sz="800" b="1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CD5F0AF-2536-FF4F-BCE9-C4015002231A}"/>
              </a:ext>
            </a:extLst>
          </p:cNvPr>
          <p:cNvSpPr txBox="1"/>
          <p:nvPr/>
        </p:nvSpPr>
        <p:spPr>
          <a:xfrm>
            <a:off x="6717586" y="4666690"/>
            <a:ext cx="3129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err="1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Pb</a:t>
            </a:r>
            <a:endParaRPr lang="en-US" sz="800" b="1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BECB9CE-8E25-A946-A15F-9A314A44C421}"/>
              </a:ext>
            </a:extLst>
          </p:cNvPr>
          <p:cNvSpPr txBox="1"/>
          <p:nvPr/>
        </p:nvSpPr>
        <p:spPr>
          <a:xfrm>
            <a:off x="7895560" y="4151550"/>
            <a:ext cx="3129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err="1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Pb</a:t>
            </a:r>
            <a:endParaRPr lang="en-US" sz="800" b="1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8AC94B86-7768-244E-A683-2BFE1E3A6F45}"/>
              </a:ext>
            </a:extLst>
          </p:cNvPr>
          <p:cNvCxnSpPr>
            <a:cxnSpLocks/>
          </p:cNvCxnSpPr>
          <p:nvPr/>
        </p:nvCxnSpPr>
        <p:spPr>
          <a:xfrm>
            <a:off x="521815" y="3046597"/>
            <a:ext cx="490425" cy="0"/>
          </a:xfrm>
          <a:prstGeom prst="straightConnector1">
            <a:avLst/>
          </a:prstGeom>
          <a:ln w="15875">
            <a:solidFill>
              <a:srgbClr val="00B050"/>
            </a:solidFill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4E2E11A6-BF58-E64F-B092-54B6B4B5BD96}"/>
              </a:ext>
            </a:extLst>
          </p:cNvPr>
          <p:cNvSpPr txBox="1"/>
          <p:nvPr/>
        </p:nvSpPr>
        <p:spPr>
          <a:xfrm>
            <a:off x="166368" y="2741194"/>
            <a:ext cx="891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b="1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Electron beam</a:t>
            </a:r>
          </a:p>
          <a:p>
            <a:pPr algn="r"/>
            <a:r>
              <a:rPr lang="en-US" sz="800" b="1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from LWFA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E76CF6B0-7D29-E34F-A4C7-E14C9A819D49}"/>
              </a:ext>
            </a:extLst>
          </p:cNvPr>
          <p:cNvCxnSpPr>
            <a:cxnSpLocks/>
          </p:cNvCxnSpPr>
          <p:nvPr/>
        </p:nvCxnSpPr>
        <p:spPr>
          <a:xfrm>
            <a:off x="1036959" y="2640668"/>
            <a:ext cx="0" cy="280200"/>
          </a:xfrm>
          <a:prstGeom prst="straightConnector1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972AA670-0B4E-5447-8A6F-32E8089D097F}"/>
              </a:ext>
            </a:extLst>
          </p:cNvPr>
          <p:cNvSpPr txBox="1"/>
          <p:nvPr/>
        </p:nvSpPr>
        <p:spPr>
          <a:xfrm>
            <a:off x="940691" y="2457443"/>
            <a:ext cx="9243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2">
                    <a:lumMod val="25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Converter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1315583-37F5-334D-9E64-7693867F746B}"/>
              </a:ext>
            </a:extLst>
          </p:cNvPr>
          <p:cNvSpPr/>
          <p:nvPr/>
        </p:nvSpPr>
        <p:spPr>
          <a:xfrm>
            <a:off x="2678404" y="2102775"/>
            <a:ext cx="173260" cy="83437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A74E28E-FD04-8549-A57B-03E69ACD1A19}"/>
              </a:ext>
            </a:extLst>
          </p:cNvPr>
          <p:cNvSpPr/>
          <p:nvPr/>
        </p:nvSpPr>
        <p:spPr>
          <a:xfrm>
            <a:off x="2609014" y="2104829"/>
            <a:ext cx="63038" cy="82190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0E6E56B-5447-044D-93EB-725FA5452366}"/>
              </a:ext>
            </a:extLst>
          </p:cNvPr>
          <p:cNvSpPr txBox="1"/>
          <p:nvPr/>
        </p:nvSpPr>
        <p:spPr>
          <a:xfrm>
            <a:off x="2605635" y="2050930"/>
            <a:ext cx="3129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err="1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Pb</a:t>
            </a:r>
            <a:endParaRPr lang="en-US" sz="800" b="1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66ACE27-3282-B74D-9DCC-57CC0BFF0461}"/>
              </a:ext>
            </a:extLst>
          </p:cNvPr>
          <p:cNvSpPr txBox="1"/>
          <p:nvPr/>
        </p:nvSpPr>
        <p:spPr>
          <a:xfrm>
            <a:off x="2169030" y="2018688"/>
            <a:ext cx="5004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Teflon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54D4013-5DB7-834A-BC10-16C2A1D992D4}"/>
              </a:ext>
            </a:extLst>
          </p:cNvPr>
          <p:cNvSpPr txBox="1"/>
          <p:nvPr/>
        </p:nvSpPr>
        <p:spPr>
          <a:xfrm>
            <a:off x="3895312" y="4703318"/>
            <a:ext cx="3129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err="1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Pb</a:t>
            </a:r>
            <a:endParaRPr lang="en-US" sz="800" b="1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2E46A160-3037-9C47-B9A3-D9C7FFE28B92}"/>
              </a:ext>
            </a:extLst>
          </p:cNvPr>
          <p:cNvSpPr/>
          <p:nvPr/>
        </p:nvSpPr>
        <p:spPr>
          <a:xfrm flipV="1">
            <a:off x="5014986" y="1524692"/>
            <a:ext cx="894555" cy="1248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4171949-F52A-8C4E-962D-27A3A5355CC9}"/>
              </a:ext>
            </a:extLst>
          </p:cNvPr>
          <p:cNvSpPr/>
          <p:nvPr/>
        </p:nvSpPr>
        <p:spPr>
          <a:xfrm flipV="1">
            <a:off x="5014986" y="4467108"/>
            <a:ext cx="894555" cy="1248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325E8D9-428D-9F48-B3FA-129D110E6177}"/>
              </a:ext>
            </a:extLst>
          </p:cNvPr>
          <p:cNvSpPr txBox="1"/>
          <p:nvPr/>
        </p:nvSpPr>
        <p:spPr>
          <a:xfrm>
            <a:off x="4915790" y="1329410"/>
            <a:ext cx="5870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Dipole 3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111B758-7CF9-6A4F-9378-A6B62293828E}"/>
              </a:ext>
            </a:extLst>
          </p:cNvPr>
          <p:cNvSpPr txBox="1"/>
          <p:nvPr/>
        </p:nvSpPr>
        <p:spPr>
          <a:xfrm>
            <a:off x="4933296" y="4560660"/>
            <a:ext cx="5870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Dipole 4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6BF7136-448E-1B43-8BCE-703AAB6022C1}"/>
              </a:ext>
            </a:extLst>
          </p:cNvPr>
          <p:cNvSpPr/>
          <p:nvPr/>
        </p:nvSpPr>
        <p:spPr>
          <a:xfrm flipV="1">
            <a:off x="7176758" y="4308352"/>
            <a:ext cx="1120717" cy="50892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B300326A-5FA0-3044-9740-889B3750F4D5}"/>
              </a:ext>
            </a:extLst>
          </p:cNvPr>
          <p:cNvSpPr/>
          <p:nvPr/>
        </p:nvSpPr>
        <p:spPr>
          <a:xfrm flipV="1">
            <a:off x="6094814" y="3449520"/>
            <a:ext cx="1154578" cy="22899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1F22D76-ACA1-B84E-BBC9-F451B7460CE1}"/>
              </a:ext>
            </a:extLst>
          </p:cNvPr>
          <p:cNvSpPr/>
          <p:nvPr/>
        </p:nvSpPr>
        <p:spPr>
          <a:xfrm flipV="1">
            <a:off x="6106953" y="2425216"/>
            <a:ext cx="1154578" cy="22899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52251E2F-9B80-4342-84DC-4B7CEC7C0B38}"/>
              </a:ext>
            </a:extLst>
          </p:cNvPr>
          <p:cNvSpPr/>
          <p:nvPr/>
        </p:nvSpPr>
        <p:spPr>
          <a:xfrm flipV="1">
            <a:off x="6734317" y="2539624"/>
            <a:ext cx="515075" cy="101723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3006E838-B50C-CE4A-9C46-4DA92E9CC625}"/>
              </a:ext>
            </a:extLst>
          </p:cNvPr>
          <p:cNvSpPr/>
          <p:nvPr/>
        </p:nvSpPr>
        <p:spPr>
          <a:xfrm flipV="1">
            <a:off x="5781643" y="2545198"/>
            <a:ext cx="313171" cy="2533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FDFE91E1-AEE7-224A-B75A-878792FE7003}"/>
              </a:ext>
            </a:extLst>
          </p:cNvPr>
          <p:cNvSpPr/>
          <p:nvPr/>
        </p:nvSpPr>
        <p:spPr>
          <a:xfrm flipV="1">
            <a:off x="5781643" y="3310183"/>
            <a:ext cx="313171" cy="2533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02C333F-E925-4048-8883-778D5F4E6180}"/>
              </a:ext>
            </a:extLst>
          </p:cNvPr>
          <p:cNvSpPr txBox="1"/>
          <p:nvPr/>
        </p:nvSpPr>
        <p:spPr>
          <a:xfrm>
            <a:off x="5702007" y="2605917"/>
            <a:ext cx="3129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err="1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Pb</a:t>
            </a:r>
            <a:endParaRPr lang="en-US" sz="800" b="1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D915AD7-0F68-9449-A342-D5416E878FEA}"/>
              </a:ext>
            </a:extLst>
          </p:cNvPr>
          <p:cNvSpPr txBox="1"/>
          <p:nvPr/>
        </p:nvSpPr>
        <p:spPr>
          <a:xfrm>
            <a:off x="5854407" y="2758317"/>
            <a:ext cx="3129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err="1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Pb</a:t>
            </a:r>
            <a:endParaRPr lang="en-US" sz="800" b="1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1E42A34-F148-0943-950A-CAD5A8493E03}"/>
              </a:ext>
            </a:extLst>
          </p:cNvPr>
          <p:cNvSpPr txBox="1"/>
          <p:nvPr/>
        </p:nvSpPr>
        <p:spPr>
          <a:xfrm>
            <a:off x="5727907" y="3380716"/>
            <a:ext cx="3129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err="1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Pb</a:t>
            </a:r>
            <a:endParaRPr lang="en-US" sz="800" b="1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23E622E-B189-BE4B-B790-BD790FCC5339}"/>
              </a:ext>
            </a:extLst>
          </p:cNvPr>
          <p:cNvSpPr txBox="1"/>
          <p:nvPr/>
        </p:nvSpPr>
        <p:spPr>
          <a:xfrm>
            <a:off x="809878" y="1187552"/>
            <a:ext cx="1330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Vacuum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8B879FD-396E-7D41-849C-641B9CF1AE78}"/>
              </a:ext>
            </a:extLst>
          </p:cNvPr>
          <p:cNvSpPr txBox="1"/>
          <p:nvPr/>
        </p:nvSpPr>
        <p:spPr>
          <a:xfrm>
            <a:off x="4167441" y="1158668"/>
            <a:ext cx="1330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Air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93393DD-6417-5F43-9B8A-8C6675801EE3}"/>
              </a:ext>
            </a:extLst>
          </p:cNvPr>
          <p:cNvCxnSpPr/>
          <p:nvPr/>
        </p:nvCxnSpPr>
        <p:spPr>
          <a:xfrm>
            <a:off x="4862852" y="4975961"/>
            <a:ext cx="1312832" cy="0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FB9A676E-7731-8146-8ABF-0E2D5246AC37}"/>
              </a:ext>
            </a:extLst>
          </p:cNvPr>
          <p:cNvCxnSpPr>
            <a:cxnSpLocks/>
          </p:cNvCxnSpPr>
          <p:nvPr/>
        </p:nvCxnSpPr>
        <p:spPr>
          <a:xfrm flipV="1">
            <a:off x="4862285" y="4406819"/>
            <a:ext cx="0" cy="572765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86C0CF9-4141-9443-AF30-14221DA8C0F0}"/>
              </a:ext>
            </a:extLst>
          </p:cNvPr>
          <p:cNvSpPr txBox="1"/>
          <p:nvPr/>
        </p:nvSpPr>
        <p:spPr>
          <a:xfrm>
            <a:off x="5314447" y="4664708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1m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9CACDC6-5909-7648-B581-A138BD7BD0EE}"/>
              </a:ext>
            </a:extLst>
          </p:cNvPr>
          <p:cNvSpPr txBox="1"/>
          <p:nvPr/>
        </p:nvSpPr>
        <p:spPr>
          <a:xfrm>
            <a:off x="4150854" y="4484135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20 cm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76C117DD-00CD-4A4B-BB52-2B09CB14D410}"/>
              </a:ext>
            </a:extLst>
          </p:cNvPr>
          <p:cNvSpPr txBox="1"/>
          <p:nvPr/>
        </p:nvSpPr>
        <p:spPr>
          <a:xfrm>
            <a:off x="7228917" y="2104650"/>
            <a:ext cx="10082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Pair detectors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A737965-756C-C942-9645-F6DBEF8970BA}"/>
              </a:ext>
            </a:extLst>
          </p:cNvPr>
          <p:cNvSpPr txBox="1"/>
          <p:nvPr/>
        </p:nvSpPr>
        <p:spPr>
          <a:xfrm>
            <a:off x="7220877" y="3633419"/>
            <a:ext cx="10082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Pair detectors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4EBABFB-8BCB-D440-B3D8-6B8B7425D89A}"/>
              </a:ext>
            </a:extLst>
          </p:cNvPr>
          <p:cNvSpPr txBox="1"/>
          <p:nvPr/>
        </p:nvSpPr>
        <p:spPr>
          <a:xfrm>
            <a:off x="6044712" y="2771262"/>
            <a:ext cx="1008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Gamma detectors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8B32CA2C-A3EA-F243-A6A8-078FD97B4750}"/>
              </a:ext>
            </a:extLst>
          </p:cNvPr>
          <p:cNvSpPr/>
          <p:nvPr/>
        </p:nvSpPr>
        <p:spPr>
          <a:xfrm flipV="1">
            <a:off x="6103499" y="2793203"/>
            <a:ext cx="583902" cy="459683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5AFA90E1-E8D5-1D44-8B9F-BEAD03F31739}"/>
              </a:ext>
            </a:extLst>
          </p:cNvPr>
          <p:cNvSpPr/>
          <p:nvPr/>
        </p:nvSpPr>
        <p:spPr>
          <a:xfrm flipV="1">
            <a:off x="7262512" y="3649802"/>
            <a:ext cx="911000" cy="29139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DDFE823B-ABF4-3C41-9F5A-28A703718073}"/>
              </a:ext>
            </a:extLst>
          </p:cNvPr>
          <p:cNvSpPr/>
          <p:nvPr/>
        </p:nvSpPr>
        <p:spPr>
          <a:xfrm flipV="1">
            <a:off x="7284272" y="2134566"/>
            <a:ext cx="889240" cy="21599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E52360E-033D-0B42-8C99-B8ADDC711849}"/>
              </a:ext>
            </a:extLst>
          </p:cNvPr>
          <p:cNvCxnSpPr>
            <a:cxnSpLocks/>
          </p:cNvCxnSpPr>
          <p:nvPr/>
        </p:nvCxnSpPr>
        <p:spPr>
          <a:xfrm>
            <a:off x="7395080" y="5311077"/>
            <a:ext cx="426855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7AB0D4C0-1845-8A4D-AFB3-C2BB73CB1B78}"/>
              </a:ext>
            </a:extLst>
          </p:cNvPr>
          <p:cNvCxnSpPr>
            <a:cxnSpLocks/>
          </p:cNvCxnSpPr>
          <p:nvPr/>
        </p:nvCxnSpPr>
        <p:spPr>
          <a:xfrm>
            <a:off x="7395080" y="5586223"/>
            <a:ext cx="418828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riangle 95">
            <a:extLst>
              <a:ext uri="{FF2B5EF4-FFF2-40B4-BE49-F238E27FC236}">
                <a16:creationId xmlns:a16="http://schemas.microsoft.com/office/drawing/2014/main" id="{3F012476-23BF-6845-8DF8-A4625D15ABCD}"/>
              </a:ext>
            </a:extLst>
          </p:cNvPr>
          <p:cNvSpPr/>
          <p:nvPr/>
        </p:nvSpPr>
        <p:spPr>
          <a:xfrm rot="16200000">
            <a:off x="7480075" y="5662650"/>
            <a:ext cx="150946" cy="418828"/>
          </a:xfrm>
          <a:prstGeom prst="triangle">
            <a:avLst/>
          </a:prstGeom>
          <a:gradFill>
            <a:gsLst>
              <a:gs pos="0">
                <a:schemeClr val="tx2">
                  <a:alpha val="45000"/>
                </a:schemeClr>
              </a:gs>
              <a:gs pos="22000">
                <a:schemeClr val="accent1">
                  <a:lumMod val="75000"/>
                  <a:alpha val="41000"/>
                </a:schemeClr>
              </a:gs>
              <a:gs pos="83000">
                <a:schemeClr val="accent1">
                  <a:lumMod val="40000"/>
                  <a:lumOff val="60000"/>
                  <a:alpha val="49000"/>
                </a:schemeClr>
              </a:gs>
              <a:gs pos="100000">
                <a:schemeClr val="accent3">
                  <a:lumMod val="20000"/>
                  <a:lumOff val="80000"/>
                  <a:alpha val="3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2E37E27-53A8-7043-9F89-D026645F91DD}"/>
              </a:ext>
            </a:extLst>
          </p:cNvPr>
          <p:cNvSpPr txBox="1"/>
          <p:nvPr/>
        </p:nvSpPr>
        <p:spPr>
          <a:xfrm>
            <a:off x="7787971" y="5133914"/>
            <a:ext cx="14318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Positrons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Electrons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Photons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AE47EC71-3D12-6D41-848F-96A7C601184B}"/>
              </a:ext>
            </a:extLst>
          </p:cNvPr>
          <p:cNvSpPr/>
          <p:nvPr/>
        </p:nvSpPr>
        <p:spPr>
          <a:xfrm>
            <a:off x="7320427" y="5082442"/>
            <a:ext cx="1523231" cy="1021631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813BE9A-0CBC-6841-954D-7764CC34593C}"/>
              </a:ext>
            </a:extLst>
          </p:cNvPr>
          <p:cNvCxnSpPr>
            <a:cxnSpLocks/>
          </p:cNvCxnSpPr>
          <p:nvPr/>
        </p:nvCxnSpPr>
        <p:spPr>
          <a:xfrm>
            <a:off x="1057959" y="3043828"/>
            <a:ext cx="1043215" cy="0"/>
          </a:xfrm>
          <a:prstGeom prst="line">
            <a:avLst/>
          </a:prstGeom>
          <a:ln w="9525">
            <a:solidFill>
              <a:srgbClr val="C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riangle 1">
            <a:extLst>
              <a:ext uri="{FF2B5EF4-FFF2-40B4-BE49-F238E27FC236}">
                <a16:creationId xmlns:a16="http://schemas.microsoft.com/office/drawing/2014/main" id="{CF5DB184-ED26-1747-84A2-5B6E9E10B804}"/>
              </a:ext>
            </a:extLst>
          </p:cNvPr>
          <p:cNvSpPr/>
          <p:nvPr/>
        </p:nvSpPr>
        <p:spPr>
          <a:xfrm rot="18642591">
            <a:off x="2209360" y="3022258"/>
            <a:ext cx="264369" cy="379395"/>
          </a:xfrm>
          <a:prstGeom prst="triangle">
            <a:avLst/>
          </a:prstGeom>
          <a:solidFill>
            <a:srgbClr val="C00000">
              <a:alpha val="3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AA6B5F-5CA6-D043-ADE4-66ACAD06B042}"/>
              </a:ext>
            </a:extLst>
          </p:cNvPr>
          <p:cNvSpPr txBox="1"/>
          <p:nvPr/>
        </p:nvSpPr>
        <p:spPr>
          <a:xfrm>
            <a:off x="2116030" y="3354982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Laser</a:t>
            </a: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F29E4030-B605-7345-89C7-DB2E17CDD665}"/>
              </a:ext>
            </a:extLst>
          </p:cNvPr>
          <p:cNvCxnSpPr>
            <a:cxnSpLocks/>
            <a:endCxn id="27" idx="1"/>
          </p:cNvCxnSpPr>
          <p:nvPr/>
        </p:nvCxnSpPr>
        <p:spPr>
          <a:xfrm>
            <a:off x="2101174" y="3044680"/>
            <a:ext cx="511345" cy="546789"/>
          </a:xfrm>
          <a:prstGeom prst="line">
            <a:avLst/>
          </a:prstGeom>
          <a:ln w="9525">
            <a:solidFill>
              <a:srgbClr val="C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983A61A3-6F54-F140-8D4C-B2E3ED70BA3F}"/>
              </a:ext>
            </a:extLst>
          </p:cNvPr>
          <p:cNvCxnSpPr>
            <a:cxnSpLocks/>
          </p:cNvCxnSpPr>
          <p:nvPr/>
        </p:nvCxnSpPr>
        <p:spPr>
          <a:xfrm>
            <a:off x="2186425" y="3069376"/>
            <a:ext cx="1557767" cy="0"/>
          </a:xfrm>
          <a:prstGeom prst="line">
            <a:avLst/>
          </a:prstGeom>
          <a:ln w="9525">
            <a:solidFill>
              <a:srgbClr val="C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67B74BA1-9F6F-1F43-9EF7-B3547ED26A04}"/>
              </a:ext>
            </a:extLst>
          </p:cNvPr>
          <p:cNvCxnSpPr>
            <a:cxnSpLocks/>
          </p:cNvCxnSpPr>
          <p:nvPr/>
        </p:nvCxnSpPr>
        <p:spPr>
          <a:xfrm>
            <a:off x="5154804" y="2234132"/>
            <a:ext cx="2129468" cy="6303"/>
          </a:xfrm>
          <a:prstGeom prst="line">
            <a:avLst/>
          </a:prstGeom>
          <a:ln w="9525">
            <a:solidFill>
              <a:srgbClr val="C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51D85B31-3D08-4545-8EFC-902ABE96BEE0}"/>
              </a:ext>
            </a:extLst>
          </p:cNvPr>
          <p:cNvCxnSpPr>
            <a:cxnSpLocks/>
          </p:cNvCxnSpPr>
          <p:nvPr/>
        </p:nvCxnSpPr>
        <p:spPr>
          <a:xfrm flipH="1">
            <a:off x="3778128" y="2224839"/>
            <a:ext cx="1390236" cy="852324"/>
          </a:xfrm>
          <a:prstGeom prst="line">
            <a:avLst/>
          </a:prstGeom>
          <a:ln w="9525">
            <a:solidFill>
              <a:srgbClr val="C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2527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-1" y="-9176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Noise estimates Gemini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-1" y="-3699"/>
            <a:ext cx="9144000" cy="6850800"/>
            <a:chOff x="-1" y="6349"/>
            <a:chExt cx="9144000" cy="6850800"/>
          </a:xfrm>
        </p:grpSpPr>
        <p:sp>
          <p:nvSpPr>
            <p:cNvPr id="4" name="Rectangle 3"/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234683" y="6187516"/>
              <a:ext cx="863785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Straight Connector 50"/>
          <p:cNvCxnSpPr>
            <a:cxnSpLocks/>
          </p:cNvCxnSpPr>
          <p:nvPr/>
        </p:nvCxnSpPr>
        <p:spPr>
          <a:xfrm>
            <a:off x="424691" y="9115174"/>
            <a:ext cx="8672737" cy="3784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5F316E59-0349-CD43-9751-E98F3077A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81" y="39084"/>
            <a:ext cx="1631932" cy="584703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31DB72C2-719E-B64A-9F06-563D0C90EAA3}"/>
              </a:ext>
            </a:extLst>
          </p:cNvPr>
          <p:cNvSpPr txBox="1"/>
          <p:nvPr/>
        </p:nvSpPr>
        <p:spPr>
          <a:xfrm>
            <a:off x="157288" y="6187516"/>
            <a:ext cx="1879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askerville"/>
                <a:cs typeface="Baskerville"/>
              </a:rPr>
              <a:t>Gianluca Sarri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E88F70B-864F-4D46-B431-42B79DA57102}"/>
              </a:ext>
            </a:extLst>
          </p:cNvPr>
          <p:cNvCxnSpPr/>
          <p:nvPr/>
        </p:nvCxnSpPr>
        <p:spPr>
          <a:xfrm>
            <a:off x="253070" y="648981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5378618-9C3B-9842-97D9-B040D59BFEA6}"/>
              </a:ext>
            </a:extLst>
          </p:cNvPr>
          <p:cNvSpPr txBox="1"/>
          <p:nvPr/>
        </p:nvSpPr>
        <p:spPr>
          <a:xfrm>
            <a:off x="173261" y="674176"/>
            <a:ext cx="8797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TOP VIEW (in scale):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AA9BD8A0-4831-2C47-A9EF-121A9AC1B843}"/>
              </a:ext>
            </a:extLst>
          </p:cNvPr>
          <p:cNvSpPr txBox="1"/>
          <p:nvPr/>
        </p:nvSpPr>
        <p:spPr>
          <a:xfrm>
            <a:off x="234681" y="5106149"/>
            <a:ext cx="87974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Main sources of noise:	- secondary pairs from the converter</a:t>
            </a:r>
          </a:p>
          <a:p>
            <a:r>
              <a:rPr lang="en-US" sz="1600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					</a:t>
            </a: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- effective dumping of the primary </a:t>
            </a:r>
            <a:r>
              <a:rPr lang="en-US" sz="1600" dirty="0">
                <a:latin typeface="Symbol" pitchFamily="2" charset="2"/>
                <a:ea typeface="Baskerville" panose="02020502070401020303" pitchFamily="18" charset="0"/>
              </a:rPr>
              <a:t>g</a:t>
            </a: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-ray beam</a:t>
            </a:r>
          </a:p>
          <a:p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					- laser light</a:t>
            </a:r>
          </a:p>
          <a:p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					- interaction of secondaries with magnets and apertures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E9D5F6-4870-A441-81AD-625344D0DFCE}"/>
              </a:ext>
            </a:extLst>
          </p:cNvPr>
          <p:cNvSpPr/>
          <p:nvPr/>
        </p:nvSpPr>
        <p:spPr>
          <a:xfrm>
            <a:off x="1012240" y="2922657"/>
            <a:ext cx="45719" cy="261258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F52FAFA-3E64-EF4A-9877-90D2BC0A9AD9}"/>
              </a:ext>
            </a:extLst>
          </p:cNvPr>
          <p:cNvSpPr/>
          <p:nvPr/>
        </p:nvSpPr>
        <p:spPr>
          <a:xfrm>
            <a:off x="1331794" y="2988061"/>
            <a:ext cx="205665" cy="4571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9591F7E-BA04-2340-BB99-0262ACE5E7DC}"/>
              </a:ext>
            </a:extLst>
          </p:cNvPr>
          <p:cNvSpPr/>
          <p:nvPr/>
        </p:nvSpPr>
        <p:spPr>
          <a:xfrm>
            <a:off x="1333470" y="3070125"/>
            <a:ext cx="205665" cy="4571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CD3D403-3E18-D740-8E62-BC1DEDCE89BD}"/>
              </a:ext>
            </a:extLst>
          </p:cNvPr>
          <p:cNvSpPr/>
          <p:nvPr/>
        </p:nvSpPr>
        <p:spPr>
          <a:xfrm>
            <a:off x="1578618" y="3088621"/>
            <a:ext cx="524231" cy="9249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47EC3AE-88AE-8F46-B39C-56AA14711751}"/>
              </a:ext>
            </a:extLst>
          </p:cNvPr>
          <p:cNvSpPr/>
          <p:nvPr/>
        </p:nvSpPr>
        <p:spPr>
          <a:xfrm>
            <a:off x="1568553" y="2914045"/>
            <a:ext cx="532621" cy="9403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6301910-5084-654E-A86C-DBB9FBE334D7}"/>
              </a:ext>
            </a:extLst>
          </p:cNvPr>
          <p:cNvSpPr/>
          <p:nvPr/>
        </p:nvSpPr>
        <p:spPr>
          <a:xfrm>
            <a:off x="2681909" y="3178461"/>
            <a:ext cx="173260" cy="83437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FC17DE0-D703-E246-85C8-3493366F2818}"/>
              </a:ext>
            </a:extLst>
          </p:cNvPr>
          <p:cNvSpPr/>
          <p:nvPr/>
        </p:nvSpPr>
        <p:spPr>
          <a:xfrm>
            <a:off x="2612519" y="3180515"/>
            <a:ext cx="63038" cy="82190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80110E0-347D-7140-8F39-56F42F4CD95B}"/>
              </a:ext>
            </a:extLst>
          </p:cNvPr>
          <p:cNvSpPr/>
          <p:nvPr/>
        </p:nvSpPr>
        <p:spPr>
          <a:xfrm flipV="1">
            <a:off x="2988956" y="2798502"/>
            <a:ext cx="755236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327E05C-7F51-614B-A7D9-3A6A05F1612F}"/>
              </a:ext>
            </a:extLst>
          </p:cNvPr>
          <p:cNvSpPr/>
          <p:nvPr/>
        </p:nvSpPr>
        <p:spPr>
          <a:xfrm flipV="1">
            <a:off x="2988956" y="3252887"/>
            <a:ext cx="755236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44881EE-3324-444F-A410-278CBB93D073}"/>
              </a:ext>
            </a:extLst>
          </p:cNvPr>
          <p:cNvSpPr/>
          <p:nvPr/>
        </p:nvSpPr>
        <p:spPr>
          <a:xfrm flipV="1">
            <a:off x="900277" y="1164282"/>
            <a:ext cx="2996315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712CD82-81F7-A24A-9077-5C42AAE7995B}"/>
              </a:ext>
            </a:extLst>
          </p:cNvPr>
          <p:cNvSpPr/>
          <p:nvPr/>
        </p:nvSpPr>
        <p:spPr>
          <a:xfrm flipV="1">
            <a:off x="900278" y="4886635"/>
            <a:ext cx="2993456" cy="6425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E0F9508-F4B8-C94D-8E34-7BA59C5E803C}"/>
              </a:ext>
            </a:extLst>
          </p:cNvPr>
          <p:cNvSpPr/>
          <p:nvPr/>
        </p:nvSpPr>
        <p:spPr>
          <a:xfrm flipV="1">
            <a:off x="3856264" y="1162664"/>
            <a:ext cx="46680" cy="181127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74BC4C5-27EB-A54E-88AA-B9D7D7F8C17F}"/>
              </a:ext>
            </a:extLst>
          </p:cNvPr>
          <p:cNvSpPr/>
          <p:nvPr/>
        </p:nvSpPr>
        <p:spPr>
          <a:xfrm flipV="1">
            <a:off x="3862614" y="3665816"/>
            <a:ext cx="48283" cy="128507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872F788-3B94-E941-95E6-14DDA27771AE}"/>
              </a:ext>
            </a:extLst>
          </p:cNvPr>
          <p:cNvSpPr/>
          <p:nvPr/>
        </p:nvSpPr>
        <p:spPr>
          <a:xfrm flipV="1">
            <a:off x="3940595" y="1229348"/>
            <a:ext cx="208543" cy="127255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FD329F8-F12E-5A40-AACB-C5233E3ADFA9}"/>
              </a:ext>
            </a:extLst>
          </p:cNvPr>
          <p:cNvSpPr/>
          <p:nvPr/>
        </p:nvSpPr>
        <p:spPr>
          <a:xfrm flipV="1">
            <a:off x="3940595" y="3614273"/>
            <a:ext cx="197770" cy="12723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7F057B0-2349-604C-A39A-306FBD3DBE42}"/>
              </a:ext>
            </a:extLst>
          </p:cNvPr>
          <p:cNvSpPr/>
          <p:nvPr/>
        </p:nvSpPr>
        <p:spPr>
          <a:xfrm flipV="1">
            <a:off x="6736984" y="1240421"/>
            <a:ext cx="512408" cy="9148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C5471D8-4B3A-2F4E-A01E-F118D87C8C61}"/>
              </a:ext>
            </a:extLst>
          </p:cNvPr>
          <p:cNvSpPr/>
          <p:nvPr/>
        </p:nvSpPr>
        <p:spPr>
          <a:xfrm flipV="1">
            <a:off x="8200631" y="1240421"/>
            <a:ext cx="208543" cy="364621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575CB89-D777-5E49-889F-4042A0813C17}"/>
              </a:ext>
            </a:extLst>
          </p:cNvPr>
          <p:cNvSpPr/>
          <p:nvPr/>
        </p:nvSpPr>
        <p:spPr>
          <a:xfrm flipV="1">
            <a:off x="7087748" y="1286068"/>
            <a:ext cx="1120718" cy="50892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7251BDD-CCCF-C64D-92D8-31434ACF9D51}"/>
              </a:ext>
            </a:extLst>
          </p:cNvPr>
          <p:cNvSpPr/>
          <p:nvPr/>
        </p:nvSpPr>
        <p:spPr>
          <a:xfrm flipV="1">
            <a:off x="6724597" y="3928323"/>
            <a:ext cx="524795" cy="93902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4FEDA04-0C86-8443-91E7-595F8B8C284E}"/>
              </a:ext>
            </a:extLst>
          </p:cNvPr>
          <p:cNvSpPr txBox="1"/>
          <p:nvPr/>
        </p:nvSpPr>
        <p:spPr>
          <a:xfrm>
            <a:off x="3895312" y="1194667"/>
            <a:ext cx="3129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err="1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Pb</a:t>
            </a:r>
            <a:endParaRPr lang="en-US" sz="800" b="1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AA4E3C2-263C-B84C-9C76-C5BF984CB2A9}"/>
              </a:ext>
            </a:extLst>
          </p:cNvPr>
          <p:cNvSpPr txBox="1"/>
          <p:nvPr/>
        </p:nvSpPr>
        <p:spPr>
          <a:xfrm>
            <a:off x="4702081" y="4840902"/>
            <a:ext cx="3129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err="1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Pb</a:t>
            </a:r>
            <a:endParaRPr lang="en-US" sz="800" b="1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499676E-69D4-DB49-BFA8-AE63C3B4BF6F}"/>
              </a:ext>
            </a:extLst>
          </p:cNvPr>
          <p:cNvSpPr txBox="1"/>
          <p:nvPr/>
        </p:nvSpPr>
        <p:spPr>
          <a:xfrm>
            <a:off x="2612891" y="3838027"/>
            <a:ext cx="3129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err="1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Pb</a:t>
            </a:r>
            <a:endParaRPr lang="en-US" sz="800" b="1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BB77F80-E3CA-B84B-82AA-078649E2EE72}"/>
              </a:ext>
            </a:extLst>
          </p:cNvPr>
          <p:cNvSpPr/>
          <p:nvPr/>
        </p:nvSpPr>
        <p:spPr>
          <a:xfrm>
            <a:off x="3862614" y="2929640"/>
            <a:ext cx="48283" cy="72756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DC691B1-6545-384C-AE4E-D10CABF87B5B}"/>
              </a:ext>
            </a:extLst>
          </p:cNvPr>
          <p:cNvSpPr txBox="1"/>
          <p:nvPr/>
        </p:nvSpPr>
        <p:spPr>
          <a:xfrm>
            <a:off x="2177946" y="3854905"/>
            <a:ext cx="5004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Teflon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7E14CD1-AE6F-6B45-B41F-2355D44006A3}"/>
              </a:ext>
            </a:extLst>
          </p:cNvPr>
          <p:cNvSpPr txBox="1"/>
          <p:nvPr/>
        </p:nvSpPr>
        <p:spPr>
          <a:xfrm>
            <a:off x="1262072" y="3367349"/>
            <a:ext cx="9243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err="1">
                <a:latin typeface="Baskerville" panose="02020502070401020303" pitchFamily="18" charset="0"/>
                <a:ea typeface="Baskerville" panose="02020502070401020303" pitchFamily="18" charset="0"/>
              </a:rPr>
              <a:t>Pb</a:t>
            </a:r>
            <a:r>
              <a:rPr lang="en-US" sz="800" b="1" dirty="0">
                <a:latin typeface="Baskerville" panose="02020502070401020303" pitchFamily="18" charset="0"/>
                <a:ea typeface="Baskerville" panose="02020502070401020303" pitchFamily="18" charset="0"/>
              </a:rPr>
              <a:t> collimator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1FB7C3A6-00D4-2F43-A123-3FF6A3C4561C}"/>
              </a:ext>
            </a:extLst>
          </p:cNvPr>
          <p:cNvCxnSpPr/>
          <p:nvPr/>
        </p:nvCxnSpPr>
        <p:spPr>
          <a:xfrm flipV="1">
            <a:off x="1363931" y="3126191"/>
            <a:ext cx="0" cy="285642"/>
          </a:xfrm>
          <a:prstGeom prst="straightConnector1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C7791E9B-3E6A-BA47-B189-7E5CF85F8753}"/>
              </a:ext>
            </a:extLst>
          </p:cNvPr>
          <p:cNvSpPr txBox="1"/>
          <p:nvPr/>
        </p:nvSpPr>
        <p:spPr>
          <a:xfrm>
            <a:off x="824017" y="4703318"/>
            <a:ext cx="13303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Vacuum chamber wall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6BC386C-71AC-5E4C-8580-EBFFEC9AC79F}"/>
              </a:ext>
            </a:extLst>
          </p:cNvPr>
          <p:cNvSpPr txBox="1"/>
          <p:nvPr/>
        </p:nvSpPr>
        <p:spPr>
          <a:xfrm>
            <a:off x="1475034" y="2734156"/>
            <a:ext cx="5870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Dipole 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491E852-7F90-464D-A3B9-904F45B0B912}"/>
              </a:ext>
            </a:extLst>
          </p:cNvPr>
          <p:cNvSpPr txBox="1"/>
          <p:nvPr/>
        </p:nvSpPr>
        <p:spPr>
          <a:xfrm>
            <a:off x="2899492" y="2627109"/>
            <a:ext cx="5870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Dipole 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20BDE58-92D7-324A-B675-160C9A6B12D8}"/>
              </a:ext>
            </a:extLst>
          </p:cNvPr>
          <p:cNvSpPr txBox="1"/>
          <p:nvPr/>
        </p:nvSpPr>
        <p:spPr>
          <a:xfrm>
            <a:off x="6687401" y="1221633"/>
            <a:ext cx="3129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err="1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Pb</a:t>
            </a:r>
            <a:endParaRPr lang="en-US" sz="800" b="1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CD5F0AF-2536-FF4F-BCE9-C4015002231A}"/>
              </a:ext>
            </a:extLst>
          </p:cNvPr>
          <p:cNvSpPr txBox="1"/>
          <p:nvPr/>
        </p:nvSpPr>
        <p:spPr>
          <a:xfrm>
            <a:off x="6717586" y="4666690"/>
            <a:ext cx="3129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err="1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Pb</a:t>
            </a:r>
            <a:endParaRPr lang="en-US" sz="800" b="1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BECB9CE-8E25-A946-A15F-9A314A44C421}"/>
              </a:ext>
            </a:extLst>
          </p:cNvPr>
          <p:cNvSpPr txBox="1"/>
          <p:nvPr/>
        </p:nvSpPr>
        <p:spPr>
          <a:xfrm>
            <a:off x="7895560" y="4151550"/>
            <a:ext cx="3129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err="1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Pb</a:t>
            </a:r>
            <a:endParaRPr lang="en-US" sz="800" b="1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8AC94B86-7768-244E-A683-2BFE1E3A6F45}"/>
              </a:ext>
            </a:extLst>
          </p:cNvPr>
          <p:cNvCxnSpPr>
            <a:cxnSpLocks/>
          </p:cNvCxnSpPr>
          <p:nvPr/>
        </p:nvCxnSpPr>
        <p:spPr>
          <a:xfrm>
            <a:off x="521815" y="3046597"/>
            <a:ext cx="490425" cy="0"/>
          </a:xfrm>
          <a:prstGeom prst="straightConnector1">
            <a:avLst/>
          </a:prstGeom>
          <a:ln w="15875">
            <a:solidFill>
              <a:srgbClr val="00B050"/>
            </a:solidFill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4E2E11A6-BF58-E64F-B092-54B6B4B5BD96}"/>
              </a:ext>
            </a:extLst>
          </p:cNvPr>
          <p:cNvSpPr txBox="1"/>
          <p:nvPr/>
        </p:nvSpPr>
        <p:spPr>
          <a:xfrm>
            <a:off x="166368" y="2741194"/>
            <a:ext cx="891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b="1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Electron beam</a:t>
            </a:r>
          </a:p>
          <a:p>
            <a:pPr algn="r"/>
            <a:r>
              <a:rPr lang="en-US" sz="800" b="1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from LWFA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E76CF6B0-7D29-E34F-A4C7-E14C9A819D49}"/>
              </a:ext>
            </a:extLst>
          </p:cNvPr>
          <p:cNvCxnSpPr>
            <a:cxnSpLocks/>
          </p:cNvCxnSpPr>
          <p:nvPr/>
        </p:nvCxnSpPr>
        <p:spPr>
          <a:xfrm>
            <a:off x="1036959" y="2640668"/>
            <a:ext cx="0" cy="280200"/>
          </a:xfrm>
          <a:prstGeom prst="straightConnector1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972AA670-0B4E-5447-8A6F-32E8089D097F}"/>
              </a:ext>
            </a:extLst>
          </p:cNvPr>
          <p:cNvSpPr txBox="1"/>
          <p:nvPr/>
        </p:nvSpPr>
        <p:spPr>
          <a:xfrm>
            <a:off x="940691" y="2457443"/>
            <a:ext cx="9243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2">
                    <a:lumMod val="25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Converter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1315583-37F5-334D-9E64-7693867F746B}"/>
              </a:ext>
            </a:extLst>
          </p:cNvPr>
          <p:cNvSpPr/>
          <p:nvPr/>
        </p:nvSpPr>
        <p:spPr>
          <a:xfrm>
            <a:off x="2678404" y="2102775"/>
            <a:ext cx="173260" cy="83437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A74E28E-FD04-8549-A57B-03E69ACD1A19}"/>
              </a:ext>
            </a:extLst>
          </p:cNvPr>
          <p:cNvSpPr/>
          <p:nvPr/>
        </p:nvSpPr>
        <p:spPr>
          <a:xfrm>
            <a:off x="2609014" y="2104829"/>
            <a:ext cx="63038" cy="82190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0E6E56B-5447-044D-93EB-725FA5452366}"/>
              </a:ext>
            </a:extLst>
          </p:cNvPr>
          <p:cNvSpPr txBox="1"/>
          <p:nvPr/>
        </p:nvSpPr>
        <p:spPr>
          <a:xfrm>
            <a:off x="2605635" y="2050930"/>
            <a:ext cx="3129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err="1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Pb</a:t>
            </a:r>
            <a:endParaRPr lang="en-US" sz="800" b="1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66ACE27-3282-B74D-9DCC-57CC0BFF0461}"/>
              </a:ext>
            </a:extLst>
          </p:cNvPr>
          <p:cNvSpPr txBox="1"/>
          <p:nvPr/>
        </p:nvSpPr>
        <p:spPr>
          <a:xfrm>
            <a:off x="2169030" y="2018688"/>
            <a:ext cx="5004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Teflon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54D4013-5DB7-834A-BC10-16C2A1D992D4}"/>
              </a:ext>
            </a:extLst>
          </p:cNvPr>
          <p:cNvSpPr txBox="1"/>
          <p:nvPr/>
        </p:nvSpPr>
        <p:spPr>
          <a:xfrm>
            <a:off x="3895312" y="4703318"/>
            <a:ext cx="3129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err="1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Pb</a:t>
            </a:r>
            <a:endParaRPr lang="en-US" sz="800" b="1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2E46A160-3037-9C47-B9A3-D9C7FFE28B92}"/>
              </a:ext>
            </a:extLst>
          </p:cNvPr>
          <p:cNvSpPr/>
          <p:nvPr/>
        </p:nvSpPr>
        <p:spPr>
          <a:xfrm flipV="1">
            <a:off x="5014986" y="1524692"/>
            <a:ext cx="894555" cy="1248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4171949-F52A-8C4E-962D-27A3A5355CC9}"/>
              </a:ext>
            </a:extLst>
          </p:cNvPr>
          <p:cNvSpPr/>
          <p:nvPr/>
        </p:nvSpPr>
        <p:spPr>
          <a:xfrm flipV="1">
            <a:off x="5014986" y="4467108"/>
            <a:ext cx="894555" cy="1248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325E8D9-428D-9F48-B3FA-129D110E6177}"/>
              </a:ext>
            </a:extLst>
          </p:cNvPr>
          <p:cNvSpPr txBox="1"/>
          <p:nvPr/>
        </p:nvSpPr>
        <p:spPr>
          <a:xfrm>
            <a:off x="4915790" y="1329410"/>
            <a:ext cx="5870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Dipole 3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111B758-7CF9-6A4F-9378-A6B62293828E}"/>
              </a:ext>
            </a:extLst>
          </p:cNvPr>
          <p:cNvSpPr txBox="1"/>
          <p:nvPr/>
        </p:nvSpPr>
        <p:spPr>
          <a:xfrm>
            <a:off x="4933296" y="4560660"/>
            <a:ext cx="5870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Dipole 4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6BF7136-448E-1B43-8BCE-703AAB6022C1}"/>
              </a:ext>
            </a:extLst>
          </p:cNvPr>
          <p:cNvSpPr/>
          <p:nvPr/>
        </p:nvSpPr>
        <p:spPr>
          <a:xfrm flipV="1">
            <a:off x="7176758" y="4308352"/>
            <a:ext cx="1120717" cy="50892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B300326A-5FA0-3044-9740-889B3750F4D5}"/>
              </a:ext>
            </a:extLst>
          </p:cNvPr>
          <p:cNvSpPr/>
          <p:nvPr/>
        </p:nvSpPr>
        <p:spPr>
          <a:xfrm flipV="1">
            <a:off x="6094814" y="3449520"/>
            <a:ext cx="1154578" cy="22899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1F22D76-ACA1-B84E-BBC9-F451B7460CE1}"/>
              </a:ext>
            </a:extLst>
          </p:cNvPr>
          <p:cNvSpPr/>
          <p:nvPr/>
        </p:nvSpPr>
        <p:spPr>
          <a:xfrm flipV="1">
            <a:off x="6106953" y="2425216"/>
            <a:ext cx="1154578" cy="22899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52251E2F-9B80-4342-84DC-4B7CEC7C0B38}"/>
              </a:ext>
            </a:extLst>
          </p:cNvPr>
          <p:cNvSpPr/>
          <p:nvPr/>
        </p:nvSpPr>
        <p:spPr>
          <a:xfrm flipV="1">
            <a:off x="6734317" y="2539624"/>
            <a:ext cx="515075" cy="101723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3006E838-B50C-CE4A-9C46-4DA92E9CC625}"/>
              </a:ext>
            </a:extLst>
          </p:cNvPr>
          <p:cNvSpPr/>
          <p:nvPr/>
        </p:nvSpPr>
        <p:spPr>
          <a:xfrm flipV="1">
            <a:off x="5781643" y="2545198"/>
            <a:ext cx="313171" cy="2533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FDFE91E1-AEE7-224A-B75A-878792FE7003}"/>
              </a:ext>
            </a:extLst>
          </p:cNvPr>
          <p:cNvSpPr/>
          <p:nvPr/>
        </p:nvSpPr>
        <p:spPr>
          <a:xfrm flipV="1">
            <a:off x="5781643" y="3310183"/>
            <a:ext cx="313171" cy="2533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02C333F-E925-4048-8883-778D5F4E6180}"/>
              </a:ext>
            </a:extLst>
          </p:cNvPr>
          <p:cNvSpPr txBox="1"/>
          <p:nvPr/>
        </p:nvSpPr>
        <p:spPr>
          <a:xfrm>
            <a:off x="5702007" y="2605917"/>
            <a:ext cx="3129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err="1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Pb</a:t>
            </a:r>
            <a:endParaRPr lang="en-US" sz="800" b="1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D915AD7-0F68-9449-A342-D5416E878FEA}"/>
              </a:ext>
            </a:extLst>
          </p:cNvPr>
          <p:cNvSpPr txBox="1"/>
          <p:nvPr/>
        </p:nvSpPr>
        <p:spPr>
          <a:xfrm>
            <a:off x="5854407" y="2758317"/>
            <a:ext cx="3129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err="1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Pb</a:t>
            </a:r>
            <a:endParaRPr lang="en-US" sz="800" b="1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1E42A34-F148-0943-950A-CAD5A8493E03}"/>
              </a:ext>
            </a:extLst>
          </p:cNvPr>
          <p:cNvSpPr txBox="1"/>
          <p:nvPr/>
        </p:nvSpPr>
        <p:spPr>
          <a:xfrm>
            <a:off x="5727907" y="3380716"/>
            <a:ext cx="3129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err="1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Pb</a:t>
            </a:r>
            <a:endParaRPr lang="en-US" sz="800" b="1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23E622E-B189-BE4B-B790-BD790FCC5339}"/>
              </a:ext>
            </a:extLst>
          </p:cNvPr>
          <p:cNvSpPr txBox="1"/>
          <p:nvPr/>
        </p:nvSpPr>
        <p:spPr>
          <a:xfrm>
            <a:off x="809878" y="1187552"/>
            <a:ext cx="1330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Vacuum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8B879FD-396E-7D41-849C-641B9CF1AE78}"/>
              </a:ext>
            </a:extLst>
          </p:cNvPr>
          <p:cNvSpPr txBox="1"/>
          <p:nvPr/>
        </p:nvSpPr>
        <p:spPr>
          <a:xfrm>
            <a:off x="4167441" y="1158668"/>
            <a:ext cx="1330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Air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93393DD-6417-5F43-9B8A-8C6675801EE3}"/>
              </a:ext>
            </a:extLst>
          </p:cNvPr>
          <p:cNvCxnSpPr/>
          <p:nvPr/>
        </p:nvCxnSpPr>
        <p:spPr>
          <a:xfrm>
            <a:off x="4862852" y="4975961"/>
            <a:ext cx="1312832" cy="0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FB9A676E-7731-8146-8ABF-0E2D5246AC37}"/>
              </a:ext>
            </a:extLst>
          </p:cNvPr>
          <p:cNvCxnSpPr>
            <a:cxnSpLocks/>
          </p:cNvCxnSpPr>
          <p:nvPr/>
        </p:nvCxnSpPr>
        <p:spPr>
          <a:xfrm flipV="1">
            <a:off x="4862285" y="4406819"/>
            <a:ext cx="0" cy="572765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86C0CF9-4141-9443-AF30-14221DA8C0F0}"/>
              </a:ext>
            </a:extLst>
          </p:cNvPr>
          <p:cNvSpPr txBox="1"/>
          <p:nvPr/>
        </p:nvSpPr>
        <p:spPr>
          <a:xfrm>
            <a:off x="5314447" y="4664708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1m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9CACDC6-5909-7648-B581-A138BD7BD0EE}"/>
              </a:ext>
            </a:extLst>
          </p:cNvPr>
          <p:cNvSpPr txBox="1"/>
          <p:nvPr/>
        </p:nvSpPr>
        <p:spPr>
          <a:xfrm>
            <a:off x="4150854" y="4484135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20 cm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76C117DD-00CD-4A4B-BB52-2B09CB14D410}"/>
              </a:ext>
            </a:extLst>
          </p:cNvPr>
          <p:cNvSpPr txBox="1"/>
          <p:nvPr/>
        </p:nvSpPr>
        <p:spPr>
          <a:xfrm>
            <a:off x="7228917" y="2104650"/>
            <a:ext cx="10082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Pair detectors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A737965-756C-C942-9645-F6DBEF8970BA}"/>
              </a:ext>
            </a:extLst>
          </p:cNvPr>
          <p:cNvSpPr txBox="1"/>
          <p:nvPr/>
        </p:nvSpPr>
        <p:spPr>
          <a:xfrm>
            <a:off x="7220877" y="3633419"/>
            <a:ext cx="10082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Pair detectors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4EBABFB-8BCB-D440-B3D8-6B8B7425D89A}"/>
              </a:ext>
            </a:extLst>
          </p:cNvPr>
          <p:cNvSpPr txBox="1"/>
          <p:nvPr/>
        </p:nvSpPr>
        <p:spPr>
          <a:xfrm>
            <a:off x="6044712" y="2771262"/>
            <a:ext cx="1008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Gamma detectors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8B32CA2C-A3EA-F243-A6A8-078FD97B4750}"/>
              </a:ext>
            </a:extLst>
          </p:cNvPr>
          <p:cNvSpPr/>
          <p:nvPr/>
        </p:nvSpPr>
        <p:spPr>
          <a:xfrm flipV="1">
            <a:off x="6103499" y="2793203"/>
            <a:ext cx="583902" cy="459683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5AFA90E1-E8D5-1D44-8B9F-BEAD03F31739}"/>
              </a:ext>
            </a:extLst>
          </p:cNvPr>
          <p:cNvSpPr/>
          <p:nvPr/>
        </p:nvSpPr>
        <p:spPr>
          <a:xfrm flipV="1">
            <a:off x="7262512" y="3649802"/>
            <a:ext cx="911000" cy="29139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DDFE823B-ABF4-3C41-9F5A-28A703718073}"/>
              </a:ext>
            </a:extLst>
          </p:cNvPr>
          <p:cNvSpPr/>
          <p:nvPr/>
        </p:nvSpPr>
        <p:spPr>
          <a:xfrm flipV="1">
            <a:off x="7284272" y="2134566"/>
            <a:ext cx="889240" cy="21599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E52360E-033D-0B42-8C99-B8ADDC711849}"/>
              </a:ext>
            </a:extLst>
          </p:cNvPr>
          <p:cNvCxnSpPr>
            <a:cxnSpLocks/>
          </p:cNvCxnSpPr>
          <p:nvPr/>
        </p:nvCxnSpPr>
        <p:spPr>
          <a:xfrm>
            <a:off x="7395080" y="5311077"/>
            <a:ext cx="426855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7AB0D4C0-1845-8A4D-AFB3-C2BB73CB1B78}"/>
              </a:ext>
            </a:extLst>
          </p:cNvPr>
          <p:cNvCxnSpPr>
            <a:cxnSpLocks/>
          </p:cNvCxnSpPr>
          <p:nvPr/>
        </p:nvCxnSpPr>
        <p:spPr>
          <a:xfrm>
            <a:off x="7395080" y="5586223"/>
            <a:ext cx="418828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riangle 95">
            <a:extLst>
              <a:ext uri="{FF2B5EF4-FFF2-40B4-BE49-F238E27FC236}">
                <a16:creationId xmlns:a16="http://schemas.microsoft.com/office/drawing/2014/main" id="{3F012476-23BF-6845-8DF8-A4625D15ABCD}"/>
              </a:ext>
            </a:extLst>
          </p:cNvPr>
          <p:cNvSpPr/>
          <p:nvPr/>
        </p:nvSpPr>
        <p:spPr>
          <a:xfrm rot="16200000">
            <a:off x="7480075" y="5662650"/>
            <a:ext cx="150946" cy="418828"/>
          </a:xfrm>
          <a:prstGeom prst="triangle">
            <a:avLst/>
          </a:prstGeom>
          <a:gradFill>
            <a:gsLst>
              <a:gs pos="0">
                <a:schemeClr val="tx2">
                  <a:alpha val="45000"/>
                </a:schemeClr>
              </a:gs>
              <a:gs pos="22000">
                <a:schemeClr val="accent1">
                  <a:lumMod val="75000"/>
                  <a:alpha val="41000"/>
                </a:schemeClr>
              </a:gs>
              <a:gs pos="83000">
                <a:schemeClr val="accent1">
                  <a:lumMod val="40000"/>
                  <a:lumOff val="60000"/>
                  <a:alpha val="49000"/>
                </a:schemeClr>
              </a:gs>
              <a:gs pos="100000">
                <a:schemeClr val="accent3">
                  <a:lumMod val="20000"/>
                  <a:lumOff val="80000"/>
                  <a:alpha val="3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2E37E27-53A8-7043-9F89-D026645F91DD}"/>
              </a:ext>
            </a:extLst>
          </p:cNvPr>
          <p:cNvSpPr txBox="1"/>
          <p:nvPr/>
        </p:nvSpPr>
        <p:spPr>
          <a:xfrm>
            <a:off x="7787971" y="5133914"/>
            <a:ext cx="14318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Positrons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Electrons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Photons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AE47EC71-3D12-6D41-848F-96A7C601184B}"/>
              </a:ext>
            </a:extLst>
          </p:cNvPr>
          <p:cNvSpPr/>
          <p:nvPr/>
        </p:nvSpPr>
        <p:spPr>
          <a:xfrm>
            <a:off x="7320427" y="5082442"/>
            <a:ext cx="1523231" cy="1021631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CF5DB184-ED26-1747-84A2-5B6E9E10B804}"/>
              </a:ext>
            </a:extLst>
          </p:cNvPr>
          <p:cNvSpPr/>
          <p:nvPr/>
        </p:nvSpPr>
        <p:spPr>
          <a:xfrm rot="18642591">
            <a:off x="2209360" y="3022258"/>
            <a:ext cx="264369" cy="379395"/>
          </a:xfrm>
          <a:prstGeom prst="triangle">
            <a:avLst/>
          </a:prstGeom>
          <a:solidFill>
            <a:srgbClr val="C00000">
              <a:alpha val="3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AA6B5F-5CA6-D043-ADE4-66ACAD06B042}"/>
              </a:ext>
            </a:extLst>
          </p:cNvPr>
          <p:cNvSpPr txBox="1"/>
          <p:nvPr/>
        </p:nvSpPr>
        <p:spPr>
          <a:xfrm>
            <a:off x="2116030" y="3354982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Laser</a:t>
            </a:r>
          </a:p>
        </p:txBody>
      </p:sp>
      <p:sp>
        <p:nvSpPr>
          <p:cNvPr id="99" name="Triangle 98">
            <a:extLst>
              <a:ext uri="{FF2B5EF4-FFF2-40B4-BE49-F238E27FC236}">
                <a16:creationId xmlns:a16="http://schemas.microsoft.com/office/drawing/2014/main" id="{D607BF1C-8A25-2544-9C4A-F17F752307AE}"/>
              </a:ext>
            </a:extLst>
          </p:cNvPr>
          <p:cNvSpPr/>
          <p:nvPr/>
        </p:nvSpPr>
        <p:spPr>
          <a:xfrm rot="16200000">
            <a:off x="3493793" y="492954"/>
            <a:ext cx="264369" cy="5099402"/>
          </a:xfrm>
          <a:prstGeom prst="triangle">
            <a:avLst/>
          </a:prstGeom>
          <a:solidFill>
            <a:schemeClr val="accent1">
              <a:lumMod val="40000"/>
              <a:lumOff val="60000"/>
              <a:alpha val="5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135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-1" y="-9176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Noise estimates Gemini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-1" y="-3699"/>
            <a:ext cx="9144000" cy="6850800"/>
            <a:chOff x="-1" y="6349"/>
            <a:chExt cx="9144000" cy="6850800"/>
          </a:xfrm>
        </p:grpSpPr>
        <p:sp>
          <p:nvSpPr>
            <p:cNvPr id="4" name="Rectangle 3"/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234683" y="6187516"/>
              <a:ext cx="863785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Straight Connector 50"/>
          <p:cNvCxnSpPr>
            <a:cxnSpLocks/>
          </p:cNvCxnSpPr>
          <p:nvPr/>
        </p:nvCxnSpPr>
        <p:spPr>
          <a:xfrm>
            <a:off x="424691" y="9115174"/>
            <a:ext cx="8672737" cy="3784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5F316E59-0349-CD43-9751-E98F3077A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81" y="39084"/>
            <a:ext cx="1631932" cy="584703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31DB72C2-719E-B64A-9F06-563D0C90EAA3}"/>
              </a:ext>
            </a:extLst>
          </p:cNvPr>
          <p:cNvSpPr txBox="1"/>
          <p:nvPr/>
        </p:nvSpPr>
        <p:spPr>
          <a:xfrm>
            <a:off x="157288" y="6187516"/>
            <a:ext cx="1879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askerville"/>
                <a:cs typeface="Baskerville"/>
              </a:rPr>
              <a:t>Gianluca Sarri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E88F70B-864F-4D46-B431-42B79DA57102}"/>
              </a:ext>
            </a:extLst>
          </p:cNvPr>
          <p:cNvCxnSpPr/>
          <p:nvPr/>
        </p:nvCxnSpPr>
        <p:spPr>
          <a:xfrm>
            <a:off x="253070" y="648981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5378618-9C3B-9842-97D9-B040D59BFEA6}"/>
              </a:ext>
            </a:extLst>
          </p:cNvPr>
          <p:cNvSpPr txBox="1"/>
          <p:nvPr/>
        </p:nvSpPr>
        <p:spPr>
          <a:xfrm>
            <a:off x="173261" y="674176"/>
            <a:ext cx="8797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Electron MAP (top view)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D8C098ED-906F-6D46-BACF-37F237458B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9" t="11393" b="9407"/>
          <a:stretch/>
        </p:blipFill>
        <p:spPr>
          <a:xfrm>
            <a:off x="234680" y="1093896"/>
            <a:ext cx="8623103" cy="36991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BE24A3-8C6B-AF41-916C-8E7AFB899C6B}"/>
              </a:ext>
            </a:extLst>
          </p:cNvPr>
          <p:cNvSpPr txBox="1"/>
          <p:nvPr/>
        </p:nvSpPr>
        <p:spPr>
          <a:xfrm>
            <a:off x="6738453" y="2099968"/>
            <a:ext cx="9509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Baskerville" panose="02020502070401020303" pitchFamily="18" charset="0"/>
                <a:ea typeface="Baskerville" panose="02020502070401020303" pitchFamily="18" charset="0"/>
              </a:rPr>
              <a:t>Noise &lt; 10</a:t>
            </a:r>
            <a:r>
              <a:rPr lang="en-US" sz="1200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-8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28BB88B8-3EC3-F14C-8122-18277D91C4C2}"/>
              </a:ext>
            </a:extLst>
          </p:cNvPr>
          <p:cNvSpPr txBox="1"/>
          <p:nvPr/>
        </p:nvSpPr>
        <p:spPr>
          <a:xfrm>
            <a:off x="6738453" y="3412279"/>
            <a:ext cx="9509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Baskerville" panose="02020502070401020303" pitchFamily="18" charset="0"/>
                <a:ea typeface="Baskerville" panose="02020502070401020303" pitchFamily="18" charset="0"/>
              </a:rPr>
              <a:t>Noise &lt; 10</a:t>
            </a:r>
            <a:r>
              <a:rPr lang="en-US" sz="1200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-8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E50C782-7439-E246-9A15-5C76D89E65EF}"/>
              </a:ext>
            </a:extLst>
          </p:cNvPr>
          <p:cNvCxnSpPr/>
          <p:nvPr/>
        </p:nvCxnSpPr>
        <p:spPr>
          <a:xfrm flipV="1">
            <a:off x="1376624" y="3185327"/>
            <a:ext cx="562708" cy="2049864"/>
          </a:xfrm>
          <a:prstGeom prst="straightConnector1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DB5DCBD6-FBB9-FC48-9819-48033E5094FC}"/>
              </a:ext>
            </a:extLst>
          </p:cNvPr>
          <p:cNvSpPr txBox="1"/>
          <p:nvPr/>
        </p:nvSpPr>
        <p:spPr>
          <a:xfrm>
            <a:off x="1308651" y="5203234"/>
            <a:ext cx="17104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Baskerville" panose="02020502070401020303" pitchFamily="18" charset="0"/>
                <a:ea typeface="Baskerville" panose="02020502070401020303" pitchFamily="18" charset="0"/>
              </a:rPr>
              <a:t>Electrons from converter</a:t>
            </a:r>
            <a:endParaRPr lang="en-US" sz="1200" baseline="30000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FDE327E4-F004-6D45-802A-C45A53FCC80B}"/>
              </a:ext>
            </a:extLst>
          </p:cNvPr>
          <p:cNvCxnSpPr>
            <a:cxnSpLocks/>
          </p:cNvCxnSpPr>
          <p:nvPr/>
        </p:nvCxnSpPr>
        <p:spPr>
          <a:xfrm flipH="1" flipV="1">
            <a:off x="3028546" y="2935161"/>
            <a:ext cx="418039" cy="1966990"/>
          </a:xfrm>
          <a:prstGeom prst="straightConnector1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DCB1A917-62CB-DE44-9866-C37F1F6E7625}"/>
              </a:ext>
            </a:extLst>
          </p:cNvPr>
          <p:cNvSpPr txBox="1"/>
          <p:nvPr/>
        </p:nvSpPr>
        <p:spPr>
          <a:xfrm>
            <a:off x="3315957" y="4859641"/>
            <a:ext cx="1653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Baskerville" panose="02020502070401020303" pitchFamily="18" charset="0"/>
                <a:ea typeface="Baskerville" panose="02020502070401020303" pitchFamily="18" charset="0"/>
              </a:rPr>
              <a:t>Electrons from aperture</a:t>
            </a:r>
            <a:endParaRPr lang="en-US" sz="1200" baseline="30000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FE7A2069-B6C3-144F-8692-56DE51A3A6E9}"/>
              </a:ext>
            </a:extLst>
          </p:cNvPr>
          <p:cNvSpPr txBox="1"/>
          <p:nvPr/>
        </p:nvSpPr>
        <p:spPr>
          <a:xfrm>
            <a:off x="5176576" y="5166264"/>
            <a:ext cx="16151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Baskerville" panose="02020502070401020303" pitchFamily="18" charset="0"/>
                <a:ea typeface="Baskerville" panose="02020502070401020303" pitchFamily="18" charset="0"/>
              </a:rPr>
              <a:t>Electrons from window</a:t>
            </a:r>
            <a:endParaRPr lang="en-US" sz="1200" baseline="30000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BCF71894-85B1-ED48-9138-DF2BE4E21FE1}"/>
              </a:ext>
            </a:extLst>
          </p:cNvPr>
          <p:cNvCxnSpPr>
            <a:cxnSpLocks/>
          </p:cNvCxnSpPr>
          <p:nvPr/>
        </p:nvCxnSpPr>
        <p:spPr>
          <a:xfrm flipH="1" flipV="1">
            <a:off x="4435317" y="2876445"/>
            <a:ext cx="795883" cy="2314790"/>
          </a:xfrm>
          <a:prstGeom prst="straightConnector1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24F985AE-F2F7-C343-9CCB-687E80297FF4}"/>
              </a:ext>
            </a:extLst>
          </p:cNvPr>
          <p:cNvCxnSpPr>
            <a:cxnSpLocks/>
          </p:cNvCxnSpPr>
          <p:nvPr/>
        </p:nvCxnSpPr>
        <p:spPr>
          <a:xfrm flipH="1" flipV="1">
            <a:off x="6418020" y="2935161"/>
            <a:ext cx="795883" cy="2314790"/>
          </a:xfrm>
          <a:prstGeom prst="straightConnector1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D674C558-0C18-BA4C-9F71-0303744129FB}"/>
              </a:ext>
            </a:extLst>
          </p:cNvPr>
          <p:cNvSpPr txBox="1"/>
          <p:nvPr/>
        </p:nvSpPr>
        <p:spPr>
          <a:xfrm>
            <a:off x="7160287" y="5197293"/>
            <a:ext cx="1646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Baskerville" panose="02020502070401020303" pitchFamily="18" charset="0"/>
                <a:ea typeface="Baskerville" panose="02020502070401020303" pitchFamily="18" charset="0"/>
              </a:rPr>
              <a:t>Electrons from gammas</a:t>
            </a:r>
          </a:p>
          <a:p>
            <a:r>
              <a:rPr lang="en-US" sz="1200" dirty="0">
                <a:latin typeface="Baskerville" panose="02020502070401020303" pitchFamily="18" charset="0"/>
                <a:ea typeface="Baskerville" panose="02020502070401020303" pitchFamily="18" charset="0"/>
              </a:rPr>
              <a:t>in the dump</a:t>
            </a:r>
          </a:p>
        </p:txBody>
      </p:sp>
    </p:spTree>
    <p:extLst>
      <p:ext uri="{BB962C8B-B14F-4D97-AF65-F5344CB8AC3E}">
        <p14:creationId xmlns:p14="http://schemas.microsoft.com/office/powerpoint/2010/main" val="281380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105" grpId="0"/>
      <p:bldP spid="106" grpId="0"/>
      <p:bldP spid="1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63DD832-33CA-8E4C-8447-C719C9641A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9" t="11658" b="9142"/>
          <a:stretch/>
        </p:blipFill>
        <p:spPr>
          <a:xfrm>
            <a:off x="235976" y="1104152"/>
            <a:ext cx="8622615" cy="3698941"/>
          </a:xfrm>
          <a:prstGeom prst="rect">
            <a:avLst/>
          </a:prstGeom>
          <a:effectLst/>
        </p:spPr>
      </p:pic>
      <p:sp>
        <p:nvSpPr>
          <p:cNvPr id="16" name="TextBox 15"/>
          <p:cNvSpPr txBox="1"/>
          <p:nvPr/>
        </p:nvSpPr>
        <p:spPr>
          <a:xfrm>
            <a:off x="-1" y="-9176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Noise estimates Gemini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-1" y="-3699"/>
            <a:ext cx="9144000" cy="6850800"/>
            <a:chOff x="-1" y="6349"/>
            <a:chExt cx="9144000" cy="6850800"/>
          </a:xfrm>
        </p:grpSpPr>
        <p:sp>
          <p:nvSpPr>
            <p:cNvPr id="4" name="Rectangle 3"/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234683" y="6187516"/>
              <a:ext cx="863785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Straight Connector 50"/>
          <p:cNvCxnSpPr>
            <a:cxnSpLocks/>
          </p:cNvCxnSpPr>
          <p:nvPr/>
        </p:nvCxnSpPr>
        <p:spPr>
          <a:xfrm>
            <a:off x="424691" y="9115174"/>
            <a:ext cx="8672737" cy="3784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5F316E59-0349-CD43-9751-E98F3077A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81" y="39084"/>
            <a:ext cx="1631932" cy="584703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31DB72C2-719E-B64A-9F06-563D0C90EAA3}"/>
              </a:ext>
            </a:extLst>
          </p:cNvPr>
          <p:cNvSpPr txBox="1"/>
          <p:nvPr/>
        </p:nvSpPr>
        <p:spPr>
          <a:xfrm>
            <a:off x="157288" y="6187516"/>
            <a:ext cx="1879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askerville"/>
                <a:cs typeface="Baskerville"/>
              </a:rPr>
              <a:t>Gianluca Sarri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E88F70B-864F-4D46-B431-42B79DA57102}"/>
              </a:ext>
            </a:extLst>
          </p:cNvPr>
          <p:cNvCxnSpPr/>
          <p:nvPr/>
        </p:nvCxnSpPr>
        <p:spPr>
          <a:xfrm>
            <a:off x="253070" y="648981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5378618-9C3B-9842-97D9-B040D59BFEA6}"/>
              </a:ext>
            </a:extLst>
          </p:cNvPr>
          <p:cNvSpPr txBox="1"/>
          <p:nvPr/>
        </p:nvSpPr>
        <p:spPr>
          <a:xfrm>
            <a:off x="173261" y="674176"/>
            <a:ext cx="8797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Positron MAP (top view)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BE24A3-8C6B-AF41-916C-8E7AFB899C6B}"/>
              </a:ext>
            </a:extLst>
          </p:cNvPr>
          <p:cNvSpPr txBox="1"/>
          <p:nvPr/>
        </p:nvSpPr>
        <p:spPr>
          <a:xfrm>
            <a:off x="6738453" y="2099968"/>
            <a:ext cx="9509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Baskerville" panose="02020502070401020303" pitchFamily="18" charset="0"/>
                <a:ea typeface="Baskerville" panose="02020502070401020303" pitchFamily="18" charset="0"/>
              </a:rPr>
              <a:t>Noise &lt; 10</a:t>
            </a:r>
            <a:r>
              <a:rPr lang="en-US" sz="1200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-8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28BB88B8-3EC3-F14C-8122-18277D91C4C2}"/>
              </a:ext>
            </a:extLst>
          </p:cNvPr>
          <p:cNvSpPr txBox="1"/>
          <p:nvPr/>
        </p:nvSpPr>
        <p:spPr>
          <a:xfrm>
            <a:off x="6738453" y="3412279"/>
            <a:ext cx="9509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Baskerville" panose="02020502070401020303" pitchFamily="18" charset="0"/>
                <a:ea typeface="Baskerville" panose="02020502070401020303" pitchFamily="18" charset="0"/>
              </a:rPr>
              <a:t>Noise &lt; 10</a:t>
            </a:r>
            <a:r>
              <a:rPr lang="en-US" sz="1200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-8</a:t>
            </a:r>
          </a:p>
        </p:txBody>
      </p:sp>
    </p:spTree>
    <p:extLst>
      <p:ext uri="{BB962C8B-B14F-4D97-AF65-F5344CB8AC3E}">
        <p14:creationId xmlns:p14="http://schemas.microsoft.com/office/powerpoint/2010/main" val="3077752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83F50EB-94A4-E441-B159-5DAA1E5354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9" t="11657" b="10864"/>
          <a:stretch/>
        </p:blipFill>
        <p:spPr>
          <a:xfrm>
            <a:off x="235168" y="1109352"/>
            <a:ext cx="8637369" cy="369373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1" y="-9176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Noise estimates Gemini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-1" y="-3699"/>
            <a:ext cx="9144000" cy="6850800"/>
            <a:chOff x="-1" y="6349"/>
            <a:chExt cx="9144000" cy="6850800"/>
          </a:xfrm>
        </p:grpSpPr>
        <p:sp>
          <p:nvSpPr>
            <p:cNvPr id="4" name="Rectangle 3"/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234683" y="6187516"/>
              <a:ext cx="863785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Straight Connector 50"/>
          <p:cNvCxnSpPr>
            <a:cxnSpLocks/>
          </p:cNvCxnSpPr>
          <p:nvPr/>
        </p:nvCxnSpPr>
        <p:spPr>
          <a:xfrm>
            <a:off x="424691" y="9115174"/>
            <a:ext cx="8672737" cy="3784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5F316E59-0349-CD43-9751-E98F3077A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81" y="39084"/>
            <a:ext cx="1631932" cy="584703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31DB72C2-719E-B64A-9F06-563D0C90EAA3}"/>
              </a:ext>
            </a:extLst>
          </p:cNvPr>
          <p:cNvSpPr txBox="1"/>
          <p:nvPr/>
        </p:nvSpPr>
        <p:spPr>
          <a:xfrm>
            <a:off x="157288" y="6187516"/>
            <a:ext cx="1879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askerville"/>
                <a:cs typeface="Baskerville"/>
              </a:rPr>
              <a:t>Gianluca Sarri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E88F70B-864F-4D46-B431-42B79DA57102}"/>
              </a:ext>
            </a:extLst>
          </p:cNvPr>
          <p:cNvCxnSpPr/>
          <p:nvPr/>
        </p:nvCxnSpPr>
        <p:spPr>
          <a:xfrm>
            <a:off x="253070" y="648981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5378618-9C3B-9842-97D9-B040D59BFEA6}"/>
              </a:ext>
            </a:extLst>
          </p:cNvPr>
          <p:cNvSpPr txBox="1"/>
          <p:nvPr/>
        </p:nvSpPr>
        <p:spPr>
          <a:xfrm>
            <a:off x="173261" y="674176"/>
            <a:ext cx="8797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Photon MAP (top view)</a:t>
            </a:r>
          </a:p>
        </p:txBody>
      </p:sp>
    </p:spTree>
    <p:extLst>
      <p:ext uri="{BB962C8B-B14F-4D97-AF65-F5344CB8AC3E}">
        <p14:creationId xmlns:p14="http://schemas.microsoft.com/office/powerpoint/2010/main" val="39419489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-1" y="-9176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Pair spectrometer design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/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234683" y="6187516"/>
              <a:ext cx="863785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Straight Connector 50"/>
          <p:cNvCxnSpPr>
            <a:cxnSpLocks/>
          </p:cNvCxnSpPr>
          <p:nvPr/>
        </p:nvCxnSpPr>
        <p:spPr>
          <a:xfrm>
            <a:off x="424691" y="9115174"/>
            <a:ext cx="8672737" cy="3784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5F316E59-0349-CD43-9751-E98F3077A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81" y="39084"/>
            <a:ext cx="1631932" cy="584703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31DB72C2-719E-B64A-9F06-563D0C90EAA3}"/>
              </a:ext>
            </a:extLst>
          </p:cNvPr>
          <p:cNvSpPr txBox="1"/>
          <p:nvPr/>
        </p:nvSpPr>
        <p:spPr>
          <a:xfrm>
            <a:off x="157288" y="6187516"/>
            <a:ext cx="1879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askerville"/>
                <a:cs typeface="Baskerville"/>
              </a:rPr>
              <a:t>Gianluca Sarri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E88F70B-864F-4D46-B431-42B79DA57102}"/>
              </a:ext>
            </a:extLst>
          </p:cNvPr>
          <p:cNvCxnSpPr/>
          <p:nvPr/>
        </p:nvCxnSpPr>
        <p:spPr>
          <a:xfrm>
            <a:off x="253070" y="648981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E5C8365-5BD3-2B4C-A70F-1B838FC76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88" y="820598"/>
            <a:ext cx="8733637" cy="35447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E2839B-C03F-E742-82A6-21850BE82F29}"/>
              </a:ext>
            </a:extLst>
          </p:cNvPr>
          <p:cNvSpPr txBox="1"/>
          <p:nvPr/>
        </p:nvSpPr>
        <p:spPr>
          <a:xfrm>
            <a:off x="215900" y="4440666"/>
            <a:ext cx="87974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Main dipole separating electrons and positrons arising from the interaction point from the gamma rays</a:t>
            </a:r>
          </a:p>
          <a:p>
            <a:endParaRPr lang="en-US" sz="16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342900" indent="-342900">
              <a:buAutoNum type="arabicPeriod"/>
            </a:pP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current setup includes a 1.8T, 1 m dipole magnet, but can be changed if more space is available</a:t>
            </a:r>
          </a:p>
          <a:p>
            <a:pPr marL="342900" indent="-342900">
              <a:buAutoNum type="arabicPeriod"/>
            </a:pP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lead shielding depicted and simulated using FLUKA</a:t>
            </a:r>
          </a:p>
          <a:p>
            <a:pPr marL="342900" indent="-342900">
              <a:buAutoNum type="arabicPeriod"/>
            </a:pP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The current setup assumes a 10 </a:t>
            </a:r>
            <a:r>
              <a:rPr lang="en-US" sz="1600" dirty="0" err="1">
                <a:latin typeface="Baskerville" panose="02020502070401020303" pitchFamily="18" charset="0"/>
                <a:ea typeface="Baskerville" panose="02020502070401020303" pitchFamily="18" charset="0"/>
              </a:rPr>
              <a:t>mrad</a:t>
            </a: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 kick from the main dipole at 10 GeV</a:t>
            </a:r>
          </a:p>
        </p:txBody>
      </p:sp>
    </p:spTree>
    <p:extLst>
      <p:ext uri="{BB962C8B-B14F-4D97-AF65-F5344CB8AC3E}">
        <p14:creationId xmlns:p14="http://schemas.microsoft.com/office/powerpoint/2010/main" val="3950715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-1" y="-9176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Pair spectrometer design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/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234683" y="6187516"/>
              <a:ext cx="863785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Straight Connector 50"/>
          <p:cNvCxnSpPr>
            <a:cxnSpLocks/>
          </p:cNvCxnSpPr>
          <p:nvPr/>
        </p:nvCxnSpPr>
        <p:spPr>
          <a:xfrm>
            <a:off x="424691" y="9115174"/>
            <a:ext cx="8672737" cy="3784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5F316E59-0349-CD43-9751-E98F3077A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81" y="39084"/>
            <a:ext cx="1631932" cy="584703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31DB72C2-719E-B64A-9F06-563D0C90EAA3}"/>
              </a:ext>
            </a:extLst>
          </p:cNvPr>
          <p:cNvSpPr txBox="1"/>
          <p:nvPr/>
        </p:nvSpPr>
        <p:spPr>
          <a:xfrm>
            <a:off x="157288" y="6187516"/>
            <a:ext cx="1879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askerville"/>
                <a:cs typeface="Baskerville"/>
              </a:rPr>
              <a:t>Gianluca Sarri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E88F70B-864F-4D46-B431-42B79DA57102}"/>
              </a:ext>
            </a:extLst>
          </p:cNvPr>
          <p:cNvCxnSpPr/>
          <p:nvPr/>
        </p:nvCxnSpPr>
        <p:spPr>
          <a:xfrm>
            <a:off x="253070" y="648981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3E2839B-C03F-E742-82A6-21850BE82F29}"/>
              </a:ext>
            </a:extLst>
          </p:cNvPr>
          <p:cNvSpPr txBox="1"/>
          <p:nvPr/>
        </p:nvSpPr>
        <p:spPr>
          <a:xfrm>
            <a:off x="215900" y="4440666"/>
            <a:ext cx="87974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Main dipole separating electrons and positrons arising from the interaction point from the gamma rays</a:t>
            </a:r>
          </a:p>
          <a:p>
            <a:endParaRPr lang="en-US" sz="16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342900" indent="-342900">
              <a:buAutoNum type="arabicPeriod"/>
            </a:pP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current setup includes a 1.8T, 1 m dipole magnet, but can be changed if more space is available</a:t>
            </a:r>
          </a:p>
          <a:p>
            <a:pPr marL="342900" indent="-342900">
              <a:buAutoNum type="arabicPeriod"/>
            </a:pP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lead shielding depicted and simulated using FLUKA</a:t>
            </a:r>
          </a:p>
          <a:p>
            <a:pPr marL="342900" indent="-342900">
              <a:buAutoNum type="arabicPeriod"/>
            </a:pP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The current setup assumes a 10 </a:t>
            </a:r>
            <a:r>
              <a:rPr lang="en-US" sz="1600" dirty="0" err="1">
                <a:latin typeface="Baskerville" panose="02020502070401020303" pitchFamily="18" charset="0"/>
                <a:ea typeface="Baskerville" panose="02020502070401020303" pitchFamily="18" charset="0"/>
              </a:rPr>
              <a:t>mrad</a:t>
            </a: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 kick from the main dipole at 10 GeV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C42957-0036-704E-84C9-D310689F9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48" y="919591"/>
            <a:ext cx="8937171" cy="296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0346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-1" y="-9176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FLUKA simulations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/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234683" y="6187516"/>
              <a:ext cx="863785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Straight Connector 50"/>
          <p:cNvCxnSpPr>
            <a:cxnSpLocks/>
          </p:cNvCxnSpPr>
          <p:nvPr/>
        </p:nvCxnSpPr>
        <p:spPr>
          <a:xfrm>
            <a:off x="424691" y="9115174"/>
            <a:ext cx="8672737" cy="3784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5F316E59-0349-CD43-9751-E98F3077A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81" y="39084"/>
            <a:ext cx="1631932" cy="584703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31DB72C2-719E-B64A-9F06-563D0C90EAA3}"/>
              </a:ext>
            </a:extLst>
          </p:cNvPr>
          <p:cNvSpPr txBox="1"/>
          <p:nvPr/>
        </p:nvSpPr>
        <p:spPr>
          <a:xfrm>
            <a:off x="157288" y="6187516"/>
            <a:ext cx="1879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askerville"/>
                <a:cs typeface="Baskerville"/>
              </a:rPr>
              <a:t>Gianluca Sarri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E88F70B-864F-4D46-B431-42B79DA57102}"/>
              </a:ext>
            </a:extLst>
          </p:cNvPr>
          <p:cNvCxnSpPr/>
          <p:nvPr/>
        </p:nvCxnSpPr>
        <p:spPr>
          <a:xfrm>
            <a:off x="253070" y="648981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3E2839B-C03F-E742-82A6-21850BE82F29}"/>
              </a:ext>
            </a:extLst>
          </p:cNvPr>
          <p:cNvSpPr txBox="1"/>
          <p:nvPr/>
        </p:nvSpPr>
        <p:spPr>
          <a:xfrm>
            <a:off x="173261" y="671466"/>
            <a:ext cx="87974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TOP VIEW: photons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81F7052-0D85-4B4D-90A9-AFD020F93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7" y="1240989"/>
            <a:ext cx="9039896" cy="388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97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-1" y="-9176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FLUKA simulations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/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234683" y="6187516"/>
              <a:ext cx="863785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Straight Connector 50"/>
          <p:cNvCxnSpPr>
            <a:cxnSpLocks/>
          </p:cNvCxnSpPr>
          <p:nvPr/>
        </p:nvCxnSpPr>
        <p:spPr>
          <a:xfrm>
            <a:off x="424691" y="9115174"/>
            <a:ext cx="8672737" cy="3784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5F316E59-0349-CD43-9751-E98F3077A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81" y="39084"/>
            <a:ext cx="1631932" cy="584703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31DB72C2-719E-B64A-9F06-563D0C90EAA3}"/>
              </a:ext>
            </a:extLst>
          </p:cNvPr>
          <p:cNvSpPr txBox="1"/>
          <p:nvPr/>
        </p:nvSpPr>
        <p:spPr>
          <a:xfrm>
            <a:off x="157288" y="6187516"/>
            <a:ext cx="1879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askerville"/>
                <a:cs typeface="Baskerville"/>
              </a:rPr>
              <a:t>Gianluca Sarri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E88F70B-864F-4D46-B431-42B79DA57102}"/>
              </a:ext>
            </a:extLst>
          </p:cNvPr>
          <p:cNvCxnSpPr/>
          <p:nvPr/>
        </p:nvCxnSpPr>
        <p:spPr>
          <a:xfrm>
            <a:off x="253070" y="648981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3E2839B-C03F-E742-82A6-21850BE82F29}"/>
              </a:ext>
            </a:extLst>
          </p:cNvPr>
          <p:cNvSpPr txBox="1"/>
          <p:nvPr/>
        </p:nvSpPr>
        <p:spPr>
          <a:xfrm>
            <a:off x="173261" y="671466"/>
            <a:ext cx="87974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TOP VIEW: positrons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BB8444-9352-5B46-9FB2-E61FD39C9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59" y="1240989"/>
            <a:ext cx="8956273" cy="381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37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-1" y="-9176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Location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/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234683" y="6187516"/>
              <a:ext cx="863785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Straight Connector 50"/>
          <p:cNvCxnSpPr>
            <a:cxnSpLocks/>
          </p:cNvCxnSpPr>
          <p:nvPr/>
        </p:nvCxnSpPr>
        <p:spPr>
          <a:xfrm>
            <a:off x="424691" y="9115174"/>
            <a:ext cx="8672737" cy="3784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5F316E59-0349-CD43-9751-E98F3077A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81" y="39084"/>
            <a:ext cx="1631932" cy="584703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31DB72C2-719E-B64A-9F06-563D0C90EAA3}"/>
              </a:ext>
            </a:extLst>
          </p:cNvPr>
          <p:cNvSpPr txBox="1"/>
          <p:nvPr/>
        </p:nvSpPr>
        <p:spPr>
          <a:xfrm>
            <a:off x="157288" y="6187516"/>
            <a:ext cx="1879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askerville"/>
                <a:cs typeface="Baskerville"/>
              </a:rPr>
              <a:t>Gianluca Sarri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E88F70B-864F-4D46-B431-42B79DA57102}"/>
              </a:ext>
            </a:extLst>
          </p:cNvPr>
          <p:cNvCxnSpPr/>
          <p:nvPr/>
        </p:nvCxnSpPr>
        <p:spPr>
          <a:xfrm>
            <a:off x="253070" y="648981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D15A448D-3D6C-EF4A-861E-E874FD641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81" y="746365"/>
            <a:ext cx="5874037" cy="242304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13805FD-FD1E-724D-8319-5B5DD8562B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648" y="3247501"/>
            <a:ext cx="5204890" cy="2842632"/>
          </a:xfrm>
          <a:prstGeom prst="rect">
            <a:avLst/>
          </a:prstGeom>
        </p:spPr>
      </p:pic>
      <p:pic>
        <p:nvPicPr>
          <p:cNvPr id="29" name="Picture 28" descr="IMG_6111.jpg">
            <a:extLst>
              <a:ext uri="{FF2B5EF4-FFF2-40B4-BE49-F238E27FC236}">
                <a16:creationId xmlns:a16="http://schemas.microsoft.com/office/drawing/2014/main" id="{EC30ABAE-841B-8549-8EB3-EA69134D36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3400" y="736317"/>
            <a:ext cx="2535089" cy="19013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C326FA-A5A1-6E47-8DD8-5D0699CCC30E}"/>
              </a:ext>
            </a:extLst>
          </p:cNvPr>
          <p:cNvSpPr txBox="1"/>
          <p:nvPr/>
        </p:nvSpPr>
        <p:spPr>
          <a:xfrm>
            <a:off x="6270093" y="2698510"/>
            <a:ext cx="27338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90 m tunnel right after the 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first electron switch</a:t>
            </a:r>
          </a:p>
        </p:txBody>
      </p:sp>
      <p:sp>
        <p:nvSpPr>
          <p:cNvPr id="7" name="Donut 6">
            <a:extLst>
              <a:ext uri="{FF2B5EF4-FFF2-40B4-BE49-F238E27FC236}">
                <a16:creationId xmlns:a16="http://schemas.microsoft.com/office/drawing/2014/main" id="{2CD04479-066D-5F49-AB6E-5506A440275A}"/>
              </a:ext>
            </a:extLst>
          </p:cNvPr>
          <p:cNvSpPr/>
          <p:nvPr/>
        </p:nvSpPr>
        <p:spPr>
          <a:xfrm>
            <a:off x="424691" y="2150348"/>
            <a:ext cx="399274" cy="341644"/>
          </a:xfrm>
          <a:prstGeom prst="donut">
            <a:avLst>
              <a:gd name="adj" fmla="val 6441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4971960-9A7D-0246-8124-BC11837C20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43" y="3344841"/>
            <a:ext cx="3126740" cy="198012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9B3E4AE-A20E-014A-BBB3-1B1CE0C398E3}"/>
              </a:ext>
            </a:extLst>
          </p:cNvPr>
          <p:cNvSpPr txBox="1"/>
          <p:nvPr/>
        </p:nvSpPr>
        <p:spPr>
          <a:xfrm>
            <a:off x="215900" y="5353613"/>
            <a:ext cx="4525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Building in </a:t>
            </a:r>
            <a:r>
              <a:rPr lang="en-US" dirty="0" err="1">
                <a:latin typeface="Baskerville" panose="02020502070401020303" pitchFamily="18" charset="0"/>
                <a:ea typeface="Baskerville" panose="02020502070401020303" pitchFamily="18" charset="0"/>
              </a:rPr>
              <a:t>Osdorfer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Born available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right above it, with openings for laser transport</a:t>
            </a:r>
          </a:p>
        </p:txBody>
      </p:sp>
    </p:spTree>
    <p:extLst>
      <p:ext uri="{BB962C8B-B14F-4D97-AF65-F5344CB8AC3E}">
        <p14:creationId xmlns:p14="http://schemas.microsoft.com/office/powerpoint/2010/main" val="60821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-1" y="-9176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FLUKA simulations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/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234683" y="6187516"/>
              <a:ext cx="863785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Straight Connector 50"/>
          <p:cNvCxnSpPr>
            <a:cxnSpLocks/>
          </p:cNvCxnSpPr>
          <p:nvPr/>
        </p:nvCxnSpPr>
        <p:spPr>
          <a:xfrm>
            <a:off x="424691" y="9115174"/>
            <a:ext cx="8672737" cy="3784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5F316E59-0349-CD43-9751-E98F3077A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81" y="39084"/>
            <a:ext cx="1631932" cy="584703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31DB72C2-719E-B64A-9F06-563D0C90EAA3}"/>
              </a:ext>
            </a:extLst>
          </p:cNvPr>
          <p:cNvSpPr txBox="1"/>
          <p:nvPr/>
        </p:nvSpPr>
        <p:spPr>
          <a:xfrm>
            <a:off x="157288" y="6187516"/>
            <a:ext cx="1879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askerville"/>
                <a:cs typeface="Baskerville"/>
              </a:rPr>
              <a:t>Gianluca Sarri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E88F70B-864F-4D46-B431-42B79DA57102}"/>
              </a:ext>
            </a:extLst>
          </p:cNvPr>
          <p:cNvCxnSpPr/>
          <p:nvPr/>
        </p:nvCxnSpPr>
        <p:spPr>
          <a:xfrm>
            <a:off x="253070" y="648981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3E2839B-C03F-E742-82A6-21850BE82F29}"/>
              </a:ext>
            </a:extLst>
          </p:cNvPr>
          <p:cNvSpPr txBox="1"/>
          <p:nvPr/>
        </p:nvSpPr>
        <p:spPr>
          <a:xfrm>
            <a:off x="173261" y="671466"/>
            <a:ext cx="87974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TOP VIEW: electrons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CA8990-6D5A-C446-B617-F61F35190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2" y="1283191"/>
            <a:ext cx="9097428" cy="390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269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-1" y="-9176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FLUKA simulations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/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234683" y="6187516"/>
              <a:ext cx="863785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Straight Connector 50"/>
          <p:cNvCxnSpPr>
            <a:cxnSpLocks/>
          </p:cNvCxnSpPr>
          <p:nvPr/>
        </p:nvCxnSpPr>
        <p:spPr>
          <a:xfrm>
            <a:off x="424691" y="9115174"/>
            <a:ext cx="8672737" cy="3784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5F316E59-0349-CD43-9751-E98F3077A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81" y="39084"/>
            <a:ext cx="1631932" cy="584703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31DB72C2-719E-B64A-9F06-563D0C90EAA3}"/>
              </a:ext>
            </a:extLst>
          </p:cNvPr>
          <p:cNvSpPr txBox="1"/>
          <p:nvPr/>
        </p:nvSpPr>
        <p:spPr>
          <a:xfrm>
            <a:off x="157288" y="6187516"/>
            <a:ext cx="1879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askerville"/>
                <a:cs typeface="Baskerville"/>
              </a:rPr>
              <a:t>Gianluca Sarri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E88F70B-864F-4D46-B431-42B79DA57102}"/>
              </a:ext>
            </a:extLst>
          </p:cNvPr>
          <p:cNvCxnSpPr/>
          <p:nvPr/>
        </p:nvCxnSpPr>
        <p:spPr>
          <a:xfrm>
            <a:off x="253070" y="648981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3E2839B-C03F-E742-82A6-21850BE82F29}"/>
              </a:ext>
            </a:extLst>
          </p:cNvPr>
          <p:cNvSpPr txBox="1"/>
          <p:nvPr/>
        </p:nvSpPr>
        <p:spPr>
          <a:xfrm>
            <a:off x="173261" y="671466"/>
            <a:ext cx="87974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SIDE VIEW: photons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0C16CE-D07A-A549-8391-B44FA2E05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53" y="1536092"/>
            <a:ext cx="8812772" cy="374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534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-1" y="-9176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FLUKA simulations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/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234683" y="6187516"/>
              <a:ext cx="863785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Straight Connector 50"/>
          <p:cNvCxnSpPr>
            <a:cxnSpLocks/>
          </p:cNvCxnSpPr>
          <p:nvPr/>
        </p:nvCxnSpPr>
        <p:spPr>
          <a:xfrm>
            <a:off x="424691" y="9115174"/>
            <a:ext cx="8672737" cy="3784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5F316E59-0349-CD43-9751-E98F3077A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81" y="39084"/>
            <a:ext cx="1631932" cy="584703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31DB72C2-719E-B64A-9F06-563D0C90EAA3}"/>
              </a:ext>
            </a:extLst>
          </p:cNvPr>
          <p:cNvSpPr txBox="1"/>
          <p:nvPr/>
        </p:nvSpPr>
        <p:spPr>
          <a:xfrm>
            <a:off x="157288" y="6187516"/>
            <a:ext cx="1879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askerville"/>
                <a:cs typeface="Baskerville"/>
              </a:rPr>
              <a:t>Gianluca Sarri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E88F70B-864F-4D46-B431-42B79DA57102}"/>
              </a:ext>
            </a:extLst>
          </p:cNvPr>
          <p:cNvCxnSpPr/>
          <p:nvPr/>
        </p:nvCxnSpPr>
        <p:spPr>
          <a:xfrm>
            <a:off x="253070" y="648981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3E2839B-C03F-E742-82A6-21850BE82F29}"/>
              </a:ext>
            </a:extLst>
          </p:cNvPr>
          <p:cNvSpPr txBox="1"/>
          <p:nvPr/>
        </p:nvSpPr>
        <p:spPr>
          <a:xfrm>
            <a:off x="173261" y="671466"/>
            <a:ext cx="87974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SIDE VIEW: positrons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62B33C-2DDC-7741-B3C7-7B3C95407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34" y="1288904"/>
            <a:ext cx="8970732" cy="383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0248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-1" y="-9176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FLUKA simulations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/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234683" y="6187516"/>
              <a:ext cx="863785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Straight Connector 50"/>
          <p:cNvCxnSpPr>
            <a:cxnSpLocks/>
          </p:cNvCxnSpPr>
          <p:nvPr/>
        </p:nvCxnSpPr>
        <p:spPr>
          <a:xfrm>
            <a:off x="424691" y="9115174"/>
            <a:ext cx="8672737" cy="3784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5F316E59-0349-CD43-9751-E98F3077A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81" y="39084"/>
            <a:ext cx="1631932" cy="584703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31DB72C2-719E-B64A-9F06-563D0C90EAA3}"/>
              </a:ext>
            </a:extLst>
          </p:cNvPr>
          <p:cNvSpPr txBox="1"/>
          <p:nvPr/>
        </p:nvSpPr>
        <p:spPr>
          <a:xfrm>
            <a:off x="157288" y="6187516"/>
            <a:ext cx="1879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askerville"/>
                <a:cs typeface="Baskerville"/>
              </a:rPr>
              <a:t>Gianluca Sarri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E88F70B-864F-4D46-B431-42B79DA57102}"/>
              </a:ext>
            </a:extLst>
          </p:cNvPr>
          <p:cNvCxnSpPr/>
          <p:nvPr/>
        </p:nvCxnSpPr>
        <p:spPr>
          <a:xfrm>
            <a:off x="253070" y="648981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3E2839B-C03F-E742-82A6-21850BE82F29}"/>
              </a:ext>
            </a:extLst>
          </p:cNvPr>
          <p:cNvSpPr txBox="1"/>
          <p:nvPr/>
        </p:nvSpPr>
        <p:spPr>
          <a:xfrm>
            <a:off x="173261" y="671466"/>
            <a:ext cx="87974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SIDE VIEW: electrons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981F4B-3476-1B47-BFC9-4003A6454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2" y="1294588"/>
            <a:ext cx="9097428" cy="395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053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-1" y="-9176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FLUKA simulations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/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234683" y="6187516"/>
              <a:ext cx="863785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Straight Connector 50"/>
          <p:cNvCxnSpPr>
            <a:cxnSpLocks/>
          </p:cNvCxnSpPr>
          <p:nvPr/>
        </p:nvCxnSpPr>
        <p:spPr>
          <a:xfrm>
            <a:off x="424691" y="9115174"/>
            <a:ext cx="8672737" cy="3784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5F316E59-0349-CD43-9751-E98F3077A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81" y="39084"/>
            <a:ext cx="1631932" cy="584703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31DB72C2-719E-B64A-9F06-563D0C90EAA3}"/>
              </a:ext>
            </a:extLst>
          </p:cNvPr>
          <p:cNvSpPr txBox="1"/>
          <p:nvPr/>
        </p:nvSpPr>
        <p:spPr>
          <a:xfrm>
            <a:off x="157288" y="6187516"/>
            <a:ext cx="1879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askerville"/>
                <a:cs typeface="Baskerville"/>
              </a:rPr>
              <a:t>Gianluca Sarri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E88F70B-864F-4D46-B431-42B79DA57102}"/>
              </a:ext>
            </a:extLst>
          </p:cNvPr>
          <p:cNvCxnSpPr/>
          <p:nvPr/>
        </p:nvCxnSpPr>
        <p:spPr>
          <a:xfrm>
            <a:off x="253070" y="648981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3E2839B-C03F-E742-82A6-21850BE82F29}"/>
              </a:ext>
            </a:extLst>
          </p:cNvPr>
          <p:cNvSpPr txBox="1"/>
          <p:nvPr/>
        </p:nvSpPr>
        <p:spPr>
          <a:xfrm>
            <a:off x="173261" y="671466"/>
            <a:ext cx="87974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simulated signal at the detector plane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824C49-444D-174B-9F18-6DC1E56A0C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86" t="23620" r="21316" b="25554"/>
          <a:stretch/>
        </p:blipFill>
        <p:spPr>
          <a:xfrm>
            <a:off x="484180" y="1495866"/>
            <a:ext cx="2743200" cy="9043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2D2E1A3-4209-6145-958A-9E006247F5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96" t="21021" r="20232" b="24986"/>
          <a:stretch/>
        </p:blipFill>
        <p:spPr>
          <a:xfrm>
            <a:off x="6186618" y="1468132"/>
            <a:ext cx="2841823" cy="9814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59FCF83-6D7F-6048-B77A-994777AA3B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773" t="21836" r="21257" b="22999"/>
          <a:stretch/>
        </p:blipFill>
        <p:spPr>
          <a:xfrm>
            <a:off x="3351120" y="1468131"/>
            <a:ext cx="2763296" cy="981450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98A9612-BEB7-FB4C-B84E-9D9BC15E490A}"/>
              </a:ext>
            </a:extLst>
          </p:cNvPr>
          <p:cNvCxnSpPr/>
          <p:nvPr/>
        </p:nvCxnSpPr>
        <p:spPr>
          <a:xfrm>
            <a:off x="733529" y="2449581"/>
            <a:ext cx="2250830" cy="0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A0AA148-8F07-1342-86D7-540C637AF25D}"/>
              </a:ext>
            </a:extLst>
          </p:cNvPr>
          <p:cNvCxnSpPr/>
          <p:nvPr/>
        </p:nvCxnSpPr>
        <p:spPr>
          <a:xfrm>
            <a:off x="3607353" y="2449581"/>
            <a:ext cx="2250830" cy="0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9BEDE78-DF1E-934F-A56A-DE2CA785E91D}"/>
              </a:ext>
            </a:extLst>
          </p:cNvPr>
          <p:cNvCxnSpPr/>
          <p:nvPr/>
        </p:nvCxnSpPr>
        <p:spPr>
          <a:xfrm>
            <a:off x="6482114" y="2459629"/>
            <a:ext cx="2250830" cy="0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23471F0-8725-E54B-B1AF-6DBCE3EBF3A3}"/>
              </a:ext>
            </a:extLst>
          </p:cNvPr>
          <p:cNvSpPr txBox="1"/>
          <p:nvPr/>
        </p:nvSpPr>
        <p:spPr>
          <a:xfrm>
            <a:off x="1498951" y="2449580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1.2 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7D95729-7F0E-BB41-8C3A-410D41656228}"/>
              </a:ext>
            </a:extLst>
          </p:cNvPr>
          <p:cNvSpPr txBox="1"/>
          <p:nvPr/>
        </p:nvSpPr>
        <p:spPr>
          <a:xfrm>
            <a:off x="4375939" y="2459629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1.2 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53B3F0-5A4B-9D40-8979-0821F9B19989}"/>
              </a:ext>
            </a:extLst>
          </p:cNvPr>
          <p:cNvSpPr txBox="1"/>
          <p:nvPr/>
        </p:nvSpPr>
        <p:spPr>
          <a:xfrm>
            <a:off x="7320109" y="2449580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1.2 m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6D4EB99-3F72-4246-9CA8-F7889A5928D6}"/>
              </a:ext>
            </a:extLst>
          </p:cNvPr>
          <p:cNvCxnSpPr>
            <a:cxnSpLocks/>
          </p:cNvCxnSpPr>
          <p:nvPr/>
        </p:nvCxnSpPr>
        <p:spPr>
          <a:xfrm flipV="1">
            <a:off x="414643" y="1495867"/>
            <a:ext cx="0" cy="904351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30B94C3-2EC1-014F-AF97-DD09CFAC0D49}"/>
              </a:ext>
            </a:extLst>
          </p:cNvPr>
          <p:cNvSpPr txBox="1"/>
          <p:nvPr/>
        </p:nvSpPr>
        <p:spPr>
          <a:xfrm rot="16200000">
            <a:off x="-48101" y="1734935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6 cm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BFB22C2-C6BD-AF48-9560-42B0F975D2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9228" y="3006975"/>
            <a:ext cx="5210427" cy="312223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FFC9B0D-F6F1-5344-B372-F8BD6434BB0F}"/>
              </a:ext>
            </a:extLst>
          </p:cNvPr>
          <p:cNvSpPr txBox="1"/>
          <p:nvPr/>
        </p:nvSpPr>
        <p:spPr>
          <a:xfrm>
            <a:off x="424691" y="1189355"/>
            <a:ext cx="17114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Positrons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130B25B-CEB2-7348-BA5B-E65F216344F0}"/>
              </a:ext>
            </a:extLst>
          </p:cNvPr>
          <p:cNvSpPr txBox="1"/>
          <p:nvPr/>
        </p:nvSpPr>
        <p:spPr>
          <a:xfrm>
            <a:off x="3295606" y="1193375"/>
            <a:ext cx="17114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Electrons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FC53874-B34A-2742-97C2-1C3732FFC56B}"/>
              </a:ext>
            </a:extLst>
          </p:cNvPr>
          <p:cNvSpPr txBox="1"/>
          <p:nvPr/>
        </p:nvSpPr>
        <p:spPr>
          <a:xfrm>
            <a:off x="6178276" y="1174046"/>
            <a:ext cx="17114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Photons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0D4375-FA8F-5C48-8CAF-8D2CA27494F4}"/>
              </a:ext>
            </a:extLst>
          </p:cNvPr>
          <p:cNvSpPr txBox="1"/>
          <p:nvPr/>
        </p:nvSpPr>
        <p:spPr>
          <a:xfrm>
            <a:off x="1455984" y="2706952"/>
            <a:ext cx="2027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Combined view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A449DA0-D0DC-1D48-B5BB-7EB8F0F1BF8A}"/>
              </a:ext>
            </a:extLst>
          </p:cNvPr>
          <p:cNvSpPr txBox="1"/>
          <p:nvPr/>
        </p:nvSpPr>
        <p:spPr>
          <a:xfrm>
            <a:off x="6709839" y="4254500"/>
            <a:ext cx="2338698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Current S/N ~ 10</a:t>
            </a:r>
          </a:p>
        </p:txBody>
      </p:sp>
    </p:spTree>
    <p:extLst>
      <p:ext uri="{BB962C8B-B14F-4D97-AF65-F5344CB8AC3E}">
        <p14:creationId xmlns:p14="http://schemas.microsoft.com/office/powerpoint/2010/main" val="3974604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-1" y="-9176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General setup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/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234683" y="6187516"/>
              <a:ext cx="863785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Straight Connector 50"/>
          <p:cNvCxnSpPr>
            <a:cxnSpLocks/>
          </p:cNvCxnSpPr>
          <p:nvPr/>
        </p:nvCxnSpPr>
        <p:spPr>
          <a:xfrm>
            <a:off x="424691" y="9115174"/>
            <a:ext cx="8672737" cy="3784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5F316E59-0349-CD43-9751-E98F3077A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81" y="39084"/>
            <a:ext cx="1631932" cy="584703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31DB72C2-719E-B64A-9F06-563D0C90EAA3}"/>
              </a:ext>
            </a:extLst>
          </p:cNvPr>
          <p:cNvSpPr txBox="1"/>
          <p:nvPr/>
        </p:nvSpPr>
        <p:spPr>
          <a:xfrm>
            <a:off x="157288" y="6187516"/>
            <a:ext cx="1879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askerville"/>
                <a:cs typeface="Baskerville"/>
              </a:rPr>
              <a:t>Gianluca Sarri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E88F70B-864F-4D46-B431-42B79DA57102}"/>
              </a:ext>
            </a:extLst>
          </p:cNvPr>
          <p:cNvCxnSpPr/>
          <p:nvPr/>
        </p:nvCxnSpPr>
        <p:spPr>
          <a:xfrm>
            <a:off x="253070" y="648981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A36A1E5-FF66-2D41-8A53-D2BC23194248}"/>
              </a:ext>
            </a:extLst>
          </p:cNvPr>
          <p:cNvSpPr txBox="1"/>
          <p:nvPr/>
        </p:nvSpPr>
        <p:spPr>
          <a:xfrm>
            <a:off x="159948" y="799132"/>
            <a:ext cx="679320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Electron beam: 	- Energy:			14 or 17.5 GeV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				- </a:t>
            </a:r>
            <a:r>
              <a:rPr lang="en-US" dirty="0">
                <a:latin typeface="Symbol" pitchFamily="2" charset="2"/>
                <a:ea typeface="Baskerville" panose="02020502070401020303" pitchFamily="18" charset="0"/>
              </a:rPr>
              <a:t>D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E/E:			~ 10</a:t>
            </a:r>
            <a:r>
              <a:rPr lang="en-US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-4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(2 MeV over 17.5 GeV)</a:t>
            </a:r>
            <a:endParaRPr lang="en-US" baseline="300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				- Number of e</a:t>
            </a:r>
            <a:r>
              <a:rPr lang="en-US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-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	6.2x10</a:t>
            </a:r>
            <a:r>
              <a:rPr lang="en-US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9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				- Beam size:		1 – 30 micron 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				- Duration:		1 – 80 fs (increases with charge)</a:t>
            </a:r>
          </a:p>
          <a:p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Laser parameters:</a:t>
            </a:r>
          </a:p>
          <a:p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Crossing angle:	17 degrees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			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258928-7AD4-2E4D-8B27-2417F67C1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7143" y="2469327"/>
            <a:ext cx="52705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08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-1" y="-9176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General setup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/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234683" y="6187516"/>
              <a:ext cx="863785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Straight Connector 50"/>
          <p:cNvCxnSpPr>
            <a:cxnSpLocks/>
          </p:cNvCxnSpPr>
          <p:nvPr/>
        </p:nvCxnSpPr>
        <p:spPr>
          <a:xfrm>
            <a:off x="424691" y="9115174"/>
            <a:ext cx="8672737" cy="3784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5F316E59-0349-CD43-9751-E98F3077A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81" y="39084"/>
            <a:ext cx="1631932" cy="584703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31DB72C2-719E-B64A-9F06-563D0C90EAA3}"/>
              </a:ext>
            </a:extLst>
          </p:cNvPr>
          <p:cNvSpPr txBox="1"/>
          <p:nvPr/>
        </p:nvSpPr>
        <p:spPr>
          <a:xfrm>
            <a:off x="157288" y="6187516"/>
            <a:ext cx="1879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askerville"/>
                <a:cs typeface="Baskerville"/>
              </a:rPr>
              <a:t>Gianluca Sarri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E88F70B-864F-4D46-B431-42B79DA57102}"/>
              </a:ext>
            </a:extLst>
          </p:cNvPr>
          <p:cNvCxnSpPr/>
          <p:nvPr/>
        </p:nvCxnSpPr>
        <p:spPr>
          <a:xfrm>
            <a:off x="253070" y="648981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9B3B033-3C0E-B44A-BAE3-75DD1D434E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36" t="4667" r="8242"/>
          <a:stretch/>
        </p:blipFill>
        <p:spPr>
          <a:xfrm>
            <a:off x="157287" y="774523"/>
            <a:ext cx="8861459" cy="475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14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-1" y="-9176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General setup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/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234683" y="6187516"/>
              <a:ext cx="863785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Straight Connector 50"/>
          <p:cNvCxnSpPr>
            <a:cxnSpLocks/>
          </p:cNvCxnSpPr>
          <p:nvPr/>
        </p:nvCxnSpPr>
        <p:spPr>
          <a:xfrm>
            <a:off x="424691" y="9115174"/>
            <a:ext cx="8672737" cy="3784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5F316E59-0349-CD43-9751-E98F3077A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81" y="39084"/>
            <a:ext cx="1631932" cy="584703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31DB72C2-719E-B64A-9F06-563D0C90EAA3}"/>
              </a:ext>
            </a:extLst>
          </p:cNvPr>
          <p:cNvSpPr txBox="1"/>
          <p:nvPr/>
        </p:nvSpPr>
        <p:spPr>
          <a:xfrm>
            <a:off x="157288" y="6187516"/>
            <a:ext cx="1879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askerville"/>
                <a:cs typeface="Baskerville"/>
              </a:rPr>
              <a:t>Gianluca Sarri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E88F70B-864F-4D46-B431-42B79DA57102}"/>
              </a:ext>
            </a:extLst>
          </p:cNvPr>
          <p:cNvCxnSpPr/>
          <p:nvPr/>
        </p:nvCxnSpPr>
        <p:spPr>
          <a:xfrm>
            <a:off x="253070" y="648981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B62E2082-54EB-1748-A0A8-29C605775A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23" t="4667" r="7583"/>
          <a:stretch/>
        </p:blipFill>
        <p:spPr>
          <a:xfrm>
            <a:off x="0" y="734331"/>
            <a:ext cx="9076364" cy="49128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3FA6BE-936F-204E-9DDA-4C63058A70ED}"/>
              </a:ext>
            </a:extLst>
          </p:cNvPr>
          <p:cNvSpPr txBox="1"/>
          <p:nvPr/>
        </p:nvSpPr>
        <p:spPr>
          <a:xfrm>
            <a:off x="237113" y="5732677"/>
            <a:ext cx="8927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Working with a focal spot with FWHM of 10 </a:t>
            </a:r>
            <a:r>
              <a:rPr lang="en-US" dirty="0">
                <a:latin typeface="Symbol" pitchFamily="2" charset="2"/>
                <a:ea typeface="Baskerville" panose="02020502070401020303" pitchFamily="18" charset="0"/>
              </a:rPr>
              <a:t>m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m will never allow </a:t>
            </a:r>
            <a:r>
              <a:rPr lang="en-US" dirty="0">
                <a:latin typeface="Symbol" pitchFamily="2" charset="2"/>
                <a:ea typeface="Baskerville" panose="02020502070401020303" pitchFamily="18" charset="0"/>
              </a:rPr>
              <a:t>c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&gt; 1 for a 200 TW system</a:t>
            </a:r>
          </a:p>
        </p:txBody>
      </p:sp>
    </p:spTree>
    <p:extLst>
      <p:ext uri="{BB962C8B-B14F-4D97-AF65-F5344CB8AC3E}">
        <p14:creationId xmlns:p14="http://schemas.microsoft.com/office/powerpoint/2010/main" val="2016070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Cube 280">
            <a:extLst>
              <a:ext uri="{FF2B5EF4-FFF2-40B4-BE49-F238E27FC236}">
                <a16:creationId xmlns:a16="http://schemas.microsoft.com/office/drawing/2014/main" id="{E2106B28-E264-C74F-B7AE-4A014B15C685}"/>
              </a:ext>
            </a:extLst>
          </p:cNvPr>
          <p:cNvSpPr/>
          <p:nvPr/>
        </p:nvSpPr>
        <p:spPr>
          <a:xfrm flipH="1" flipV="1">
            <a:off x="10397629" y="2320473"/>
            <a:ext cx="758683" cy="548028"/>
          </a:xfrm>
          <a:prstGeom prst="cube">
            <a:avLst>
              <a:gd name="adj" fmla="val 9933"/>
            </a:avLst>
          </a:prstGeom>
          <a:solidFill>
            <a:srgbClr val="E7E6E6">
              <a:lumMod val="50000"/>
            </a:srgbClr>
          </a:solidFill>
          <a:ln w="12700" cap="flat" cmpd="sng" algn="ctr">
            <a:solidFill>
              <a:srgbClr val="E7E6E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1" y="-9176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C.        Conceptual design (phot – laser)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/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234683" y="6187516"/>
              <a:ext cx="863785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Straight Connector 50"/>
          <p:cNvCxnSpPr>
            <a:cxnSpLocks/>
          </p:cNvCxnSpPr>
          <p:nvPr/>
        </p:nvCxnSpPr>
        <p:spPr>
          <a:xfrm>
            <a:off x="424691" y="9115174"/>
            <a:ext cx="8672737" cy="3784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5F316E59-0349-CD43-9751-E98F3077A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81" y="39084"/>
            <a:ext cx="1631932" cy="584703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31DB72C2-719E-B64A-9F06-563D0C90EAA3}"/>
              </a:ext>
            </a:extLst>
          </p:cNvPr>
          <p:cNvSpPr txBox="1"/>
          <p:nvPr/>
        </p:nvSpPr>
        <p:spPr>
          <a:xfrm>
            <a:off x="157288" y="6187516"/>
            <a:ext cx="1879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askerville"/>
                <a:cs typeface="Baskerville"/>
              </a:rPr>
              <a:t>Gianluca Sarri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E88F70B-864F-4D46-B431-42B79DA57102}"/>
              </a:ext>
            </a:extLst>
          </p:cNvPr>
          <p:cNvCxnSpPr/>
          <p:nvPr/>
        </p:nvCxnSpPr>
        <p:spPr>
          <a:xfrm>
            <a:off x="253070" y="648981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0" name="Cube 129">
            <a:extLst>
              <a:ext uri="{FF2B5EF4-FFF2-40B4-BE49-F238E27FC236}">
                <a16:creationId xmlns:a16="http://schemas.microsoft.com/office/drawing/2014/main" id="{F236610D-494E-724E-B66A-EE1055397BFD}"/>
              </a:ext>
            </a:extLst>
          </p:cNvPr>
          <p:cNvSpPr/>
          <p:nvPr/>
        </p:nvSpPr>
        <p:spPr>
          <a:xfrm flipH="1" flipV="1">
            <a:off x="2977902" y="2225725"/>
            <a:ext cx="797454" cy="953405"/>
          </a:xfrm>
          <a:prstGeom prst="cube">
            <a:avLst>
              <a:gd name="adj" fmla="val 9933"/>
            </a:avLst>
          </a:prstGeom>
          <a:solidFill>
            <a:srgbClr val="E7E6E6">
              <a:lumMod val="50000"/>
            </a:srgbClr>
          </a:solidFill>
          <a:ln w="12700" cap="flat" cmpd="sng" algn="ctr">
            <a:solidFill>
              <a:srgbClr val="E7E6E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75ED9539-6EC3-304D-9C06-D7095C57FA2F}"/>
              </a:ext>
            </a:extLst>
          </p:cNvPr>
          <p:cNvCxnSpPr>
            <a:cxnSpLocks/>
          </p:cNvCxnSpPr>
          <p:nvPr/>
        </p:nvCxnSpPr>
        <p:spPr>
          <a:xfrm>
            <a:off x="215900" y="2584433"/>
            <a:ext cx="12034197" cy="0"/>
          </a:xfrm>
          <a:prstGeom prst="line">
            <a:avLst/>
          </a:prstGeom>
          <a:noFill/>
          <a:ln w="6350" cap="flat" cmpd="sng" algn="ctr">
            <a:solidFill>
              <a:srgbClr val="E7E6E6">
                <a:lumMod val="50000"/>
              </a:srgbClr>
            </a:solidFill>
            <a:prstDash val="dash"/>
            <a:miter lim="800000"/>
          </a:ln>
          <a:effectLst/>
        </p:spPr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2C127E90-9386-9F47-94A0-A614CC84A481}"/>
              </a:ext>
            </a:extLst>
          </p:cNvPr>
          <p:cNvCxnSpPr>
            <a:cxnSpLocks/>
          </p:cNvCxnSpPr>
          <p:nvPr/>
        </p:nvCxnSpPr>
        <p:spPr>
          <a:xfrm>
            <a:off x="296824" y="2595351"/>
            <a:ext cx="673743" cy="0"/>
          </a:xfrm>
          <a:prstGeom prst="straightConnector1">
            <a:avLst/>
          </a:prstGeom>
          <a:noFill/>
          <a:ln w="3810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134" name="Triangle 133">
            <a:extLst>
              <a:ext uri="{FF2B5EF4-FFF2-40B4-BE49-F238E27FC236}">
                <a16:creationId xmlns:a16="http://schemas.microsoft.com/office/drawing/2014/main" id="{CDCC001C-618D-E242-B92C-9BA044C4EC35}"/>
              </a:ext>
            </a:extLst>
          </p:cNvPr>
          <p:cNvSpPr/>
          <p:nvPr/>
        </p:nvSpPr>
        <p:spPr>
          <a:xfrm rot="14300437">
            <a:off x="5468141" y="1685222"/>
            <a:ext cx="584791" cy="1180214"/>
          </a:xfrm>
          <a:prstGeom prst="triangle">
            <a:avLst/>
          </a:prstGeom>
          <a:gradFill>
            <a:gsLst>
              <a:gs pos="0">
                <a:srgbClr val="C00000"/>
              </a:gs>
              <a:gs pos="46000">
                <a:srgbClr val="ED7D31">
                  <a:lumMod val="60000"/>
                  <a:lumOff val="40000"/>
                </a:srgbClr>
              </a:gs>
              <a:gs pos="83000">
                <a:srgbClr val="ED7D31">
                  <a:lumMod val="20000"/>
                  <a:lumOff val="80000"/>
                </a:srgbClr>
              </a:gs>
              <a:gs pos="100000">
                <a:srgbClr val="ED7D31">
                  <a:lumMod val="20000"/>
                  <a:lumOff val="8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6122113E-1859-E84E-8C17-2DDA683CBC94}"/>
              </a:ext>
            </a:extLst>
          </p:cNvPr>
          <p:cNvSpPr txBox="1"/>
          <p:nvPr/>
        </p:nvSpPr>
        <p:spPr>
          <a:xfrm>
            <a:off x="5772592" y="1951385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Baskerville" panose="02020502070401020303" pitchFamily="18" charset="0"/>
                <a:ea typeface="Baskerville" panose="02020502070401020303" pitchFamily="18" charset="0"/>
              </a:rPr>
              <a:t>Laser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71C1E254-2F8C-5942-BF19-7C61E6593477}"/>
              </a:ext>
            </a:extLst>
          </p:cNvPr>
          <p:cNvSpPr txBox="1"/>
          <p:nvPr/>
        </p:nvSpPr>
        <p:spPr>
          <a:xfrm>
            <a:off x="139021" y="2286710"/>
            <a:ext cx="856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Baskerville" panose="02020502070401020303" pitchFamily="18" charset="0"/>
                <a:ea typeface="Baskerville" panose="02020502070401020303" pitchFamily="18" charset="0"/>
              </a:rPr>
              <a:t>Electrons</a:t>
            </a:r>
          </a:p>
        </p:txBody>
      </p:sp>
      <p:sp>
        <p:nvSpPr>
          <p:cNvPr id="144" name="Cube 143">
            <a:extLst>
              <a:ext uri="{FF2B5EF4-FFF2-40B4-BE49-F238E27FC236}">
                <a16:creationId xmlns:a16="http://schemas.microsoft.com/office/drawing/2014/main" id="{CF116DB6-3AFE-474C-928D-DE4AE632B7DB}"/>
              </a:ext>
            </a:extLst>
          </p:cNvPr>
          <p:cNvSpPr/>
          <p:nvPr/>
        </p:nvSpPr>
        <p:spPr>
          <a:xfrm flipH="1" flipV="1">
            <a:off x="3065393" y="2670620"/>
            <a:ext cx="754828" cy="421338"/>
          </a:xfrm>
          <a:prstGeom prst="cube">
            <a:avLst>
              <a:gd name="adj" fmla="val 9933"/>
            </a:avLst>
          </a:prstGeom>
          <a:solidFill>
            <a:srgbClr val="E7E6E6">
              <a:lumMod val="50000"/>
            </a:srgbClr>
          </a:solidFill>
          <a:ln w="12700" cap="flat" cmpd="sng" algn="ctr">
            <a:solidFill>
              <a:srgbClr val="E7E6E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1F99CCE4-B5DD-FA4F-9416-A0709483BCE6}"/>
              </a:ext>
            </a:extLst>
          </p:cNvPr>
          <p:cNvSpPr txBox="1"/>
          <p:nvPr/>
        </p:nvSpPr>
        <p:spPr>
          <a:xfrm>
            <a:off x="3175860" y="1787049"/>
            <a:ext cx="805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Baskerville" panose="02020502070401020303" pitchFamily="18" charset="0"/>
                <a:ea typeface="Baskerville" panose="02020502070401020303" pitchFamily="18" charset="0"/>
              </a:rPr>
              <a:t>Dipole 1</a:t>
            </a:r>
          </a:p>
        </p:txBody>
      </p: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AFC52396-FC33-3A44-8DFC-6BE2E63DF095}"/>
              </a:ext>
            </a:extLst>
          </p:cNvPr>
          <p:cNvCxnSpPr>
            <a:cxnSpLocks/>
          </p:cNvCxnSpPr>
          <p:nvPr/>
        </p:nvCxnSpPr>
        <p:spPr>
          <a:xfrm>
            <a:off x="5246632" y="2585707"/>
            <a:ext cx="0" cy="1124637"/>
          </a:xfrm>
          <a:prstGeom prst="line">
            <a:avLst/>
          </a:prstGeom>
          <a:noFill/>
          <a:ln w="6350" cap="flat" cmpd="sng" algn="ctr">
            <a:solidFill>
              <a:srgbClr val="E7E6E6">
                <a:lumMod val="25000"/>
              </a:srgbClr>
            </a:solidFill>
            <a:prstDash val="dash"/>
            <a:miter lim="800000"/>
          </a:ln>
          <a:effectLst/>
        </p:spPr>
      </p:cxn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BD95C1C9-D749-EA40-BD12-6FF56BB9FEA5}"/>
              </a:ext>
            </a:extLst>
          </p:cNvPr>
          <p:cNvCxnSpPr>
            <a:cxnSpLocks/>
          </p:cNvCxnSpPr>
          <p:nvPr/>
        </p:nvCxnSpPr>
        <p:spPr>
          <a:xfrm>
            <a:off x="1135881" y="3710344"/>
            <a:ext cx="4108930" cy="0"/>
          </a:xfrm>
          <a:prstGeom prst="straightConnector1">
            <a:avLst/>
          </a:prstGeom>
          <a:noFill/>
          <a:ln w="6350" cap="flat" cmpd="sng" algn="ctr">
            <a:solidFill>
              <a:srgbClr val="E7E6E6">
                <a:lumMod val="25000"/>
              </a:srgbClr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158" name="TextBox 157">
            <a:extLst>
              <a:ext uri="{FF2B5EF4-FFF2-40B4-BE49-F238E27FC236}">
                <a16:creationId xmlns:a16="http://schemas.microsoft.com/office/drawing/2014/main" id="{8BC86094-DD48-0840-9A64-23AC5DA3A528}"/>
              </a:ext>
            </a:extLst>
          </p:cNvPr>
          <p:cNvSpPr txBox="1"/>
          <p:nvPr/>
        </p:nvSpPr>
        <p:spPr>
          <a:xfrm>
            <a:off x="1874177" y="3254203"/>
            <a:ext cx="626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" panose="02020502070401020303" pitchFamily="18" charset="0"/>
                <a:ea typeface="Baskerville" panose="02020502070401020303" pitchFamily="18" charset="0"/>
              </a:rPr>
              <a:t>1 m</a:t>
            </a:r>
          </a:p>
        </p:txBody>
      </p:sp>
      <p:cxnSp>
        <p:nvCxnSpPr>
          <p:cNvPr id="221" name="Straight Arrow Connector 220">
            <a:extLst>
              <a:ext uri="{FF2B5EF4-FFF2-40B4-BE49-F238E27FC236}">
                <a16:creationId xmlns:a16="http://schemas.microsoft.com/office/drawing/2014/main" id="{DA6A95BB-84AD-F645-A0BA-C75C09B3BB07}"/>
              </a:ext>
            </a:extLst>
          </p:cNvPr>
          <p:cNvCxnSpPr>
            <a:cxnSpLocks/>
          </p:cNvCxnSpPr>
          <p:nvPr/>
        </p:nvCxnSpPr>
        <p:spPr>
          <a:xfrm>
            <a:off x="339674" y="930441"/>
            <a:ext cx="426855" cy="0"/>
          </a:xfrm>
          <a:prstGeom prst="straightConnector1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22" name="Straight Arrow Connector 221">
            <a:extLst>
              <a:ext uri="{FF2B5EF4-FFF2-40B4-BE49-F238E27FC236}">
                <a16:creationId xmlns:a16="http://schemas.microsoft.com/office/drawing/2014/main" id="{B9DA304F-4632-C743-9A30-9479127909CC}"/>
              </a:ext>
            </a:extLst>
          </p:cNvPr>
          <p:cNvCxnSpPr>
            <a:cxnSpLocks/>
          </p:cNvCxnSpPr>
          <p:nvPr/>
        </p:nvCxnSpPr>
        <p:spPr>
          <a:xfrm>
            <a:off x="339674" y="1205587"/>
            <a:ext cx="418828" cy="0"/>
          </a:xfrm>
          <a:prstGeom prst="straightConnector1">
            <a:avLst/>
          </a:prstGeom>
          <a:noFill/>
          <a:ln w="3810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223" name="Triangle 222">
            <a:extLst>
              <a:ext uri="{FF2B5EF4-FFF2-40B4-BE49-F238E27FC236}">
                <a16:creationId xmlns:a16="http://schemas.microsoft.com/office/drawing/2014/main" id="{818A9FC0-E0A5-7D49-A8FE-42AFF0BFAF13}"/>
              </a:ext>
            </a:extLst>
          </p:cNvPr>
          <p:cNvSpPr/>
          <p:nvPr/>
        </p:nvSpPr>
        <p:spPr>
          <a:xfrm rot="16200000">
            <a:off x="424669" y="1282014"/>
            <a:ext cx="150946" cy="418828"/>
          </a:xfrm>
          <a:prstGeom prst="triangle">
            <a:avLst/>
          </a:prstGeom>
          <a:gradFill>
            <a:gsLst>
              <a:gs pos="0">
                <a:srgbClr val="44546A">
                  <a:alpha val="45000"/>
                </a:srgbClr>
              </a:gs>
              <a:gs pos="22000">
                <a:srgbClr val="4472C4">
                  <a:lumMod val="75000"/>
                  <a:alpha val="41000"/>
                </a:srgbClr>
              </a:gs>
              <a:gs pos="83000">
                <a:srgbClr val="4472C4">
                  <a:lumMod val="40000"/>
                  <a:lumOff val="60000"/>
                  <a:alpha val="49000"/>
                </a:srgbClr>
              </a:gs>
              <a:gs pos="100000">
                <a:srgbClr val="A5A5A5">
                  <a:lumMod val="20000"/>
                  <a:lumOff val="80000"/>
                  <a:alpha val="37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27B32F3D-FDE1-DC4C-829F-735EBE3B1B33}"/>
              </a:ext>
            </a:extLst>
          </p:cNvPr>
          <p:cNvSpPr txBox="1"/>
          <p:nvPr/>
        </p:nvSpPr>
        <p:spPr>
          <a:xfrm>
            <a:off x="732565" y="753278"/>
            <a:ext cx="1081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" panose="02020502070401020303" pitchFamily="18" charset="0"/>
                <a:ea typeface="Baskerville" panose="02020502070401020303" pitchFamily="18" charset="0"/>
              </a:rPr>
              <a:t>Positrons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" panose="02020502070401020303" pitchFamily="18" charset="0"/>
                <a:ea typeface="Baskerville" panose="02020502070401020303" pitchFamily="18" charset="0"/>
              </a:rPr>
              <a:t>Electrons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" panose="02020502070401020303" pitchFamily="18" charset="0"/>
                <a:ea typeface="Baskerville" panose="02020502070401020303" pitchFamily="18" charset="0"/>
              </a:rPr>
              <a:t>Photons</a:t>
            </a: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629E4C45-DDE2-3B40-803C-080A8CF1790C}"/>
              </a:ext>
            </a:extLst>
          </p:cNvPr>
          <p:cNvSpPr/>
          <p:nvPr/>
        </p:nvSpPr>
        <p:spPr>
          <a:xfrm>
            <a:off x="265021" y="701806"/>
            <a:ext cx="1523231" cy="1021631"/>
          </a:xfrm>
          <a:prstGeom prst="rect">
            <a:avLst/>
          </a:prstGeom>
          <a:noFill/>
          <a:ln w="12700" cap="flat" cmpd="sng" algn="ctr">
            <a:solidFill>
              <a:srgbClr val="E7E6E6">
                <a:lumMod val="2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82E955C4-A2B0-2A43-86F5-9582D1596CE0}"/>
              </a:ext>
            </a:extLst>
          </p:cNvPr>
          <p:cNvSpPr/>
          <p:nvPr/>
        </p:nvSpPr>
        <p:spPr>
          <a:xfrm rot="1275220">
            <a:off x="5629361" y="2414700"/>
            <a:ext cx="138136" cy="276511"/>
          </a:xfrm>
          <a:prstGeom prst="arc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8" name="TextBox 227">
                <a:extLst>
                  <a:ext uri="{FF2B5EF4-FFF2-40B4-BE49-F238E27FC236}">
                    <a16:creationId xmlns:a16="http://schemas.microsoft.com/office/drawing/2014/main" id="{AFFECCB6-794E-6A4B-B006-069241411E8F}"/>
                  </a:ext>
                </a:extLst>
              </p:cNvPr>
              <p:cNvSpPr txBox="1"/>
              <p:nvPr/>
            </p:nvSpPr>
            <p:spPr>
              <a:xfrm>
                <a:off x="5764415" y="2323325"/>
                <a:ext cx="61106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25000"/>
                      </a:srgbClr>
                    </a:solidFill>
                    <a:effectLst/>
                    <a:uLnTx/>
                    <a:uFillTx/>
                    <a:latin typeface="Baskerville" panose="02020502070401020303" pitchFamily="18" charset="0"/>
                    <a:ea typeface="Baskerville" panose="02020502070401020303" pitchFamily="18" charset="0"/>
                  </a:rPr>
                  <a:t>17.5</a:t>
                </a:r>
                <a14:m>
                  <m:oMath xmlns:m="http://schemas.openxmlformats.org/officeDocument/2006/math">
                    <m:r>
                      <a:rPr kumimoji="0" lang="en-US" sz="1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E7E6E6">
                            <a:lumMod val="2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25000"/>
                      </a:srgbClr>
                    </a:solidFill>
                    <a:effectLst/>
                    <a:uLnTx/>
                    <a:uFillTx/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28" name="TextBox 227">
                <a:extLst>
                  <a:ext uri="{FF2B5EF4-FFF2-40B4-BE49-F238E27FC236}">
                    <a16:creationId xmlns:a16="http://schemas.microsoft.com/office/drawing/2014/main" id="{AFFECCB6-794E-6A4B-B006-069241411E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4415" y="2323325"/>
                <a:ext cx="611065" cy="307777"/>
              </a:xfrm>
              <a:prstGeom prst="rect">
                <a:avLst/>
              </a:prstGeom>
              <a:blipFill>
                <a:blip r:embed="rId3"/>
                <a:stretch>
                  <a:fillRect l="-2041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9" name="Cube 228">
            <a:extLst>
              <a:ext uri="{FF2B5EF4-FFF2-40B4-BE49-F238E27FC236}">
                <a16:creationId xmlns:a16="http://schemas.microsoft.com/office/drawing/2014/main" id="{40670E2D-1FDB-184D-B5F4-8581112DC287}"/>
              </a:ext>
            </a:extLst>
          </p:cNvPr>
          <p:cNvSpPr/>
          <p:nvPr/>
        </p:nvSpPr>
        <p:spPr>
          <a:xfrm flipH="1" flipV="1">
            <a:off x="970068" y="2310320"/>
            <a:ext cx="142297" cy="566546"/>
          </a:xfrm>
          <a:prstGeom prst="cube">
            <a:avLst>
              <a:gd name="adj" fmla="val 9933"/>
            </a:avLst>
          </a:prstGeom>
          <a:solidFill>
            <a:srgbClr val="E7E6E6">
              <a:lumMod val="50000"/>
            </a:srgbClr>
          </a:solidFill>
          <a:ln w="12700" cap="flat" cmpd="sng" algn="ctr">
            <a:solidFill>
              <a:srgbClr val="E7E6E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614EEA31-FB63-5343-85DF-8F011F30597F}"/>
              </a:ext>
            </a:extLst>
          </p:cNvPr>
          <p:cNvSpPr txBox="1"/>
          <p:nvPr/>
        </p:nvSpPr>
        <p:spPr>
          <a:xfrm>
            <a:off x="725260" y="1827067"/>
            <a:ext cx="657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Baskerville" panose="02020502070401020303" pitchFamily="18" charset="0"/>
                <a:ea typeface="Baskerville" panose="02020502070401020303" pitchFamily="18" charset="0"/>
              </a:rPr>
              <a:t>W foil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>
                <a:solidFill>
                  <a:srgbClr val="E7E6E6">
                    <a:lumMod val="25000"/>
                  </a:srgb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35 </a:t>
            </a:r>
            <a:r>
              <a:rPr lang="en-US" sz="1400" kern="0" dirty="0">
                <a:solidFill>
                  <a:srgbClr val="E7E6E6">
                    <a:lumMod val="25000"/>
                  </a:srgbClr>
                </a:solidFill>
                <a:latin typeface="Symbol" pitchFamily="2" charset="2"/>
                <a:ea typeface="Baskerville" panose="02020502070401020303" pitchFamily="18" charset="0"/>
              </a:rPr>
              <a:t>m</a:t>
            </a:r>
            <a:r>
              <a:rPr lang="en-US" sz="1400" kern="0" dirty="0">
                <a:solidFill>
                  <a:srgbClr val="E7E6E6">
                    <a:lumMod val="25000"/>
                  </a:srgb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m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9DD6B3BD-184D-1D42-86F4-05DB456E35F4}"/>
              </a:ext>
            </a:extLst>
          </p:cNvPr>
          <p:cNvSpPr txBox="1"/>
          <p:nvPr/>
        </p:nvSpPr>
        <p:spPr>
          <a:xfrm>
            <a:off x="1842806" y="1869012"/>
            <a:ext cx="973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Baskerville" panose="02020502070401020303" pitchFamily="18" charset="0"/>
                <a:ea typeface="Baskerville" panose="02020502070401020303" pitchFamily="18" charset="0"/>
              </a:rPr>
              <a:t>Collimator</a:t>
            </a:r>
          </a:p>
        </p:txBody>
      </p:sp>
      <p:cxnSp>
        <p:nvCxnSpPr>
          <p:cNvPr id="235" name="Straight Arrow Connector 234">
            <a:extLst>
              <a:ext uri="{FF2B5EF4-FFF2-40B4-BE49-F238E27FC236}">
                <a16:creationId xmlns:a16="http://schemas.microsoft.com/office/drawing/2014/main" id="{14FD38F0-26E8-FF4B-A6B0-3D2D670DF558}"/>
              </a:ext>
            </a:extLst>
          </p:cNvPr>
          <p:cNvCxnSpPr>
            <a:cxnSpLocks/>
          </p:cNvCxnSpPr>
          <p:nvPr/>
        </p:nvCxnSpPr>
        <p:spPr>
          <a:xfrm flipV="1">
            <a:off x="3913474" y="1829222"/>
            <a:ext cx="1790280" cy="756485"/>
          </a:xfrm>
          <a:prstGeom prst="straightConnector1">
            <a:avLst/>
          </a:prstGeom>
          <a:noFill/>
          <a:ln w="3810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36" name="Straight Arrow Connector 235">
            <a:extLst>
              <a:ext uri="{FF2B5EF4-FFF2-40B4-BE49-F238E27FC236}">
                <a16:creationId xmlns:a16="http://schemas.microsoft.com/office/drawing/2014/main" id="{9D171B73-9FBB-734B-AA31-412A1C32480E}"/>
              </a:ext>
            </a:extLst>
          </p:cNvPr>
          <p:cNvCxnSpPr>
            <a:cxnSpLocks/>
          </p:cNvCxnSpPr>
          <p:nvPr/>
        </p:nvCxnSpPr>
        <p:spPr>
          <a:xfrm>
            <a:off x="3881630" y="2600409"/>
            <a:ext cx="1822124" cy="738134"/>
          </a:xfrm>
          <a:prstGeom prst="straightConnector1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37" name="Straight Arrow Connector 236">
            <a:extLst>
              <a:ext uri="{FF2B5EF4-FFF2-40B4-BE49-F238E27FC236}">
                <a16:creationId xmlns:a16="http://schemas.microsoft.com/office/drawing/2014/main" id="{DDDC2BDF-356D-8E4B-813F-EC9235DF6100}"/>
              </a:ext>
            </a:extLst>
          </p:cNvPr>
          <p:cNvCxnSpPr>
            <a:cxnSpLocks/>
          </p:cNvCxnSpPr>
          <p:nvPr/>
        </p:nvCxnSpPr>
        <p:spPr>
          <a:xfrm>
            <a:off x="1711416" y="3275659"/>
            <a:ext cx="1104733" cy="0"/>
          </a:xfrm>
          <a:prstGeom prst="straightConnector1">
            <a:avLst/>
          </a:prstGeom>
          <a:noFill/>
          <a:ln w="6350" cap="flat" cmpd="sng" algn="ctr">
            <a:solidFill>
              <a:srgbClr val="E7E6E6">
                <a:lumMod val="25000"/>
              </a:srgbClr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239" name="Arc 238">
            <a:extLst>
              <a:ext uri="{FF2B5EF4-FFF2-40B4-BE49-F238E27FC236}">
                <a16:creationId xmlns:a16="http://schemas.microsoft.com/office/drawing/2014/main" id="{2DC6A9D4-83B8-4C48-AA20-46F763605663}"/>
              </a:ext>
            </a:extLst>
          </p:cNvPr>
          <p:cNvSpPr/>
          <p:nvPr/>
        </p:nvSpPr>
        <p:spPr>
          <a:xfrm rot="1275220">
            <a:off x="4202612" y="2414098"/>
            <a:ext cx="138136" cy="276511"/>
          </a:xfrm>
          <a:prstGeom prst="arc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0" name="Straight Arrow Connector 249">
            <a:extLst>
              <a:ext uri="{FF2B5EF4-FFF2-40B4-BE49-F238E27FC236}">
                <a16:creationId xmlns:a16="http://schemas.microsoft.com/office/drawing/2014/main" id="{844517FF-CFE2-F540-BDB3-8380066B1E6C}"/>
              </a:ext>
            </a:extLst>
          </p:cNvPr>
          <p:cNvCxnSpPr>
            <a:cxnSpLocks/>
          </p:cNvCxnSpPr>
          <p:nvPr/>
        </p:nvCxnSpPr>
        <p:spPr>
          <a:xfrm>
            <a:off x="2957806" y="3260945"/>
            <a:ext cx="925803" cy="5930"/>
          </a:xfrm>
          <a:prstGeom prst="straightConnector1">
            <a:avLst/>
          </a:prstGeom>
          <a:noFill/>
          <a:ln w="6350" cap="flat" cmpd="sng" algn="ctr">
            <a:solidFill>
              <a:srgbClr val="E7E6E6">
                <a:lumMod val="25000"/>
              </a:srgbClr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252" name="TextBox 251">
            <a:extLst>
              <a:ext uri="{FF2B5EF4-FFF2-40B4-BE49-F238E27FC236}">
                <a16:creationId xmlns:a16="http://schemas.microsoft.com/office/drawing/2014/main" id="{3312B311-42C4-3A46-9096-E871CA006E67}"/>
              </a:ext>
            </a:extLst>
          </p:cNvPr>
          <p:cNvSpPr txBox="1"/>
          <p:nvPr/>
        </p:nvSpPr>
        <p:spPr>
          <a:xfrm>
            <a:off x="3032012" y="3237535"/>
            <a:ext cx="1068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" panose="02020502070401020303" pitchFamily="18" charset="0"/>
                <a:ea typeface="Baskerville" panose="02020502070401020303" pitchFamily="18" charset="0"/>
              </a:rPr>
              <a:t>0.75 m</a:t>
            </a:r>
          </a:p>
        </p:txBody>
      </p:sp>
      <p:sp>
        <p:nvSpPr>
          <p:cNvPr id="253" name="Cube 252">
            <a:extLst>
              <a:ext uri="{FF2B5EF4-FFF2-40B4-BE49-F238E27FC236}">
                <a16:creationId xmlns:a16="http://schemas.microsoft.com/office/drawing/2014/main" id="{0F8EEA66-7776-A141-9CE6-6C7C36FA7606}"/>
              </a:ext>
            </a:extLst>
          </p:cNvPr>
          <p:cNvSpPr/>
          <p:nvPr/>
        </p:nvSpPr>
        <p:spPr>
          <a:xfrm flipH="1" flipV="1">
            <a:off x="6506721" y="2261028"/>
            <a:ext cx="797454" cy="953405"/>
          </a:xfrm>
          <a:prstGeom prst="cube">
            <a:avLst>
              <a:gd name="adj" fmla="val 9933"/>
            </a:avLst>
          </a:prstGeom>
          <a:solidFill>
            <a:srgbClr val="E7E6E6">
              <a:lumMod val="50000"/>
            </a:srgbClr>
          </a:solidFill>
          <a:ln w="12700" cap="flat" cmpd="sng" algn="ctr">
            <a:solidFill>
              <a:srgbClr val="E7E6E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4" name="Cube 253">
            <a:extLst>
              <a:ext uri="{FF2B5EF4-FFF2-40B4-BE49-F238E27FC236}">
                <a16:creationId xmlns:a16="http://schemas.microsoft.com/office/drawing/2014/main" id="{F2A71941-A3EE-AD46-B5CA-49DE14D88A05}"/>
              </a:ext>
            </a:extLst>
          </p:cNvPr>
          <p:cNvSpPr/>
          <p:nvPr/>
        </p:nvSpPr>
        <p:spPr>
          <a:xfrm flipH="1" flipV="1">
            <a:off x="6594212" y="2705923"/>
            <a:ext cx="754828" cy="421338"/>
          </a:xfrm>
          <a:prstGeom prst="cube">
            <a:avLst>
              <a:gd name="adj" fmla="val 9933"/>
            </a:avLst>
          </a:prstGeom>
          <a:solidFill>
            <a:srgbClr val="E7E6E6">
              <a:lumMod val="50000"/>
            </a:srgbClr>
          </a:solidFill>
          <a:ln w="12700" cap="flat" cmpd="sng" algn="ctr">
            <a:solidFill>
              <a:srgbClr val="E7E6E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id="{FEC44206-C92A-5848-8C97-C6A77BE290D6}"/>
              </a:ext>
            </a:extLst>
          </p:cNvPr>
          <p:cNvSpPr txBox="1"/>
          <p:nvPr/>
        </p:nvSpPr>
        <p:spPr>
          <a:xfrm>
            <a:off x="6704679" y="1872592"/>
            <a:ext cx="805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Baskerville" panose="02020502070401020303" pitchFamily="18" charset="0"/>
                <a:ea typeface="Baskerville" panose="02020502070401020303" pitchFamily="18" charset="0"/>
              </a:rPr>
              <a:t>Dipole 2</a:t>
            </a:r>
          </a:p>
        </p:txBody>
      </p:sp>
      <p:cxnSp>
        <p:nvCxnSpPr>
          <p:cNvPr id="257" name="Straight Arrow Connector 256">
            <a:extLst>
              <a:ext uri="{FF2B5EF4-FFF2-40B4-BE49-F238E27FC236}">
                <a16:creationId xmlns:a16="http://schemas.microsoft.com/office/drawing/2014/main" id="{C42AD0E2-679E-654C-B34E-79431704F475}"/>
              </a:ext>
            </a:extLst>
          </p:cNvPr>
          <p:cNvCxnSpPr>
            <a:cxnSpLocks/>
          </p:cNvCxnSpPr>
          <p:nvPr/>
        </p:nvCxnSpPr>
        <p:spPr>
          <a:xfrm>
            <a:off x="6486625" y="3296248"/>
            <a:ext cx="797454" cy="0"/>
          </a:xfrm>
          <a:prstGeom prst="straightConnector1">
            <a:avLst/>
          </a:prstGeom>
          <a:noFill/>
          <a:ln w="6350" cap="flat" cmpd="sng" algn="ctr">
            <a:solidFill>
              <a:srgbClr val="E7E6E6">
                <a:lumMod val="25000"/>
              </a:srgbClr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258" name="Cube 257">
            <a:extLst>
              <a:ext uri="{FF2B5EF4-FFF2-40B4-BE49-F238E27FC236}">
                <a16:creationId xmlns:a16="http://schemas.microsoft.com/office/drawing/2014/main" id="{86D8704E-8765-5049-A241-FCACD71B25B8}"/>
              </a:ext>
            </a:extLst>
          </p:cNvPr>
          <p:cNvSpPr/>
          <p:nvPr/>
        </p:nvSpPr>
        <p:spPr>
          <a:xfrm flipH="1" flipV="1">
            <a:off x="8095658" y="1195958"/>
            <a:ext cx="797454" cy="953405"/>
          </a:xfrm>
          <a:prstGeom prst="cube">
            <a:avLst>
              <a:gd name="adj" fmla="val 9933"/>
            </a:avLst>
          </a:prstGeom>
          <a:solidFill>
            <a:srgbClr val="E7E6E6">
              <a:lumMod val="50000"/>
            </a:srgbClr>
          </a:solidFill>
          <a:ln w="12700" cap="flat" cmpd="sng" algn="ctr">
            <a:solidFill>
              <a:srgbClr val="E7E6E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9" name="Cube 258">
            <a:extLst>
              <a:ext uri="{FF2B5EF4-FFF2-40B4-BE49-F238E27FC236}">
                <a16:creationId xmlns:a16="http://schemas.microsoft.com/office/drawing/2014/main" id="{7E30BC90-D270-3A45-AE6A-D5E91813F553}"/>
              </a:ext>
            </a:extLst>
          </p:cNvPr>
          <p:cNvSpPr/>
          <p:nvPr/>
        </p:nvSpPr>
        <p:spPr>
          <a:xfrm flipH="1" flipV="1">
            <a:off x="8183149" y="1640853"/>
            <a:ext cx="754828" cy="421338"/>
          </a:xfrm>
          <a:prstGeom prst="cube">
            <a:avLst>
              <a:gd name="adj" fmla="val 9933"/>
            </a:avLst>
          </a:prstGeom>
          <a:solidFill>
            <a:srgbClr val="E7E6E6">
              <a:lumMod val="50000"/>
            </a:srgbClr>
          </a:solidFill>
          <a:ln w="12700" cap="flat" cmpd="sng" algn="ctr">
            <a:solidFill>
              <a:srgbClr val="E7E6E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EF97246F-6464-C544-B03D-7892CEC39808}"/>
              </a:ext>
            </a:extLst>
          </p:cNvPr>
          <p:cNvSpPr txBox="1"/>
          <p:nvPr/>
        </p:nvSpPr>
        <p:spPr>
          <a:xfrm>
            <a:off x="8293616" y="797485"/>
            <a:ext cx="805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Baskerville" panose="02020502070401020303" pitchFamily="18" charset="0"/>
                <a:ea typeface="Baskerville" panose="02020502070401020303" pitchFamily="18" charset="0"/>
              </a:rPr>
              <a:t>Dipole 3</a:t>
            </a:r>
          </a:p>
        </p:txBody>
      </p:sp>
      <p:cxnSp>
        <p:nvCxnSpPr>
          <p:cNvPr id="262" name="Straight Arrow Connector 261">
            <a:extLst>
              <a:ext uri="{FF2B5EF4-FFF2-40B4-BE49-F238E27FC236}">
                <a16:creationId xmlns:a16="http://schemas.microsoft.com/office/drawing/2014/main" id="{B539D566-8F54-894F-9AA0-9D1779C8949C}"/>
              </a:ext>
            </a:extLst>
          </p:cNvPr>
          <p:cNvCxnSpPr>
            <a:cxnSpLocks/>
          </p:cNvCxnSpPr>
          <p:nvPr/>
        </p:nvCxnSpPr>
        <p:spPr>
          <a:xfrm>
            <a:off x="8075562" y="2231178"/>
            <a:ext cx="797454" cy="0"/>
          </a:xfrm>
          <a:prstGeom prst="straightConnector1">
            <a:avLst/>
          </a:prstGeom>
          <a:noFill/>
          <a:ln w="6350" cap="flat" cmpd="sng" algn="ctr">
            <a:solidFill>
              <a:srgbClr val="E7E6E6">
                <a:lumMod val="25000"/>
              </a:srgbClr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263" name="Cube 262">
            <a:extLst>
              <a:ext uri="{FF2B5EF4-FFF2-40B4-BE49-F238E27FC236}">
                <a16:creationId xmlns:a16="http://schemas.microsoft.com/office/drawing/2014/main" id="{BA2D0915-852C-5D4E-B692-8D6992035A95}"/>
              </a:ext>
            </a:extLst>
          </p:cNvPr>
          <p:cNvSpPr/>
          <p:nvPr/>
        </p:nvSpPr>
        <p:spPr>
          <a:xfrm flipH="1" flipV="1">
            <a:off x="8087548" y="3266875"/>
            <a:ext cx="797454" cy="953405"/>
          </a:xfrm>
          <a:prstGeom prst="cube">
            <a:avLst>
              <a:gd name="adj" fmla="val 9933"/>
            </a:avLst>
          </a:prstGeom>
          <a:solidFill>
            <a:srgbClr val="E7E6E6">
              <a:lumMod val="50000"/>
            </a:srgbClr>
          </a:solidFill>
          <a:ln w="12700" cap="flat" cmpd="sng" algn="ctr">
            <a:solidFill>
              <a:srgbClr val="E7E6E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4" name="Cube 263">
            <a:extLst>
              <a:ext uri="{FF2B5EF4-FFF2-40B4-BE49-F238E27FC236}">
                <a16:creationId xmlns:a16="http://schemas.microsoft.com/office/drawing/2014/main" id="{D44377C4-0AA9-AB46-9A3C-32F31377CECC}"/>
              </a:ext>
            </a:extLst>
          </p:cNvPr>
          <p:cNvSpPr/>
          <p:nvPr/>
        </p:nvSpPr>
        <p:spPr>
          <a:xfrm flipH="1" flipV="1">
            <a:off x="8175039" y="3711770"/>
            <a:ext cx="754828" cy="421338"/>
          </a:xfrm>
          <a:prstGeom prst="cube">
            <a:avLst>
              <a:gd name="adj" fmla="val 9933"/>
            </a:avLst>
          </a:prstGeom>
          <a:solidFill>
            <a:srgbClr val="E7E6E6">
              <a:lumMod val="50000"/>
            </a:srgbClr>
          </a:solidFill>
          <a:ln w="12700" cap="flat" cmpd="sng" algn="ctr">
            <a:solidFill>
              <a:srgbClr val="E7E6E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5884DC2D-CB09-7B4B-89A4-05A582714564}"/>
              </a:ext>
            </a:extLst>
          </p:cNvPr>
          <p:cNvSpPr txBox="1"/>
          <p:nvPr/>
        </p:nvSpPr>
        <p:spPr>
          <a:xfrm>
            <a:off x="8285506" y="2868391"/>
            <a:ext cx="805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Baskerville" panose="02020502070401020303" pitchFamily="18" charset="0"/>
                <a:ea typeface="Baskerville" panose="02020502070401020303" pitchFamily="18" charset="0"/>
              </a:rPr>
              <a:t>Dipole 4</a:t>
            </a:r>
          </a:p>
        </p:txBody>
      </p:sp>
      <p:cxnSp>
        <p:nvCxnSpPr>
          <p:cNvPr id="267" name="Straight Arrow Connector 266">
            <a:extLst>
              <a:ext uri="{FF2B5EF4-FFF2-40B4-BE49-F238E27FC236}">
                <a16:creationId xmlns:a16="http://schemas.microsoft.com/office/drawing/2014/main" id="{DFA6E0BD-55BF-2941-BF66-3E5B726AB21B}"/>
              </a:ext>
            </a:extLst>
          </p:cNvPr>
          <p:cNvCxnSpPr>
            <a:cxnSpLocks/>
          </p:cNvCxnSpPr>
          <p:nvPr/>
        </p:nvCxnSpPr>
        <p:spPr>
          <a:xfrm>
            <a:off x="8067452" y="4302095"/>
            <a:ext cx="797454" cy="0"/>
          </a:xfrm>
          <a:prstGeom prst="straightConnector1">
            <a:avLst/>
          </a:prstGeom>
          <a:noFill/>
          <a:ln w="6350" cap="flat" cmpd="sng" algn="ctr">
            <a:solidFill>
              <a:srgbClr val="E7E6E6">
                <a:lumMod val="25000"/>
              </a:srgbClr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231" name="Triangle 230">
            <a:extLst>
              <a:ext uri="{FF2B5EF4-FFF2-40B4-BE49-F238E27FC236}">
                <a16:creationId xmlns:a16="http://schemas.microsoft.com/office/drawing/2014/main" id="{BEE8CFE6-B035-C848-B175-F963216E1BFE}"/>
              </a:ext>
            </a:extLst>
          </p:cNvPr>
          <p:cNvSpPr/>
          <p:nvPr/>
        </p:nvSpPr>
        <p:spPr>
          <a:xfrm rot="16200000">
            <a:off x="6089734" y="-2594311"/>
            <a:ext cx="424198" cy="10375521"/>
          </a:xfrm>
          <a:prstGeom prst="triangle">
            <a:avLst/>
          </a:prstGeom>
          <a:gradFill>
            <a:gsLst>
              <a:gs pos="0">
                <a:srgbClr val="44546A">
                  <a:alpha val="45000"/>
                </a:srgbClr>
              </a:gs>
              <a:gs pos="22000">
                <a:srgbClr val="4472C4">
                  <a:lumMod val="75000"/>
                  <a:alpha val="41000"/>
                </a:srgbClr>
              </a:gs>
              <a:gs pos="83000">
                <a:srgbClr val="4472C4">
                  <a:lumMod val="40000"/>
                  <a:lumOff val="60000"/>
                  <a:alpha val="49000"/>
                </a:srgbClr>
              </a:gs>
              <a:gs pos="100000">
                <a:srgbClr val="A5A5A5">
                  <a:lumMod val="20000"/>
                  <a:lumOff val="80000"/>
                  <a:alpha val="37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Cube 144">
            <a:extLst>
              <a:ext uri="{FF2B5EF4-FFF2-40B4-BE49-F238E27FC236}">
                <a16:creationId xmlns:a16="http://schemas.microsoft.com/office/drawing/2014/main" id="{91BE8AD1-34AC-814E-8130-EC2B45FF70E0}"/>
              </a:ext>
            </a:extLst>
          </p:cNvPr>
          <p:cNvSpPr/>
          <p:nvPr/>
        </p:nvSpPr>
        <p:spPr>
          <a:xfrm flipH="1" flipV="1">
            <a:off x="3117559" y="2081598"/>
            <a:ext cx="786978" cy="953405"/>
          </a:xfrm>
          <a:prstGeom prst="cube">
            <a:avLst>
              <a:gd name="adj" fmla="val 9933"/>
            </a:avLst>
          </a:prstGeom>
          <a:solidFill>
            <a:srgbClr val="E7E6E6">
              <a:lumMod val="50000"/>
            </a:srgbClr>
          </a:solidFill>
          <a:ln w="12700" cap="flat" cmpd="sng" algn="ctr">
            <a:solidFill>
              <a:srgbClr val="E7E6E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n 5">
            <a:extLst>
              <a:ext uri="{FF2B5EF4-FFF2-40B4-BE49-F238E27FC236}">
                <a16:creationId xmlns:a16="http://schemas.microsoft.com/office/drawing/2014/main" id="{A0B2BDBE-E070-604E-800C-B0D1720B1D8C}"/>
              </a:ext>
            </a:extLst>
          </p:cNvPr>
          <p:cNvSpPr/>
          <p:nvPr/>
        </p:nvSpPr>
        <p:spPr>
          <a:xfrm rot="16200000">
            <a:off x="1834135" y="1993670"/>
            <a:ext cx="914400" cy="1216152"/>
          </a:xfrm>
          <a:prstGeom prst="can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8CFFA87-9277-A74E-A51F-D3D452B7DC8D}"/>
              </a:ext>
            </a:extLst>
          </p:cNvPr>
          <p:cNvSpPr/>
          <p:nvPr/>
        </p:nvSpPr>
        <p:spPr>
          <a:xfrm>
            <a:off x="1746157" y="2440598"/>
            <a:ext cx="90312" cy="322748"/>
          </a:xfrm>
          <a:prstGeom prst="ellipse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Triangle 232">
            <a:extLst>
              <a:ext uri="{FF2B5EF4-FFF2-40B4-BE49-F238E27FC236}">
                <a16:creationId xmlns:a16="http://schemas.microsoft.com/office/drawing/2014/main" id="{B1F922E8-D73F-BA44-A7E7-26AF775BDEBC}"/>
              </a:ext>
            </a:extLst>
          </p:cNvPr>
          <p:cNvSpPr/>
          <p:nvPr/>
        </p:nvSpPr>
        <p:spPr>
          <a:xfrm rot="16200000">
            <a:off x="1403226" y="2193107"/>
            <a:ext cx="45719" cy="820769"/>
          </a:xfrm>
          <a:prstGeom prst="triangle">
            <a:avLst/>
          </a:prstGeom>
          <a:solidFill>
            <a:schemeClr val="tx2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9" name="Straight Connector 268">
            <a:extLst>
              <a:ext uri="{FF2B5EF4-FFF2-40B4-BE49-F238E27FC236}">
                <a16:creationId xmlns:a16="http://schemas.microsoft.com/office/drawing/2014/main" id="{CB9742F0-530A-BA4D-8CD4-4F7CBAA2A227}"/>
              </a:ext>
            </a:extLst>
          </p:cNvPr>
          <p:cNvCxnSpPr>
            <a:cxnSpLocks/>
          </p:cNvCxnSpPr>
          <p:nvPr/>
        </p:nvCxnSpPr>
        <p:spPr>
          <a:xfrm>
            <a:off x="6206500" y="2582172"/>
            <a:ext cx="405135" cy="0"/>
          </a:xfrm>
          <a:prstGeom prst="line">
            <a:avLst/>
          </a:prstGeom>
          <a:ln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>
            <a:extLst>
              <a:ext uri="{FF2B5EF4-FFF2-40B4-BE49-F238E27FC236}">
                <a16:creationId xmlns:a16="http://schemas.microsoft.com/office/drawing/2014/main" id="{F475F38F-4286-F749-9588-DDB9E1BC8903}"/>
              </a:ext>
            </a:extLst>
          </p:cNvPr>
          <p:cNvCxnSpPr>
            <a:cxnSpLocks/>
          </p:cNvCxnSpPr>
          <p:nvPr/>
        </p:nvCxnSpPr>
        <p:spPr>
          <a:xfrm flipV="1">
            <a:off x="7375055" y="1306278"/>
            <a:ext cx="1226342" cy="1092783"/>
          </a:xfrm>
          <a:prstGeom prst="line">
            <a:avLst/>
          </a:prstGeom>
          <a:ln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>
            <a:extLst>
              <a:ext uri="{FF2B5EF4-FFF2-40B4-BE49-F238E27FC236}">
                <a16:creationId xmlns:a16="http://schemas.microsoft.com/office/drawing/2014/main" id="{DF9CEFD8-4BAD-6643-98A2-6F4E463B2751}"/>
              </a:ext>
            </a:extLst>
          </p:cNvPr>
          <p:cNvCxnSpPr>
            <a:cxnSpLocks/>
          </p:cNvCxnSpPr>
          <p:nvPr/>
        </p:nvCxnSpPr>
        <p:spPr>
          <a:xfrm>
            <a:off x="8726720" y="1318149"/>
            <a:ext cx="1800000" cy="12315"/>
          </a:xfrm>
          <a:prstGeom prst="line">
            <a:avLst/>
          </a:prstGeom>
          <a:ln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1" name="Cube 260">
            <a:extLst>
              <a:ext uri="{FF2B5EF4-FFF2-40B4-BE49-F238E27FC236}">
                <a16:creationId xmlns:a16="http://schemas.microsoft.com/office/drawing/2014/main" id="{FC265535-EB8B-1044-9BD1-87E9D82638F0}"/>
              </a:ext>
            </a:extLst>
          </p:cNvPr>
          <p:cNvSpPr/>
          <p:nvPr/>
        </p:nvSpPr>
        <p:spPr>
          <a:xfrm flipH="1" flipV="1">
            <a:off x="8235315" y="1051831"/>
            <a:ext cx="786978" cy="953405"/>
          </a:xfrm>
          <a:prstGeom prst="cube">
            <a:avLst>
              <a:gd name="adj" fmla="val 9933"/>
            </a:avLst>
          </a:prstGeom>
          <a:solidFill>
            <a:srgbClr val="E7E6E6">
              <a:lumMod val="50000"/>
            </a:srgbClr>
          </a:solidFill>
          <a:ln w="12700" cap="flat" cmpd="sng" algn="ctr">
            <a:solidFill>
              <a:srgbClr val="E7E6E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5" name="Straight Connector 274">
            <a:extLst>
              <a:ext uri="{FF2B5EF4-FFF2-40B4-BE49-F238E27FC236}">
                <a16:creationId xmlns:a16="http://schemas.microsoft.com/office/drawing/2014/main" id="{F8AA48B3-D7D9-FD41-9855-9157D1F9E9BF}"/>
              </a:ext>
            </a:extLst>
          </p:cNvPr>
          <p:cNvCxnSpPr>
            <a:cxnSpLocks/>
          </p:cNvCxnSpPr>
          <p:nvPr/>
        </p:nvCxnSpPr>
        <p:spPr>
          <a:xfrm>
            <a:off x="7247389" y="2702427"/>
            <a:ext cx="1050861" cy="733870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>
            <a:extLst>
              <a:ext uri="{FF2B5EF4-FFF2-40B4-BE49-F238E27FC236}">
                <a16:creationId xmlns:a16="http://schemas.microsoft.com/office/drawing/2014/main" id="{627427FF-E3F4-D543-896A-06A672F369BF}"/>
              </a:ext>
            </a:extLst>
          </p:cNvPr>
          <p:cNvCxnSpPr>
            <a:cxnSpLocks/>
          </p:cNvCxnSpPr>
          <p:nvPr/>
        </p:nvCxnSpPr>
        <p:spPr>
          <a:xfrm>
            <a:off x="8795497" y="3525342"/>
            <a:ext cx="1800000" cy="12315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6" name="Cube 265">
            <a:extLst>
              <a:ext uri="{FF2B5EF4-FFF2-40B4-BE49-F238E27FC236}">
                <a16:creationId xmlns:a16="http://schemas.microsoft.com/office/drawing/2014/main" id="{60BEF6B7-C15C-AC42-B444-0E827D49C9A9}"/>
              </a:ext>
            </a:extLst>
          </p:cNvPr>
          <p:cNvSpPr/>
          <p:nvPr/>
        </p:nvSpPr>
        <p:spPr>
          <a:xfrm flipH="1" flipV="1">
            <a:off x="8227205" y="3122748"/>
            <a:ext cx="786978" cy="953405"/>
          </a:xfrm>
          <a:prstGeom prst="cube">
            <a:avLst>
              <a:gd name="adj" fmla="val 9933"/>
            </a:avLst>
          </a:prstGeom>
          <a:solidFill>
            <a:srgbClr val="E7E6E6">
              <a:lumMod val="50000"/>
            </a:srgbClr>
          </a:solidFill>
          <a:ln w="12700" cap="flat" cmpd="sng" algn="ctr">
            <a:solidFill>
              <a:srgbClr val="E7E6E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6" name="Cube 255">
            <a:extLst>
              <a:ext uri="{FF2B5EF4-FFF2-40B4-BE49-F238E27FC236}">
                <a16:creationId xmlns:a16="http://schemas.microsoft.com/office/drawing/2014/main" id="{5FA33367-48EA-EB4D-933E-6B3E0049D714}"/>
              </a:ext>
            </a:extLst>
          </p:cNvPr>
          <p:cNvSpPr/>
          <p:nvPr/>
        </p:nvSpPr>
        <p:spPr>
          <a:xfrm flipH="1" flipV="1">
            <a:off x="6646378" y="2116901"/>
            <a:ext cx="786978" cy="953405"/>
          </a:xfrm>
          <a:prstGeom prst="cube">
            <a:avLst>
              <a:gd name="adj" fmla="val 9933"/>
            </a:avLst>
          </a:prstGeom>
          <a:solidFill>
            <a:srgbClr val="E7E6E6">
              <a:lumMod val="50000"/>
            </a:srgbClr>
          </a:solidFill>
          <a:ln w="12700" cap="flat" cmpd="sng" algn="ctr">
            <a:solidFill>
              <a:srgbClr val="E7E6E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9" name="Cube 278">
            <a:extLst>
              <a:ext uri="{FF2B5EF4-FFF2-40B4-BE49-F238E27FC236}">
                <a16:creationId xmlns:a16="http://schemas.microsoft.com/office/drawing/2014/main" id="{26DEAA7C-47E8-A44D-85F1-EFF09160ACA5}"/>
              </a:ext>
            </a:extLst>
          </p:cNvPr>
          <p:cNvSpPr/>
          <p:nvPr/>
        </p:nvSpPr>
        <p:spPr>
          <a:xfrm flipH="1" flipV="1">
            <a:off x="10502530" y="1084923"/>
            <a:ext cx="758683" cy="548028"/>
          </a:xfrm>
          <a:prstGeom prst="cube">
            <a:avLst>
              <a:gd name="adj" fmla="val 9933"/>
            </a:avLst>
          </a:prstGeom>
          <a:solidFill>
            <a:srgbClr val="E7E6E6">
              <a:lumMod val="50000"/>
            </a:srgbClr>
          </a:solidFill>
          <a:ln w="12700" cap="flat" cmpd="sng" algn="ctr">
            <a:solidFill>
              <a:srgbClr val="E7E6E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0" name="Cube 279">
            <a:extLst>
              <a:ext uri="{FF2B5EF4-FFF2-40B4-BE49-F238E27FC236}">
                <a16:creationId xmlns:a16="http://schemas.microsoft.com/office/drawing/2014/main" id="{4C85E8DD-6237-4345-8AC5-FC0C4BFFEBA1}"/>
              </a:ext>
            </a:extLst>
          </p:cNvPr>
          <p:cNvSpPr/>
          <p:nvPr/>
        </p:nvSpPr>
        <p:spPr>
          <a:xfrm flipH="1" flipV="1">
            <a:off x="10522310" y="3275237"/>
            <a:ext cx="758683" cy="548028"/>
          </a:xfrm>
          <a:prstGeom prst="cube">
            <a:avLst>
              <a:gd name="adj" fmla="val 9933"/>
            </a:avLst>
          </a:prstGeom>
          <a:solidFill>
            <a:srgbClr val="E7E6E6">
              <a:lumMod val="50000"/>
            </a:srgbClr>
          </a:solidFill>
          <a:ln w="12700" cap="flat" cmpd="sng" algn="ctr">
            <a:solidFill>
              <a:srgbClr val="E7E6E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6BE9E906-67A4-8D41-8031-47B149D490A3}"/>
              </a:ext>
            </a:extLst>
          </p:cNvPr>
          <p:cNvCxnSpPr>
            <a:cxnSpLocks/>
          </p:cNvCxnSpPr>
          <p:nvPr/>
        </p:nvCxnSpPr>
        <p:spPr>
          <a:xfrm>
            <a:off x="3883609" y="3262524"/>
            <a:ext cx="1361103" cy="0"/>
          </a:xfrm>
          <a:prstGeom prst="straightConnector1">
            <a:avLst/>
          </a:prstGeom>
          <a:noFill/>
          <a:ln w="6350" cap="flat" cmpd="sng" algn="ctr">
            <a:solidFill>
              <a:srgbClr val="E7E6E6">
                <a:lumMod val="25000"/>
              </a:srgbClr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238" name="TextBox 237">
            <a:extLst>
              <a:ext uri="{FF2B5EF4-FFF2-40B4-BE49-F238E27FC236}">
                <a16:creationId xmlns:a16="http://schemas.microsoft.com/office/drawing/2014/main" id="{0C0A8166-8E79-E34B-BC84-D22D43DF2463}"/>
              </a:ext>
            </a:extLst>
          </p:cNvPr>
          <p:cNvSpPr txBox="1"/>
          <p:nvPr/>
        </p:nvSpPr>
        <p:spPr>
          <a:xfrm>
            <a:off x="4119989" y="3239589"/>
            <a:ext cx="1068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" panose="02020502070401020303" pitchFamily="18" charset="0"/>
                <a:ea typeface="Baskerville" panose="02020502070401020303" pitchFamily="18" charset="0"/>
              </a:rPr>
              <a:t>0.25 m</a:t>
            </a: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1884C21E-B7CC-1340-BA7D-CEB9B5222639}"/>
              </a:ext>
            </a:extLst>
          </p:cNvPr>
          <p:cNvSpPr txBox="1"/>
          <p:nvPr/>
        </p:nvSpPr>
        <p:spPr>
          <a:xfrm>
            <a:off x="3153409" y="2695628"/>
            <a:ext cx="790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dirty="0">
                <a:solidFill>
                  <a:prstClr val="white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B = 2 T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9D3AAAD1-808C-314D-82FB-A7816DD689AC}"/>
              </a:ext>
            </a:extLst>
          </p:cNvPr>
          <p:cNvSpPr txBox="1"/>
          <p:nvPr/>
        </p:nvSpPr>
        <p:spPr>
          <a:xfrm>
            <a:off x="1841076" y="2810540"/>
            <a:ext cx="1082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0" dirty="0">
                <a:solidFill>
                  <a:prstClr val="white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0.5 mm hole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5CADFF35-8F54-B84F-92B5-BF64AE4EEDF1}"/>
              </a:ext>
            </a:extLst>
          </p:cNvPr>
          <p:cNvSpPr txBox="1"/>
          <p:nvPr/>
        </p:nvSpPr>
        <p:spPr>
          <a:xfrm>
            <a:off x="3020607" y="3718301"/>
            <a:ext cx="626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prstClr val="black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2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" panose="02020502070401020303" pitchFamily="18" charset="0"/>
                <a:ea typeface="Baskerville" panose="02020502070401020303" pitchFamily="18" charset="0"/>
              </a:rPr>
              <a:t> m</a:t>
            </a:r>
          </a:p>
        </p:txBody>
      </p:sp>
      <p:cxnSp>
        <p:nvCxnSpPr>
          <p:cNvPr id="244" name="Straight Connector 243">
            <a:extLst>
              <a:ext uri="{FF2B5EF4-FFF2-40B4-BE49-F238E27FC236}">
                <a16:creationId xmlns:a16="http://schemas.microsoft.com/office/drawing/2014/main" id="{1834B042-FDC7-7740-ABFF-D84052C71FF9}"/>
              </a:ext>
            </a:extLst>
          </p:cNvPr>
          <p:cNvCxnSpPr>
            <a:cxnSpLocks/>
          </p:cNvCxnSpPr>
          <p:nvPr/>
        </p:nvCxnSpPr>
        <p:spPr>
          <a:xfrm>
            <a:off x="1115785" y="2627092"/>
            <a:ext cx="0" cy="1124637"/>
          </a:xfrm>
          <a:prstGeom prst="line">
            <a:avLst/>
          </a:prstGeom>
          <a:noFill/>
          <a:ln w="6350" cap="flat" cmpd="sng" algn="ctr">
            <a:solidFill>
              <a:srgbClr val="E7E6E6">
                <a:lumMod val="25000"/>
              </a:srgbClr>
            </a:solidFill>
            <a:prstDash val="dash"/>
            <a:miter lim="800000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BEFBE1B-DCA3-6246-B1FC-541AC24E56E1}"/>
              </a:ext>
            </a:extLst>
          </p:cNvPr>
          <p:cNvSpPr txBox="1"/>
          <p:nvPr/>
        </p:nvSpPr>
        <p:spPr>
          <a:xfrm>
            <a:off x="92930" y="3959435"/>
            <a:ext cx="902125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2m away from the interaction point, the 10 GeV photons will have a diameter of ~ 100 </a:t>
            </a:r>
            <a:r>
              <a:rPr lang="en-US" sz="1600" dirty="0">
                <a:latin typeface="Symbol" pitchFamily="2" charset="2"/>
                <a:ea typeface="Baskerville" panose="02020502070401020303" pitchFamily="18" charset="0"/>
              </a:rPr>
              <a:t>m</a:t>
            </a: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d</a:t>
            </a:r>
            <a:r>
              <a:rPr lang="en-US" sz="1600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0</a:t>
            </a: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 ~ 5 </a:t>
            </a:r>
            <a:r>
              <a:rPr lang="en-US" sz="1600" dirty="0">
                <a:latin typeface="Symbol" pitchFamily="2" charset="2"/>
                <a:ea typeface="Baskerville" panose="02020502070401020303" pitchFamily="18" charset="0"/>
              </a:rPr>
              <a:t>m</a:t>
            </a: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m, 1/</a:t>
            </a:r>
            <a:r>
              <a:rPr lang="en-US" sz="1600" dirty="0">
                <a:latin typeface="Symbol" pitchFamily="2" charset="2"/>
                <a:ea typeface="Baskerville" panose="02020502070401020303" pitchFamily="18" charset="0"/>
              </a:rPr>
              <a:t>g</a:t>
            </a: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 (@ 10 GeV) = 50 </a:t>
            </a:r>
            <a:r>
              <a:rPr lang="en-US" sz="1600" dirty="0" err="1">
                <a:latin typeface="Symbol" pitchFamily="2" charset="2"/>
                <a:ea typeface="Baskerville" panose="02020502070401020303" pitchFamily="18" charset="0"/>
              </a:rPr>
              <a:t>m</a:t>
            </a:r>
            <a:r>
              <a:rPr lang="en-US" sz="1600" dirty="0" err="1">
                <a:latin typeface="Baskerville" panose="02020502070401020303" pitchFamily="18" charset="0"/>
                <a:ea typeface="Baskerville" panose="02020502070401020303" pitchFamily="18" charset="0"/>
              </a:rPr>
              <a:t>rad</a:t>
            </a: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 =&gt; d</a:t>
            </a:r>
            <a:r>
              <a:rPr lang="en-US" sz="1600" baseline="-25000" dirty="0">
                <a:latin typeface="Symbol" pitchFamily="2" charset="2"/>
                <a:ea typeface="Baskerville" panose="02020502070401020303" pitchFamily="18" charset="0"/>
              </a:rPr>
              <a:t>g</a:t>
            </a: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 (@ 2m) = 100 </a:t>
            </a:r>
            <a:r>
              <a:rPr lang="en-US" sz="1600" dirty="0">
                <a:latin typeface="Symbol" pitchFamily="2" charset="2"/>
                <a:ea typeface="Baskerville" panose="02020502070401020303" pitchFamily="18" charset="0"/>
              </a:rPr>
              <a:t>m</a:t>
            </a: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Assuming a 10 micron laser focal spot, we get (10/100)</a:t>
            </a:r>
            <a:r>
              <a:rPr lang="en-US" sz="1600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2</a:t>
            </a: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 ~ 1% of the photons interacting with the laser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Assuming a 4 micron laser focal spot, we get (4/100)</a:t>
            </a:r>
            <a:r>
              <a:rPr lang="en-US" sz="1600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2</a:t>
            </a: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 ~ 0.2% of the photons interacting with the laser</a:t>
            </a:r>
          </a:p>
          <a:p>
            <a:endParaRPr lang="en-US" sz="16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en-US" sz="1600" b="1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Phase 0: </a:t>
            </a: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P</a:t>
            </a:r>
            <a:r>
              <a:rPr lang="en-US" sz="1600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L</a:t>
            </a: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=10 TW (2x10</a:t>
            </a:r>
            <a:r>
              <a:rPr lang="en-US" sz="1600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18</a:t>
            </a: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 Wcm</a:t>
            </a:r>
            <a:r>
              <a:rPr lang="en-US" sz="1600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-2 </a:t>
            </a: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, a</a:t>
            </a:r>
            <a:r>
              <a:rPr lang="en-US" sz="1600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0</a:t>
            </a: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 ~ 0.7, </a:t>
            </a:r>
            <a:r>
              <a:rPr lang="en-US" sz="1600" dirty="0">
                <a:latin typeface="Symbol" pitchFamily="2" charset="2"/>
                <a:ea typeface="Baskerville" panose="02020502070401020303" pitchFamily="18" charset="0"/>
              </a:rPr>
              <a:t>c</a:t>
            </a: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 ~ 0.15) </a:t>
            </a: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  <a:sym typeface="Wingdings" pitchFamily="2" charset="2"/>
              </a:rPr>
              <a:t> </a:t>
            </a: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No pairs. However, excellent test-bed!</a:t>
            </a:r>
          </a:p>
          <a:p>
            <a:r>
              <a:rPr lang="en-US" sz="1600" b="1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Phase 1:</a:t>
            </a: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 P</a:t>
            </a:r>
            <a:r>
              <a:rPr lang="en-US" sz="1600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L</a:t>
            </a: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=200 TW (4x10</a:t>
            </a:r>
            <a:r>
              <a:rPr lang="en-US" sz="1600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19</a:t>
            </a: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 Wcm</a:t>
            </a:r>
            <a:r>
              <a:rPr lang="en-US" sz="1600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-2 </a:t>
            </a: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, a</a:t>
            </a:r>
            <a:r>
              <a:rPr lang="en-US" sz="1600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0</a:t>
            </a: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 ~ 4, </a:t>
            </a:r>
            <a:r>
              <a:rPr lang="en-US" sz="1600" dirty="0">
                <a:latin typeface="Symbol" pitchFamily="2" charset="2"/>
                <a:ea typeface="Baskerville" panose="02020502070401020303" pitchFamily="18" charset="0"/>
              </a:rPr>
              <a:t>c</a:t>
            </a: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 ~ 0.7)    </a:t>
            </a: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  <a:sym typeface="Wingdings" pitchFamily="2" charset="2"/>
              </a:rPr>
              <a:t> ~ tens of pairs per shot</a:t>
            </a:r>
          </a:p>
          <a:p>
            <a:r>
              <a:rPr lang="en-US" sz="1600" b="1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Phase 2:</a:t>
            </a: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 P</a:t>
            </a:r>
            <a:r>
              <a:rPr lang="en-US" sz="1600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L</a:t>
            </a: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=1 PW (2x10</a:t>
            </a:r>
            <a:r>
              <a:rPr lang="en-US" sz="1600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20</a:t>
            </a: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 Wcm</a:t>
            </a:r>
            <a:r>
              <a:rPr lang="en-US" sz="1600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-2 </a:t>
            </a: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, a</a:t>
            </a:r>
            <a:r>
              <a:rPr lang="en-US" sz="1600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0</a:t>
            </a: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 ~ 7, </a:t>
            </a:r>
            <a:r>
              <a:rPr lang="en-US" sz="1600" dirty="0">
                <a:latin typeface="Symbol" pitchFamily="2" charset="2"/>
                <a:ea typeface="Baskerville" panose="02020502070401020303" pitchFamily="18" charset="0"/>
              </a:rPr>
              <a:t>c</a:t>
            </a: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 ~ 1.5)        </a:t>
            </a: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  <a:sym typeface="Wingdings" pitchFamily="2" charset="2"/>
              </a:rPr>
              <a:t> ~ hundred pairs per shot</a:t>
            </a:r>
            <a:endParaRPr lang="en-US" sz="1600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248" name="TextBox 247">
            <a:extLst>
              <a:ext uri="{FF2B5EF4-FFF2-40B4-BE49-F238E27FC236}">
                <a16:creationId xmlns:a16="http://schemas.microsoft.com/office/drawing/2014/main" id="{3412C7F7-ED83-CB45-88E5-2D2C1EDE75F4}"/>
              </a:ext>
            </a:extLst>
          </p:cNvPr>
          <p:cNvSpPr txBox="1"/>
          <p:nvPr/>
        </p:nvSpPr>
        <p:spPr>
          <a:xfrm>
            <a:off x="6689223" y="3257465"/>
            <a:ext cx="626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prstClr val="black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2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" panose="02020502070401020303" pitchFamily="18" charset="0"/>
                <a:ea typeface="Baskerville" panose="02020502070401020303" pitchFamily="18" charset="0"/>
              </a:rPr>
              <a:t> m</a:t>
            </a:r>
          </a:p>
        </p:txBody>
      </p:sp>
      <p:sp>
        <p:nvSpPr>
          <p:cNvPr id="249" name="TextBox 248">
            <a:extLst>
              <a:ext uri="{FF2B5EF4-FFF2-40B4-BE49-F238E27FC236}">
                <a16:creationId xmlns:a16="http://schemas.microsoft.com/office/drawing/2014/main" id="{756A22FA-CDB9-AA4A-A28E-7F8C2A06F269}"/>
              </a:ext>
            </a:extLst>
          </p:cNvPr>
          <p:cNvSpPr txBox="1"/>
          <p:nvPr/>
        </p:nvSpPr>
        <p:spPr>
          <a:xfrm>
            <a:off x="8248476" y="2163931"/>
            <a:ext cx="626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prstClr val="black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2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" panose="02020502070401020303" pitchFamily="18" charset="0"/>
                <a:ea typeface="Baskerville" panose="02020502070401020303" pitchFamily="18" charset="0"/>
              </a:rPr>
              <a:t> m</a:t>
            </a:r>
          </a:p>
        </p:txBody>
      </p:sp>
      <p:sp>
        <p:nvSpPr>
          <p:cNvPr id="251" name="TextBox 250">
            <a:extLst>
              <a:ext uri="{FF2B5EF4-FFF2-40B4-BE49-F238E27FC236}">
                <a16:creationId xmlns:a16="http://schemas.microsoft.com/office/drawing/2014/main" id="{268DD4CA-B5D4-2E47-9D63-998C5D46856C}"/>
              </a:ext>
            </a:extLst>
          </p:cNvPr>
          <p:cNvSpPr txBox="1"/>
          <p:nvPr/>
        </p:nvSpPr>
        <p:spPr>
          <a:xfrm>
            <a:off x="8259791" y="4226303"/>
            <a:ext cx="626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prstClr val="black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2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" panose="02020502070401020303" pitchFamily="18" charset="0"/>
                <a:ea typeface="Baskerville" panose="02020502070401020303" pitchFamily="18" charset="0"/>
              </a:rPr>
              <a:t> m</a:t>
            </a:r>
          </a:p>
        </p:txBody>
      </p:sp>
      <p:cxnSp>
        <p:nvCxnSpPr>
          <p:cNvPr id="268" name="Straight Connector 267">
            <a:extLst>
              <a:ext uri="{FF2B5EF4-FFF2-40B4-BE49-F238E27FC236}">
                <a16:creationId xmlns:a16="http://schemas.microsoft.com/office/drawing/2014/main" id="{D7AF0299-9472-C043-9AB7-4C1F0627A526}"/>
              </a:ext>
            </a:extLst>
          </p:cNvPr>
          <p:cNvCxnSpPr>
            <a:cxnSpLocks/>
          </p:cNvCxnSpPr>
          <p:nvPr/>
        </p:nvCxnSpPr>
        <p:spPr>
          <a:xfrm>
            <a:off x="7426375" y="2507043"/>
            <a:ext cx="0" cy="781525"/>
          </a:xfrm>
          <a:prstGeom prst="line">
            <a:avLst/>
          </a:prstGeom>
          <a:noFill/>
          <a:ln w="6350" cap="flat" cmpd="sng" algn="ctr">
            <a:solidFill>
              <a:srgbClr val="E7E6E6">
                <a:lumMod val="25000"/>
              </a:srgbClr>
            </a:solidFill>
            <a:prstDash val="dash"/>
            <a:miter lim="800000"/>
          </a:ln>
          <a:effectLst/>
        </p:spPr>
      </p:cxnSp>
      <p:cxnSp>
        <p:nvCxnSpPr>
          <p:cNvPr id="270" name="Straight Connector 269">
            <a:extLst>
              <a:ext uri="{FF2B5EF4-FFF2-40B4-BE49-F238E27FC236}">
                <a16:creationId xmlns:a16="http://schemas.microsoft.com/office/drawing/2014/main" id="{0D2D1D63-03D9-424E-B531-C124CD36837A}"/>
              </a:ext>
            </a:extLst>
          </p:cNvPr>
          <p:cNvCxnSpPr>
            <a:cxnSpLocks/>
          </p:cNvCxnSpPr>
          <p:nvPr/>
        </p:nvCxnSpPr>
        <p:spPr>
          <a:xfrm>
            <a:off x="8097976" y="2163931"/>
            <a:ext cx="0" cy="1124637"/>
          </a:xfrm>
          <a:prstGeom prst="line">
            <a:avLst/>
          </a:prstGeom>
          <a:noFill/>
          <a:ln w="6350" cap="flat" cmpd="sng" algn="ctr">
            <a:solidFill>
              <a:srgbClr val="E7E6E6">
                <a:lumMod val="25000"/>
              </a:srgbClr>
            </a:solidFill>
            <a:prstDash val="dash"/>
            <a:miter lim="800000"/>
          </a:ln>
          <a:effectLst/>
        </p:spPr>
      </p:cxnSp>
      <p:cxnSp>
        <p:nvCxnSpPr>
          <p:cNvPr id="272" name="Straight Arrow Connector 271">
            <a:extLst>
              <a:ext uri="{FF2B5EF4-FFF2-40B4-BE49-F238E27FC236}">
                <a16:creationId xmlns:a16="http://schemas.microsoft.com/office/drawing/2014/main" id="{6DC9F12B-F622-7349-908D-6D9F20109C96}"/>
              </a:ext>
            </a:extLst>
          </p:cNvPr>
          <p:cNvCxnSpPr>
            <a:cxnSpLocks/>
          </p:cNvCxnSpPr>
          <p:nvPr/>
        </p:nvCxnSpPr>
        <p:spPr>
          <a:xfrm>
            <a:off x="7451022" y="3267252"/>
            <a:ext cx="616430" cy="0"/>
          </a:xfrm>
          <a:prstGeom prst="straightConnector1">
            <a:avLst/>
          </a:prstGeom>
          <a:noFill/>
          <a:ln w="6350" cap="flat" cmpd="sng" algn="ctr">
            <a:solidFill>
              <a:srgbClr val="E7E6E6">
                <a:lumMod val="25000"/>
              </a:srgbClr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273" name="TextBox 272">
            <a:extLst>
              <a:ext uri="{FF2B5EF4-FFF2-40B4-BE49-F238E27FC236}">
                <a16:creationId xmlns:a16="http://schemas.microsoft.com/office/drawing/2014/main" id="{A1B4D517-412F-1542-97CB-BF3E6D4ACBC3}"/>
              </a:ext>
            </a:extLst>
          </p:cNvPr>
          <p:cNvSpPr txBox="1"/>
          <p:nvPr/>
        </p:nvSpPr>
        <p:spPr>
          <a:xfrm>
            <a:off x="7504389" y="3239167"/>
            <a:ext cx="797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prstClr val="black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20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" panose="02020502070401020303" pitchFamily="18" charset="0"/>
                <a:ea typeface="Baskerville" panose="02020502070401020303" pitchFamily="18" charset="0"/>
              </a:rPr>
              <a:t> m</a:t>
            </a:r>
          </a:p>
        </p:txBody>
      </p:sp>
      <p:cxnSp>
        <p:nvCxnSpPr>
          <p:cNvPr id="276" name="Straight Arrow Connector 275">
            <a:extLst>
              <a:ext uri="{FF2B5EF4-FFF2-40B4-BE49-F238E27FC236}">
                <a16:creationId xmlns:a16="http://schemas.microsoft.com/office/drawing/2014/main" id="{0303D7AA-6873-4F43-A126-DFFE399C7C34}"/>
              </a:ext>
            </a:extLst>
          </p:cNvPr>
          <p:cNvCxnSpPr>
            <a:cxnSpLocks/>
          </p:cNvCxnSpPr>
          <p:nvPr/>
        </p:nvCxnSpPr>
        <p:spPr>
          <a:xfrm>
            <a:off x="4458625" y="1319309"/>
            <a:ext cx="0" cy="96606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Arrow Connector 276">
            <a:extLst>
              <a:ext uri="{FF2B5EF4-FFF2-40B4-BE49-F238E27FC236}">
                <a16:creationId xmlns:a16="http://schemas.microsoft.com/office/drawing/2014/main" id="{EA4C6E99-2A38-CF4E-B32A-49667DDC3483}"/>
              </a:ext>
            </a:extLst>
          </p:cNvPr>
          <p:cNvCxnSpPr>
            <a:cxnSpLocks/>
          </p:cNvCxnSpPr>
          <p:nvPr/>
        </p:nvCxnSpPr>
        <p:spPr>
          <a:xfrm>
            <a:off x="5984248" y="1601841"/>
            <a:ext cx="0" cy="25537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2" name="TextBox 281">
            <a:extLst>
              <a:ext uri="{FF2B5EF4-FFF2-40B4-BE49-F238E27FC236}">
                <a16:creationId xmlns:a16="http://schemas.microsoft.com/office/drawing/2014/main" id="{BDAB8709-2ED2-A443-AC49-01D798F63E44}"/>
              </a:ext>
            </a:extLst>
          </p:cNvPr>
          <p:cNvSpPr txBox="1"/>
          <p:nvPr/>
        </p:nvSpPr>
        <p:spPr>
          <a:xfrm>
            <a:off x="2914613" y="1077579"/>
            <a:ext cx="1544012" cy="52322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Baskerville" panose="02020502070401020303" pitchFamily="18" charset="0"/>
                <a:ea typeface="Baskerville" panose="02020502070401020303" pitchFamily="18" charset="0"/>
              </a:rPr>
              <a:t>In-plane deflection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>
                <a:solidFill>
                  <a:srgbClr val="E7E6E6">
                    <a:lumMod val="25000"/>
                  </a:srgb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(horizontal)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283" name="TextBox 282">
            <a:extLst>
              <a:ext uri="{FF2B5EF4-FFF2-40B4-BE49-F238E27FC236}">
                <a16:creationId xmlns:a16="http://schemas.microsoft.com/office/drawing/2014/main" id="{7F839618-53D8-7244-94CB-10CD608EE39D}"/>
              </a:ext>
            </a:extLst>
          </p:cNvPr>
          <p:cNvSpPr txBox="1"/>
          <p:nvPr/>
        </p:nvSpPr>
        <p:spPr>
          <a:xfrm>
            <a:off x="4658022" y="1078626"/>
            <a:ext cx="1848583" cy="52322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>
                <a:solidFill>
                  <a:srgbClr val="E7E6E6">
                    <a:lumMod val="25000"/>
                  </a:srgb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Out of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Baskerville" panose="02020502070401020303" pitchFamily="18" charset="0"/>
                <a:ea typeface="Baskerville" panose="02020502070401020303" pitchFamily="18" charset="0"/>
              </a:rPr>
              <a:t>plane deflection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>
                <a:solidFill>
                  <a:srgbClr val="E7E6E6">
                    <a:lumMod val="25000"/>
                  </a:srgb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(vertical)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cxnSp>
        <p:nvCxnSpPr>
          <p:cNvPr id="284" name="Straight Arrow Connector 283">
            <a:extLst>
              <a:ext uri="{FF2B5EF4-FFF2-40B4-BE49-F238E27FC236}">
                <a16:creationId xmlns:a16="http://schemas.microsoft.com/office/drawing/2014/main" id="{5E11E32A-0206-6F49-B96B-FDDEF6036C46}"/>
              </a:ext>
            </a:extLst>
          </p:cNvPr>
          <p:cNvCxnSpPr>
            <a:cxnSpLocks/>
          </p:cNvCxnSpPr>
          <p:nvPr/>
        </p:nvCxnSpPr>
        <p:spPr>
          <a:xfrm>
            <a:off x="7859955" y="1597046"/>
            <a:ext cx="0" cy="30211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5" name="TextBox 284">
            <a:extLst>
              <a:ext uri="{FF2B5EF4-FFF2-40B4-BE49-F238E27FC236}">
                <a16:creationId xmlns:a16="http://schemas.microsoft.com/office/drawing/2014/main" id="{D68FAF4E-6544-7248-80D4-431DA6AC2CE2}"/>
              </a:ext>
            </a:extLst>
          </p:cNvPr>
          <p:cNvSpPr txBox="1"/>
          <p:nvPr/>
        </p:nvSpPr>
        <p:spPr>
          <a:xfrm>
            <a:off x="6675015" y="1080339"/>
            <a:ext cx="1184940" cy="52322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>
                <a:solidFill>
                  <a:srgbClr val="E7E6E6">
                    <a:lumMod val="25000"/>
                  </a:srgb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Vertical offset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Baskerville" panose="02020502070401020303" pitchFamily="18" charset="0"/>
                <a:ea typeface="Baskerville" panose="02020502070401020303" pitchFamily="18" charset="0"/>
              </a:rPr>
              <a:t>&gt; 1 m</a:t>
            </a:r>
          </a:p>
        </p:txBody>
      </p:sp>
      <p:sp>
        <p:nvSpPr>
          <p:cNvPr id="286" name="TextBox 285">
            <a:extLst>
              <a:ext uri="{FF2B5EF4-FFF2-40B4-BE49-F238E27FC236}">
                <a16:creationId xmlns:a16="http://schemas.microsoft.com/office/drawing/2014/main" id="{45947ECB-B313-A04A-A4F2-B6D58789AC68}"/>
              </a:ext>
            </a:extLst>
          </p:cNvPr>
          <p:cNvSpPr txBox="1"/>
          <p:nvPr/>
        </p:nvSpPr>
        <p:spPr>
          <a:xfrm>
            <a:off x="6670381" y="2718220"/>
            <a:ext cx="790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dirty="0">
                <a:solidFill>
                  <a:prstClr val="white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B = 2 T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287" name="TextBox 286">
            <a:extLst>
              <a:ext uri="{FF2B5EF4-FFF2-40B4-BE49-F238E27FC236}">
                <a16:creationId xmlns:a16="http://schemas.microsoft.com/office/drawing/2014/main" id="{EB606E95-4881-BC46-8ABB-A3D955257A24}"/>
              </a:ext>
            </a:extLst>
          </p:cNvPr>
          <p:cNvSpPr txBox="1"/>
          <p:nvPr/>
        </p:nvSpPr>
        <p:spPr>
          <a:xfrm>
            <a:off x="8279035" y="1664325"/>
            <a:ext cx="790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dirty="0">
                <a:solidFill>
                  <a:prstClr val="white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B = 2 T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288" name="TextBox 287">
            <a:extLst>
              <a:ext uri="{FF2B5EF4-FFF2-40B4-BE49-F238E27FC236}">
                <a16:creationId xmlns:a16="http://schemas.microsoft.com/office/drawing/2014/main" id="{181D5192-50C4-6647-9290-75858AB07ECA}"/>
              </a:ext>
            </a:extLst>
          </p:cNvPr>
          <p:cNvSpPr txBox="1"/>
          <p:nvPr/>
        </p:nvSpPr>
        <p:spPr>
          <a:xfrm>
            <a:off x="8272254" y="3726428"/>
            <a:ext cx="790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dirty="0">
                <a:solidFill>
                  <a:prstClr val="white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B = 2 T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862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Cube 280">
            <a:extLst>
              <a:ext uri="{FF2B5EF4-FFF2-40B4-BE49-F238E27FC236}">
                <a16:creationId xmlns:a16="http://schemas.microsoft.com/office/drawing/2014/main" id="{E2106B28-E264-C74F-B7AE-4A014B15C685}"/>
              </a:ext>
            </a:extLst>
          </p:cNvPr>
          <p:cNvSpPr/>
          <p:nvPr/>
        </p:nvSpPr>
        <p:spPr>
          <a:xfrm flipH="1" flipV="1">
            <a:off x="10417725" y="2471193"/>
            <a:ext cx="758683" cy="548028"/>
          </a:xfrm>
          <a:prstGeom prst="cube">
            <a:avLst>
              <a:gd name="adj" fmla="val 9933"/>
            </a:avLst>
          </a:prstGeom>
          <a:solidFill>
            <a:srgbClr val="E7E6E6">
              <a:lumMod val="50000"/>
            </a:srgbClr>
          </a:solidFill>
          <a:ln w="12700" cap="flat" cmpd="sng" algn="ctr">
            <a:solidFill>
              <a:srgbClr val="E7E6E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1" y="-9176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             Conceptual design (e</a:t>
            </a:r>
            <a:r>
              <a:rPr lang="en-US" sz="40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-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 – laser)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-1" y="6349"/>
            <a:ext cx="9144000" cy="6850800"/>
            <a:chOff x="-1" y="6349"/>
            <a:chExt cx="9144000" cy="6850800"/>
          </a:xfrm>
        </p:grpSpPr>
        <p:sp>
          <p:nvSpPr>
            <p:cNvPr id="4" name="Rectangle 3"/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234683" y="6187516"/>
              <a:ext cx="863785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Straight Connector 50"/>
          <p:cNvCxnSpPr>
            <a:cxnSpLocks/>
          </p:cNvCxnSpPr>
          <p:nvPr/>
        </p:nvCxnSpPr>
        <p:spPr>
          <a:xfrm>
            <a:off x="424691" y="9115174"/>
            <a:ext cx="8672737" cy="3784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5F316E59-0349-CD43-9751-E98F3077A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81" y="39084"/>
            <a:ext cx="1631932" cy="584703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31DB72C2-719E-B64A-9F06-563D0C90EAA3}"/>
              </a:ext>
            </a:extLst>
          </p:cNvPr>
          <p:cNvSpPr txBox="1"/>
          <p:nvPr/>
        </p:nvSpPr>
        <p:spPr>
          <a:xfrm>
            <a:off x="157288" y="6187516"/>
            <a:ext cx="1879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askerville"/>
                <a:cs typeface="Baskerville"/>
              </a:rPr>
              <a:t>Gianluca Sarri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E88F70B-864F-4D46-B431-42B79DA57102}"/>
              </a:ext>
            </a:extLst>
          </p:cNvPr>
          <p:cNvCxnSpPr/>
          <p:nvPr/>
        </p:nvCxnSpPr>
        <p:spPr>
          <a:xfrm>
            <a:off x="253070" y="648981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75ED9539-6EC3-304D-9C06-D7095C57FA2F}"/>
              </a:ext>
            </a:extLst>
          </p:cNvPr>
          <p:cNvCxnSpPr>
            <a:cxnSpLocks/>
          </p:cNvCxnSpPr>
          <p:nvPr/>
        </p:nvCxnSpPr>
        <p:spPr>
          <a:xfrm>
            <a:off x="215900" y="2745207"/>
            <a:ext cx="12034197" cy="0"/>
          </a:xfrm>
          <a:prstGeom prst="line">
            <a:avLst/>
          </a:prstGeom>
          <a:noFill/>
          <a:ln w="6350" cap="flat" cmpd="sng" algn="ctr">
            <a:solidFill>
              <a:srgbClr val="E7E6E6">
                <a:lumMod val="50000"/>
              </a:srgbClr>
            </a:solidFill>
            <a:prstDash val="dash"/>
            <a:miter lim="800000"/>
          </a:ln>
          <a:effectLst/>
        </p:spPr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2C127E90-9386-9F47-94A0-A614CC84A481}"/>
              </a:ext>
            </a:extLst>
          </p:cNvPr>
          <p:cNvCxnSpPr>
            <a:cxnSpLocks/>
            <a:endCxn id="231" idx="0"/>
          </p:cNvCxnSpPr>
          <p:nvPr/>
        </p:nvCxnSpPr>
        <p:spPr>
          <a:xfrm>
            <a:off x="316920" y="2746071"/>
            <a:ext cx="4947988" cy="1910"/>
          </a:xfrm>
          <a:prstGeom prst="straightConnector1">
            <a:avLst/>
          </a:prstGeom>
          <a:noFill/>
          <a:ln w="3810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134" name="Triangle 133">
            <a:extLst>
              <a:ext uri="{FF2B5EF4-FFF2-40B4-BE49-F238E27FC236}">
                <a16:creationId xmlns:a16="http://schemas.microsoft.com/office/drawing/2014/main" id="{CDCC001C-618D-E242-B92C-9BA044C4EC35}"/>
              </a:ext>
            </a:extLst>
          </p:cNvPr>
          <p:cNvSpPr/>
          <p:nvPr/>
        </p:nvSpPr>
        <p:spPr>
          <a:xfrm rot="14300437">
            <a:off x="5488237" y="1835942"/>
            <a:ext cx="584791" cy="1180214"/>
          </a:xfrm>
          <a:prstGeom prst="triangle">
            <a:avLst/>
          </a:prstGeom>
          <a:gradFill>
            <a:gsLst>
              <a:gs pos="0">
                <a:srgbClr val="C00000"/>
              </a:gs>
              <a:gs pos="46000">
                <a:srgbClr val="ED7D31">
                  <a:lumMod val="60000"/>
                  <a:lumOff val="40000"/>
                </a:srgbClr>
              </a:gs>
              <a:gs pos="83000">
                <a:srgbClr val="ED7D31">
                  <a:lumMod val="20000"/>
                  <a:lumOff val="80000"/>
                </a:srgbClr>
              </a:gs>
              <a:gs pos="100000">
                <a:srgbClr val="ED7D31">
                  <a:lumMod val="20000"/>
                  <a:lumOff val="8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6122113E-1859-E84E-8C17-2DDA683CBC94}"/>
              </a:ext>
            </a:extLst>
          </p:cNvPr>
          <p:cNvSpPr txBox="1"/>
          <p:nvPr/>
        </p:nvSpPr>
        <p:spPr>
          <a:xfrm>
            <a:off x="5792688" y="2102105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Baskerville" panose="02020502070401020303" pitchFamily="18" charset="0"/>
                <a:ea typeface="Baskerville" panose="02020502070401020303" pitchFamily="18" charset="0"/>
              </a:rPr>
              <a:t>Laser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71C1E254-2F8C-5942-BF19-7C61E6593477}"/>
              </a:ext>
            </a:extLst>
          </p:cNvPr>
          <p:cNvSpPr txBox="1"/>
          <p:nvPr/>
        </p:nvSpPr>
        <p:spPr>
          <a:xfrm>
            <a:off x="249549" y="2447475"/>
            <a:ext cx="856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Baskerville" panose="02020502070401020303" pitchFamily="18" charset="0"/>
                <a:ea typeface="Baskerville" panose="02020502070401020303" pitchFamily="18" charset="0"/>
              </a:rPr>
              <a:t>Electrons</a:t>
            </a:r>
          </a:p>
        </p:txBody>
      </p: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AFC52396-FC33-3A44-8DFC-6BE2E63DF095}"/>
              </a:ext>
            </a:extLst>
          </p:cNvPr>
          <p:cNvCxnSpPr>
            <a:cxnSpLocks/>
          </p:cNvCxnSpPr>
          <p:nvPr/>
        </p:nvCxnSpPr>
        <p:spPr>
          <a:xfrm>
            <a:off x="5266728" y="2736427"/>
            <a:ext cx="0" cy="1124637"/>
          </a:xfrm>
          <a:prstGeom prst="line">
            <a:avLst/>
          </a:prstGeom>
          <a:noFill/>
          <a:ln w="6350" cap="flat" cmpd="sng" algn="ctr">
            <a:solidFill>
              <a:srgbClr val="E7E6E6">
                <a:lumMod val="25000"/>
              </a:srgbClr>
            </a:solidFill>
            <a:prstDash val="dash"/>
            <a:miter lim="800000"/>
          </a:ln>
          <a:effectLst/>
        </p:spPr>
      </p:cxn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BD95C1C9-D749-EA40-BD12-6FF56BB9FEA5}"/>
              </a:ext>
            </a:extLst>
          </p:cNvPr>
          <p:cNvCxnSpPr>
            <a:cxnSpLocks/>
          </p:cNvCxnSpPr>
          <p:nvPr/>
        </p:nvCxnSpPr>
        <p:spPr>
          <a:xfrm>
            <a:off x="1155977" y="3861064"/>
            <a:ext cx="4108930" cy="0"/>
          </a:xfrm>
          <a:prstGeom prst="straightConnector1">
            <a:avLst/>
          </a:prstGeom>
          <a:noFill/>
          <a:ln w="6350" cap="flat" cmpd="sng" algn="ctr">
            <a:solidFill>
              <a:srgbClr val="E7E6E6">
                <a:lumMod val="25000"/>
              </a:srgbClr>
            </a:solidFill>
            <a:prstDash val="solid"/>
            <a:miter lim="800000"/>
            <a:headEnd type="triangle"/>
            <a:tailEnd type="triangle"/>
          </a:ln>
          <a:effectLst/>
        </p:spPr>
      </p:cxnSp>
      <p:cxnSp>
        <p:nvCxnSpPr>
          <p:cNvPr id="221" name="Straight Arrow Connector 220">
            <a:extLst>
              <a:ext uri="{FF2B5EF4-FFF2-40B4-BE49-F238E27FC236}">
                <a16:creationId xmlns:a16="http://schemas.microsoft.com/office/drawing/2014/main" id="{DA6A95BB-84AD-F645-A0BA-C75C09B3BB07}"/>
              </a:ext>
            </a:extLst>
          </p:cNvPr>
          <p:cNvCxnSpPr>
            <a:cxnSpLocks/>
          </p:cNvCxnSpPr>
          <p:nvPr/>
        </p:nvCxnSpPr>
        <p:spPr>
          <a:xfrm>
            <a:off x="359770" y="1081161"/>
            <a:ext cx="426855" cy="0"/>
          </a:xfrm>
          <a:prstGeom prst="straightConnector1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22" name="Straight Arrow Connector 221">
            <a:extLst>
              <a:ext uri="{FF2B5EF4-FFF2-40B4-BE49-F238E27FC236}">
                <a16:creationId xmlns:a16="http://schemas.microsoft.com/office/drawing/2014/main" id="{B9DA304F-4632-C743-9A30-9479127909CC}"/>
              </a:ext>
            </a:extLst>
          </p:cNvPr>
          <p:cNvCxnSpPr>
            <a:cxnSpLocks/>
          </p:cNvCxnSpPr>
          <p:nvPr/>
        </p:nvCxnSpPr>
        <p:spPr>
          <a:xfrm>
            <a:off x="359770" y="1356307"/>
            <a:ext cx="418828" cy="0"/>
          </a:xfrm>
          <a:prstGeom prst="straightConnector1">
            <a:avLst/>
          </a:prstGeom>
          <a:noFill/>
          <a:ln w="3810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223" name="Triangle 222">
            <a:extLst>
              <a:ext uri="{FF2B5EF4-FFF2-40B4-BE49-F238E27FC236}">
                <a16:creationId xmlns:a16="http://schemas.microsoft.com/office/drawing/2014/main" id="{818A9FC0-E0A5-7D49-A8FE-42AFF0BFAF13}"/>
              </a:ext>
            </a:extLst>
          </p:cNvPr>
          <p:cNvSpPr/>
          <p:nvPr/>
        </p:nvSpPr>
        <p:spPr>
          <a:xfrm rot="16200000">
            <a:off x="444765" y="1432734"/>
            <a:ext cx="150946" cy="418828"/>
          </a:xfrm>
          <a:prstGeom prst="triangle">
            <a:avLst/>
          </a:prstGeom>
          <a:gradFill>
            <a:gsLst>
              <a:gs pos="0">
                <a:srgbClr val="44546A">
                  <a:alpha val="45000"/>
                </a:srgbClr>
              </a:gs>
              <a:gs pos="22000">
                <a:srgbClr val="4472C4">
                  <a:lumMod val="75000"/>
                  <a:alpha val="41000"/>
                </a:srgbClr>
              </a:gs>
              <a:gs pos="83000">
                <a:srgbClr val="4472C4">
                  <a:lumMod val="40000"/>
                  <a:lumOff val="60000"/>
                  <a:alpha val="49000"/>
                </a:srgbClr>
              </a:gs>
              <a:gs pos="100000">
                <a:srgbClr val="A5A5A5">
                  <a:lumMod val="20000"/>
                  <a:lumOff val="80000"/>
                  <a:alpha val="37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27B32F3D-FDE1-DC4C-829F-735EBE3B1B33}"/>
              </a:ext>
            </a:extLst>
          </p:cNvPr>
          <p:cNvSpPr txBox="1"/>
          <p:nvPr/>
        </p:nvSpPr>
        <p:spPr>
          <a:xfrm>
            <a:off x="752661" y="903998"/>
            <a:ext cx="1081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" panose="02020502070401020303" pitchFamily="18" charset="0"/>
                <a:ea typeface="Baskerville" panose="02020502070401020303" pitchFamily="18" charset="0"/>
              </a:rPr>
              <a:t>Positrons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" panose="02020502070401020303" pitchFamily="18" charset="0"/>
                <a:ea typeface="Baskerville" panose="02020502070401020303" pitchFamily="18" charset="0"/>
              </a:rPr>
              <a:t>Electrons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" panose="02020502070401020303" pitchFamily="18" charset="0"/>
                <a:ea typeface="Baskerville" panose="02020502070401020303" pitchFamily="18" charset="0"/>
              </a:rPr>
              <a:t>Photons</a:t>
            </a: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629E4C45-DDE2-3B40-803C-080A8CF1790C}"/>
              </a:ext>
            </a:extLst>
          </p:cNvPr>
          <p:cNvSpPr/>
          <p:nvPr/>
        </p:nvSpPr>
        <p:spPr>
          <a:xfrm>
            <a:off x="285117" y="852526"/>
            <a:ext cx="1523231" cy="1021631"/>
          </a:xfrm>
          <a:prstGeom prst="rect">
            <a:avLst/>
          </a:prstGeom>
          <a:noFill/>
          <a:ln w="12700" cap="flat" cmpd="sng" algn="ctr">
            <a:solidFill>
              <a:srgbClr val="E7E6E6">
                <a:lumMod val="2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82E955C4-A2B0-2A43-86F5-9582D1596CE0}"/>
              </a:ext>
            </a:extLst>
          </p:cNvPr>
          <p:cNvSpPr/>
          <p:nvPr/>
        </p:nvSpPr>
        <p:spPr>
          <a:xfrm rot="1275220">
            <a:off x="5649457" y="2565420"/>
            <a:ext cx="138136" cy="276511"/>
          </a:xfrm>
          <a:prstGeom prst="arc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8" name="TextBox 227">
                <a:extLst>
                  <a:ext uri="{FF2B5EF4-FFF2-40B4-BE49-F238E27FC236}">
                    <a16:creationId xmlns:a16="http://schemas.microsoft.com/office/drawing/2014/main" id="{AFFECCB6-794E-6A4B-B006-069241411E8F}"/>
                  </a:ext>
                </a:extLst>
              </p:cNvPr>
              <p:cNvSpPr txBox="1"/>
              <p:nvPr/>
            </p:nvSpPr>
            <p:spPr>
              <a:xfrm>
                <a:off x="5784511" y="2474045"/>
                <a:ext cx="61106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25000"/>
                      </a:srgbClr>
                    </a:solidFill>
                    <a:effectLst/>
                    <a:uLnTx/>
                    <a:uFillTx/>
                    <a:latin typeface="Baskerville" panose="02020502070401020303" pitchFamily="18" charset="0"/>
                    <a:ea typeface="Baskerville" panose="02020502070401020303" pitchFamily="18" charset="0"/>
                  </a:rPr>
                  <a:t>17.5</a:t>
                </a:r>
                <a14:m>
                  <m:oMath xmlns:m="http://schemas.openxmlformats.org/officeDocument/2006/math">
                    <m:r>
                      <a:rPr kumimoji="0" lang="en-US" sz="1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E7E6E6">
                            <a:lumMod val="2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25000"/>
                      </a:srgbClr>
                    </a:solidFill>
                    <a:effectLst/>
                    <a:uLnTx/>
                    <a:uFillTx/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28" name="TextBox 227">
                <a:extLst>
                  <a:ext uri="{FF2B5EF4-FFF2-40B4-BE49-F238E27FC236}">
                    <a16:creationId xmlns:a16="http://schemas.microsoft.com/office/drawing/2014/main" id="{AFFECCB6-794E-6A4B-B006-069241411E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4511" y="2474045"/>
                <a:ext cx="611065" cy="307777"/>
              </a:xfrm>
              <a:prstGeom prst="rect">
                <a:avLst/>
              </a:prstGeom>
              <a:blipFill>
                <a:blip r:embed="rId3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3" name="Straight Arrow Connector 242">
            <a:extLst>
              <a:ext uri="{FF2B5EF4-FFF2-40B4-BE49-F238E27FC236}">
                <a16:creationId xmlns:a16="http://schemas.microsoft.com/office/drawing/2014/main" id="{ADE6A2A4-A0EE-FC40-BA85-5F9F4D270636}"/>
              </a:ext>
            </a:extLst>
          </p:cNvPr>
          <p:cNvCxnSpPr>
            <a:cxnSpLocks/>
          </p:cNvCxnSpPr>
          <p:nvPr/>
        </p:nvCxnSpPr>
        <p:spPr>
          <a:xfrm>
            <a:off x="5984248" y="1722417"/>
            <a:ext cx="0" cy="25537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3" name="Cube 252">
            <a:extLst>
              <a:ext uri="{FF2B5EF4-FFF2-40B4-BE49-F238E27FC236}">
                <a16:creationId xmlns:a16="http://schemas.microsoft.com/office/drawing/2014/main" id="{0F8EEA66-7776-A141-9CE6-6C7C36FA7606}"/>
              </a:ext>
            </a:extLst>
          </p:cNvPr>
          <p:cNvSpPr/>
          <p:nvPr/>
        </p:nvSpPr>
        <p:spPr>
          <a:xfrm flipH="1" flipV="1">
            <a:off x="6526817" y="2411748"/>
            <a:ext cx="797454" cy="953405"/>
          </a:xfrm>
          <a:prstGeom prst="cube">
            <a:avLst>
              <a:gd name="adj" fmla="val 9933"/>
            </a:avLst>
          </a:prstGeom>
          <a:solidFill>
            <a:srgbClr val="E7E6E6">
              <a:lumMod val="50000"/>
            </a:srgbClr>
          </a:solidFill>
          <a:ln w="12700" cap="flat" cmpd="sng" algn="ctr">
            <a:solidFill>
              <a:srgbClr val="E7E6E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4" name="Cube 253">
            <a:extLst>
              <a:ext uri="{FF2B5EF4-FFF2-40B4-BE49-F238E27FC236}">
                <a16:creationId xmlns:a16="http://schemas.microsoft.com/office/drawing/2014/main" id="{F2A71941-A3EE-AD46-B5CA-49DE14D88A05}"/>
              </a:ext>
            </a:extLst>
          </p:cNvPr>
          <p:cNvSpPr/>
          <p:nvPr/>
        </p:nvSpPr>
        <p:spPr>
          <a:xfrm flipH="1" flipV="1">
            <a:off x="6614308" y="2856643"/>
            <a:ext cx="754828" cy="421338"/>
          </a:xfrm>
          <a:prstGeom prst="cube">
            <a:avLst>
              <a:gd name="adj" fmla="val 9933"/>
            </a:avLst>
          </a:prstGeom>
          <a:solidFill>
            <a:srgbClr val="E7E6E6">
              <a:lumMod val="50000"/>
            </a:srgbClr>
          </a:solidFill>
          <a:ln w="12700" cap="flat" cmpd="sng" algn="ctr">
            <a:solidFill>
              <a:srgbClr val="E7E6E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id="{FEC44206-C92A-5848-8C97-C6A77BE290D6}"/>
              </a:ext>
            </a:extLst>
          </p:cNvPr>
          <p:cNvSpPr txBox="1"/>
          <p:nvPr/>
        </p:nvSpPr>
        <p:spPr>
          <a:xfrm>
            <a:off x="6724775" y="2023312"/>
            <a:ext cx="805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Baskerville" panose="02020502070401020303" pitchFamily="18" charset="0"/>
                <a:ea typeface="Baskerville" panose="02020502070401020303" pitchFamily="18" charset="0"/>
              </a:rPr>
              <a:t>Dipole 2</a:t>
            </a:r>
          </a:p>
        </p:txBody>
      </p:sp>
      <p:cxnSp>
        <p:nvCxnSpPr>
          <p:cNvPr id="257" name="Straight Arrow Connector 256">
            <a:extLst>
              <a:ext uri="{FF2B5EF4-FFF2-40B4-BE49-F238E27FC236}">
                <a16:creationId xmlns:a16="http://schemas.microsoft.com/office/drawing/2014/main" id="{C42AD0E2-679E-654C-B34E-79431704F475}"/>
              </a:ext>
            </a:extLst>
          </p:cNvPr>
          <p:cNvCxnSpPr>
            <a:cxnSpLocks/>
          </p:cNvCxnSpPr>
          <p:nvPr/>
        </p:nvCxnSpPr>
        <p:spPr>
          <a:xfrm>
            <a:off x="6506721" y="3446968"/>
            <a:ext cx="797454" cy="0"/>
          </a:xfrm>
          <a:prstGeom prst="straightConnector1">
            <a:avLst/>
          </a:prstGeom>
          <a:noFill/>
          <a:ln w="6350" cap="flat" cmpd="sng" algn="ctr">
            <a:solidFill>
              <a:srgbClr val="E7E6E6">
                <a:lumMod val="25000"/>
              </a:srgbClr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258" name="Cube 257">
            <a:extLst>
              <a:ext uri="{FF2B5EF4-FFF2-40B4-BE49-F238E27FC236}">
                <a16:creationId xmlns:a16="http://schemas.microsoft.com/office/drawing/2014/main" id="{86D8704E-8765-5049-A241-FCACD71B25B8}"/>
              </a:ext>
            </a:extLst>
          </p:cNvPr>
          <p:cNvSpPr/>
          <p:nvPr/>
        </p:nvSpPr>
        <p:spPr>
          <a:xfrm flipH="1" flipV="1">
            <a:off x="8115754" y="1346678"/>
            <a:ext cx="797454" cy="953405"/>
          </a:xfrm>
          <a:prstGeom prst="cube">
            <a:avLst>
              <a:gd name="adj" fmla="val 9933"/>
            </a:avLst>
          </a:prstGeom>
          <a:solidFill>
            <a:srgbClr val="E7E6E6">
              <a:lumMod val="50000"/>
            </a:srgbClr>
          </a:solidFill>
          <a:ln w="12700" cap="flat" cmpd="sng" algn="ctr">
            <a:solidFill>
              <a:srgbClr val="E7E6E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9" name="Cube 258">
            <a:extLst>
              <a:ext uri="{FF2B5EF4-FFF2-40B4-BE49-F238E27FC236}">
                <a16:creationId xmlns:a16="http://schemas.microsoft.com/office/drawing/2014/main" id="{7E30BC90-D270-3A45-AE6A-D5E91813F553}"/>
              </a:ext>
            </a:extLst>
          </p:cNvPr>
          <p:cNvSpPr/>
          <p:nvPr/>
        </p:nvSpPr>
        <p:spPr>
          <a:xfrm flipH="1" flipV="1">
            <a:off x="8203245" y="1791573"/>
            <a:ext cx="754828" cy="421338"/>
          </a:xfrm>
          <a:prstGeom prst="cube">
            <a:avLst>
              <a:gd name="adj" fmla="val 9933"/>
            </a:avLst>
          </a:prstGeom>
          <a:solidFill>
            <a:srgbClr val="E7E6E6">
              <a:lumMod val="50000"/>
            </a:srgbClr>
          </a:solidFill>
          <a:ln w="12700" cap="flat" cmpd="sng" algn="ctr">
            <a:solidFill>
              <a:srgbClr val="E7E6E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EF97246F-6464-C544-B03D-7892CEC39808}"/>
              </a:ext>
            </a:extLst>
          </p:cNvPr>
          <p:cNvSpPr txBox="1"/>
          <p:nvPr/>
        </p:nvSpPr>
        <p:spPr>
          <a:xfrm>
            <a:off x="8313712" y="948205"/>
            <a:ext cx="805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Baskerville" panose="02020502070401020303" pitchFamily="18" charset="0"/>
                <a:ea typeface="Baskerville" panose="02020502070401020303" pitchFamily="18" charset="0"/>
              </a:rPr>
              <a:t>Dipole 3</a:t>
            </a:r>
          </a:p>
        </p:txBody>
      </p:sp>
      <p:cxnSp>
        <p:nvCxnSpPr>
          <p:cNvPr id="262" name="Straight Arrow Connector 261">
            <a:extLst>
              <a:ext uri="{FF2B5EF4-FFF2-40B4-BE49-F238E27FC236}">
                <a16:creationId xmlns:a16="http://schemas.microsoft.com/office/drawing/2014/main" id="{B539D566-8F54-894F-9AA0-9D1779C8949C}"/>
              </a:ext>
            </a:extLst>
          </p:cNvPr>
          <p:cNvCxnSpPr>
            <a:cxnSpLocks/>
          </p:cNvCxnSpPr>
          <p:nvPr/>
        </p:nvCxnSpPr>
        <p:spPr>
          <a:xfrm>
            <a:off x="8095658" y="2381898"/>
            <a:ext cx="797454" cy="0"/>
          </a:xfrm>
          <a:prstGeom prst="straightConnector1">
            <a:avLst/>
          </a:prstGeom>
          <a:noFill/>
          <a:ln w="6350" cap="flat" cmpd="sng" algn="ctr">
            <a:solidFill>
              <a:srgbClr val="E7E6E6">
                <a:lumMod val="25000"/>
              </a:srgbClr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263" name="Cube 262">
            <a:extLst>
              <a:ext uri="{FF2B5EF4-FFF2-40B4-BE49-F238E27FC236}">
                <a16:creationId xmlns:a16="http://schemas.microsoft.com/office/drawing/2014/main" id="{BA2D0915-852C-5D4E-B692-8D6992035A95}"/>
              </a:ext>
            </a:extLst>
          </p:cNvPr>
          <p:cNvSpPr/>
          <p:nvPr/>
        </p:nvSpPr>
        <p:spPr>
          <a:xfrm flipH="1" flipV="1">
            <a:off x="8107644" y="3417595"/>
            <a:ext cx="797454" cy="953405"/>
          </a:xfrm>
          <a:prstGeom prst="cube">
            <a:avLst>
              <a:gd name="adj" fmla="val 9933"/>
            </a:avLst>
          </a:prstGeom>
          <a:solidFill>
            <a:srgbClr val="E7E6E6">
              <a:lumMod val="50000"/>
            </a:srgbClr>
          </a:solidFill>
          <a:ln w="12700" cap="flat" cmpd="sng" algn="ctr">
            <a:solidFill>
              <a:srgbClr val="E7E6E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4" name="Cube 263">
            <a:extLst>
              <a:ext uri="{FF2B5EF4-FFF2-40B4-BE49-F238E27FC236}">
                <a16:creationId xmlns:a16="http://schemas.microsoft.com/office/drawing/2014/main" id="{D44377C4-0AA9-AB46-9A3C-32F31377CECC}"/>
              </a:ext>
            </a:extLst>
          </p:cNvPr>
          <p:cNvSpPr/>
          <p:nvPr/>
        </p:nvSpPr>
        <p:spPr>
          <a:xfrm flipH="1" flipV="1">
            <a:off x="8195135" y="3862490"/>
            <a:ext cx="754828" cy="421338"/>
          </a:xfrm>
          <a:prstGeom prst="cube">
            <a:avLst>
              <a:gd name="adj" fmla="val 9933"/>
            </a:avLst>
          </a:prstGeom>
          <a:solidFill>
            <a:srgbClr val="E7E6E6">
              <a:lumMod val="50000"/>
            </a:srgbClr>
          </a:solidFill>
          <a:ln w="12700" cap="flat" cmpd="sng" algn="ctr">
            <a:solidFill>
              <a:srgbClr val="E7E6E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5884DC2D-CB09-7B4B-89A4-05A582714564}"/>
              </a:ext>
            </a:extLst>
          </p:cNvPr>
          <p:cNvSpPr txBox="1"/>
          <p:nvPr/>
        </p:nvSpPr>
        <p:spPr>
          <a:xfrm>
            <a:off x="8305602" y="3019111"/>
            <a:ext cx="805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Baskerville" panose="02020502070401020303" pitchFamily="18" charset="0"/>
                <a:ea typeface="Baskerville" panose="02020502070401020303" pitchFamily="18" charset="0"/>
              </a:rPr>
              <a:t>Dipole 4</a:t>
            </a:r>
          </a:p>
        </p:txBody>
      </p:sp>
      <p:cxnSp>
        <p:nvCxnSpPr>
          <p:cNvPr id="267" name="Straight Arrow Connector 266">
            <a:extLst>
              <a:ext uri="{FF2B5EF4-FFF2-40B4-BE49-F238E27FC236}">
                <a16:creationId xmlns:a16="http://schemas.microsoft.com/office/drawing/2014/main" id="{DFA6E0BD-55BF-2941-BF66-3E5B726AB21B}"/>
              </a:ext>
            </a:extLst>
          </p:cNvPr>
          <p:cNvCxnSpPr>
            <a:cxnSpLocks/>
          </p:cNvCxnSpPr>
          <p:nvPr/>
        </p:nvCxnSpPr>
        <p:spPr>
          <a:xfrm>
            <a:off x="8087548" y="4452815"/>
            <a:ext cx="797454" cy="0"/>
          </a:xfrm>
          <a:prstGeom prst="straightConnector1">
            <a:avLst/>
          </a:prstGeom>
          <a:noFill/>
          <a:ln w="6350" cap="flat" cmpd="sng" algn="ctr">
            <a:solidFill>
              <a:srgbClr val="E7E6E6">
                <a:lumMod val="25000"/>
              </a:srgbClr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231" name="Triangle 230">
            <a:extLst>
              <a:ext uri="{FF2B5EF4-FFF2-40B4-BE49-F238E27FC236}">
                <a16:creationId xmlns:a16="http://schemas.microsoft.com/office/drawing/2014/main" id="{BEE8CFE6-B035-C848-B175-F963216E1BFE}"/>
              </a:ext>
            </a:extLst>
          </p:cNvPr>
          <p:cNvSpPr/>
          <p:nvPr/>
        </p:nvSpPr>
        <p:spPr>
          <a:xfrm rot="16200000">
            <a:off x="8179011" y="-374411"/>
            <a:ext cx="416576" cy="6244783"/>
          </a:xfrm>
          <a:prstGeom prst="triangle">
            <a:avLst/>
          </a:prstGeom>
          <a:gradFill>
            <a:gsLst>
              <a:gs pos="0">
                <a:srgbClr val="44546A">
                  <a:alpha val="45000"/>
                </a:srgbClr>
              </a:gs>
              <a:gs pos="22000">
                <a:srgbClr val="4472C4">
                  <a:lumMod val="75000"/>
                  <a:alpha val="41000"/>
                </a:srgbClr>
              </a:gs>
              <a:gs pos="83000">
                <a:srgbClr val="4472C4">
                  <a:lumMod val="40000"/>
                  <a:lumOff val="60000"/>
                  <a:alpha val="49000"/>
                </a:srgbClr>
              </a:gs>
              <a:gs pos="100000">
                <a:srgbClr val="A5A5A5">
                  <a:lumMod val="20000"/>
                  <a:lumOff val="80000"/>
                  <a:alpha val="37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9" name="Straight Connector 268">
            <a:extLst>
              <a:ext uri="{FF2B5EF4-FFF2-40B4-BE49-F238E27FC236}">
                <a16:creationId xmlns:a16="http://schemas.microsoft.com/office/drawing/2014/main" id="{CB9742F0-530A-BA4D-8CD4-4F7CBAA2A227}"/>
              </a:ext>
            </a:extLst>
          </p:cNvPr>
          <p:cNvCxnSpPr>
            <a:cxnSpLocks/>
          </p:cNvCxnSpPr>
          <p:nvPr/>
        </p:nvCxnSpPr>
        <p:spPr>
          <a:xfrm>
            <a:off x="6226596" y="2732892"/>
            <a:ext cx="405135" cy="0"/>
          </a:xfrm>
          <a:prstGeom prst="line">
            <a:avLst/>
          </a:prstGeom>
          <a:ln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>
            <a:extLst>
              <a:ext uri="{FF2B5EF4-FFF2-40B4-BE49-F238E27FC236}">
                <a16:creationId xmlns:a16="http://schemas.microsoft.com/office/drawing/2014/main" id="{F475F38F-4286-F749-9588-DDB9E1BC8903}"/>
              </a:ext>
            </a:extLst>
          </p:cNvPr>
          <p:cNvCxnSpPr>
            <a:cxnSpLocks/>
          </p:cNvCxnSpPr>
          <p:nvPr/>
        </p:nvCxnSpPr>
        <p:spPr>
          <a:xfrm flipV="1">
            <a:off x="7395151" y="1456998"/>
            <a:ext cx="1226342" cy="1092783"/>
          </a:xfrm>
          <a:prstGeom prst="line">
            <a:avLst/>
          </a:prstGeom>
          <a:ln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>
            <a:extLst>
              <a:ext uri="{FF2B5EF4-FFF2-40B4-BE49-F238E27FC236}">
                <a16:creationId xmlns:a16="http://schemas.microsoft.com/office/drawing/2014/main" id="{DF9CEFD8-4BAD-6643-98A2-6F4E463B2751}"/>
              </a:ext>
            </a:extLst>
          </p:cNvPr>
          <p:cNvCxnSpPr>
            <a:cxnSpLocks/>
          </p:cNvCxnSpPr>
          <p:nvPr/>
        </p:nvCxnSpPr>
        <p:spPr>
          <a:xfrm>
            <a:off x="8746816" y="1468869"/>
            <a:ext cx="1800000" cy="12315"/>
          </a:xfrm>
          <a:prstGeom prst="line">
            <a:avLst/>
          </a:prstGeom>
          <a:ln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1" name="Cube 260">
            <a:extLst>
              <a:ext uri="{FF2B5EF4-FFF2-40B4-BE49-F238E27FC236}">
                <a16:creationId xmlns:a16="http://schemas.microsoft.com/office/drawing/2014/main" id="{FC265535-EB8B-1044-9BD1-87E9D82638F0}"/>
              </a:ext>
            </a:extLst>
          </p:cNvPr>
          <p:cNvSpPr/>
          <p:nvPr/>
        </p:nvSpPr>
        <p:spPr>
          <a:xfrm flipH="1" flipV="1">
            <a:off x="8255411" y="1202551"/>
            <a:ext cx="786978" cy="953405"/>
          </a:xfrm>
          <a:prstGeom prst="cube">
            <a:avLst>
              <a:gd name="adj" fmla="val 9933"/>
            </a:avLst>
          </a:prstGeom>
          <a:solidFill>
            <a:srgbClr val="E7E6E6">
              <a:lumMod val="50000"/>
            </a:srgbClr>
          </a:solidFill>
          <a:ln w="12700" cap="flat" cmpd="sng" algn="ctr">
            <a:solidFill>
              <a:srgbClr val="E7E6E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5" name="Straight Connector 274">
            <a:extLst>
              <a:ext uri="{FF2B5EF4-FFF2-40B4-BE49-F238E27FC236}">
                <a16:creationId xmlns:a16="http://schemas.microsoft.com/office/drawing/2014/main" id="{F8AA48B3-D7D9-FD41-9855-9157D1F9E9BF}"/>
              </a:ext>
            </a:extLst>
          </p:cNvPr>
          <p:cNvCxnSpPr>
            <a:cxnSpLocks/>
          </p:cNvCxnSpPr>
          <p:nvPr/>
        </p:nvCxnSpPr>
        <p:spPr>
          <a:xfrm>
            <a:off x="7267485" y="2853147"/>
            <a:ext cx="1050861" cy="733870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>
            <a:extLst>
              <a:ext uri="{FF2B5EF4-FFF2-40B4-BE49-F238E27FC236}">
                <a16:creationId xmlns:a16="http://schemas.microsoft.com/office/drawing/2014/main" id="{627427FF-E3F4-D543-896A-06A672F369BF}"/>
              </a:ext>
            </a:extLst>
          </p:cNvPr>
          <p:cNvCxnSpPr>
            <a:cxnSpLocks/>
          </p:cNvCxnSpPr>
          <p:nvPr/>
        </p:nvCxnSpPr>
        <p:spPr>
          <a:xfrm>
            <a:off x="8815593" y="3676062"/>
            <a:ext cx="1800000" cy="12315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6" name="Cube 265">
            <a:extLst>
              <a:ext uri="{FF2B5EF4-FFF2-40B4-BE49-F238E27FC236}">
                <a16:creationId xmlns:a16="http://schemas.microsoft.com/office/drawing/2014/main" id="{60BEF6B7-C15C-AC42-B444-0E827D49C9A9}"/>
              </a:ext>
            </a:extLst>
          </p:cNvPr>
          <p:cNvSpPr/>
          <p:nvPr/>
        </p:nvSpPr>
        <p:spPr>
          <a:xfrm flipH="1" flipV="1">
            <a:off x="8247301" y="3273468"/>
            <a:ext cx="786978" cy="953405"/>
          </a:xfrm>
          <a:prstGeom prst="cube">
            <a:avLst>
              <a:gd name="adj" fmla="val 9933"/>
            </a:avLst>
          </a:prstGeom>
          <a:solidFill>
            <a:srgbClr val="E7E6E6">
              <a:lumMod val="50000"/>
            </a:srgbClr>
          </a:solidFill>
          <a:ln w="12700" cap="flat" cmpd="sng" algn="ctr">
            <a:solidFill>
              <a:srgbClr val="E7E6E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6" name="Cube 255">
            <a:extLst>
              <a:ext uri="{FF2B5EF4-FFF2-40B4-BE49-F238E27FC236}">
                <a16:creationId xmlns:a16="http://schemas.microsoft.com/office/drawing/2014/main" id="{5FA33367-48EA-EB4D-933E-6B3E0049D714}"/>
              </a:ext>
            </a:extLst>
          </p:cNvPr>
          <p:cNvSpPr/>
          <p:nvPr/>
        </p:nvSpPr>
        <p:spPr>
          <a:xfrm flipH="1" flipV="1">
            <a:off x="6666474" y="2267621"/>
            <a:ext cx="786978" cy="953405"/>
          </a:xfrm>
          <a:prstGeom prst="cube">
            <a:avLst>
              <a:gd name="adj" fmla="val 9933"/>
            </a:avLst>
          </a:prstGeom>
          <a:solidFill>
            <a:srgbClr val="E7E6E6">
              <a:lumMod val="50000"/>
            </a:srgbClr>
          </a:solidFill>
          <a:ln w="12700" cap="flat" cmpd="sng" algn="ctr">
            <a:solidFill>
              <a:srgbClr val="E7E6E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9" name="Cube 278">
            <a:extLst>
              <a:ext uri="{FF2B5EF4-FFF2-40B4-BE49-F238E27FC236}">
                <a16:creationId xmlns:a16="http://schemas.microsoft.com/office/drawing/2014/main" id="{26DEAA7C-47E8-A44D-85F1-EFF09160ACA5}"/>
              </a:ext>
            </a:extLst>
          </p:cNvPr>
          <p:cNvSpPr/>
          <p:nvPr/>
        </p:nvSpPr>
        <p:spPr>
          <a:xfrm flipH="1" flipV="1">
            <a:off x="10522626" y="1235643"/>
            <a:ext cx="758683" cy="548028"/>
          </a:xfrm>
          <a:prstGeom prst="cube">
            <a:avLst>
              <a:gd name="adj" fmla="val 9933"/>
            </a:avLst>
          </a:prstGeom>
          <a:solidFill>
            <a:srgbClr val="E7E6E6">
              <a:lumMod val="50000"/>
            </a:srgbClr>
          </a:solidFill>
          <a:ln w="12700" cap="flat" cmpd="sng" algn="ctr">
            <a:solidFill>
              <a:srgbClr val="E7E6E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0" name="Cube 279">
            <a:extLst>
              <a:ext uri="{FF2B5EF4-FFF2-40B4-BE49-F238E27FC236}">
                <a16:creationId xmlns:a16="http://schemas.microsoft.com/office/drawing/2014/main" id="{4C85E8DD-6237-4345-8AC5-FC0C4BFFEBA1}"/>
              </a:ext>
            </a:extLst>
          </p:cNvPr>
          <p:cNvSpPr/>
          <p:nvPr/>
        </p:nvSpPr>
        <p:spPr>
          <a:xfrm flipH="1" flipV="1">
            <a:off x="10542406" y="3425957"/>
            <a:ext cx="758683" cy="548028"/>
          </a:xfrm>
          <a:prstGeom prst="cube">
            <a:avLst>
              <a:gd name="adj" fmla="val 9933"/>
            </a:avLst>
          </a:prstGeom>
          <a:solidFill>
            <a:srgbClr val="E7E6E6">
              <a:lumMod val="50000"/>
            </a:srgbClr>
          </a:solidFill>
          <a:ln w="12700" cap="flat" cmpd="sng" algn="ctr">
            <a:solidFill>
              <a:srgbClr val="E7E6E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C366F2F3-6207-054F-8600-14B4C32D397C}"/>
              </a:ext>
            </a:extLst>
          </p:cNvPr>
          <p:cNvSpPr txBox="1"/>
          <p:nvPr/>
        </p:nvSpPr>
        <p:spPr>
          <a:xfrm>
            <a:off x="4658022" y="1199202"/>
            <a:ext cx="1848583" cy="52322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>
                <a:solidFill>
                  <a:srgbClr val="E7E6E6">
                    <a:lumMod val="25000"/>
                  </a:srgb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Out of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Baskerville" panose="02020502070401020303" pitchFamily="18" charset="0"/>
                <a:ea typeface="Baskerville" panose="02020502070401020303" pitchFamily="18" charset="0"/>
              </a:rPr>
              <a:t>plane deflection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>
                <a:solidFill>
                  <a:srgbClr val="E7E6E6">
                    <a:lumMod val="25000"/>
                  </a:srgb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(vertical)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5CADFF35-8F54-B84F-92B5-BF64AE4EEDF1}"/>
              </a:ext>
            </a:extLst>
          </p:cNvPr>
          <p:cNvSpPr txBox="1"/>
          <p:nvPr/>
        </p:nvSpPr>
        <p:spPr>
          <a:xfrm>
            <a:off x="3040703" y="3869021"/>
            <a:ext cx="626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prstClr val="black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2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" panose="02020502070401020303" pitchFamily="18" charset="0"/>
                <a:ea typeface="Baskerville" panose="02020502070401020303" pitchFamily="18" charset="0"/>
              </a:rPr>
              <a:t> m</a:t>
            </a:r>
          </a:p>
        </p:txBody>
      </p:sp>
      <p:cxnSp>
        <p:nvCxnSpPr>
          <p:cNvPr id="244" name="Straight Connector 243">
            <a:extLst>
              <a:ext uri="{FF2B5EF4-FFF2-40B4-BE49-F238E27FC236}">
                <a16:creationId xmlns:a16="http://schemas.microsoft.com/office/drawing/2014/main" id="{1834B042-FDC7-7740-ABFF-D84052C71FF9}"/>
              </a:ext>
            </a:extLst>
          </p:cNvPr>
          <p:cNvCxnSpPr>
            <a:cxnSpLocks/>
          </p:cNvCxnSpPr>
          <p:nvPr/>
        </p:nvCxnSpPr>
        <p:spPr>
          <a:xfrm>
            <a:off x="1135881" y="2777812"/>
            <a:ext cx="0" cy="1124637"/>
          </a:xfrm>
          <a:prstGeom prst="line">
            <a:avLst/>
          </a:prstGeom>
          <a:noFill/>
          <a:ln w="6350" cap="flat" cmpd="sng" algn="ctr">
            <a:solidFill>
              <a:srgbClr val="E7E6E6">
                <a:lumMod val="25000"/>
              </a:srgbClr>
            </a:solidFill>
            <a:prstDash val="dash"/>
            <a:miter lim="800000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BEFBE1B-DCA3-6246-B1FC-541AC24E56E1}"/>
              </a:ext>
            </a:extLst>
          </p:cNvPr>
          <p:cNvSpPr txBox="1"/>
          <p:nvPr/>
        </p:nvSpPr>
        <p:spPr>
          <a:xfrm>
            <a:off x="92931" y="4512092"/>
            <a:ext cx="8993610" cy="1487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If we remove the collimator, dipole 1, and the tungsten foil, we can study electron-laser collisions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In this case, we can assume the electron beam diameter to be 5 </a:t>
            </a:r>
            <a:r>
              <a:rPr lang="en-US" sz="1600" dirty="0">
                <a:latin typeface="Symbol" pitchFamily="2" charset="2"/>
                <a:ea typeface="Baskerville" panose="02020502070401020303" pitchFamily="18" charset="0"/>
              </a:rPr>
              <a:t>m</a:t>
            </a: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m, so we can focus more tightly and </a:t>
            </a:r>
          </a:p>
          <a:p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      achieve an intensity &gt; 10</a:t>
            </a:r>
            <a:r>
              <a:rPr lang="en-US" sz="1600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19</a:t>
            </a: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 Wcm</a:t>
            </a:r>
            <a:r>
              <a:rPr lang="en-US" sz="1600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-2</a:t>
            </a: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 (a</a:t>
            </a:r>
            <a:r>
              <a:rPr lang="en-US" sz="1600" baseline="-25000" dirty="0">
                <a:latin typeface="Baskerville" panose="02020502070401020303" pitchFamily="18" charset="0"/>
                <a:ea typeface="Baskerville" panose="02020502070401020303" pitchFamily="18" charset="0"/>
              </a:rPr>
              <a:t>0</a:t>
            </a: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 ~ 1 – 2, </a:t>
            </a:r>
            <a:r>
              <a:rPr lang="en-US" sz="1600" dirty="0">
                <a:latin typeface="Symbol" pitchFamily="2" charset="2"/>
                <a:ea typeface="Baskerville" panose="02020502070401020303" pitchFamily="18" charset="0"/>
              </a:rPr>
              <a:t>c</a:t>
            </a: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 ~ 0.2)</a:t>
            </a:r>
          </a:p>
          <a:p>
            <a:endParaRPr lang="en-US" sz="1600" baseline="300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Still hard to detect pairs, but not impossible. Anyway, we can do detailed studies of radiation reaction</a:t>
            </a:r>
          </a:p>
          <a:p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      and stochastic photon emission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E33E775-2F41-EF4E-B5CB-B18397F8F553}"/>
              </a:ext>
            </a:extLst>
          </p:cNvPr>
          <p:cNvSpPr/>
          <p:nvPr/>
        </p:nvSpPr>
        <p:spPr>
          <a:xfrm>
            <a:off x="92931" y="4250323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Phase 0</a:t>
            </a:r>
            <a:endParaRPr lang="en-US" dirty="0"/>
          </a:p>
        </p:txBody>
      </p:sp>
      <p:cxnSp>
        <p:nvCxnSpPr>
          <p:cNvPr id="245" name="Straight Arrow Connector 244">
            <a:extLst>
              <a:ext uri="{FF2B5EF4-FFF2-40B4-BE49-F238E27FC236}">
                <a16:creationId xmlns:a16="http://schemas.microsoft.com/office/drawing/2014/main" id="{789D7194-552A-CD48-BCEF-8BD7813B641F}"/>
              </a:ext>
            </a:extLst>
          </p:cNvPr>
          <p:cNvCxnSpPr>
            <a:cxnSpLocks/>
          </p:cNvCxnSpPr>
          <p:nvPr/>
        </p:nvCxnSpPr>
        <p:spPr>
          <a:xfrm>
            <a:off x="7859955" y="1717622"/>
            <a:ext cx="0" cy="30211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6" name="TextBox 245">
            <a:extLst>
              <a:ext uri="{FF2B5EF4-FFF2-40B4-BE49-F238E27FC236}">
                <a16:creationId xmlns:a16="http://schemas.microsoft.com/office/drawing/2014/main" id="{2E74EAB8-6A7D-5448-9E74-F9A8FC9BD6B5}"/>
              </a:ext>
            </a:extLst>
          </p:cNvPr>
          <p:cNvSpPr txBox="1"/>
          <p:nvPr/>
        </p:nvSpPr>
        <p:spPr>
          <a:xfrm>
            <a:off x="6675015" y="1200915"/>
            <a:ext cx="1184940" cy="52322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>
                <a:solidFill>
                  <a:srgbClr val="E7E6E6">
                    <a:lumMod val="25000"/>
                  </a:srgb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Vertical offset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Baskerville" panose="02020502070401020303" pitchFamily="18" charset="0"/>
                <a:ea typeface="Baskerville" panose="02020502070401020303" pitchFamily="18" charset="0"/>
              </a:rPr>
              <a:t>&gt; 1 m</a:t>
            </a:r>
          </a:p>
        </p:txBody>
      </p:sp>
    </p:spTree>
    <p:extLst>
      <p:ext uri="{BB962C8B-B14F-4D97-AF65-F5344CB8AC3E}">
        <p14:creationId xmlns:p14="http://schemas.microsoft.com/office/powerpoint/2010/main" val="2558612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-1" y="-9176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Noise estimates Gemini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-1" y="-3699"/>
            <a:ext cx="9144000" cy="6850800"/>
            <a:chOff x="-1" y="6349"/>
            <a:chExt cx="9144000" cy="6850800"/>
          </a:xfrm>
        </p:grpSpPr>
        <p:sp>
          <p:nvSpPr>
            <p:cNvPr id="4" name="Rectangle 3"/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234683" y="6187516"/>
              <a:ext cx="863785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Straight Connector 50"/>
          <p:cNvCxnSpPr>
            <a:cxnSpLocks/>
          </p:cNvCxnSpPr>
          <p:nvPr/>
        </p:nvCxnSpPr>
        <p:spPr>
          <a:xfrm>
            <a:off x="424691" y="9115174"/>
            <a:ext cx="8672737" cy="3784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5F316E59-0349-CD43-9751-E98F3077A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81" y="39084"/>
            <a:ext cx="1631932" cy="584703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31DB72C2-719E-B64A-9F06-563D0C90EAA3}"/>
              </a:ext>
            </a:extLst>
          </p:cNvPr>
          <p:cNvSpPr txBox="1"/>
          <p:nvPr/>
        </p:nvSpPr>
        <p:spPr>
          <a:xfrm>
            <a:off x="157288" y="6187516"/>
            <a:ext cx="1879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askerville"/>
                <a:cs typeface="Baskerville"/>
              </a:rPr>
              <a:t>Gianluca Sarri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E88F70B-864F-4D46-B431-42B79DA57102}"/>
              </a:ext>
            </a:extLst>
          </p:cNvPr>
          <p:cNvCxnSpPr/>
          <p:nvPr/>
        </p:nvCxnSpPr>
        <p:spPr>
          <a:xfrm>
            <a:off x="253070" y="648981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1BDCD7CE-1924-AB4D-8012-2080C99314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9" t="11393" b="9407"/>
          <a:stretch/>
        </p:blipFill>
        <p:spPr>
          <a:xfrm>
            <a:off x="10974660" y="1321758"/>
            <a:ext cx="11808933" cy="506581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5378618-9C3B-9842-97D9-B040D59BFEA6}"/>
              </a:ext>
            </a:extLst>
          </p:cNvPr>
          <p:cNvSpPr txBox="1"/>
          <p:nvPr/>
        </p:nvSpPr>
        <p:spPr>
          <a:xfrm>
            <a:off x="173261" y="674176"/>
            <a:ext cx="8797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SIDE VIEW (in scale):</a:t>
            </a:r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339E6BD0-2334-4A41-BB05-E95705F2E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260" y="993417"/>
            <a:ext cx="8569455" cy="4070956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DA91BA58-C367-9A4D-80EB-5E2EE757E5BE}"/>
              </a:ext>
            </a:extLst>
          </p:cNvPr>
          <p:cNvSpPr txBox="1"/>
          <p:nvPr/>
        </p:nvSpPr>
        <p:spPr>
          <a:xfrm>
            <a:off x="234681" y="5116197"/>
            <a:ext cx="87974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Main sources of noise:	- secondary pairs from the converter</a:t>
            </a:r>
          </a:p>
          <a:p>
            <a:r>
              <a:rPr lang="en-US" sz="1600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					</a:t>
            </a: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- effective dumping of the primary </a:t>
            </a:r>
            <a:r>
              <a:rPr lang="en-US" sz="1600" dirty="0">
                <a:latin typeface="Symbol" pitchFamily="2" charset="2"/>
                <a:ea typeface="Baskerville" panose="02020502070401020303" pitchFamily="18" charset="0"/>
              </a:rPr>
              <a:t>g</a:t>
            </a: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-ray beam</a:t>
            </a:r>
          </a:p>
          <a:p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					- laser light</a:t>
            </a:r>
          </a:p>
          <a:p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					- interaction of secondaries with magnets and apertures</a:t>
            </a:r>
          </a:p>
        </p:txBody>
      </p:sp>
    </p:spTree>
    <p:extLst>
      <p:ext uri="{BB962C8B-B14F-4D97-AF65-F5344CB8AC3E}">
        <p14:creationId xmlns:p14="http://schemas.microsoft.com/office/powerpoint/2010/main" val="1721674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-1" y="-9176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Noise estimates Gemini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-1" y="-3699"/>
            <a:ext cx="9144000" cy="6850800"/>
            <a:chOff x="-1" y="6349"/>
            <a:chExt cx="9144000" cy="6850800"/>
          </a:xfrm>
        </p:grpSpPr>
        <p:sp>
          <p:nvSpPr>
            <p:cNvPr id="4" name="Rectangle 3"/>
            <p:cNvSpPr/>
            <p:nvPr/>
          </p:nvSpPr>
          <p:spPr>
            <a:xfrm>
              <a:off x="-1" y="6349"/>
              <a:ext cx="9144000" cy="685080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234683" y="6187516"/>
              <a:ext cx="863785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Straight Connector 50"/>
          <p:cNvCxnSpPr>
            <a:cxnSpLocks/>
          </p:cNvCxnSpPr>
          <p:nvPr/>
        </p:nvCxnSpPr>
        <p:spPr>
          <a:xfrm>
            <a:off x="424691" y="9115174"/>
            <a:ext cx="8672737" cy="3784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5F316E59-0349-CD43-9751-E98F3077A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81" y="39084"/>
            <a:ext cx="1631932" cy="584703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31DB72C2-719E-B64A-9F06-563D0C90EAA3}"/>
              </a:ext>
            </a:extLst>
          </p:cNvPr>
          <p:cNvSpPr txBox="1"/>
          <p:nvPr/>
        </p:nvSpPr>
        <p:spPr>
          <a:xfrm>
            <a:off x="157288" y="6187516"/>
            <a:ext cx="1879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askerville"/>
                <a:cs typeface="Baskerville"/>
              </a:rPr>
              <a:t>Gianluca Sarri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E88F70B-864F-4D46-B431-42B79DA57102}"/>
              </a:ext>
            </a:extLst>
          </p:cNvPr>
          <p:cNvCxnSpPr/>
          <p:nvPr/>
        </p:nvCxnSpPr>
        <p:spPr>
          <a:xfrm>
            <a:off x="253070" y="648981"/>
            <a:ext cx="863785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5378618-9C3B-9842-97D9-B040D59BFEA6}"/>
              </a:ext>
            </a:extLst>
          </p:cNvPr>
          <p:cNvSpPr txBox="1"/>
          <p:nvPr/>
        </p:nvSpPr>
        <p:spPr>
          <a:xfrm>
            <a:off x="173261" y="674176"/>
            <a:ext cx="8797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TOP VIEW (in scale):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AA9BD8A0-4831-2C47-A9EF-121A9AC1B843}"/>
              </a:ext>
            </a:extLst>
          </p:cNvPr>
          <p:cNvSpPr txBox="1"/>
          <p:nvPr/>
        </p:nvSpPr>
        <p:spPr>
          <a:xfrm>
            <a:off x="234681" y="5106149"/>
            <a:ext cx="87974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Main sources of noise:	- secondary pairs from the converter</a:t>
            </a:r>
          </a:p>
          <a:p>
            <a:r>
              <a:rPr lang="en-US" sz="1600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					</a:t>
            </a: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- effective dumping of the primary </a:t>
            </a:r>
            <a:r>
              <a:rPr lang="en-US" sz="1600" dirty="0">
                <a:latin typeface="Symbol" pitchFamily="2" charset="2"/>
                <a:ea typeface="Baskerville" panose="02020502070401020303" pitchFamily="18" charset="0"/>
              </a:rPr>
              <a:t>g</a:t>
            </a: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-ray beam</a:t>
            </a:r>
          </a:p>
          <a:p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					- laser light</a:t>
            </a:r>
          </a:p>
          <a:p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					- interaction of secondaries with magnets and apertures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E9D5F6-4870-A441-81AD-625344D0DFCE}"/>
              </a:ext>
            </a:extLst>
          </p:cNvPr>
          <p:cNvSpPr/>
          <p:nvPr/>
        </p:nvSpPr>
        <p:spPr>
          <a:xfrm>
            <a:off x="1012240" y="2922657"/>
            <a:ext cx="45719" cy="261258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F52FAFA-3E64-EF4A-9877-90D2BC0A9AD9}"/>
              </a:ext>
            </a:extLst>
          </p:cNvPr>
          <p:cNvSpPr/>
          <p:nvPr/>
        </p:nvSpPr>
        <p:spPr>
          <a:xfrm>
            <a:off x="1331794" y="2988061"/>
            <a:ext cx="205665" cy="4571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9591F7E-BA04-2340-BB99-0262ACE5E7DC}"/>
              </a:ext>
            </a:extLst>
          </p:cNvPr>
          <p:cNvSpPr/>
          <p:nvPr/>
        </p:nvSpPr>
        <p:spPr>
          <a:xfrm>
            <a:off x="1333470" y="3070125"/>
            <a:ext cx="205665" cy="4571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CD3D403-3E18-D740-8E62-BC1DEDCE89BD}"/>
              </a:ext>
            </a:extLst>
          </p:cNvPr>
          <p:cNvSpPr/>
          <p:nvPr/>
        </p:nvSpPr>
        <p:spPr>
          <a:xfrm>
            <a:off x="1578618" y="3088621"/>
            <a:ext cx="524231" cy="9249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47EC3AE-88AE-8F46-B39C-56AA14711751}"/>
              </a:ext>
            </a:extLst>
          </p:cNvPr>
          <p:cNvSpPr/>
          <p:nvPr/>
        </p:nvSpPr>
        <p:spPr>
          <a:xfrm>
            <a:off x="1568553" y="2914045"/>
            <a:ext cx="532621" cy="9403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6301910-5084-654E-A86C-DBB9FBE334D7}"/>
              </a:ext>
            </a:extLst>
          </p:cNvPr>
          <p:cNvSpPr/>
          <p:nvPr/>
        </p:nvSpPr>
        <p:spPr>
          <a:xfrm>
            <a:off x="2681909" y="3178461"/>
            <a:ext cx="173260" cy="83437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FC17DE0-D703-E246-85C8-3493366F2818}"/>
              </a:ext>
            </a:extLst>
          </p:cNvPr>
          <p:cNvSpPr/>
          <p:nvPr/>
        </p:nvSpPr>
        <p:spPr>
          <a:xfrm>
            <a:off x="2612519" y="3180515"/>
            <a:ext cx="63038" cy="82190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80110E0-347D-7140-8F39-56F42F4CD95B}"/>
              </a:ext>
            </a:extLst>
          </p:cNvPr>
          <p:cNvSpPr/>
          <p:nvPr/>
        </p:nvSpPr>
        <p:spPr>
          <a:xfrm flipV="1">
            <a:off x="2988956" y="2798502"/>
            <a:ext cx="755236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327E05C-7F51-614B-A7D9-3A6A05F1612F}"/>
              </a:ext>
            </a:extLst>
          </p:cNvPr>
          <p:cNvSpPr/>
          <p:nvPr/>
        </p:nvSpPr>
        <p:spPr>
          <a:xfrm flipV="1">
            <a:off x="2988956" y="3252887"/>
            <a:ext cx="755236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44881EE-3324-444F-A410-278CBB93D073}"/>
              </a:ext>
            </a:extLst>
          </p:cNvPr>
          <p:cNvSpPr/>
          <p:nvPr/>
        </p:nvSpPr>
        <p:spPr>
          <a:xfrm flipV="1">
            <a:off x="900277" y="1164282"/>
            <a:ext cx="2996315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712CD82-81F7-A24A-9077-5C42AAE7995B}"/>
              </a:ext>
            </a:extLst>
          </p:cNvPr>
          <p:cNvSpPr/>
          <p:nvPr/>
        </p:nvSpPr>
        <p:spPr>
          <a:xfrm flipV="1">
            <a:off x="900278" y="4886635"/>
            <a:ext cx="2993456" cy="6425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E0F9508-F4B8-C94D-8E34-7BA59C5E803C}"/>
              </a:ext>
            </a:extLst>
          </p:cNvPr>
          <p:cNvSpPr/>
          <p:nvPr/>
        </p:nvSpPr>
        <p:spPr>
          <a:xfrm flipV="1">
            <a:off x="3856264" y="1162664"/>
            <a:ext cx="46680" cy="181127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74BC4C5-27EB-A54E-88AA-B9D7D7F8C17F}"/>
              </a:ext>
            </a:extLst>
          </p:cNvPr>
          <p:cNvSpPr/>
          <p:nvPr/>
        </p:nvSpPr>
        <p:spPr>
          <a:xfrm flipV="1">
            <a:off x="3862614" y="3665816"/>
            <a:ext cx="48283" cy="128507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872F788-3B94-E941-95E6-14DDA27771AE}"/>
              </a:ext>
            </a:extLst>
          </p:cNvPr>
          <p:cNvSpPr/>
          <p:nvPr/>
        </p:nvSpPr>
        <p:spPr>
          <a:xfrm flipV="1">
            <a:off x="3940595" y="1229348"/>
            <a:ext cx="208543" cy="127255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FD329F8-F12E-5A40-AACB-C5233E3ADFA9}"/>
              </a:ext>
            </a:extLst>
          </p:cNvPr>
          <p:cNvSpPr/>
          <p:nvPr/>
        </p:nvSpPr>
        <p:spPr>
          <a:xfrm flipV="1">
            <a:off x="3940595" y="3614273"/>
            <a:ext cx="197770" cy="12723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7F057B0-2349-604C-A39A-306FBD3DBE42}"/>
              </a:ext>
            </a:extLst>
          </p:cNvPr>
          <p:cNvSpPr/>
          <p:nvPr/>
        </p:nvSpPr>
        <p:spPr>
          <a:xfrm flipV="1">
            <a:off x="6736984" y="1240421"/>
            <a:ext cx="512408" cy="9148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C5471D8-4B3A-2F4E-A01E-F118D87C8C61}"/>
              </a:ext>
            </a:extLst>
          </p:cNvPr>
          <p:cNvSpPr/>
          <p:nvPr/>
        </p:nvSpPr>
        <p:spPr>
          <a:xfrm flipV="1">
            <a:off x="8200631" y="1240421"/>
            <a:ext cx="208543" cy="364621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575CB89-D777-5E49-889F-4042A0813C17}"/>
              </a:ext>
            </a:extLst>
          </p:cNvPr>
          <p:cNvSpPr/>
          <p:nvPr/>
        </p:nvSpPr>
        <p:spPr>
          <a:xfrm flipV="1">
            <a:off x="7087748" y="1286068"/>
            <a:ext cx="1120718" cy="50892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7251BDD-CCCF-C64D-92D8-31434ACF9D51}"/>
              </a:ext>
            </a:extLst>
          </p:cNvPr>
          <p:cNvSpPr/>
          <p:nvPr/>
        </p:nvSpPr>
        <p:spPr>
          <a:xfrm flipV="1">
            <a:off x="6724597" y="3928323"/>
            <a:ext cx="524795" cy="93902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4FEDA04-0C86-8443-91E7-595F8B8C284E}"/>
              </a:ext>
            </a:extLst>
          </p:cNvPr>
          <p:cNvSpPr txBox="1"/>
          <p:nvPr/>
        </p:nvSpPr>
        <p:spPr>
          <a:xfrm>
            <a:off x="3895312" y="1194667"/>
            <a:ext cx="3129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err="1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Pb</a:t>
            </a:r>
            <a:endParaRPr lang="en-US" sz="800" b="1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AA4E3C2-263C-B84C-9C76-C5BF984CB2A9}"/>
              </a:ext>
            </a:extLst>
          </p:cNvPr>
          <p:cNvSpPr txBox="1"/>
          <p:nvPr/>
        </p:nvSpPr>
        <p:spPr>
          <a:xfrm>
            <a:off x="4702081" y="4840902"/>
            <a:ext cx="3129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err="1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Pb</a:t>
            </a:r>
            <a:endParaRPr lang="en-US" sz="800" b="1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499676E-69D4-DB49-BFA8-AE63C3B4BF6F}"/>
              </a:ext>
            </a:extLst>
          </p:cNvPr>
          <p:cNvSpPr txBox="1"/>
          <p:nvPr/>
        </p:nvSpPr>
        <p:spPr>
          <a:xfrm>
            <a:off x="2612891" y="3838027"/>
            <a:ext cx="3129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err="1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Pb</a:t>
            </a:r>
            <a:endParaRPr lang="en-US" sz="800" b="1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BB77F80-E3CA-B84B-82AA-078649E2EE72}"/>
              </a:ext>
            </a:extLst>
          </p:cNvPr>
          <p:cNvSpPr/>
          <p:nvPr/>
        </p:nvSpPr>
        <p:spPr>
          <a:xfrm>
            <a:off x="3862614" y="2929640"/>
            <a:ext cx="48283" cy="72756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DC691B1-6545-384C-AE4E-D10CABF87B5B}"/>
              </a:ext>
            </a:extLst>
          </p:cNvPr>
          <p:cNvSpPr txBox="1"/>
          <p:nvPr/>
        </p:nvSpPr>
        <p:spPr>
          <a:xfrm>
            <a:off x="2177946" y="3854905"/>
            <a:ext cx="5004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Teflon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7E14CD1-AE6F-6B45-B41F-2355D44006A3}"/>
              </a:ext>
            </a:extLst>
          </p:cNvPr>
          <p:cNvSpPr txBox="1"/>
          <p:nvPr/>
        </p:nvSpPr>
        <p:spPr>
          <a:xfrm>
            <a:off x="1262072" y="3367349"/>
            <a:ext cx="9243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err="1">
                <a:latin typeface="Baskerville" panose="02020502070401020303" pitchFamily="18" charset="0"/>
                <a:ea typeface="Baskerville" panose="02020502070401020303" pitchFamily="18" charset="0"/>
              </a:rPr>
              <a:t>Pb</a:t>
            </a:r>
            <a:r>
              <a:rPr lang="en-US" sz="800" b="1" dirty="0">
                <a:latin typeface="Baskerville" panose="02020502070401020303" pitchFamily="18" charset="0"/>
                <a:ea typeface="Baskerville" panose="02020502070401020303" pitchFamily="18" charset="0"/>
              </a:rPr>
              <a:t> collimator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1FB7C3A6-00D4-2F43-A123-3FF6A3C4561C}"/>
              </a:ext>
            </a:extLst>
          </p:cNvPr>
          <p:cNvCxnSpPr/>
          <p:nvPr/>
        </p:nvCxnSpPr>
        <p:spPr>
          <a:xfrm flipV="1">
            <a:off x="1363931" y="3126191"/>
            <a:ext cx="0" cy="285642"/>
          </a:xfrm>
          <a:prstGeom prst="straightConnector1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C7791E9B-3E6A-BA47-B189-7E5CF85F8753}"/>
              </a:ext>
            </a:extLst>
          </p:cNvPr>
          <p:cNvSpPr txBox="1"/>
          <p:nvPr/>
        </p:nvSpPr>
        <p:spPr>
          <a:xfrm>
            <a:off x="824017" y="4703318"/>
            <a:ext cx="13303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Vacuum chamber wall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6BC386C-71AC-5E4C-8580-EBFFEC9AC79F}"/>
              </a:ext>
            </a:extLst>
          </p:cNvPr>
          <p:cNvSpPr txBox="1"/>
          <p:nvPr/>
        </p:nvSpPr>
        <p:spPr>
          <a:xfrm>
            <a:off x="1475034" y="2734156"/>
            <a:ext cx="5870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Dipole 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491E852-7F90-464D-A3B9-904F45B0B912}"/>
              </a:ext>
            </a:extLst>
          </p:cNvPr>
          <p:cNvSpPr txBox="1"/>
          <p:nvPr/>
        </p:nvSpPr>
        <p:spPr>
          <a:xfrm>
            <a:off x="2899492" y="2627109"/>
            <a:ext cx="5870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Dipole 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20BDE58-92D7-324A-B675-160C9A6B12D8}"/>
              </a:ext>
            </a:extLst>
          </p:cNvPr>
          <p:cNvSpPr txBox="1"/>
          <p:nvPr/>
        </p:nvSpPr>
        <p:spPr>
          <a:xfrm>
            <a:off x="6687401" y="1221633"/>
            <a:ext cx="3129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err="1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Pb</a:t>
            </a:r>
            <a:endParaRPr lang="en-US" sz="800" b="1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CD5F0AF-2536-FF4F-BCE9-C4015002231A}"/>
              </a:ext>
            </a:extLst>
          </p:cNvPr>
          <p:cNvSpPr txBox="1"/>
          <p:nvPr/>
        </p:nvSpPr>
        <p:spPr>
          <a:xfrm>
            <a:off x="6717586" y="4666690"/>
            <a:ext cx="3129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err="1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Pb</a:t>
            </a:r>
            <a:endParaRPr lang="en-US" sz="800" b="1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BECB9CE-8E25-A946-A15F-9A314A44C421}"/>
              </a:ext>
            </a:extLst>
          </p:cNvPr>
          <p:cNvSpPr txBox="1"/>
          <p:nvPr/>
        </p:nvSpPr>
        <p:spPr>
          <a:xfrm>
            <a:off x="7895560" y="4151550"/>
            <a:ext cx="3129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err="1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Pb</a:t>
            </a:r>
            <a:endParaRPr lang="en-US" sz="800" b="1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8AC94B86-7768-244E-A683-2BFE1E3A6F45}"/>
              </a:ext>
            </a:extLst>
          </p:cNvPr>
          <p:cNvCxnSpPr>
            <a:cxnSpLocks/>
          </p:cNvCxnSpPr>
          <p:nvPr/>
        </p:nvCxnSpPr>
        <p:spPr>
          <a:xfrm>
            <a:off x="521815" y="3046597"/>
            <a:ext cx="490425" cy="0"/>
          </a:xfrm>
          <a:prstGeom prst="straightConnector1">
            <a:avLst/>
          </a:prstGeom>
          <a:ln w="15875">
            <a:solidFill>
              <a:srgbClr val="00B050"/>
            </a:solidFill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4E2E11A6-BF58-E64F-B092-54B6B4B5BD96}"/>
              </a:ext>
            </a:extLst>
          </p:cNvPr>
          <p:cNvSpPr txBox="1"/>
          <p:nvPr/>
        </p:nvSpPr>
        <p:spPr>
          <a:xfrm>
            <a:off x="166368" y="2741194"/>
            <a:ext cx="891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b="1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Electron beam</a:t>
            </a:r>
          </a:p>
          <a:p>
            <a:pPr algn="r"/>
            <a:r>
              <a:rPr lang="en-US" sz="800" b="1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from LWFA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E76CF6B0-7D29-E34F-A4C7-E14C9A819D49}"/>
              </a:ext>
            </a:extLst>
          </p:cNvPr>
          <p:cNvCxnSpPr>
            <a:cxnSpLocks/>
          </p:cNvCxnSpPr>
          <p:nvPr/>
        </p:nvCxnSpPr>
        <p:spPr>
          <a:xfrm>
            <a:off x="1036959" y="2640668"/>
            <a:ext cx="0" cy="280200"/>
          </a:xfrm>
          <a:prstGeom prst="straightConnector1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972AA670-0B4E-5447-8A6F-32E8089D097F}"/>
              </a:ext>
            </a:extLst>
          </p:cNvPr>
          <p:cNvSpPr txBox="1"/>
          <p:nvPr/>
        </p:nvSpPr>
        <p:spPr>
          <a:xfrm>
            <a:off x="940691" y="2457443"/>
            <a:ext cx="9243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2">
                    <a:lumMod val="25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Converter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1315583-37F5-334D-9E64-7693867F746B}"/>
              </a:ext>
            </a:extLst>
          </p:cNvPr>
          <p:cNvSpPr/>
          <p:nvPr/>
        </p:nvSpPr>
        <p:spPr>
          <a:xfrm>
            <a:off x="2678404" y="2102775"/>
            <a:ext cx="173260" cy="83437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A74E28E-FD04-8549-A57B-03E69ACD1A19}"/>
              </a:ext>
            </a:extLst>
          </p:cNvPr>
          <p:cNvSpPr/>
          <p:nvPr/>
        </p:nvSpPr>
        <p:spPr>
          <a:xfrm>
            <a:off x="2609014" y="2104829"/>
            <a:ext cx="63038" cy="82190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0E6E56B-5447-044D-93EB-725FA5452366}"/>
              </a:ext>
            </a:extLst>
          </p:cNvPr>
          <p:cNvSpPr txBox="1"/>
          <p:nvPr/>
        </p:nvSpPr>
        <p:spPr>
          <a:xfrm>
            <a:off x="2605635" y="2050930"/>
            <a:ext cx="3129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err="1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Pb</a:t>
            </a:r>
            <a:endParaRPr lang="en-US" sz="800" b="1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66ACE27-3282-B74D-9DCC-57CC0BFF0461}"/>
              </a:ext>
            </a:extLst>
          </p:cNvPr>
          <p:cNvSpPr txBox="1"/>
          <p:nvPr/>
        </p:nvSpPr>
        <p:spPr>
          <a:xfrm>
            <a:off x="2169030" y="2018688"/>
            <a:ext cx="5004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Teflon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54D4013-5DB7-834A-BC10-16C2A1D992D4}"/>
              </a:ext>
            </a:extLst>
          </p:cNvPr>
          <p:cNvSpPr txBox="1"/>
          <p:nvPr/>
        </p:nvSpPr>
        <p:spPr>
          <a:xfrm>
            <a:off x="3895312" y="4703318"/>
            <a:ext cx="3129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err="1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Pb</a:t>
            </a:r>
            <a:endParaRPr lang="en-US" sz="800" b="1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2E46A160-3037-9C47-B9A3-D9C7FFE28B92}"/>
              </a:ext>
            </a:extLst>
          </p:cNvPr>
          <p:cNvSpPr/>
          <p:nvPr/>
        </p:nvSpPr>
        <p:spPr>
          <a:xfrm flipV="1">
            <a:off x="5014986" y="1524692"/>
            <a:ext cx="894555" cy="1248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4171949-F52A-8C4E-962D-27A3A5355CC9}"/>
              </a:ext>
            </a:extLst>
          </p:cNvPr>
          <p:cNvSpPr/>
          <p:nvPr/>
        </p:nvSpPr>
        <p:spPr>
          <a:xfrm flipV="1">
            <a:off x="5014986" y="4467108"/>
            <a:ext cx="894555" cy="1248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325E8D9-428D-9F48-B3FA-129D110E6177}"/>
              </a:ext>
            </a:extLst>
          </p:cNvPr>
          <p:cNvSpPr txBox="1"/>
          <p:nvPr/>
        </p:nvSpPr>
        <p:spPr>
          <a:xfrm>
            <a:off x="4915790" y="1329410"/>
            <a:ext cx="5870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Dipole 3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111B758-7CF9-6A4F-9378-A6B62293828E}"/>
              </a:ext>
            </a:extLst>
          </p:cNvPr>
          <p:cNvSpPr txBox="1"/>
          <p:nvPr/>
        </p:nvSpPr>
        <p:spPr>
          <a:xfrm>
            <a:off x="4933296" y="4560660"/>
            <a:ext cx="5870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Dipole 4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6BF7136-448E-1B43-8BCE-703AAB6022C1}"/>
              </a:ext>
            </a:extLst>
          </p:cNvPr>
          <p:cNvSpPr/>
          <p:nvPr/>
        </p:nvSpPr>
        <p:spPr>
          <a:xfrm flipV="1">
            <a:off x="7176758" y="4308352"/>
            <a:ext cx="1120717" cy="50892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B300326A-5FA0-3044-9740-889B3750F4D5}"/>
              </a:ext>
            </a:extLst>
          </p:cNvPr>
          <p:cNvSpPr/>
          <p:nvPr/>
        </p:nvSpPr>
        <p:spPr>
          <a:xfrm flipV="1">
            <a:off x="6094814" y="3449520"/>
            <a:ext cx="1154578" cy="22899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1F22D76-ACA1-B84E-BBC9-F451B7460CE1}"/>
              </a:ext>
            </a:extLst>
          </p:cNvPr>
          <p:cNvSpPr/>
          <p:nvPr/>
        </p:nvSpPr>
        <p:spPr>
          <a:xfrm flipV="1">
            <a:off x="6106953" y="2425216"/>
            <a:ext cx="1154578" cy="22899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52251E2F-9B80-4342-84DC-4B7CEC7C0B38}"/>
              </a:ext>
            </a:extLst>
          </p:cNvPr>
          <p:cNvSpPr/>
          <p:nvPr/>
        </p:nvSpPr>
        <p:spPr>
          <a:xfrm flipV="1">
            <a:off x="6734317" y="2539624"/>
            <a:ext cx="515075" cy="101723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3006E838-B50C-CE4A-9C46-4DA92E9CC625}"/>
              </a:ext>
            </a:extLst>
          </p:cNvPr>
          <p:cNvSpPr/>
          <p:nvPr/>
        </p:nvSpPr>
        <p:spPr>
          <a:xfrm flipV="1">
            <a:off x="5781643" y="2545198"/>
            <a:ext cx="313171" cy="2533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FDFE91E1-AEE7-224A-B75A-878792FE7003}"/>
              </a:ext>
            </a:extLst>
          </p:cNvPr>
          <p:cNvSpPr/>
          <p:nvPr/>
        </p:nvSpPr>
        <p:spPr>
          <a:xfrm flipV="1">
            <a:off x="5781643" y="3310183"/>
            <a:ext cx="313171" cy="2533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02C333F-E925-4048-8883-778D5F4E6180}"/>
              </a:ext>
            </a:extLst>
          </p:cNvPr>
          <p:cNvSpPr txBox="1"/>
          <p:nvPr/>
        </p:nvSpPr>
        <p:spPr>
          <a:xfrm>
            <a:off x="5702007" y="2605917"/>
            <a:ext cx="3129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err="1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Pb</a:t>
            </a:r>
            <a:endParaRPr lang="en-US" sz="800" b="1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D915AD7-0F68-9449-A342-D5416E878FEA}"/>
              </a:ext>
            </a:extLst>
          </p:cNvPr>
          <p:cNvSpPr txBox="1"/>
          <p:nvPr/>
        </p:nvSpPr>
        <p:spPr>
          <a:xfrm>
            <a:off x="5854407" y="2758317"/>
            <a:ext cx="3129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err="1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Pb</a:t>
            </a:r>
            <a:endParaRPr lang="en-US" sz="800" b="1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1E42A34-F148-0943-950A-CAD5A8493E03}"/>
              </a:ext>
            </a:extLst>
          </p:cNvPr>
          <p:cNvSpPr txBox="1"/>
          <p:nvPr/>
        </p:nvSpPr>
        <p:spPr>
          <a:xfrm>
            <a:off x="5727907" y="3380716"/>
            <a:ext cx="3129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err="1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Pb</a:t>
            </a:r>
            <a:endParaRPr lang="en-US" sz="800" b="1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23E622E-B189-BE4B-B790-BD790FCC5339}"/>
              </a:ext>
            </a:extLst>
          </p:cNvPr>
          <p:cNvSpPr txBox="1"/>
          <p:nvPr/>
        </p:nvSpPr>
        <p:spPr>
          <a:xfrm>
            <a:off x="809878" y="1187552"/>
            <a:ext cx="1330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Vacuum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8B879FD-396E-7D41-849C-641B9CF1AE78}"/>
              </a:ext>
            </a:extLst>
          </p:cNvPr>
          <p:cNvSpPr txBox="1"/>
          <p:nvPr/>
        </p:nvSpPr>
        <p:spPr>
          <a:xfrm>
            <a:off x="4167441" y="1158668"/>
            <a:ext cx="1330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Air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93393DD-6417-5F43-9B8A-8C6675801EE3}"/>
              </a:ext>
            </a:extLst>
          </p:cNvPr>
          <p:cNvCxnSpPr/>
          <p:nvPr/>
        </p:nvCxnSpPr>
        <p:spPr>
          <a:xfrm>
            <a:off x="4862852" y="4975961"/>
            <a:ext cx="1312832" cy="0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FB9A676E-7731-8146-8ABF-0E2D5246AC37}"/>
              </a:ext>
            </a:extLst>
          </p:cNvPr>
          <p:cNvCxnSpPr>
            <a:cxnSpLocks/>
          </p:cNvCxnSpPr>
          <p:nvPr/>
        </p:nvCxnSpPr>
        <p:spPr>
          <a:xfrm flipV="1">
            <a:off x="4862285" y="4406819"/>
            <a:ext cx="0" cy="572765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86C0CF9-4141-9443-AF30-14221DA8C0F0}"/>
              </a:ext>
            </a:extLst>
          </p:cNvPr>
          <p:cNvSpPr txBox="1"/>
          <p:nvPr/>
        </p:nvSpPr>
        <p:spPr>
          <a:xfrm>
            <a:off x="5314447" y="4664708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1m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9CACDC6-5909-7648-B581-A138BD7BD0EE}"/>
              </a:ext>
            </a:extLst>
          </p:cNvPr>
          <p:cNvSpPr txBox="1"/>
          <p:nvPr/>
        </p:nvSpPr>
        <p:spPr>
          <a:xfrm>
            <a:off x="4150854" y="4484135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20 cm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76C117DD-00CD-4A4B-BB52-2B09CB14D410}"/>
              </a:ext>
            </a:extLst>
          </p:cNvPr>
          <p:cNvSpPr txBox="1"/>
          <p:nvPr/>
        </p:nvSpPr>
        <p:spPr>
          <a:xfrm>
            <a:off x="7228917" y="2104650"/>
            <a:ext cx="10082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Pair detectors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A737965-756C-C942-9645-F6DBEF8970BA}"/>
              </a:ext>
            </a:extLst>
          </p:cNvPr>
          <p:cNvSpPr txBox="1"/>
          <p:nvPr/>
        </p:nvSpPr>
        <p:spPr>
          <a:xfrm>
            <a:off x="7220877" y="3633419"/>
            <a:ext cx="10082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Pair detectors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4EBABFB-8BCB-D440-B3D8-6B8B7425D89A}"/>
              </a:ext>
            </a:extLst>
          </p:cNvPr>
          <p:cNvSpPr txBox="1"/>
          <p:nvPr/>
        </p:nvSpPr>
        <p:spPr>
          <a:xfrm>
            <a:off x="6044712" y="2771262"/>
            <a:ext cx="1008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Gamma detectors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8B32CA2C-A3EA-F243-A6A8-078FD97B4750}"/>
              </a:ext>
            </a:extLst>
          </p:cNvPr>
          <p:cNvSpPr/>
          <p:nvPr/>
        </p:nvSpPr>
        <p:spPr>
          <a:xfrm flipV="1">
            <a:off x="6103499" y="2793203"/>
            <a:ext cx="583902" cy="459683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5AFA90E1-E8D5-1D44-8B9F-BEAD03F31739}"/>
              </a:ext>
            </a:extLst>
          </p:cNvPr>
          <p:cNvSpPr/>
          <p:nvPr/>
        </p:nvSpPr>
        <p:spPr>
          <a:xfrm flipV="1">
            <a:off x="7262512" y="3649802"/>
            <a:ext cx="911000" cy="29139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DDFE823B-ABF4-3C41-9F5A-28A703718073}"/>
              </a:ext>
            </a:extLst>
          </p:cNvPr>
          <p:cNvSpPr/>
          <p:nvPr/>
        </p:nvSpPr>
        <p:spPr>
          <a:xfrm flipV="1">
            <a:off x="7284272" y="2134566"/>
            <a:ext cx="889240" cy="21599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E52360E-033D-0B42-8C99-B8ADDC711849}"/>
              </a:ext>
            </a:extLst>
          </p:cNvPr>
          <p:cNvCxnSpPr>
            <a:cxnSpLocks/>
          </p:cNvCxnSpPr>
          <p:nvPr/>
        </p:nvCxnSpPr>
        <p:spPr>
          <a:xfrm>
            <a:off x="7395080" y="5311077"/>
            <a:ext cx="426855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7AB0D4C0-1845-8A4D-AFB3-C2BB73CB1B78}"/>
              </a:ext>
            </a:extLst>
          </p:cNvPr>
          <p:cNvCxnSpPr>
            <a:cxnSpLocks/>
          </p:cNvCxnSpPr>
          <p:nvPr/>
        </p:nvCxnSpPr>
        <p:spPr>
          <a:xfrm>
            <a:off x="7395080" y="5586223"/>
            <a:ext cx="418828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riangle 95">
            <a:extLst>
              <a:ext uri="{FF2B5EF4-FFF2-40B4-BE49-F238E27FC236}">
                <a16:creationId xmlns:a16="http://schemas.microsoft.com/office/drawing/2014/main" id="{3F012476-23BF-6845-8DF8-A4625D15ABCD}"/>
              </a:ext>
            </a:extLst>
          </p:cNvPr>
          <p:cNvSpPr/>
          <p:nvPr/>
        </p:nvSpPr>
        <p:spPr>
          <a:xfrm rot="16200000">
            <a:off x="7480075" y="5662650"/>
            <a:ext cx="150946" cy="418828"/>
          </a:xfrm>
          <a:prstGeom prst="triangle">
            <a:avLst/>
          </a:prstGeom>
          <a:gradFill>
            <a:gsLst>
              <a:gs pos="0">
                <a:schemeClr val="tx2">
                  <a:alpha val="45000"/>
                </a:schemeClr>
              </a:gs>
              <a:gs pos="22000">
                <a:schemeClr val="accent1">
                  <a:lumMod val="75000"/>
                  <a:alpha val="41000"/>
                </a:schemeClr>
              </a:gs>
              <a:gs pos="83000">
                <a:schemeClr val="accent1">
                  <a:lumMod val="40000"/>
                  <a:lumOff val="60000"/>
                  <a:alpha val="49000"/>
                </a:schemeClr>
              </a:gs>
              <a:gs pos="100000">
                <a:schemeClr val="accent3">
                  <a:lumMod val="20000"/>
                  <a:lumOff val="80000"/>
                  <a:alpha val="3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2E37E27-53A8-7043-9F89-D026645F91DD}"/>
              </a:ext>
            </a:extLst>
          </p:cNvPr>
          <p:cNvSpPr txBox="1"/>
          <p:nvPr/>
        </p:nvSpPr>
        <p:spPr>
          <a:xfrm>
            <a:off x="7787971" y="5133914"/>
            <a:ext cx="14318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Positrons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Electrons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Photons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AE47EC71-3D12-6D41-848F-96A7C601184B}"/>
              </a:ext>
            </a:extLst>
          </p:cNvPr>
          <p:cNvSpPr/>
          <p:nvPr/>
        </p:nvSpPr>
        <p:spPr>
          <a:xfrm>
            <a:off x="7320427" y="5082442"/>
            <a:ext cx="1523231" cy="1021631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1923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18466</TotalTime>
  <Words>990</Words>
  <Application>Microsoft Macintosh PowerPoint</Application>
  <PresentationFormat>On-screen Show (4:3)</PresentationFormat>
  <Paragraphs>329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Baskerville</vt:lpstr>
      <vt:lpstr>Calibri</vt:lpstr>
      <vt:lpstr>Cambria Math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Queen's University of Belfast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Gianluca Sarri</dc:creator>
  <cp:lastModifiedBy>Gianluca Sarri</cp:lastModifiedBy>
  <cp:revision>333</cp:revision>
  <cp:lastPrinted>2019-04-15T15:11:10Z</cp:lastPrinted>
  <dcterms:created xsi:type="dcterms:W3CDTF">2014-09-23T07:06:29Z</dcterms:created>
  <dcterms:modified xsi:type="dcterms:W3CDTF">2019-06-04T11:51:11Z</dcterms:modified>
</cp:coreProperties>
</file>