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60" r:id="rId5"/>
    <p:sldId id="263" r:id="rId6"/>
    <p:sldId id="284" r:id="rId7"/>
    <p:sldId id="285" r:id="rId8"/>
    <p:sldId id="286" r:id="rId9"/>
    <p:sldId id="287" r:id="rId10"/>
    <p:sldId id="288" r:id="rId11"/>
    <p:sldId id="289" r:id="rId12"/>
    <p:sldId id="265" r:id="rId13"/>
    <p:sldId id="298" r:id="rId14"/>
    <p:sldId id="306" r:id="rId15"/>
    <p:sldId id="307" r:id="rId16"/>
    <p:sldId id="314" r:id="rId17"/>
    <p:sldId id="309" r:id="rId18"/>
    <p:sldId id="315" r:id="rId19"/>
    <p:sldId id="311" r:id="rId20"/>
    <p:sldId id="304" r:id="rId21"/>
    <p:sldId id="305" r:id="rId22"/>
    <p:sldId id="268" r:id="rId23"/>
    <p:sldId id="269" r:id="rId24"/>
    <p:sldId id="271" r:id="rId25"/>
    <p:sldId id="272" r:id="rId26"/>
    <p:sldId id="273" r:id="rId27"/>
    <p:sldId id="274" r:id="rId28"/>
    <p:sldId id="275" r:id="rId29"/>
    <p:sldId id="292" r:id="rId30"/>
    <p:sldId id="294" r:id="rId31"/>
    <p:sldId id="295" r:id="rId32"/>
    <p:sldId id="296" r:id="rId33"/>
    <p:sldId id="297" r:id="rId34"/>
    <p:sldId id="312" r:id="rId35"/>
  </p:sldIdLst>
  <p:sldSz cx="10080625" cy="7559675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18"/>
  </p:normalViewPr>
  <p:slideViewPr>
    <p:cSldViewPr>
      <p:cViewPr>
        <p:scale>
          <a:sx n="50" d="100"/>
          <a:sy n="50" d="100"/>
        </p:scale>
        <p:origin x="-1176" y="-35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3080598" cy="5110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018448" y="1"/>
            <a:ext cx="3080598" cy="5110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723120"/>
            <a:ext cx="3080598" cy="5110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018448" y="9723120"/>
            <a:ext cx="3080598" cy="5110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40F1FC6-8038-40D1-BACC-41501249484C}" type="slidenum">
              <a:t>‹#›</a:t>
            </a:fld>
            <a:endParaRPr lang="en-US" sz="14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71210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77875"/>
            <a:ext cx="5116513" cy="383698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09929" y="4861258"/>
            <a:ext cx="5679111" cy="46052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748" cy="5113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018223" y="0"/>
            <a:ext cx="3080748" cy="5113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722883"/>
            <a:ext cx="3080748" cy="5113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018223" y="9722883"/>
            <a:ext cx="3080748" cy="5113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61A3B246-F37A-4756-875C-78C84546A0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03642A-08C6-4EFC-B683-D84F68F80C42}" type="slidenum">
              <a:rPr lang="en-US" altLang="de-DE"/>
              <a:pPr/>
              <a:t>10</a:t>
            </a:fld>
            <a:endParaRPr lang="en-US" altLang="de-DE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510" y="4860473"/>
            <a:ext cx="5679730" cy="4605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1AA2E0-3DB8-4FB0-8722-3AAAD28B637C}" type="slidenum">
              <a:rPr lang="en-US" altLang="de-DE"/>
              <a:pPr/>
              <a:t>11</a:t>
            </a:fld>
            <a:endParaRPr lang="en-US" altLang="de-DE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510" y="4860473"/>
            <a:ext cx="5679730" cy="4605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58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5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7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7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9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3CCDAC-5949-455E-8118-3D8524ECCE11}" type="slidenum">
              <a:rPr lang="en-US" altLang="de-DE"/>
              <a:pPr/>
              <a:t>20</a:t>
            </a:fld>
            <a:endParaRPr lang="en-US" altLang="de-DE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510" y="4860473"/>
            <a:ext cx="5679730" cy="4605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3CCDAC-5949-455E-8118-3D8524ECCE11}" type="slidenum">
              <a:rPr lang="en-US" altLang="de-DE"/>
              <a:pPr/>
              <a:t>21</a:t>
            </a:fld>
            <a:endParaRPr lang="en-US" altLang="de-DE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510" y="4860473"/>
            <a:ext cx="5679730" cy="4605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F051B7-A409-40E8-852C-502992430F2D}" type="slidenum">
              <a:rPr lang="en-US" altLang="de-DE"/>
              <a:pPr/>
              <a:t>29</a:t>
            </a:fld>
            <a:endParaRPr lang="en-US" altLang="de-DE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510" y="4860473"/>
            <a:ext cx="5679730" cy="4605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11E121-FA29-44F0-9519-3195BA944D15}" type="slidenum">
              <a:rPr lang="en-US" altLang="de-DE"/>
              <a:pPr/>
              <a:t>30</a:t>
            </a:fld>
            <a:endParaRPr lang="en-US" altLang="de-DE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510" y="4860473"/>
            <a:ext cx="5679730" cy="4605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BDFA29-E2B1-465B-B916-C8083DA5D8CB}" type="slidenum">
              <a:rPr lang="en-US" altLang="de-DE"/>
              <a:pPr/>
              <a:t>31</a:t>
            </a:fld>
            <a:endParaRPr lang="en-US" altLang="de-DE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510" y="4860473"/>
            <a:ext cx="5679730" cy="4605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D58C34-BC17-42F8-8479-2FB74F2F50C6}" type="slidenum">
              <a:rPr lang="en-US" altLang="de-DE"/>
              <a:pPr/>
              <a:t>32</a:t>
            </a:fld>
            <a:endParaRPr lang="en-US" altLang="de-DE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510" y="4860473"/>
            <a:ext cx="5679730" cy="4605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330F35-F6EC-409F-A7E8-0DF1C47DEBB1}" type="slidenum">
              <a:rPr lang="en-US" altLang="de-DE"/>
              <a:pPr/>
              <a:t>33</a:t>
            </a:fld>
            <a:endParaRPr lang="en-US" altLang="de-DE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510" y="4860473"/>
            <a:ext cx="5679730" cy="4605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451363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C5F7DA-1C94-4D3B-803A-A83ECE082BE8}" type="slidenum">
              <a:rPr lang="en-US" altLang="de-DE"/>
              <a:pPr/>
              <a:t>6</a:t>
            </a:fld>
            <a:endParaRPr lang="en-US" altLang="de-DE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510" y="4860473"/>
            <a:ext cx="5679730" cy="4605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74DAE-7D79-4E50-B5C2-A31792EB32B6}" type="slidenum">
              <a:rPr lang="en-US" altLang="de-DE"/>
              <a:pPr/>
              <a:t>7</a:t>
            </a:fld>
            <a:endParaRPr lang="en-US" altLang="de-DE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510" y="4860473"/>
            <a:ext cx="5679730" cy="4605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013D7F-FD33-4B63-A1E8-357A9F1B3A01}" type="slidenum">
              <a:rPr lang="en-US" altLang="de-DE"/>
              <a:pPr/>
              <a:t>8</a:t>
            </a:fld>
            <a:endParaRPr lang="en-US" alt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510" y="4860473"/>
            <a:ext cx="5679730" cy="4605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7DF44-4110-4ED0-84E9-14B7DEE1B77E}" type="slidenum">
              <a:rPr lang="en-US" altLang="de-DE"/>
              <a:pPr/>
              <a:t>9</a:t>
            </a:fld>
            <a:endParaRPr lang="en-US" altLang="de-DE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510" y="4860473"/>
            <a:ext cx="5679730" cy="4605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0592" y="7038395"/>
            <a:ext cx="2348280" cy="52128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dirty="0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6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34399" y="7185959"/>
            <a:ext cx="3195000" cy="12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r>
              <a:rPr lang="en-US"/>
              <a:t>DESY Summer Student Program 2013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0" i="0" u="none" strike="noStrike">
          <a:ln>
            <a:noFill/>
          </a:ln>
          <a:latin typeface="Arial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74292339802106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ostel.service@desy.d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vv.de/en/index.ph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1351440"/>
            <a:ext cx="9071640" cy="12502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DESY Summer Student Program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29560" y="3862600"/>
            <a:ext cx="9071640" cy="18364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indent="-216000" algn="ctr">
              <a:buNone/>
            </a:pPr>
            <a:r>
              <a:rPr lang="en-US" dirty="0"/>
              <a:t>Welcome Session</a:t>
            </a:r>
          </a:p>
          <a:p>
            <a:pPr lvl="0" indent="-216000" algn="ctr">
              <a:buNone/>
            </a:pPr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July 2019  </a:t>
            </a:r>
            <a:endParaRPr lang="en-US" dirty="0"/>
          </a:p>
          <a:p>
            <a:pPr lvl="0" indent="-21600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9792" y="6084093"/>
            <a:ext cx="957706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dirty="0" err="1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Orga</a:t>
            </a:r>
            <a:r>
              <a:rPr lang="en-US" sz="1800" b="1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-Team</a:t>
            </a:r>
            <a:r>
              <a:rPr lang="en-US" sz="1800" b="0" i="0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: </a:t>
            </a:r>
            <a:r>
              <a:rPr lang="en-US" sz="1800" b="0" i="0" u="sng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Olaf </a:t>
            </a:r>
            <a:r>
              <a:rPr lang="en-US" sz="1800" b="0" i="0" u="sng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Behnke</a:t>
            </a:r>
            <a:r>
              <a:rPr lang="en-US" sz="1800" b="0" i="0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, </a:t>
            </a: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Doris Eckstein, </a:t>
            </a: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Rainer </a:t>
            </a:r>
            <a:r>
              <a:rPr lang="en-US" sz="1800" b="0" i="0" u="none" strike="noStrike" dirty="0" err="1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Gehrke</a:t>
            </a: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, </a:t>
            </a:r>
            <a:r>
              <a:rPr lang="en-US" dirty="0">
                <a:latin typeface="Arial" pitchFamily="18"/>
                <a:ea typeface="Gothic" pitchFamily="2"/>
                <a:cs typeface="Tahoma" pitchFamily="2"/>
              </a:rPr>
              <a:t> </a:t>
            </a:r>
            <a:r>
              <a:rPr lang="en-US" dirty="0" smtClean="0">
                <a:latin typeface="Arial" pitchFamily="18"/>
                <a:ea typeface="Gothic" pitchFamily="2"/>
                <a:cs typeface="Tahoma" pitchFamily="2"/>
              </a:rPr>
              <a:t>Andreas </a:t>
            </a:r>
            <a:r>
              <a:rPr lang="en-US" dirty="0" err="1" smtClean="0">
                <a:latin typeface="Arial" pitchFamily="18"/>
                <a:ea typeface="Gothic" pitchFamily="2"/>
                <a:cs typeface="Tahoma" pitchFamily="2"/>
              </a:rPr>
              <a:t>Przystawik</a:t>
            </a:r>
            <a:r>
              <a:rPr lang="en-US" dirty="0" smtClean="0">
                <a:latin typeface="Arial" pitchFamily="18"/>
                <a:ea typeface="Gothic" pitchFamily="2"/>
                <a:cs typeface="Tahoma" pitchFamily="2"/>
              </a:rPr>
              <a:t>,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Ute Micheelsen, Andrea Schrader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19720" y="2743199"/>
            <a:ext cx="263808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</a:t>
            </a:fld>
            <a:endParaRPr lang="en-US" alt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06400" y="755501"/>
            <a:ext cx="8951913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By DESY researchers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Provide background on DESY scientific research</a:t>
            </a:r>
          </a:p>
          <a:p>
            <a:r>
              <a:rPr lang="en-US" altLang="de-DE" sz="2400" dirty="0" smtClean="0"/>
              <a:t> </a:t>
            </a:r>
            <a:endParaRPr lang="en-US" altLang="de-DE" sz="2400" dirty="0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5940077"/>
            <a:ext cx="8327528" cy="5371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 smtClean="0"/>
              <a:t>Check regularly above webpages for </a:t>
            </a:r>
            <a:r>
              <a:rPr lang="en-US" altLang="de-DE" sz="2400" dirty="0" err="1"/>
              <a:t>programme</a:t>
            </a:r>
            <a:r>
              <a:rPr lang="en-US" altLang="de-DE" sz="2400" dirty="0"/>
              <a:t> </a:t>
            </a:r>
            <a:r>
              <a:rPr lang="en-US" altLang="de-DE" sz="2400" dirty="0" smtClean="0"/>
              <a:t>updates! </a:t>
            </a:r>
            <a:endParaRPr lang="en-US" altLang="de-DE" sz="2400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20688" y="1913484"/>
            <a:ext cx="8266112" cy="4982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/>
              <a:t>July </a:t>
            </a:r>
            <a:r>
              <a:rPr lang="en-US" altLang="de-DE" sz="2400" dirty="0" smtClean="0"/>
              <a:t>16-23 (and </a:t>
            </a:r>
            <a:r>
              <a:rPr lang="en-US" altLang="de-DE" sz="2400" dirty="0"/>
              <a:t>august </a:t>
            </a:r>
            <a:r>
              <a:rPr lang="en-US" altLang="de-DE" sz="2400" dirty="0" smtClean="0"/>
              <a:t>7, 9 </a:t>
            </a:r>
            <a:r>
              <a:rPr lang="en-US" altLang="de-DE" sz="2400" dirty="0"/>
              <a:t>and </a:t>
            </a:r>
            <a:r>
              <a:rPr lang="en-US" altLang="de-DE" sz="2400" dirty="0" smtClean="0"/>
              <a:t>16) </a:t>
            </a:r>
            <a:r>
              <a:rPr lang="en-US" altLang="de-DE" sz="2400" dirty="0"/>
              <a:t>: Common lectures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3208884"/>
            <a:ext cx="2743200" cy="44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/>
              <a:t>From </a:t>
            </a:r>
            <a:r>
              <a:rPr lang="en-US" altLang="de-DE" sz="2400" dirty="0" smtClean="0"/>
              <a:t>24</a:t>
            </a:r>
            <a:r>
              <a:rPr lang="en-US" altLang="de-DE" sz="2400" baseline="33000" dirty="0" smtClean="0"/>
              <a:t>th</a:t>
            </a:r>
            <a:r>
              <a:rPr lang="en-US" altLang="de-DE" sz="2400" dirty="0" smtClean="0"/>
              <a:t> </a:t>
            </a:r>
            <a:r>
              <a:rPr lang="en-US" altLang="de-DE" sz="2400" dirty="0" err="1"/>
              <a:t>july</a:t>
            </a:r>
            <a:r>
              <a:rPr lang="en-US" altLang="de-DE" sz="2400" dirty="0"/>
              <a:t> on:</a:t>
            </a:r>
            <a:r>
              <a:rPr lang="en-US" altLang="de-DE" sz="2000" dirty="0"/>
              <a:t>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3777209"/>
            <a:ext cx="8229600" cy="430212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  <a:extLst/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/>
              <a:t>Separate lectures for Particle Physics (B1-B6) students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200" y="4921796"/>
            <a:ext cx="8229600" cy="4302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  <a:effectLst/>
          <a:extLst/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Separate lectures for Photon Science (A) students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20688" y="2456507"/>
            <a:ext cx="954881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1200" b="1" dirty="0"/>
              <a:t>https://</a:t>
            </a:r>
            <a:r>
              <a:rPr lang="en-US" altLang="de-DE" sz="1200" b="1" dirty="0" smtClean="0"/>
              <a:t>summerstudents.desy.de/hamburg/lecture_programme_general_and_high_energy_physics_2019/</a:t>
            </a:r>
            <a:endParaRPr lang="en-US" altLang="de-DE" sz="1200" b="1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57200" y="4243934"/>
            <a:ext cx="95488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1200" b="1" dirty="0"/>
              <a:t>https://</a:t>
            </a:r>
            <a:r>
              <a:rPr lang="en-US" altLang="de-DE" sz="1200" b="1" dirty="0" smtClean="0"/>
              <a:t>summerstudents.desy.de/hamburg/lecture_programme_general_and_high_energy_physics_2019/</a:t>
            </a:r>
            <a:endParaRPr lang="en-US" altLang="de-DE" sz="1200" b="1" dirty="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19100" y="5439321"/>
            <a:ext cx="9867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1200" b="1" dirty="0"/>
              <a:t>http://photon-science.desy.de/news__</a:t>
            </a:r>
            <a:r>
              <a:rPr lang="en-US" altLang="de-DE" sz="1200" b="1" dirty="0" smtClean="0"/>
              <a:t>events/summer_students/lectures/program_2019_photon_science</a:t>
            </a:r>
            <a:r>
              <a:rPr lang="en-US" altLang="de-DE" sz="1200" b="1" dirty="0"/>
              <a:t>___sr/index_eng.html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10</a:t>
            </a:fld>
            <a:endParaRPr lang="en-US" altLang="de-DE" sz="2000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Lecture </a:t>
            </a:r>
            <a:r>
              <a:rPr sz="3200" dirty="0" err="1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programme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71806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50144" y="1106264"/>
            <a:ext cx="9586712" cy="2457549"/>
          </a:xfrm>
          <a:prstGeom prst="rect">
            <a:avLst/>
          </a:prstGeom>
          <a:noFill/>
          <a:ln w="3672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84167" rIns="108000" bIns="63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 smtClean="0"/>
              <a:t>via </a:t>
            </a:r>
            <a:r>
              <a:rPr lang="en-US" altLang="de-DE" sz="2400" dirty="0"/>
              <a:t>email and web</a:t>
            </a:r>
          </a:p>
          <a:p>
            <a:r>
              <a:rPr lang="en-US" altLang="de-DE" sz="2200" dirty="0" smtClean="0"/>
              <a:t>We will use</a:t>
            </a:r>
            <a:r>
              <a:rPr lang="en-US" altLang="de-DE" sz="2400" dirty="0" smtClean="0"/>
              <a:t> </a:t>
            </a:r>
            <a:r>
              <a:rPr lang="en-US" altLang="de-DE" sz="2400" dirty="0"/>
              <a:t>email list </a:t>
            </a:r>
            <a:r>
              <a:rPr lang="en-US" altLang="de-DE" sz="2400" dirty="0" smtClean="0">
                <a:solidFill>
                  <a:srgbClr val="0066CC"/>
                </a:solidFill>
              </a:rPr>
              <a:t>summies2019@desy.de</a:t>
            </a:r>
            <a:endParaRPr lang="en-US" altLang="de-DE" sz="2400" dirty="0">
              <a:solidFill>
                <a:srgbClr val="0066CC"/>
              </a:solidFill>
            </a:endParaRPr>
          </a:p>
          <a:p>
            <a:r>
              <a:rPr lang="en-US" altLang="de-DE" sz="2400" dirty="0"/>
              <a:t>for all announcements </a:t>
            </a:r>
            <a:r>
              <a:rPr lang="en-US" altLang="de-DE" sz="2400" dirty="0" smtClean="0"/>
              <a:t>(contains your &amp; </a:t>
            </a:r>
            <a:r>
              <a:rPr lang="en-US" altLang="de-DE" sz="2400" dirty="0" err="1" smtClean="0"/>
              <a:t>orga</a:t>
            </a:r>
            <a:r>
              <a:rPr lang="en-US" altLang="de-DE" sz="2400" dirty="0" smtClean="0"/>
              <a:t> </a:t>
            </a:r>
            <a:r>
              <a:rPr lang="en-US" altLang="de-DE" sz="2400" dirty="0"/>
              <a:t>team </a:t>
            </a:r>
            <a:r>
              <a:rPr lang="en-US" altLang="de-DE" sz="2400" dirty="0" smtClean="0"/>
              <a:t>email </a:t>
            </a:r>
            <a:r>
              <a:rPr lang="en-US" altLang="de-DE" sz="2400" dirty="0"/>
              <a:t>addresses). </a:t>
            </a:r>
          </a:p>
          <a:p>
            <a:r>
              <a:rPr lang="en-US" altLang="de-DE" sz="2400" dirty="0"/>
              <a:t>You may also write important announcements to this </a:t>
            </a:r>
            <a:r>
              <a:rPr lang="en-US" altLang="de-DE" sz="2400" dirty="0" smtClean="0"/>
              <a:t>list </a:t>
            </a:r>
            <a:endParaRPr lang="en-US" altLang="de-DE" sz="2400" dirty="0"/>
          </a:p>
          <a:p>
            <a:endParaRPr lang="en-US" altLang="de-DE" sz="2200" dirty="0"/>
          </a:p>
          <a:p>
            <a:r>
              <a:rPr lang="en-US" altLang="de-DE" sz="2400" dirty="0" smtClean="0">
                <a:solidFill>
                  <a:srgbClr val="FF0000"/>
                </a:solidFill>
              </a:rPr>
              <a:t>check </a:t>
            </a:r>
            <a:r>
              <a:rPr lang="en-US" altLang="de-DE" sz="2400" dirty="0">
                <a:solidFill>
                  <a:srgbClr val="FF0000"/>
                </a:solidFill>
              </a:rPr>
              <a:t>your emails </a:t>
            </a:r>
            <a:r>
              <a:rPr lang="en-US" altLang="de-DE" sz="2400" dirty="0" smtClean="0">
                <a:solidFill>
                  <a:srgbClr val="FF0000"/>
                </a:solidFill>
              </a:rPr>
              <a:t>daily!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4706714"/>
            <a:ext cx="9479656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/>
              <a:t>Facebook page</a:t>
            </a:r>
            <a:r>
              <a:rPr lang="en-US" altLang="de-DE" sz="2400" dirty="0" smtClean="0"/>
              <a:t>: do you want/need one? Last year we had a page</a:t>
            </a:r>
            <a:endParaRPr lang="en-US" altLang="de-DE" sz="2400" dirty="0"/>
          </a:p>
          <a:p>
            <a:endParaRPr lang="en-US" altLang="de-DE" sz="2400" dirty="0"/>
          </a:p>
          <a:p>
            <a:r>
              <a:rPr lang="en-US" altLang="de-DE" sz="2400" dirty="0">
                <a:sym typeface="Wingdings" panose="05000000000000000000" pitchFamily="2" charset="2"/>
              </a:rPr>
              <a:t>f</a:t>
            </a:r>
            <a:r>
              <a:rPr lang="en-US" altLang="de-DE" sz="2400" dirty="0" smtClean="0">
                <a:sym typeface="Wingdings" panose="05000000000000000000" pitchFamily="2" charset="2"/>
              </a:rPr>
              <a:t>or exchange of social messages, but it was not really used and students communicated via WhatsApp or other social media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5075981"/>
            <a:ext cx="9112250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sz="2400" dirty="0">
                <a:hlinkClick r:id="rId3"/>
              </a:rPr>
              <a:t>https://www.facebook.com/groups/274292339802106/</a:t>
            </a:r>
            <a:endParaRPr lang="en-US" altLang="de-DE" sz="2400" b="1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11</a:t>
            </a:fld>
            <a:endParaRPr lang="en-US" altLang="de-DE" sz="20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Communication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47273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251445"/>
            <a:ext cx="5512113" cy="6962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www.desy.de/f/students/summer_home_2019.html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400" b="0" i="0" u="none" strike="noStrike" dirty="0" err="1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summerstudents.desy.de</a:t>
            </a:r>
            <a:r>
              <a:rPr lang="en-US" sz="14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/</a:t>
            </a:r>
            <a:r>
              <a:rPr lang="en-US" sz="1400" b="0" i="0" u="none" strike="noStrike" dirty="0" err="1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hamburg</a:t>
            </a:r>
            <a:r>
              <a:rPr lang="en-US" sz="14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2199" y="3767903"/>
            <a:ext cx="2804400" cy="6217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Special </a:t>
            </a: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events and announcements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104208" y="120998"/>
            <a:ext cx="512001" cy="7259239"/>
          </a:xfrm>
          <a:prstGeom prst="leftBrace">
            <a:avLst>
              <a:gd name="adj1" fmla="val 8333"/>
              <a:gd name="adj2" fmla="val 239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12</a:t>
            </a:fld>
            <a:endParaRPr lang="en-US" alt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251445"/>
            <a:ext cx="5512113" cy="6962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www.desy.de/f/students/summer_home_2019.html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http://summerstudents.desy.de/hamburg/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4128" y="2656088"/>
            <a:ext cx="685800" cy="3563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now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13</a:t>
            </a:fld>
            <a:endParaRPr lang="en-US" altLang="de-DE" sz="2000" dirty="0"/>
          </a:p>
        </p:txBody>
      </p:sp>
      <p:cxnSp>
        <p:nvCxnSpPr>
          <p:cNvPr id="14" name="Straight Arrow Connector 13"/>
          <p:cNvCxnSpPr>
            <a:stCxn id="11" idx="0"/>
          </p:cNvCxnSpPr>
          <p:nvPr/>
        </p:nvCxnSpPr>
        <p:spPr>
          <a:xfrm flipV="1">
            <a:off x="3727028" y="1593000"/>
            <a:ext cx="778732" cy="1063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05760" y="971524"/>
            <a:ext cx="5487941" cy="91442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251445"/>
            <a:ext cx="5512113" cy="6962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www.desy.de/f/students/summer_home_2019.html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http://summerstudents.desy.de/hamburg/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14</a:t>
            </a:fld>
            <a:endParaRPr lang="en-US" altLang="de-DE" sz="2000" dirty="0"/>
          </a:p>
        </p:txBody>
      </p:sp>
      <p:sp>
        <p:nvSpPr>
          <p:cNvPr id="12" name="Rectangle 11"/>
          <p:cNvSpPr/>
          <p:nvPr/>
        </p:nvSpPr>
        <p:spPr>
          <a:xfrm>
            <a:off x="4505760" y="1907629"/>
            <a:ext cx="5476440" cy="6031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345040" y="2352600"/>
            <a:ext cx="2169642" cy="877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520" y="3227345"/>
            <a:ext cx="3456359" cy="141816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smtClean="0">
                <a:latin typeface="Arial" pitchFamily="18"/>
                <a:ea typeface="Gothic" pitchFamily="2"/>
                <a:cs typeface="Tahoma" pitchFamily="2"/>
              </a:rPr>
              <a:t>Please take note of limited opening times. For </a:t>
            </a:r>
            <a:r>
              <a:rPr lang="en-US" dirty="0" err="1" smtClean="0">
                <a:latin typeface="Arial" pitchFamily="18"/>
                <a:ea typeface="Gothic" pitchFamily="2"/>
                <a:cs typeface="Tahoma" pitchFamily="2"/>
              </a:rPr>
              <a:t>summies</a:t>
            </a:r>
            <a:r>
              <a:rPr lang="en-US" dirty="0" smtClean="0">
                <a:latin typeface="Arial" pitchFamily="18"/>
                <a:ea typeface="Gothic" pitchFamily="2"/>
                <a:cs typeface="Tahoma" pitchFamily="2"/>
              </a:rPr>
              <a:t>  paid in cash:  hand in the sheet by tomorrow to get payment  by end of </a:t>
            </a:r>
            <a:r>
              <a:rPr lang="en-US" dirty="0" err="1" smtClean="0">
                <a:latin typeface="Arial" pitchFamily="18"/>
                <a:ea typeface="Gothic" pitchFamily="2"/>
                <a:cs typeface="Tahoma" pitchFamily="2"/>
              </a:rPr>
              <a:t>july</a:t>
            </a:r>
            <a:r>
              <a:rPr lang="en-US" dirty="0" smtClean="0">
                <a:latin typeface="Arial" pitchFamily="18"/>
                <a:ea typeface="Gothic" pitchFamily="2"/>
                <a:cs typeface="Tahoma" pitchFamily="2"/>
              </a:rPr>
              <a:t>.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466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251445"/>
            <a:ext cx="5512113" cy="6962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www.desy.de/f/students/summer_home_2019.html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http://summerstudents.desy.de/hamburg/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9668" y="3603019"/>
            <a:ext cx="1592897" cy="3563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This evening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15</a:t>
            </a:fld>
            <a:endParaRPr lang="en-US" altLang="de-DE" sz="2000" dirty="0"/>
          </a:p>
        </p:txBody>
      </p:sp>
      <p:cxnSp>
        <p:nvCxnSpPr>
          <p:cNvPr id="14" name="Straight Arrow Connector 13"/>
          <p:cNvCxnSpPr>
            <a:stCxn id="11" idx="0"/>
            <a:endCxn id="12" idx="1"/>
          </p:cNvCxnSpPr>
          <p:nvPr/>
        </p:nvCxnSpPr>
        <p:spPr>
          <a:xfrm flipV="1">
            <a:off x="2336117" y="2763551"/>
            <a:ext cx="2169642" cy="839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05759" y="2539353"/>
            <a:ext cx="5403415" cy="4483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8" y="2539353"/>
            <a:ext cx="3652231" cy="30597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-120000">
            <a:off x="712358" y="4490625"/>
            <a:ext cx="2743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erlin Sans FB Demi" panose="020E0802020502020306" pitchFamily="34" charset="0"/>
              </a:rPr>
              <a:t>Welcome Dinner</a:t>
            </a:r>
            <a:endParaRPr lang="de-DE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5" y="3947144"/>
            <a:ext cx="1994467" cy="19929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251445"/>
            <a:ext cx="5512113" cy="6962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www.desy.de/f/students/summer_home_2019.html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http://summerstudents.desy.de/hamburg/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5207" y="3635821"/>
            <a:ext cx="1592897" cy="3563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Tomorrow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16</a:t>
            </a:fld>
            <a:endParaRPr lang="en-US" altLang="de-DE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36117" y="3286465"/>
            <a:ext cx="2169642" cy="349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05759" y="2987749"/>
            <a:ext cx="5403415" cy="6480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30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251445"/>
            <a:ext cx="5512113" cy="6962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www.desy.de/f/students/summer_home_2019.html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http://summerstudents.desy.de/hamburg/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1960" y="4863661"/>
            <a:ext cx="1197802" cy="3563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Gothic" pitchFamily="2"/>
                <a:cs typeface="Tahoma" pitchFamily="2"/>
              </a:rPr>
              <a:t>O</a:t>
            </a: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ffer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17</a:t>
            </a:fld>
            <a:endParaRPr lang="en-US" altLang="de-DE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80891" y="4032967"/>
            <a:ext cx="2124868" cy="815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05759" y="3653409"/>
            <a:ext cx="5458047" cy="91859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3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251445"/>
            <a:ext cx="5512113" cy="6962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www.desy.de/f/students/summer_home_2019.html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http://summerstudents.desy.de/hamburg/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848" y="5147989"/>
            <a:ext cx="1473480" cy="3563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smtClean="0">
                <a:latin typeface="Arial" pitchFamily="18"/>
                <a:ea typeface="Gothic" pitchFamily="2"/>
                <a:cs typeface="Tahoma" pitchFamily="2"/>
              </a:rPr>
              <a:t>DESY </a:t>
            </a:r>
            <a:r>
              <a:rPr lang="en-US" dirty="0" smtClean="0">
                <a:latin typeface="Arial" pitchFamily="18"/>
                <a:ea typeface="Gothic" pitchFamily="2"/>
                <a:cs typeface="Tahoma" pitchFamily="2"/>
              </a:rPr>
              <a:t>Tour 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18</a:t>
            </a:fld>
            <a:endParaRPr lang="en-US" altLang="de-DE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45040" y="5166014"/>
            <a:ext cx="2205777" cy="151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50817" y="4616342"/>
            <a:ext cx="5458047" cy="75575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108000" y="5724053"/>
            <a:ext cx="4356248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Please register by  this  </a:t>
            </a:r>
            <a:r>
              <a:rPr lang="en-US" sz="1600" b="1" dirty="0" err="1" smtClean="0"/>
              <a:t>friday</a:t>
            </a:r>
            <a:r>
              <a:rPr lang="en-US" sz="1600" b="1" dirty="0" smtClean="0"/>
              <a:t> for  DESY tours :</a:t>
            </a:r>
          </a:p>
          <a:p>
            <a:r>
              <a:rPr lang="en-US" sz="1600" b="1" dirty="0" smtClean="0"/>
              <a:t>- Jul  22: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https://indico.desy.de/indico/event/23669</a:t>
            </a:r>
          </a:p>
          <a:p>
            <a:r>
              <a:rPr lang="en-US" sz="1600" b="1" dirty="0" smtClean="0"/>
              <a:t>- Jul 23: 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htpps://indico.desy.de/indico/event/23770</a:t>
            </a:r>
            <a:endParaRPr lang="de-DE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251445"/>
            <a:ext cx="5512113" cy="6962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www.desy.de/f/students/summer_home_2019.html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http://summerstudents.desy.de/hamburg/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0222" y="6649864"/>
            <a:ext cx="1197802" cy="3563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Last </a:t>
            </a: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day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19</a:t>
            </a:fld>
            <a:endParaRPr lang="en-US" altLang="de-DE" sz="2000" dirty="0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2436292" y="6828032"/>
            <a:ext cx="2171972" cy="212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08264" y="6804173"/>
            <a:ext cx="3312368" cy="47177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2152178"/>
            <a:ext cx="8712968" cy="15063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hangingPunct="0">
              <a:buSzPct val="45000"/>
              <a:buFont typeface="StarSymbol"/>
              <a:buChar char="●"/>
            </a:pPr>
            <a:r>
              <a:rPr lang="en-US" sz="24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 Algeria, Armenia, Austria, Czech Republic, China, Cuba</a:t>
            </a:r>
          </a:p>
          <a:p>
            <a:pPr lvl="0" hangingPunct="0">
              <a:buSzPct val="45000"/>
              <a:buFont typeface="StarSymbol"/>
              <a:buChar char="●"/>
            </a:pPr>
            <a:r>
              <a:rPr lang="en-US" sz="24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 Egypt, France, </a:t>
            </a: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</a:rPr>
              <a:t>Germany, India, Ireland, Italy, Mexico, </a:t>
            </a:r>
          </a:p>
          <a:p>
            <a:pPr lvl="0" hangingPunct="0">
              <a:buSzPct val="45000"/>
              <a:buFont typeface="StarSymbol"/>
              <a:buChar char="●"/>
            </a:pPr>
            <a:r>
              <a:rPr lang="en-US" sz="2400" dirty="0">
                <a:latin typeface="Arial" pitchFamily="18"/>
                <a:ea typeface="Gothic" pitchFamily="2"/>
                <a:cs typeface="Tahoma" pitchFamily="2"/>
              </a:rPr>
              <a:t> </a:t>
            </a: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</a:rPr>
              <a:t> Nigeria, Poland, Russia, Slovakia, Slovenia, Switzerland</a:t>
            </a:r>
          </a:p>
          <a:p>
            <a:pPr lvl="0" hangingPunct="0">
              <a:buSzPct val="45000"/>
              <a:buFont typeface="StarSymbol"/>
              <a:buChar char="●"/>
            </a:pP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</a:rPr>
              <a:t>  Spain, Thailand, Turkey, United Kingdom, Ukraine</a:t>
            </a:r>
            <a:endParaRPr lang="en-US" sz="2400" i="0" u="none" strike="noStrike" dirty="0" smtClean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832" y="827509"/>
            <a:ext cx="7965360" cy="7986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The </a:t>
            </a: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</a:rPr>
              <a:t>88 </a:t>
            </a:r>
            <a:r>
              <a:rPr lang="en-US" sz="24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Summer </a:t>
            </a:r>
            <a:r>
              <a:rPr lang="en-US" sz="24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students at DESY Hamburg come from </a:t>
            </a:r>
            <a:r>
              <a:rPr lang="en-US" sz="24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24 Nations</a:t>
            </a: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6016" y="4643933"/>
            <a:ext cx="5029200" cy="1623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/>
            </a:pPr>
            <a:r>
              <a:rPr lang="en-US" sz="6000" b="0" i="0" u="none" strike="noStrike" dirty="0">
                <a:ln>
                  <a:noFill/>
                </a:ln>
                <a:solidFill>
                  <a:srgbClr val="2323DC"/>
                </a:solidFill>
                <a:latin typeface="BlackChancery" pitchFamily="18"/>
                <a:ea typeface="Gothic" pitchFamily="2"/>
                <a:cs typeface="Tahoma" pitchFamily="2"/>
              </a:rPr>
              <a:t>NICE TO MEET YOU!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</a:t>
            </a:fld>
            <a:endParaRPr lang="en-US" alt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319375" y="14571663"/>
            <a:ext cx="70278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Sports: Volleyball field in front of Hostel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Bycicles: cannot be rented at DESY :-(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200"/>
              <a:t> One possibility is to rent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Germany,  Greece, Hungary, India, Iran,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Ireland, Israel, Italy, Mexico,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Netherland, Pakistan, Poland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Romania, Russia, Singapore, Slovakia, Spain, Sweden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Thailand, Turkey,Ukraine, UK, USA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021763" y="15600363"/>
            <a:ext cx="47275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535988" y="15922625"/>
            <a:ext cx="4727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79488" y="815602"/>
            <a:ext cx="5919787" cy="130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/>
              <a:t>Practical information on the DESY </a:t>
            </a:r>
            <a:r>
              <a:rPr lang="en-US" altLang="de-DE" sz="2400" dirty="0" smtClean="0"/>
              <a:t>campus:</a:t>
            </a:r>
          </a:p>
          <a:p>
            <a:r>
              <a:rPr lang="en-US" altLang="de-DE" sz="2400" dirty="0" smtClean="0">
                <a:sym typeface="Wingdings" panose="05000000000000000000" pitchFamily="2" charset="2"/>
              </a:rPr>
              <a:t> </a:t>
            </a:r>
            <a:r>
              <a:rPr lang="en-US" altLang="de-DE" sz="2400" dirty="0" smtClean="0"/>
              <a:t>DESY </a:t>
            </a:r>
            <a:r>
              <a:rPr lang="en-US" altLang="de-DE" sz="2400" dirty="0"/>
              <a:t>booklet  </a:t>
            </a:r>
          </a:p>
          <a:p>
            <a:endParaRPr lang="en-US" altLang="de-DE" sz="2400" dirty="0"/>
          </a:p>
          <a:p>
            <a:endParaRPr lang="en-US" altLang="de-DE" sz="2400" dirty="0">
              <a:solidFill>
                <a:srgbClr val="2323DC"/>
              </a:solidFill>
            </a:endParaRPr>
          </a:p>
          <a:p>
            <a:r>
              <a:rPr lang="en-US" altLang="de-DE" sz="2400" dirty="0" smtClean="0">
                <a:solidFill>
                  <a:srgbClr val="2323DC"/>
                </a:solidFill>
              </a:rPr>
              <a:t>Printed version in your welcome bag </a:t>
            </a:r>
            <a:r>
              <a:rPr lang="en-US" altLang="de-DE" sz="2400" dirty="0">
                <a:solidFill>
                  <a:srgbClr val="2323DC"/>
                </a:solidFill>
              </a:rPr>
              <a:t>:-)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01713" y="1596603"/>
            <a:ext cx="6999287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dirty="0"/>
              <a:t>http://guest-services.desy.de/e56138/Booklet_eng.pdf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20</a:t>
            </a:fld>
            <a:endParaRPr lang="en-US" altLang="de-DE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Life on the DESY campus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31930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319375" y="14571663"/>
            <a:ext cx="70278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Sports: Volleyball field in front of Hostel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Bycicles: cannot be rented at DESY :-(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200"/>
              <a:t> One possibility is to rent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Germany,  Greece, Hungary, India, Iran,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Ireland, Israel, Italy, Mexico,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Netherland, Pakistan, Poland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Romania, Russia, Singapore, Slovakia, Spain, Sweden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Thailand, Turkey,Ukraine, UK, USA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021763" y="15600363"/>
            <a:ext cx="47275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535988" y="15922625"/>
            <a:ext cx="4727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21</a:t>
            </a:fld>
            <a:endParaRPr lang="en-US" altLang="de-DE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Life in the DESY Hostel </a:t>
            </a:r>
            <a:r>
              <a:rPr lang="de-DE"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–</a:t>
            </a: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 few hints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587" y="971525"/>
            <a:ext cx="865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Missing equipment (kitchen, cleaning, etc.) or other requests/complaints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don’t hesitate to email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hostel.service@desy.de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(or visit them in their office 06/118)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040" y="2723524"/>
            <a:ext cx="865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Weekly laundry change: Wednesday 09:30-17:00  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lectures in the morning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it during the afternoon</a:t>
            </a:r>
            <a:endParaRPr lang="de-DE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816" y="4244984"/>
            <a:ext cx="865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DESY salary payment end of August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hostel accommodation costs are deduced so total amount of paid out money may appear to be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so high  </a:t>
            </a:r>
            <a:endParaRPr lang="de-DE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7771172" y="5121277"/>
            <a:ext cx="756084" cy="648072"/>
          </a:xfrm>
          <a:prstGeom prst="smileyFace">
            <a:avLst>
              <a:gd name="adj" fmla="val 6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72507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8720" y="14571000"/>
            <a:ext cx="7027919" cy="259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Sports: Volleyball field in front of Hostel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Bycicles: cannot be rented at DESY :-(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One possibility is to rent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Germany,  Greece, Hungary, India, Iran,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Ireland, Israel, Italy, Mexico,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Netherland, Pakistan, Poland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Romania, Russia, Singapore, Slovakia, Spain, Sweden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Thailand, Turkey,Ukraine, UK,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1240" y="1559988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6320" y="1592316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31319" y="14477400"/>
            <a:ext cx="10058400" cy="685440"/>
          </a:xfrm>
          <a:prstGeom prst="rect">
            <a:avLst/>
          </a:prstGeom>
          <a:solidFill>
            <a:srgbClr val="E6E64C"/>
          </a:solidFill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Public transport routes/schedule: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040" y="840869"/>
            <a:ext cx="89679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  <a:hlinkClick r:id="rId3"/>
              </a:rPr>
              <a:t>www.hvv.de/en/index.php</a:t>
            </a:r>
            <a:endParaRPr lang="en-US" sz="2400" dirty="0" smtClean="0">
              <a:latin typeface="Arial" pitchFamily="18"/>
              <a:ea typeface="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dirty="0" smtClean="0">
              <a:latin typeface="Arial" pitchFamily="18"/>
              <a:ea typeface="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22</a:t>
            </a:fld>
            <a:endParaRPr lang="en-US" altLang="de-DE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Public transport routes/schedule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8720" y="14571000"/>
            <a:ext cx="7027919" cy="259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Sports: Volleyball field in front of Hostel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Bycicles: cannot be rented at DESY :-(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One possibility is to rent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Germany,  Greece, Hungary, India, Iran,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Ireland, Israel, Italy, Mexico,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Netherland, Pakistan, Poland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Romania, Russia, Singapore, Slovakia, Spain, Sweden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Thailand, Turkey,Ukraine, UK,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1240" y="1559988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6320" y="1592316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200" y="651240"/>
            <a:ext cx="10045800" cy="6663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traight Connector 6"/>
          <p:cNvSpPr/>
          <p:nvPr/>
        </p:nvSpPr>
        <p:spPr>
          <a:xfrm>
            <a:off x="2952080" y="64368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23</a:t>
            </a:fld>
            <a:endParaRPr lang="en-US" altLang="de-DE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Public transport Tickets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6120" y="6184700"/>
            <a:ext cx="1981944" cy="47545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defRPr/>
            </a:pPr>
            <a:r>
              <a:rPr lang="en-US" sz="2400" kern="0" dirty="0" smtClean="0">
                <a:solidFill>
                  <a:srgbClr val="2323DC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Day tickets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4488" y="4787949"/>
            <a:ext cx="3173558" cy="1537094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defRPr/>
            </a:pPr>
            <a:r>
              <a:rPr lang="en-US" sz="2400" kern="0" dirty="0" smtClean="0">
                <a:solidFill>
                  <a:srgbClr val="2323DC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HVV </a:t>
            </a:r>
            <a:r>
              <a:rPr lang="en-US" sz="2400" kern="0" dirty="0" err="1" smtClean="0">
                <a:solidFill>
                  <a:srgbClr val="2323DC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Grossbereich</a:t>
            </a:r>
            <a:endParaRPr lang="en-US" sz="2400" kern="0" dirty="0" smtClean="0">
              <a:solidFill>
                <a:srgbClr val="2323DC"/>
              </a:solidFill>
              <a:latin typeface="Arial" panose="020B0604020202020204" pitchFamily="34" charset="0"/>
              <a:ea typeface="DejaVu LGC Sans" pitchFamily="2"/>
              <a:cs typeface="Arial" panose="020B0604020202020204" pitchFamily="34" charset="0"/>
            </a:endParaRPr>
          </a:p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defRPr/>
            </a:pP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g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roup</a:t>
            </a:r>
            <a:r>
              <a:rPr lang="en-US" sz="2400" kern="0" dirty="0" smtClean="0">
                <a:solidFill>
                  <a:srgbClr val="2323DC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 day ticket:</a:t>
            </a:r>
          </a:p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defRPr/>
            </a:pPr>
            <a:r>
              <a:rPr lang="en-US" sz="2400" kern="0" dirty="0" smtClean="0">
                <a:solidFill>
                  <a:srgbClr val="2323DC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12,20 Euro/5 persons</a:t>
            </a:r>
          </a:p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defRPr/>
            </a:pPr>
            <a:r>
              <a:rPr lang="en-US" sz="2400" kern="0" dirty="0" smtClean="0">
                <a:solidFill>
                  <a:srgbClr val="2323DC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(valid from 09 am on)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8720" y="14571000"/>
            <a:ext cx="7027919" cy="259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Sports: Volleyball field in front of Hostel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Bycicles: cannot be rented at DESY :-(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One possibility is to rent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Germany,  Greece, Hungary, India, Iran,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Ireland, Israel, Italy, Mexico,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Netherland, Pakistan, Poland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Romania, Russia, Singapore, Slovakia, Spain, Sweden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Thailand, Turkey,Ukraine, UK,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1240" y="1559988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6320" y="1592316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6081" y="922680"/>
            <a:ext cx="6548040" cy="5249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51881" y="4572000"/>
            <a:ext cx="685799" cy="31608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Lidl</a:t>
            </a:r>
          </a:p>
        </p:txBody>
      </p:sp>
      <p:sp>
        <p:nvSpPr>
          <p:cNvPr id="9" name="Straight Connector 8"/>
          <p:cNvSpPr/>
          <p:nvPr/>
        </p:nvSpPr>
        <p:spPr>
          <a:xfrm>
            <a:off x="1306121" y="4888080"/>
            <a:ext cx="205920" cy="2995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24</a:t>
            </a:fld>
            <a:endParaRPr lang="en-US" altLang="de-D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3521" y="5580037"/>
            <a:ext cx="685799" cy="326841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dirty="0" smtClean="0">
                <a:latin typeface="Arial" pitchFamily="18"/>
                <a:ea typeface="Gothic" pitchFamily="2"/>
                <a:cs typeface="Tahoma" pitchFamily="2"/>
              </a:rPr>
              <a:t>Aldi</a:t>
            </a:r>
            <a:endParaRPr lang="en-US" sz="16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829319" y="5715000"/>
            <a:ext cx="1258417" cy="1497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Some (cheap!) supermarkets nearby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>
            <a:off x="246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8224" y="3787170"/>
            <a:ext cx="4896791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shop opening hours: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Mo-Sa  ~07-2x, x=0-3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 only few convenience stores opened e.g. in Altona railway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traight Connector 17"/>
          <p:cNvSpPr/>
          <p:nvPr/>
        </p:nvSpPr>
        <p:spPr>
          <a:xfrm flipV="1">
            <a:off x="1581150" y="6172198"/>
            <a:ext cx="1298921" cy="514351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" y="6745525"/>
            <a:ext cx="10014768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</a:rPr>
              <a:t>Weekly market: we + </a:t>
            </a:r>
            <a:r>
              <a:rPr lang="en-US" sz="2400" dirty="0" err="1" smtClean="0">
                <a:latin typeface="Arial" pitchFamily="18"/>
                <a:ea typeface="Gothic" pitchFamily="2"/>
                <a:cs typeface="Tahoma" pitchFamily="2"/>
              </a:rPr>
              <a:t>sa</a:t>
            </a: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</a:rPr>
              <a:t> 08-13 </a:t>
            </a: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  <a:sym typeface="Wingdings" panose="05000000000000000000" pitchFamily="2" charset="2"/>
              </a:rPr>
              <a:t> fresh products (more expensive)</a:t>
            </a: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</a:rPr>
              <a:t> </a:t>
            </a:r>
            <a:endParaRPr lang="en-US" sz="24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8720" y="14571000"/>
            <a:ext cx="7027919" cy="259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Sports: Volleyball field in front of Hostel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Bycicles: cannot be rented at DESY :-(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One possibility is to rent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Germany,  Greece, Hungary, India, Iran,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Ireland, Israel, Italy, Mexico,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Netherland, Pakistan, Poland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Romania, Russia, Singapore, Slovakia, Spain, Sweden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Thailand, Turkey,Ukraine, UK,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1240" y="1559988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6320" y="1592316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3000" y="1143000"/>
            <a:ext cx="8229600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49200" y="3706200"/>
            <a:ext cx="1143000" cy="767519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Elbe Einkaufs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zentrum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343400"/>
            <a:ext cx="1143000" cy="31608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Mercado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2960" y="4343400"/>
            <a:ext cx="1211040" cy="31608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City centre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25</a:t>
            </a:fld>
            <a:endParaRPr lang="en-US" altLang="de-DE" sz="2000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Shopping centers (selection)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7360" y="1033559"/>
            <a:ext cx="10079640" cy="5824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318720" y="14571000"/>
            <a:ext cx="7027919" cy="259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Sports: Volleyball field in front of Hostel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Bycicles: cannot be rented at DESY :-(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One possibility is to rent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Germany,  Greece, Hungary, India, Iran,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Ireland, Israel, Italy, Mexico,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Netherland, Pakistan, Poland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Romania, Russia, Singapore, Slovakia, Spain, Sweden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Thailand, Turkey,Ukraine, UK, USA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21240" y="1559988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6320" y="1592316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7014599"/>
            <a:ext cx="2814840" cy="326841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St. Pauli </a:t>
            </a:r>
            <a:r>
              <a:rPr lang="en-US" sz="1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(e.g. Hamburger Berg)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8800" y="6914520"/>
            <a:ext cx="2057400" cy="56280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dirty="0" err="1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Oevelgoenne</a:t>
            </a:r>
            <a:r>
              <a:rPr lang="en-US" sz="16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  <a:r>
              <a:rPr lang="en-US" sz="16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beach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dirty="0" smtClean="0">
                <a:latin typeface="Arial" pitchFamily="18"/>
                <a:ea typeface="Gothic" pitchFamily="2"/>
                <a:cs typeface="Tahoma" pitchFamily="2"/>
              </a:rPr>
              <a:t>(</a:t>
            </a:r>
            <a:r>
              <a:rPr lang="en-US" sz="1600" dirty="0" err="1" smtClean="0">
                <a:latin typeface="Arial" pitchFamily="18"/>
                <a:ea typeface="Gothic" pitchFamily="2"/>
                <a:cs typeface="Tahoma" pitchFamily="2"/>
              </a:rPr>
              <a:t>Strandperle</a:t>
            </a:r>
            <a:r>
              <a:rPr lang="en-US" sz="1600" dirty="0" smtClean="0">
                <a:latin typeface="Arial" pitchFamily="18"/>
                <a:ea typeface="Gothic" pitchFamily="2"/>
                <a:cs typeface="Tahoma" pitchFamily="2"/>
              </a:rPr>
              <a:t>)</a:t>
            </a:r>
            <a:endParaRPr lang="en-US" sz="16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3600" y="4078080"/>
            <a:ext cx="1828800" cy="45792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Ottensen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(e.g. Ottenser Hauptstrasse)</a:t>
            </a:r>
          </a:p>
        </p:txBody>
      </p:sp>
      <p:sp>
        <p:nvSpPr>
          <p:cNvPr id="10" name="Straight Connector 9"/>
          <p:cNvSpPr/>
          <p:nvPr/>
        </p:nvSpPr>
        <p:spPr>
          <a:xfrm flipV="1">
            <a:off x="2730240" y="6565320"/>
            <a:ext cx="501840" cy="349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H="1" flipV="1">
            <a:off x="7263000" y="5799960"/>
            <a:ext cx="219240" cy="11865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3000" y="2430720"/>
            <a:ext cx="1792440" cy="48672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Schanzenviertel </a:t>
            </a:r>
            <a:r>
              <a:rPr lang="en-US" sz="1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(e.g. Schulterblatt)</a:t>
            </a:r>
          </a:p>
        </p:txBody>
      </p:sp>
      <p:sp>
        <p:nvSpPr>
          <p:cNvPr id="13" name="Straight Connector 12"/>
          <p:cNvSpPr/>
          <p:nvPr/>
        </p:nvSpPr>
        <p:spPr>
          <a:xfrm flipH="1">
            <a:off x="7654319" y="2971800"/>
            <a:ext cx="118081" cy="9316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4572000" y="4572000"/>
            <a:ext cx="445680" cy="862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360" y="1591920"/>
            <a:ext cx="755639" cy="31608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DESY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0400" y="4894560"/>
            <a:ext cx="1792440" cy="71244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Portuguese quarter</a:t>
            </a:r>
            <a:r>
              <a:rPr lang="en-US" sz="1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(e.g. Dietmar Koehlstrasse)</a:t>
            </a:r>
          </a:p>
        </p:txBody>
      </p:sp>
      <p:sp>
        <p:nvSpPr>
          <p:cNvPr id="17" name="Straight Connector 16"/>
          <p:cNvSpPr/>
          <p:nvPr/>
        </p:nvSpPr>
        <p:spPr>
          <a:xfrm flipH="1">
            <a:off x="8623800" y="5607000"/>
            <a:ext cx="527040" cy="7628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26</a:t>
            </a:fld>
            <a:endParaRPr lang="en-US" altLang="de-DE" sz="2000" dirty="0"/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Cool places, Dinner, Nightlife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434399" y="7185959"/>
            <a:ext cx="3195000" cy="129240"/>
          </a:xfrm>
        </p:spPr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318720" y="14571000"/>
            <a:ext cx="7027919" cy="259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Sports: Volleyball field in front of Hostel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Bycicles: cannot be rented at DESY :-(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One possibility is to rent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Germany,  Greece, Hungary, India, Iran,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Ireland, Israel, Italy, Mexico,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Netherland, Pakistan, Poland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Romania, Russia, Singapore, Slovakia, Spain, Sweden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Thailand, Turkey,Ukraine, UK,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1240" y="1559988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6320" y="1592316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0"/>
            <a:ext cx="10058400" cy="75437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4999" y="228600"/>
            <a:ext cx="10062001" cy="519779"/>
          </a:xfrm>
          <a:prstGeom prst="rect">
            <a:avLst/>
          </a:prstGeom>
          <a:solidFill>
            <a:srgbClr val="E6E64C"/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 </a:t>
            </a:r>
            <a:r>
              <a:rPr lang="en-US" sz="2400" b="0" i="0" u="none" strike="noStrike" dirty="0">
                <a:ln>
                  <a:noFill/>
                </a:ln>
                <a:latin typeface="Comic Sans MS" pitchFamily="66"/>
                <a:ea typeface="Gothic" pitchFamily="2"/>
                <a:cs typeface="Tahoma" pitchFamily="2"/>
              </a:rPr>
              <a:t> </a:t>
            </a:r>
            <a:r>
              <a:rPr lang="en-US" sz="2400" b="0" i="0" u="none" strike="noStrike" dirty="0">
                <a:ln>
                  <a:noFill/>
                </a:ln>
                <a:latin typeface="Arial" panose="020B0604020202020204" pitchFamily="34" charset="0"/>
                <a:ea typeface="Gothic" pitchFamily="2"/>
                <a:cs typeface="Arial" panose="020B0604020202020204" pitchFamily="34" charset="0"/>
              </a:rPr>
              <a:t>Sports: swimming pools in Hamburg: google  'Hamburg </a:t>
            </a:r>
            <a:r>
              <a:rPr lang="en-US" sz="2400" b="0" i="0" u="none" strike="noStrike" dirty="0" err="1">
                <a:ln>
                  <a:noFill/>
                </a:ln>
                <a:latin typeface="Arial" panose="020B0604020202020204" pitchFamily="34" charset="0"/>
                <a:ea typeface="Gothic" pitchFamily="2"/>
                <a:cs typeface="Arial" panose="020B0604020202020204" pitchFamily="34" charset="0"/>
              </a:rPr>
              <a:t>Schwimmbad</a:t>
            </a:r>
            <a:r>
              <a:rPr lang="en-US" sz="2400" b="0" i="0" u="none" strike="noStrike" dirty="0">
                <a:ln>
                  <a:noFill/>
                </a:ln>
                <a:latin typeface="Arial" panose="020B0604020202020204" pitchFamily="34" charset="0"/>
                <a:ea typeface="Gothic" pitchFamily="2"/>
                <a:cs typeface="Arial" panose="020B0604020202020204" pitchFamily="34" charset="0"/>
              </a:rPr>
              <a:t>'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27</a:t>
            </a:fld>
            <a:endParaRPr lang="en-US" alt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434399" y="7185959"/>
            <a:ext cx="3195000" cy="129240"/>
          </a:xfrm>
        </p:spPr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318720" y="14571000"/>
            <a:ext cx="7027919" cy="259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Sports: Volleyball field in front of Hostel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Bycicles: cannot be rented at DESY :-(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One possibility is to rent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Germany,  Greece, Hungary, India, Iran,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Ireland, Israel, Italy, Mexico,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Netherland, Pakistan, Poland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Romania, Russia, Singapore, Slovakia, Spain, Sweden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Thailand, Turkey,Ukraine, UK,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1240" y="1559988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6320" y="1592316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343400" y="1828800"/>
            <a:ext cx="4677840" cy="444758"/>
          </a:xfrm>
          <a:prstGeom prst="rect">
            <a:avLst/>
          </a:prstGeom>
          <a:solidFill>
            <a:srgbClr val="E6E64C"/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dirty="0">
                <a:ln>
                  <a:noFill/>
                </a:ln>
                <a:latin typeface="Arial" panose="020B0604020202020204" pitchFamily="34" charset="0"/>
                <a:ea typeface="Gothic" pitchFamily="2"/>
                <a:cs typeface="Arial" panose="020B0604020202020204" pitchFamily="34" charset="0"/>
              </a:rPr>
              <a:t>   Beaches in Schleswig Holstein  </a:t>
            </a:r>
          </a:p>
        </p:txBody>
      </p:sp>
      <p:sp>
        <p:nvSpPr>
          <p:cNvPr id="7" name="Freeform 6"/>
          <p:cNvSpPr/>
          <p:nvPr/>
        </p:nvSpPr>
        <p:spPr>
          <a:xfrm>
            <a:off x="81000" y="529200"/>
            <a:ext cx="203400" cy="22860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FF6633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28600" y="4114800"/>
            <a:ext cx="228600" cy="36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064648" y="4643933"/>
            <a:ext cx="203400" cy="22860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FF6633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47519" y="3402360"/>
            <a:ext cx="203400" cy="22860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FF6633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28</a:t>
            </a:fld>
            <a:endParaRPr lang="en-US" alt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5319375" y="14571663"/>
            <a:ext cx="70278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Sports: Volleyball field in front of Hostel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Bycicles: cannot be rented at DESY :-(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200"/>
              <a:t> One possibility is to rent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Germany,  Greece, Hungary, India, Iran,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Ireland, Israel, Italy, Mexico,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Netherland, Pakistan, Poland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Romania, Russia, Singapore, Slovakia, Spain, Sweden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Thailand, Turkey,Ukraine, UK, USA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021763" y="15600363"/>
            <a:ext cx="47275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535988" y="15922625"/>
            <a:ext cx="4727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79038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457200"/>
            <a:ext cx="10058400" cy="457200"/>
          </a:xfrm>
          <a:prstGeom prst="rect">
            <a:avLst/>
          </a:prstGeom>
          <a:solidFill>
            <a:srgbClr val="E6E6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/>
              <a:t>                      One out of many possibilities for fitness: vafev.de       </a:t>
            </a:r>
            <a:r>
              <a:rPr lang="en-US" altLang="de-DE" dirty="0"/>
              <a:t> 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2743200" y="4570413"/>
            <a:ext cx="1371600" cy="231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57200" y="3886200"/>
            <a:ext cx="2286000" cy="1169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/>
              <a:t>Sports field which can be booked, </a:t>
            </a:r>
          </a:p>
          <a:p>
            <a:r>
              <a:rPr lang="en-US" altLang="de-DE" sz="1200" b="1"/>
              <a:t>send an email with name phone number, date and time to sportplatz@desy.de</a:t>
            </a:r>
            <a:r>
              <a:rPr lang="en-US" altLang="de-DE" sz="1200"/>
              <a:t> 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772400" y="1143000"/>
            <a:ext cx="1600200" cy="1114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/>
              <a:t>Volkspark: Recreational </a:t>
            </a:r>
          </a:p>
          <a:p>
            <a:r>
              <a:rPr lang="en-US" altLang="de-DE"/>
              <a:t>Area, jogging etc. 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5486400" y="914400"/>
            <a:ext cx="914400" cy="274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741738" y="5915025"/>
            <a:ext cx="4800600" cy="6016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/>
              <a:t>Jogging to/at the Elbe  (its 2-3 km to there and very beautiful to run along the Elbe river)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3921125" y="6516688"/>
            <a:ext cx="460375" cy="969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289675" y="3870325"/>
            <a:ext cx="1855788" cy="6016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/>
              <a:t>Vafev has some swimming pool!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29</a:t>
            </a:fld>
            <a:endParaRPr lang="en-US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279710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971525"/>
            <a:ext cx="9372600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3840" y="6589997"/>
            <a:ext cx="2766960" cy="430200"/>
          </a:xfrm>
          <a:prstGeom prst="rect">
            <a:avLst/>
          </a:prstGeom>
          <a:noFill/>
          <a:ln w="0">
            <a:solidFill>
              <a:srgbClr val="80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We are HERE now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7086600"/>
            <a:ext cx="228600" cy="42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V="1">
            <a:off x="3393000" y="5571557"/>
            <a:ext cx="2275559" cy="1033200"/>
          </a:xfrm>
          <a:prstGeom prst="line">
            <a:avLst/>
          </a:prstGeom>
          <a:noFill/>
          <a:ln w="54720">
            <a:solidFill>
              <a:srgbClr val="800000"/>
            </a:solidFill>
            <a:prstDash val="solid"/>
            <a:tailEnd type="arrow"/>
          </a:ln>
        </p:spPr>
        <p:txBody>
          <a:bodyPr vert="horz" lIns="117000" tIns="72000" rIns="117000" bIns="72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34800" y="710982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3</a:t>
            </a:fld>
            <a:endParaRPr lang="en-US" altLang="de-DE" sz="20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DESY Site at Hamburg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5960" y="667345"/>
            <a:ext cx="868680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None/>
            </a:pPr>
            <a:endParaRPr lang="en-US" altLang="de-DE" sz="2200" dirty="0"/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 dirty="0"/>
              <a:t> </a:t>
            </a:r>
            <a:r>
              <a:rPr lang="en-US" altLang="de-DE" sz="2400" dirty="0"/>
              <a:t>Bikes: </a:t>
            </a:r>
            <a:r>
              <a:rPr lang="en-US" altLang="de-DE" sz="2400" dirty="0" smtClean="0"/>
              <a:t>at DESY there is a </a:t>
            </a:r>
            <a:r>
              <a:rPr lang="en-US" altLang="de-DE" sz="2400" dirty="0" err="1" smtClean="0"/>
              <a:t>Stadtrad</a:t>
            </a:r>
            <a:r>
              <a:rPr lang="en-US" altLang="de-DE" sz="2400" dirty="0" smtClean="0"/>
              <a:t> station</a:t>
            </a:r>
            <a:endParaRPr lang="en-US" altLang="de-DE" sz="2400" dirty="0"/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Discover Hamburg with a boat – </a:t>
            </a:r>
            <a:r>
              <a:rPr lang="en-US" altLang="de-DE" sz="2400" dirty="0">
                <a:solidFill>
                  <a:srgbClr val="0000FF"/>
                </a:solidFill>
              </a:rPr>
              <a:t>take ferry line 62</a:t>
            </a:r>
            <a:r>
              <a:rPr lang="en-US" altLang="de-DE" sz="2400" dirty="0"/>
              <a:t>, </a:t>
            </a:r>
            <a:r>
              <a:rPr lang="en-US" altLang="de-DE" sz="2400" dirty="0" smtClean="0"/>
              <a:t>you can use</a:t>
            </a:r>
            <a:endParaRPr lang="en-US" altLang="de-DE" sz="2400" dirty="0"/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 smtClean="0"/>
              <a:t>  standard </a:t>
            </a:r>
            <a:r>
              <a:rPr lang="en-US" altLang="de-DE" sz="2400" dirty="0"/>
              <a:t>public transport </a:t>
            </a:r>
            <a:r>
              <a:rPr lang="en-US" altLang="de-DE" sz="2400" dirty="0" smtClean="0"/>
              <a:t>tickets</a:t>
            </a:r>
            <a:endParaRPr lang="en-US" altLang="de-DE" sz="2200" dirty="0"/>
          </a:p>
          <a:p>
            <a:pPr>
              <a:buSzPct val="45000"/>
              <a:buFont typeface="Wingdings" charset="2"/>
              <a:buNone/>
            </a:pPr>
            <a:endParaRPr lang="en-US" altLang="de-DE" sz="2200" dirty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408464" y="1060251"/>
            <a:ext cx="29289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dirty="0"/>
              <a:t> </a:t>
            </a:r>
            <a:r>
              <a:rPr lang="en-US" altLang="de-DE" dirty="0">
                <a:solidFill>
                  <a:srgbClr val="2300DC"/>
                </a:solidFill>
              </a:rPr>
              <a:t>http://stadtrad.hamburg.de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319375" y="14571663"/>
            <a:ext cx="70278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Sports: Volleyball field in front of Hostel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Bycicles: cannot be rented at DESY :-(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200"/>
              <a:t> One possibility is to rent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Germany,  Greece, Hungary, India, Iran,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Ireland, Israel, Italy, Mexico,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Netherland, Pakistan, Poland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Romania, Russia, Singapore, Slovakia, Spain, Sweden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Thailand, Turkey,Ukraine, UK, USA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021763" y="15600363"/>
            <a:ext cx="47275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535988" y="15922625"/>
            <a:ext cx="4727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7" y="2339677"/>
            <a:ext cx="83804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59792" y="5001518"/>
            <a:ext cx="8291512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None/>
            </a:pPr>
            <a:endParaRPr lang="en-US" altLang="de-DE" sz="2400" dirty="0"/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Drinking water: in G</a:t>
            </a:r>
            <a:r>
              <a:rPr lang="en-US" altLang="de-DE" sz="2400" dirty="0" smtClean="0"/>
              <a:t>ermany </a:t>
            </a:r>
            <a:r>
              <a:rPr lang="en-US" altLang="de-DE" sz="2400" dirty="0"/>
              <a:t>you can drink the water from the </a:t>
            </a:r>
            <a:r>
              <a:rPr lang="en-US" altLang="de-DE" sz="2400" dirty="0" smtClean="0"/>
              <a:t>tab,</a:t>
            </a:r>
            <a:endParaRPr lang="en-US" altLang="de-DE" sz="2400" dirty="0"/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 smtClean="0"/>
              <a:t>  it </a:t>
            </a:r>
            <a:r>
              <a:rPr lang="en-US" altLang="de-DE" sz="2400" dirty="0"/>
              <a:t>has </a:t>
            </a:r>
            <a:r>
              <a:rPr lang="en-US" altLang="de-DE" sz="2400" dirty="0">
                <a:solidFill>
                  <a:srgbClr val="0000FF"/>
                </a:solidFill>
              </a:rPr>
              <a:t>highest </a:t>
            </a:r>
            <a:r>
              <a:rPr lang="en-US" altLang="de-DE" sz="2400" dirty="0" smtClean="0">
                <a:solidFill>
                  <a:srgbClr val="0000FF"/>
                </a:solidFill>
              </a:rPr>
              <a:t>purity, </a:t>
            </a:r>
            <a:r>
              <a:rPr lang="en-US" altLang="de-DE" sz="2400" dirty="0">
                <a:solidFill>
                  <a:srgbClr val="0000FF"/>
                </a:solidFill>
              </a:rPr>
              <a:t>better than mineral water, no need to boil </a:t>
            </a:r>
            <a:r>
              <a:rPr lang="en-US" altLang="de-DE" sz="2400" dirty="0" smtClean="0">
                <a:solidFill>
                  <a:srgbClr val="0000FF"/>
                </a:solidFill>
              </a:rPr>
              <a:t>it</a:t>
            </a:r>
            <a:endParaRPr lang="en-US" altLang="de-DE" sz="2400" dirty="0"/>
          </a:p>
          <a:p>
            <a:pPr>
              <a:buSzPct val="45000"/>
              <a:buFont typeface="Wingdings" charset="2"/>
              <a:buNone/>
            </a:pPr>
            <a:endParaRPr lang="en-US" altLang="de-DE" sz="2200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30</a:t>
            </a:fld>
            <a:endParaRPr lang="en-US" altLang="de-DE" sz="2000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err="1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Dit</a:t>
            </a: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 &amp; </a:t>
            </a:r>
            <a:r>
              <a:rPr sz="3200" dirty="0" err="1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Dat</a:t>
            </a: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-1" y="642242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70072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5319375" y="14571663"/>
            <a:ext cx="70278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Sports: Volleyball field in front of Hostel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Bycicles: cannot be rented at DESY :-(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200"/>
              <a:t> One possibility is to rent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Germany,  Greece, Hungary, India, Iran,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Ireland, Israel, Italy, Mexico,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Netherland, Pakistan, Poland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Romania, Russia, Singapore, Slovakia, Spain, Sweden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Thailand, Turkey,Ukraine, UK, USA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021763" y="15600363"/>
            <a:ext cx="47275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535988" y="15922625"/>
            <a:ext cx="4727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27113"/>
            <a:ext cx="7723188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14400" y="5897563"/>
            <a:ext cx="8229600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The picture file is named “Typical_Hamburg_weather.jpg”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Weather can change quickly here, please check weather  </a:t>
            </a:r>
            <a:endParaRPr lang="en-US" altLang="de-DE" sz="2400" dirty="0" smtClean="0"/>
          </a:p>
          <a:p>
            <a:pPr>
              <a:buSzPct val="45000"/>
            </a:pPr>
            <a:r>
              <a:rPr lang="en-US" altLang="de-DE" sz="2400" dirty="0" smtClean="0"/>
              <a:t>  forecasts</a:t>
            </a:r>
            <a:r>
              <a:rPr lang="en-US" altLang="de-DE" sz="2400" dirty="0"/>
              <a:t>, e.g. search for “wetteronline.de Hamburg”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31</a:t>
            </a:fld>
            <a:endParaRPr lang="en-US" altLang="de-DE" sz="20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We have to talk about </a:t>
            </a:r>
            <a:r>
              <a:rPr lang="de-DE"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…</a:t>
            </a: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-1" y="642242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7534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5319375" y="14571663"/>
            <a:ext cx="70278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Sports: Volleyball field in front of Hostel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Bycicles: cannot be rented at DESY :-(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200"/>
              <a:t> One possibility is to rent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Germany,  Greece, Hungary, India, Iran,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Ireland, Israel, Italy, Mexico,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Netherland, Pakistan, Poland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Romania, Russia, Singapore, Slovakia, Spain, Sweden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Thailand, Turkey,Ukraine, UK, USA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021763" y="15600363"/>
            <a:ext cx="47275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535988" y="15922625"/>
            <a:ext cx="4727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97136"/>
            <a:ext cx="3332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187549"/>
            <a:ext cx="4246562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286000" y="4211736"/>
            <a:ext cx="27432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 err="1"/>
              <a:t>Labskaus</a:t>
            </a:r>
            <a:endParaRPr lang="en-US" altLang="de-DE" sz="2400" dirty="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015038" y="4175224"/>
            <a:ext cx="32004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/>
              <a:t>Rote </a:t>
            </a:r>
            <a:r>
              <a:rPr lang="en-US" altLang="de-DE" sz="2400" dirty="0" err="1"/>
              <a:t>Gruetze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mit</a:t>
            </a:r>
            <a:r>
              <a:rPr lang="en-US" altLang="de-DE" sz="2400" dirty="0"/>
              <a:t> </a:t>
            </a:r>
            <a:r>
              <a:rPr lang="en-US" altLang="de-DE" sz="2400" dirty="0" err="1"/>
              <a:t>Vanillesauce</a:t>
            </a:r>
            <a:endParaRPr lang="en-US" altLang="de-DE" sz="2400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32</a:t>
            </a:fld>
            <a:endParaRPr lang="en-US" altLang="de-DE" sz="2000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Typical Hamburg Dishes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-1" y="642242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50367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1596688" y="11452225"/>
            <a:ext cx="80025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/>
              <a:t>  Registration (after this talk in the foyer of the Auditorium)</a:t>
            </a:r>
            <a:r>
              <a:rPr lang="en-US" altLang="de-DE" sz="2600"/>
              <a:t>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828800" y="7131050"/>
            <a:ext cx="1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615738" y="11520488"/>
            <a:ext cx="54864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000"/>
              <a:t> International Office  (Steffi Killough et al)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000"/>
              <a:t> Administration (Annette Petterson,                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000"/>
              <a:t> Ieva Gylite-Robertson 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000"/>
              <a:t> General  (Andrea Schrader, Ute Micheelsen)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596688" y="11476038"/>
            <a:ext cx="8924925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/>
              <a:t> ~11h00 Meet your Supervisor at the marked meeting points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/>
              <a:t>    in the foyer, chat, visit your work place, have lunch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/>
              <a:t>   14h00 Library introduction (here in auditorium)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/>
              <a:t>   14h15 Safety instructions for B1-B6 students (here)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/>
              <a:t>       - They are essential -     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/>
              <a:t>   Lectures start Tomorrow 11h00 (here)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9372600" y="3195638"/>
            <a:ext cx="180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11752263" y="11017250"/>
            <a:ext cx="2514600" cy="1143000"/>
          </a:xfrm>
          <a:prstGeom prst="roundRect">
            <a:avLst>
              <a:gd name="adj" fmla="val 13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 anchorCtr="1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altLang="de-DE"/>
              <a:t>You will meet them all:</a:t>
            </a:r>
          </a:p>
          <a:p>
            <a:pPr algn="ctr"/>
            <a:r>
              <a:rPr lang="en-US" altLang="de-DE"/>
              <a:t>So visit first the person</a:t>
            </a:r>
          </a:p>
          <a:p>
            <a:pPr algn="ctr"/>
            <a:r>
              <a:rPr lang="en-US" altLang="de-DE"/>
              <a:t> with the shortest queue</a:t>
            </a:r>
          </a:p>
          <a:p>
            <a:pPr algn="ctr"/>
            <a:r>
              <a:rPr lang="en-US" altLang="de-DE"/>
              <a:t>of waiting students  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9372600" y="3195638"/>
            <a:ext cx="180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91851" y="4067869"/>
            <a:ext cx="8924925" cy="20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~</a:t>
            </a:r>
            <a:r>
              <a:rPr lang="en-US" altLang="de-DE" sz="2400" dirty="0" smtClean="0"/>
              <a:t>10h50 </a:t>
            </a:r>
            <a:r>
              <a:rPr lang="en-US" altLang="de-DE" sz="2400" dirty="0"/>
              <a:t>Meet your Supervisor </a:t>
            </a:r>
            <a:r>
              <a:rPr lang="en-US" altLang="de-DE" sz="2400" dirty="0" smtClean="0"/>
              <a:t>in </a:t>
            </a:r>
            <a:r>
              <a:rPr lang="en-US" altLang="de-DE" sz="2400" dirty="0"/>
              <a:t>the foyer, chat</a:t>
            </a:r>
            <a:r>
              <a:rPr lang="en-US" altLang="de-DE" sz="2400" dirty="0" smtClean="0"/>
              <a:t>, visit workplace</a:t>
            </a:r>
            <a:endParaRPr lang="en-US" altLang="de-DE" sz="2400" dirty="0"/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  14h00 Library introduction (here in auditorium)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  </a:t>
            </a:r>
            <a:r>
              <a:rPr lang="en-US" altLang="de-DE" sz="2400" dirty="0" smtClean="0"/>
              <a:t>14h30 </a:t>
            </a:r>
            <a:r>
              <a:rPr lang="en-US" altLang="de-DE" sz="2400" dirty="0"/>
              <a:t>Safety instructions for all B1-B6 students (here)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/>
              <a:t>       - </a:t>
            </a:r>
            <a:r>
              <a:rPr lang="en-US" altLang="de-DE" sz="2400" dirty="0" smtClean="0"/>
              <a:t>Sign attendance sheet during session</a:t>
            </a:r>
            <a:endParaRPr lang="en-US" altLang="de-DE" sz="2400" dirty="0" smtClean="0">
              <a:solidFill>
                <a:schemeClr val="tx1"/>
              </a:solidFill>
            </a:endParaRPr>
          </a:p>
          <a:p>
            <a:pPr>
              <a:buSzPct val="45000"/>
              <a:buFont typeface="Wingdings" charset="2"/>
              <a:buNone/>
            </a:pPr>
            <a:endParaRPr lang="en-US" altLang="de-DE" dirty="0">
              <a:solidFill>
                <a:srgbClr val="2323DC"/>
              </a:solidFill>
            </a:endParaRPr>
          </a:p>
          <a:p>
            <a:pPr>
              <a:buSzPct val="45000"/>
              <a:buFont typeface="Wingdings" charset="2"/>
              <a:buNone/>
            </a:pPr>
            <a:endParaRPr lang="en-US" altLang="de-DE" dirty="0" smtClean="0">
              <a:solidFill>
                <a:srgbClr val="2323DC"/>
              </a:solidFill>
            </a:endParaRPr>
          </a:p>
          <a:p>
            <a:pPr>
              <a:buSzPct val="45000"/>
              <a:buFont typeface="Wingdings" charset="2"/>
              <a:buNone/>
            </a:pPr>
            <a:endParaRPr lang="en-US" altLang="de-DE" dirty="0" smtClean="0">
              <a:solidFill>
                <a:srgbClr val="2323DC"/>
              </a:solidFill>
            </a:endParaRPr>
          </a:p>
          <a:p>
            <a:pPr>
              <a:buSzPct val="45000"/>
              <a:buFont typeface="Wingdings" charset="2"/>
              <a:buNone/>
            </a:pPr>
            <a:endParaRPr lang="en-US" altLang="de-DE" dirty="0">
              <a:solidFill>
                <a:srgbClr val="2323DC"/>
              </a:solidFill>
            </a:endParaRPr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6696496" y="1828604"/>
            <a:ext cx="3240360" cy="1312168"/>
          </a:xfrm>
          <a:prstGeom prst="roundRect">
            <a:avLst>
              <a:gd name="adj" fmla="val 9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000" b="1" dirty="0" smtClean="0"/>
              <a:t>Tip: visit </a:t>
            </a:r>
            <a:r>
              <a:rPr lang="en-US" altLang="de-DE" sz="2000" b="1" dirty="0"/>
              <a:t>first the person</a:t>
            </a:r>
          </a:p>
          <a:p>
            <a:r>
              <a:rPr lang="en-US" altLang="de-DE" sz="2000" b="1" dirty="0"/>
              <a:t> with the shortest queue</a:t>
            </a:r>
          </a:p>
          <a:p>
            <a:pPr algn="ctr"/>
            <a:r>
              <a:rPr lang="en-US" altLang="de-DE" sz="2000" b="1" dirty="0"/>
              <a:t>of waiting students  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332119" y="6053984"/>
            <a:ext cx="9144000" cy="490809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b="1" dirty="0"/>
              <a:t>Do not forget to join the </a:t>
            </a:r>
            <a:r>
              <a:rPr lang="en-US" altLang="de-DE" b="1" dirty="0" smtClean="0"/>
              <a:t>Welcome Party 18:30  </a:t>
            </a:r>
            <a:r>
              <a:rPr lang="en-US" altLang="de-DE" b="1" dirty="0"/>
              <a:t>in the DESY Canteen extension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33</a:t>
            </a:fld>
            <a:endParaRPr lang="en-US" altLang="de-DE" sz="2000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Next </a:t>
            </a:r>
            <a:r>
              <a:rPr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s</a:t>
            </a: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teps today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>
            <a:off x="-1" y="642242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776" y="651549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in Foyer: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check-in (if you have not yet done it) and get your welcome bag (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Department (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nternational office (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non-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citizen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Reimbursement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Today: ask questions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next days/weeks: hand in filled form + receipts (at bld. 7/401)</a:t>
            </a:r>
            <a:endParaRPr lang="de-DE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14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68" y="0"/>
            <a:ext cx="5342051" cy="755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776" y="1187549"/>
            <a:ext cx="21594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your bags:</a:t>
            </a:r>
          </a:p>
          <a:p>
            <a:endParaRPr lang="en-US" dirty="0"/>
          </a:p>
          <a:p>
            <a:r>
              <a:rPr lang="en-US" dirty="0" smtClean="0"/>
              <a:t>Voucher for a T-shirt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Pick up at PR</a:t>
            </a:r>
          </a:p>
          <a:p>
            <a:endParaRPr lang="en-US" dirty="0"/>
          </a:p>
          <a:p>
            <a:r>
              <a:rPr lang="en-US" dirty="0" smtClean="0"/>
              <a:t>Only for </a:t>
            </a:r>
            <a:r>
              <a:rPr lang="en-US" dirty="0" err="1" smtClean="0"/>
              <a:t>Summies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7982" y="395461"/>
            <a:ext cx="5904656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5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799" y="914400"/>
            <a:ext cx="82296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4</a:t>
            </a:fld>
            <a:endParaRPr lang="en-US" altLang="de-DE" sz="20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DESY and XFEL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4150165"/>
            <a:ext cx="4320480" cy="2221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aight Connector 10"/>
          <p:cNvSpPr/>
          <p:nvPr/>
        </p:nvSpPr>
        <p:spPr>
          <a:xfrm>
            <a:off x="9968760" y="14546160"/>
            <a:ext cx="2436120" cy="855360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13" name="Straight Connector 12"/>
          <p:cNvSpPr/>
          <p:nvPr/>
        </p:nvSpPr>
        <p:spPr>
          <a:xfrm>
            <a:off x="9578880" y="15334560"/>
            <a:ext cx="1941480" cy="1001159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5</a:t>
            </a:fld>
            <a:endParaRPr lang="en-US" altLang="de-DE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7"/>
            <a:ext cx="10058400" cy="7537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6</a:t>
            </a:fld>
            <a:endParaRPr lang="en-US" altLang="de-DE" sz="2000" dirty="0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43768" y="1371600"/>
            <a:ext cx="930751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Olaf Behnke, </a:t>
            </a:r>
            <a:r>
              <a:rPr lang="en-US" alt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Doris Eckstein,  </a:t>
            </a:r>
            <a:r>
              <a:rPr lang="en-US" altLang="de-DE" sz="2400" b="1" dirty="0" smtClean="0">
                <a:solidFill>
                  <a:srgbClr val="2323DC"/>
                </a:solidFill>
              </a:rPr>
              <a:t>Andrea Schrader</a:t>
            </a:r>
            <a:r>
              <a:rPr lang="en-US" altLang="de-DE" sz="2400" b="1" dirty="0" smtClean="0"/>
              <a:t>  </a:t>
            </a:r>
            <a:r>
              <a:rPr lang="en-US" altLang="de-DE" sz="2400" b="1" dirty="0">
                <a:cs typeface="Arial" charset="0"/>
              </a:rPr>
              <a:t>← HEP (</a:t>
            </a:r>
            <a:r>
              <a:rPr lang="en-US" altLang="de-DE" sz="2400" b="1" dirty="0" smtClean="0">
                <a:cs typeface="Arial" charset="0"/>
              </a:rPr>
              <a:t>B)</a:t>
            </a:r>
            <a:endParaRPr lang="en-US" altLang="de-DE" sz="2400" b="1" dirty="0">
              <a:cs typeface="Arial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828800" y="8458200"/>
            <a:ext cx="1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372600" y="3195638"/>
            <a:ext cx="180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3768" y="2240483"/>
            <a:ext cx="935831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>
                <a:solidFill>
                  <a:srgbClr val="7DA647"/>
                </a:solidFill>
              </a:rPr>
              <a:t>  </a:t>
            </a:r>
            <a:r>
              <a:rPr lang="en-US" altLang="de-DE" sz="2400" dirty="0" smtClean="0">
                <a:solidFill>
                  <a:srgbClr val="7DA647"/>
                </a:solidFill>
              </a:rPr>
              <a:t> </a:t>
            </a:r>
            <a:r>
              <a:rPr lang="en-US" altLang="de-DE" sz="2400" b="1" dirty="0" smtClean="0">
                <a:solidFill>
                  <a:srgbClr val="0070C0"/>
                </a:solidFill>
              </a:rPr>
              <a:t>Rainer </a:t>
            </a:r>
            <a:r>
              <a:rPr lang="en-US" altLang="de-DE" sz="2400" b="1" dirty="0" err="1">
                <a:solidFill>
                  <a:srgbClr val="0070C0"/>
                </a:solidFill>
              </a:rPr>
              <a:t>Gehrke</a:t>
            </a:r>
            <a:r>
              <a:rPr lang="en-US" altLang="de-DE" sz="2400" b="1" dirty="0">
                <a:solidFill>
                  <a:srgbClr val="0070C0"/>
                </a:solidFill>
              </a:rPr>
              <a:t>, </a:t>
            </a:r>
            <a:r>
              <a:rPr lang="en-US" altLang="de-DE" sz="2400" b="1" dirty="0" smtClean="0">
                <a:solidFill>
                  <a:srgbClr val="0070C0"/>
                </a:solidFill>
              </a:rPr>
              <a:t> Andreas </a:t>
            </a:r>
            <a:r>
              <a:rPr lang="en-US" altLang="de-DE" sz="2400" b="1" dirty="0" err="1" smtClean="0">
                <a:solidFill>
                  <a:srgbClr val="0070C0"/>
                </a:solidFill>
              </a:rPr>
              <a:t>Przystawik</a:t>
            </a:r>
            <a:r>
              <a:rPr lang="en-US" altLang="de-DE" sz="2400" b="1" dirty="0" smtClean="0">
                <a:solidFill>
                  <a:srgbClr val="2323DC"/>
                </a:solidFill>
              </a:rPr>
              <a:t>, Ute </a:t>
            </a:r>
            <a:r>
              <a:rPr lang="en-US" altLang="de-DE" sz="2400" b="1" dirty="0" err="1">
                <a:solidFill>
                  <a:srgbClr val="2323DC"/>
                </a:solidFill>
              </a:rPr>
              <a:t>Micheelsen</a:t>
            </a:r>
            <a:r>
              <a:rPr lang="en-US" altLang="de-DE" sz="2400" b="1" dirty="0">
                <a:solidFill>
                  <a:srgbClr val="000080"/>
                </a:solidFill>
              </a:rPr>
              <a:t>  </a:t>
            </a:r>
            <a:endParaRPr lang="en-US" altLang="de-DE" sz="2400" b="1" dirty="0">
              <a:cs typeface="Arial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971800" y="4377605"/>
            <a:ext cx="4016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>
                <a:solidFill>
                  <a:srgbClr val="0047FF"/>
                </a:solidFill>
              </a:rPr>
              <a:t>summie-org@desy.de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828800" y="3947393"/>
            <a:ext cx="6667896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/>
              <a:t>For all communications with us, please write to 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err="1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Organisers</a:t>
            </a: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 (core team)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4705" y="2958132"/>
            <a:ext cx="345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45000"/>
            </a:pPr>
            <a:r>
              <a:rPr lang="en-US" alt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</a:t>
            </a:r>
            <a:r>
              <a:rPr lang="en-US" altLang="de-DE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 </a:t>
            </a:r>
            <a:r>
              <a:rPr lang="en-US" alt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</a:t>
            </a:r>
            <a:r>
              <a:rPr lang="en-US" altLang="de-DE" sz="2400" b="1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096199" y="2873350"/>
            <a:ext cx="312265" cy="258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282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49288" y="996950"/>
            <a:ext cx="91884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 </a:t>
            </a:r>
            <a:r>
              <a:rPr lang="en-US" altLang="de-DE" sz="2400" b="1" dirty="0"/>
              <a:t>Program A:</a:t>
            </a:r>
            <a:r>
              <a:rPr lang="en-US" altLang="de-DE" sz="2400" dirty="0"/>
              <a:t>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>
                <a:solidFill>
                  <a:srgbClr val="0000FF"/>
                </a:solidFill>
              </a:rPr>
              <a:t>  </a:t>
            </a:r>
            <a:r>
              <a:rPr lang="en-US" altLang="de-DE" sz="2400" dirty="0" smtClean="0">
                <a:solidFill>
                  <a:srgbClr val="0000FF"/>
                </a:solidFill>
              </a:rPr>
              <a:t> Experiments </a:t>
            </a:r>
            <a:r>
              <a:rPr lang="en-US" altLang="de-DE" sz="2400" dirty="0">
                <a:solidFill>
                  <a:srgbClr val="0000FF"/>
                </a:solidFill>
              </a:rPr>
              <a:t>with Synchrotron Radiation </a:t>
            </a:r>
            <a:r>
              <a:rPr lang="en-US" altLang="de-DE" sz="2400" b="1" dirty="0">
                <a:solidFill>
                  <a:srgbClr val="0000FF"/>
                </a:solidFill>
              </a:rPr>
              <a:t>(Photon science)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/>
              <a:t> engage in fundamental and applied research in physics, biology,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/>
              <a:t>    </a:t>
            </a:r>
            <a:r>
              <a:rPr lang="en-US" altLang="de-DE" sz="2400" dirty="0" smtClean="0"/>
              <a:t>  </a:t>
            </a:r>
            <a:r>
              <a:rPr lang="en-US" altLang="de-DE" sz="2400" dirty="0"/>
              <a:t>chemistry, crystallography, material and geological science. 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/>
              <a:t> Some few students will work in the European XFEL project.</a:t>
            </a:r>
            <a:r>
              <a:rPr lang="en-US" altLang="de-DE" sz="2600" dirty="0"/>
              <a:t> 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828800" y="8458200"/>
            <a:ext cx="1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372600" y="3195638"/>
            <a:ext cx="180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3357563"/>
            <a:ext cx="9045575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 </a:t>
            </a:r>
            <a:r>
              <a:rPr lang="en-US" altLang="de-DE" sz="2400" b="1" dirty="0"/>
              <a:t>Program B:</a:t>
            </a:r>
            <a:r>
              <a:rPr lang="en-US" altLang="de-DE" sz="2400" dirty="0"/>
              <a:t>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 smtClean="0"/>
              <a:t>   </a:t>
            </a:r>
            <a:r>
              <a:rPr lang="en-US" altLang="de-DE" sz="2400" dirty="0">
                <a:solidFill>
                  <a:srgbClr val="0000FF"/>
                </a:solidFill>
              </a:rPr>
              <a:t>Research in Elementary Particle Physics </a:t>
            </a:r>
            <a:r>
              <a:rPr lang="en-US" altLang="de-DE" sz="2400" b="1" dirty="0">
                <a:solidFill>
                  <a:srgbClr val="0000FF"/>
                </a:solidFill>
              </a:rPr>
              <a:t>(High energy Physics)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/>
              <a:t> experiments ATLAS, CMS, FLC (international</a:t>
            </a:r>
          </a:p>
          <a:p>
            <a:pPr lvl="1">
              <a:buSzPct val="45000"/>
              <a:buFont typeface="Wingdings" charset="2"/>
              <a:buNone/>
            </a:pPr>
            <a:r>
              <a:rPr lang="en-US" altLang="de-DE" sz="2400" dirty="0" smtClean="0"/>
              <a:t>    </a:t>
            </a:r>
            <a:r>
              <a:rPr lang="en-US" altLang="de-DE" sz="2400" dirty="0"/>
              <a:t>linear </a:t>
            </a:r>
            <a:r>
              <a:rPr lang="en-US" altLang="de-DE" sz="2400" dirty="0" err="1"/>
              <a:t>e+e</a:t>
            </a:r>
            <a:r>
              <a:rPr lang="en-US" altLang="de-DE" sz="2400" dirty="0"/>
              <a:t>- collider) , Belle II,  ALPS II at DESY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/>
              <a:t> Accelerator: </a:t>
            </a:r>
            <a:r>
              <a:rPr lang="en-US" altLang="de-DE" sz="2400" dirty="0" err="1"/>
              <a:t>e+e</a:t>
            </a:r>
            <a:r>
              <a:rPr lang="en-US" altLang="de-DE" sz="2400" dirty="0"/>
              <a:t>- linear collider , plasma wake field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/>
              <a:t> Theory: Collider phenomenology (QCD, Higgs, etc.)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/>
              <a:t> Scientific computing: grid, cloud, ..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7</a:t>
            </a:fld>
            <a:endParaRPr lang="en-US" altLang="de-DE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Your Research Projects at DESY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27256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85800" y="925513"/>
            <a:ext cx="8966200" cy="199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b="1" dirty="0"/>
              <a:t>  </a:t>
            </a:r>
            <a:r>
              <a:rPr lang="en-US" altLang="de-DE" sz="2400" dirty="0"/>
              <a:t>You will be picked up later by your supervisor(s)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 Your supervisor </a:t>
            </a:r>
            <a:r>
              <a:rPr lang="en-US" altLang="de-DE" sz="2400" b="1" dirty="0">
                <a:solidFill>
                  <a:srgbClr val="FF0000"/>
                </a:solidFill>
              </a:rPr>
              <a:t>is your most important </a:t>
            </a:r>
            <a:r>
              <a:rPr lang="en-US" altLang="de-DE" sz="2400" b="1" dirty="0" smtClean="0">
                <a:solidFill>
                  <a:srgbClr val="FF0000"/>
                </a:solidFill>
              </a:rPr>
              <a:t>contact </a:t>
            </a:r>
            <a:r>
              <a:rPr lang="en-US" altLang="de-DE" sz="2400" b="1" dirty="0">
                <a:solidFill>
                  <a:srgbClr val="FF0000"/>
                </a:solidFill>
              </a:rPr>
              <a:t>person at </a:t>
            </a:r>
            <a:endParaRPr lang="en-US" altLang="de-DE" sz="2400" b="1" dirty="0" smtClean="0">
              <a:solidFill>
                <a:srgbClr val="FF0000"/>
              </a:solidFill>
            </a:endParaRPr>
          </a:p>
          <a:p>
            <a:pPr>
              <a:buSzPct val="45000"/>
            </a:pPr>
            <a:r>
              <a:rPr lang="en-US" altLang="de-DE" sz="2400" b="1" dirty="0">
                <a:solidFill>
                  <a:srgbClr val="FF0000"/>
                </a:solidFill>
              </a:rPr>
              <a:t> </a:t>
            </a:r>
            <a:r>
              <a:rPr lang="en-US" altLang="de-DE" sz="2400" b="1" dirty="0" smtClean="0">
                <a:solidFill>
                  <a:srgbClr val="FF0000"/>
                </a:solidFill>
              </a:rPr>
              <a:t>   DESY</a:t>
            </a:r>
            <a:r>
              <a:rPr lang="en-US" altLang="de-DE" sz="2400" dirty="0" smtClean="0">
                <a:solidFill>
                  <a:srgbClr val="FF0000"/>
                </a:solidFill>
              </a:rPr>
              <a:t> </a:t>
            </a:r>
            <a:r>
              <a:rPr lang="en-US" altLang="de-DE" sz="2400" dirty="0">
                <a:solidFill>
                  <a:srgbClr val="FF0000"/>
                </a:solidFill>
              </a:rPr>
              <a:t>(you can ask her/him almost </a:t>
            </a:r>
            <a:r>
              <a:rPr lang="en-US" altLang="de-DE" sz="2400" dirty="0" smtClean="0">
                <a:solidFill>
                  <a:srgbClr val="FF0000"/>
                </a:solidFill>
              </a:rPr>
              <a:t>anything)</a:t>
            </a:r>
            <a:endParaRPr lang="en-US" altLang="de-DE" sz="2400" dirty="0">
              <a:solidFill>
                <a:srgbClr val="FF0000"/>
              </a:solidFill>
            </a:endParaRP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 </a:t>
            </a:r>
            <a:r>
              <a:rPr lang="en-US" altLang="de-DE" sz="2400" dirty="0" smtClean="0"/>
              <a:t> In </a:t>
            </a:r>
            <a:r>
              <a:rPr lang="en-US" altLang="de-DE" sz="2400" dirty="0"/>
              <a:t>case of questions related to your work ask your supervisors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/>
              <a:t> </a:t>
            </a:r>
            <a:r>
              <a:rPr lang="en-US" altLang="de-DE" sz="2400" dirty="0" smtClean="0"/>
              <a:t>   </a:t>
            </a:r>
            <a:r>
              <a:rPr lang="en-US" altLang="de-DE" sz="2400" dirty="0"/>
              <a:t>or the </a:t>
            </a:r>
            <a:r>
              <a:rPr lang="en-US" altLang="de-DE" sz="2400" dirty="0">
                <a:solidFill>
                  <a:srgbClr val="0000FF"/>
                </a:solidFill>
              </a:rPr>
              <a:t>group secretaries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28800" y="8458200"/>
            <a:ext cx="1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372600" y="3195638"/>
            <a:ext cx="180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39371" y="3851845"/>
            <a:ext cx="9135250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b="1" dirty="0"/>
              <a:t>  </a:t>
            </a:r>
            <a:r>
              <a:rPr lang="en-US" altLang="de-DE" sz="2400" dirty="0"/>
              <a:t>You will be </a:t>
            </a:r>
            <a:r>
              <a:rPr lang="en-US" altLang="de-DE" sz="2400" dirty="0">
                <a:solidFill>
                  <a:srgbClr val="0000FF"/>
                </a:solidFill>
              </a:rPr>
              <a:t>fully integrated into your research team </a:t>
            </a:r>
            <a:r>
              <a:rPr lang="en-US" altLang="de-DE" sz="2400" dirty="0"/>
              <a:t>and </a:t>
            </a:r>
            <a:r>
              <a:rPr lang="en-US" altLang="de-DE" sz="2400" dirty="0" smtClean="0"/>
              <a:t>work </a:t>
            </a:r>
            <a:r>
              <a:rPr lang="en-US" altLang="de-DE" sz="2400" dirty="0"/>
              <a:t>like </a:t>
            </a:r>
            <a:endParaRPr lang="en-US" altLang="de-DE" sz="2400" dirty="0" smtClean="0"/>
          </a:p>
          <a:p>
            <a:pPr>
              <a:buSzPct val="45000"/>
            </a:pPr>
            <a:r>
              <a:rPr lang="en-US" altLang="de-DE" sz="2400" dirty="0"/>
              <a:t> </a:t>
            </a:r>
            <a:r>
              <a:rPr lang="en-US" altLang="de-DE" sz="2400" dirty="0" smtClean="0"/>
              <a:t>   a </a:t>
            </a:r>
            <a:r>
              <a:rPr lang="en-US" altLang="de-DE" sz="2400" dirty="0"/>
              <a:t>“normal” DESY researcher, 39h per week </a:t>
            </a:r>
            <a:r>
              <a:rPr lang="en-US" altLang="de-DE" sz="2400" dirty="0" smtClean="0"/>
              <a:t>(including lectures)</a:t>
            </a:r>
            <a:endParaRPr lang="en-US" altLang="de-DE" sz="2400" dirty="0"/>
          </a:p>
          <a:p>
            <a:pPr>
              <a:buSzPct val="45000"/>
            </a:pPr>
            <a:r>
              <a:rPr lang="en-US" altLang="de-DE" sz="2400" dirty="0"/>
              <a:t>   </a:t>
            </a:r>
            <a:r>
              <a:rPr lang="en-US" altLang="de-DE" sz="2400" dirty="0" smtClean="0"/>
              <a:t>                            </a:t>
            </a:r>
            <a:r>
              <a:rPr lang="en-US" altLang="de-DE" sz="2400" dirty="0" smtClean="0">
                <a:solidFill>
                  <a:srgbClr val="FF0000"/>
                </a:solidFill>
              </a:rPr>
              <a:t>not </a:t>
            </a:r>
            <a:r>
              <a:rPr lang="en-US" altLang="de-DE" sz="2400" dirty="0">
                <a:solidFill>
                  <a:srgbClr val="FF0000"/>
                </a:solidFill>
              </a:rPr>
              <a:t>shy, ask your supervisors or other members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>
                <a:solidFill>
                  <a:srgbClr val="FF0000"/>
                </a:solidFill>
              </a:rPr>
              <a:t>  </a:t>
            </a:r>
            <a:r>
              <a:rPr lang="en-US" altLang="de-DE" sz="2400" dirty="0" smtClean="0">
                <a:solidFill>
                  <a:srgbClr val="FF0000"/>
                </a:solidFill>
              </a:rPr>
              <a:t>                             of </a:t>
            </a:r>
            <a:r>
              <a:rPr lang="en-US" altLang="de-DE" sz="2400" dirty="0">
                <a:solidFill>
                  <a:srgbClr val="FF0000"/>
                </a:solidFill>
              </a:rPr>
              <a:t>your team for help and advise, </a:t>
            </a:r>
            <a:endParaRPr lang="en-US" altLang="de-DE" sz="2400" dirty="0" smtClean="0">
              <a:solidFill>
                <a:srgbClr val="FF0000"/>
              </a:solidFill>
            </a:endParaRP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>
                <a:solidFill>
                  <a:srgbClr val="FF0000"/>
                </a:solidFill>
              </a:rPr>
              <a:t> </a:t>
            </a:r>
            <a:r>
              <a:rPr lang="en-US" altLang="de-DE" sz="2400" dirty="0" smtClean="0">
                <a:solidFill>
                  <a:srgbClr val="FF0000"/>
                </a:solidFill>
              </a:rPr>
              <a:t>                              give </a:t>
            </a:r>
            <a:r>
              <a:rPr lang="en-US" altLang="de-DE" sz="2400" dirty="0">
                <a:solidFill>
                  <a:srgbClr val="FF0000"/>
                </a:solidFill>
              </a:rPr>
              <a:t>feedback, participate in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>
                <a:solidFill>
                  <a:srgbClr val="FF0000"/>
                </a:solidFill>
              </a:rPr>
              <a:t>  </a:t>
            </a:r>
            <a:r>
              <a:rPr lang="en-US" altLang="de-DE" sz="2400" dirty="0" smtClean="0">
                <a:solidFill>
                  <a:srgbClr val="FF0000"/>
                </a:solidFill>
              </a:rPr>
              <a:t>                             group </a:t>
            </a:r>
            <a:r>
              <a:rPr lang="en-US" altLang="de-DE" sz="2400" dirty="0">
                <a:solidFill>
                  <a:srgbClr val="FF0000"/>
                </a:solidFill>
              </a:rPr>
              <a:t>meetings and present your results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 At the end you will write/deliver </a:t>
            </a:r>
            <a:r>
              <a:rPr lang="en-US" altLang="de-DE" sz="2400" dirty="0">
                <a:solidFill>
                  <a:srgbClr val="0000FF"/>
                </a:solidFill>
              </a:rPr>
              <a:t>a ~10 pages write-up </a:t>
            </a:r>
            <a:r>
              <a:rPr lang="en-US" altLang="de-DE" sz="2400" dirty="0"/>
              <a:t>of your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/>
              <a:t> </a:t>
            </a:r>
            <a:r>
              <a:rPr lang="en-US" altLang="de-DE" sz="2400" dirty="0" smtClean="0"/>
              <a:t>  </a:t>
            </a:r>
            <a:r>
              <a:rPr lang="en-US" altLang="de-DE" sz="2400" dirty="0"/>
              <a:t>project work (with help by supervisors)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4759934"/>
            <a:ext cx="2232248" cy="992110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8</a:t>
            </a:fld>
            <a:endParaRPr lang="en-US" altLang="de-DE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35856" y="395461"/>
            <a:ext cx="361509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Project work in local groups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856" y="3294705"/>
            <a:ext cx="561243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What you can expect and recommendations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86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85800" y="925513"/>
            <a:ext cx="9278938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b="1" dirty="0"/>
              <a:t>  </a:t>
            </a:r>
            <a:r>
              <a:rPr lang="en-US" altLang="de-DE" sz="2400" dirty="0"/>
              <a:t>DESY has its own </a:t>
            </a:r>
            <a:r>
              <a:rPr lang="en-US" altLang="de-DE" sz="2400" b="1" dirty="0"/>
              <a:t>computing </a:t>
            </a:r>
            <a:r>
              <a:rPr lang="en-US" altLang="de-DE" sz="2400" b="1" dirty="0" err="1"/>
              <a:t>centre</a:t>
            </a:r>
            <a:r>
              <a:rPr lang="en-US" altLang="de-DE" sz="2400" dirty="0"/>
              <a:t> in bld. 2B (worth a visit</a:t>
            </a:r>
            <a:r>
              <a:rPr lang="en-US" altLang="de-DE" sz="2400" dirty="0" smtClean="0"/>
              <a:t>)</a:t>
            </a:r>
            <a:endParaRPr lang="en-US" altLang="de-DE" sz="2400" dirty="0"/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</a:t>
            </a:r>
            <a:r>
              <a:rPr lang="en-US" altLang="de-DE" sz="2400" dirty="0" smtClean="0"/>
              <a:t> </a:t>
            </a:r>
            <a:r>
              <a:rPr lang="en-US" altLang="de-DE" sz="2400" dirty="0"/>
              <a:t>At the hostel </a:t>
            </a:r>
            <a:r>
              <a:rPr lang="en-US" altLang="de-DE" sz="2400" dirty="0" smtClean="0"/>
              <a:t>use following </a:t>
            </a:r>
            <a:r>
              <a:rPr lang="en-US" altLang="de-DE" sz="2400" b="1" dirty="0"/>
              <a:t>WLANs</a:t>
            </a:r>
            <a:r>
              <a:rPr lang="en-US" altLang="de-DE" sz="2400" dirty="0"/>
              <a:t>: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/>
              <a:t> DESY Guest Net (a bit slow, easy registration with web interface)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>
                <a:solidFill>
                  <a:srgbClr val="0000FF"/>
                </a:solidFill>
              </a:rPr>
              <a:t> </a:t>
            </a:r>
            <a:r>
              <a:rPr lang="en-US" altLang="de-DE" sz="2400" dirty="0" err="1">
                <a:solidFill>
                  <a:srgbClr val="0000FF"/>
                </a:solidFill>
              </a:rPr>
              <a:t>Eduroam</a:t>
            </a:r>
            <a:r>
              <a:rPr lang="en-US" altLang="de-DE" sz="2400" dirty="0">
                <a:solidFill>
                  <a:srgbClr val="0000FF"/>
                </a:solidFill>
              </a:rPr>
              <a:t> </a:t>
            </a:r>
            <a:r>
              <a:rPr lang="en-US" altLang="de-DE" sz="2400" dirty="0" smtClean="0">
                <a:solidFill>
                  <a:srgbClr val="0000FF"/>
                </a:solidFill>
              </a:rPr>
              <a:t>(you have </a:t>
            </a:r>
            <a:r>
              <a:rPr lang="en-US" altLang="de-DE" sz="2400" dirty="0">
                <a:solidFill>
                  <a:srgbClr val="0000FF"/>
                </a:solidFill>
              </a:rPr>
              <a:t>to register)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828800" y="8458200"/>
            <a:ext cx="1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372600" y="3195638"/>
            <a:ext cx="180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5800" y="2915741"/>
            <a:ext cx="8867775" cy="14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b="1" dirty="0"/>
              <a:t>  Software: </a:t>
            </a:r>
            <a:r>
              <a:rPr lang="en-US" altLang="de-DE" sz="2400" dirty="0"/>
              <a:t>For M</a:t>
            </a:r>
            <a:r>
              <a:rPr lang="en-US" altLang="de-DE" sz="2400" dirty="0" smtClean="0"/>
              <a:t>athematica</a:t>
            </a:r>
            <a:r>
              <a:rPr lang="en-US" altLang="de-DE" sz="2400" dirty="0"/>
              <a:t>, </a:t>
            </a:r>
            <a:r>
              <a:rPr lang="en-US" altLang="de-DE" sz="2400" dirty="0" err="1"/>
              <a:t>M</a:t>
            </a:r>
            <a:r>
              <a:rPr lang="en-US" altLang="de-DE" sz="2400" dirty="0" err="1" smtClean="0"/>
              <a:t>atlab</a:t>
            </a:r>
            <a:r>
              <a:rPr lang="en-US" altLang="de-DE" sz="2400" dirty="0" smtClean="0"/>
              <a:t> </a:t>
            </a:r>
            <a:r>
              <a:rPr lang="en-US" altLang="de-DE" sz="2400" dirty="0"/>
              <a:t>and </a:t>
            </a:r>
            <a:r>
              <a:rPr lang="en-US" altLang="de-DE" sz="2400" dirty="0" smtClean="0"/>
              <a:t>Origin </a:t>
            </a:r>
            <a:r>
              <a:rPr lang="en-US" altLang="de-DE" sz="2400" dirty="0"/>
              <a:t>DESY </a:t>
            </a:r>
            <a:r>
              <a:rPr lang="en-US" altLang="de-DE" sz="2400" dirty="0" smtClean="0"/>
              <a:t>has  </a:t>
            </a:r>
          </a:p>
          <a:p>
            <a:pPr>
              <a:buSzPct val="45000"/>
            </a:pPr>
            <a:r>
              <a:rPr lang="en-US" altLang="de-DE" sz="2400" dirty="0" smtClean="0"/>
              <a:t>    only </a:t>
            </a:r>
            <a:r>
              <a:rPr lang="en-US" altLang="de-DE" sz="2400" dirty="0"/>
              <a:t>a limited number of licenses: 	</a:t>
            </a:r>
            <a:endParaRPr lang="en-US" altLang="de-DE" sz="2400" dirty="0" smtClean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Discuss any needs with your supervisor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Run only </a:t>
            </a:r>
            <a:r>
              <a:rPr lang="en-US" altLang="de-DE" sz="2400" dirty="0"/>
              <a:t>one process at a time and </a:t>
            </a:r>
            <a:r>
              <a:rPr lang="en-US" altLang="de-DE" sz="2400" dirty="0" smtClean="0">
                <a:solidFill>
                  <a:srgbClr val="FF0000"/>
                </a:solidFill>
              </a:rPr>
              <a:t>finally close </a:t>
            </a:r>
            <a:r>
              <a:rPr lang="en-US" altLang="de-DE" sz="2400" dirty="0">
                <a:solidFill>
                  <a:srgbClr val="FF0000"/>
                </a:solidFill>
              </a:rPr>
              <a:t>the program 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9</a:t>
            </a:fld>
            <a:endParaRPr lang="en-US" altLang="de-DE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Computing infrastructure at DESY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10822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2586</Words>
  <Application>Microsoft Office PowerPoint</Application>
  <PresentationFormat>Custom</PresentationFormat>
  <Paragraphs>423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</vt:lpstr>
      <vt:lpstr>DESY Summer Student Program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DESY Summer Student Program 2013</dc:title>
  <dc:creator>Joachim Meyer</dc:creator>
  <cp:lastModifiedBy>Behnke, Olaf</cp:lastModifiedBy>
  <cp:revision>185</cp:revision>
  <cp:lastPrinted>2019-07-15T18:28:40Z</cp:lastPrinted>
  <dcterms:created xsi:type="dcterms:W3CDTF">2007-04-25T14:37:48Z</dcterms:created>
  <dcterms:modified xsi:type="dcterms:W3CDTF">2019-07-15T18:28:56Z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