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75" r:id="rId3"/>
    <p:sldId id="380" r:id="rId4"/>
    <p:sldId id="405" r:id="rId5"/>
    <p:sldId id="406" r:id="rId6"/>
    <p:sldId id="407" r:id="rId7"/>
    <p:sldId id="408" r:id="rId8"/>
    <p:sldId id="409" r:id="rId9"/>
    <p:sldId id="410" r:id="rId10"/>
    <p:sldId id="411" r:id="rId11"/>
    <p:sldId id="412" r:id="rId12"/>
    <p:sldId id="415" r:id="rId13"/>
    <p:sldId id="416" r:id="rId14"/>
    <p:sldId id="413" r:id="rId15"/>
    <p:sldId id="383" r:id="rId16"/>
    <p:sldId id="396" r:id="rId17"/>
    <p:sldId id="397" r:id="rId18"/>
    <p:sldId id="399" r:id="rId19"/>
    <p:sldId id="400" r:id="rId20"/>
    <p:sldId id="401" r:id="rId21"/>
    <p:sldId id="403" r:id="rId22"/>
    <p:sldId id="402" r:id="rId23"/>
    <p:sldId id="40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AAD"/>
    <a:srgbClr val="FFC8A6"/>
    <a:srgbClr val="FFB6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1"/>
    <p:restoredTop sz="98805" autoAdjust="0"/>
  </p:normalViewPr>
  <p:slideViewPr>
    <p:cSldViewPr snapToGrid="0" snapToObjects="1">
      <p:cViewPr varScale="1">
        <p:scale>
          <a:sx n="127" d="100"/>
          <a:sy n="127" d="100"/>
        </p:scale>
        <p:origin x="456" y="184"/>
      </p:cViewPr>
      <p:guideLst>
        <p:guide orient="horz" pos="3566"/>
        <p:guide pos="1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D7D28-36C2-D64A-BFE8-4AFBE8BB400C}" type="datetimeFigureOut">
              <a:rPr lang="en-US" smtClean="0"/>
              <a:t>6/17/19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AE33B8-75C9-1746-91B0-0ACBF5CC507C}" type="slidenum">
              <a:rPr lang="en-US" smtClean="0"/>
              <a:t>‹#›</a:t>
            </a:fld>
            <a:endParaRPr lang="en-US"/>
          </a:p>
        </p:txBody>
      </p:sp>
    </p:spTree>
    <p:extLst>
      <p:ext uri="{BB962C8B-B14F-4D97-AF65-F5344CB8AC3E}">
        <p14:creationId xmlns:p14="http://schemas.microsoft.com/office/powerpoint/2010/main" val="8650223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AE33B8-75C9-1746-91B0-0ACBF5CC507C}" type="slidenum">
              <a:rPr lang="en-US" smtClean="0"/>
              <a:t>1</a:t>
            </a:fld>
            <a:endParaRPr lang="en-US"/>
          </a:p>
        </p:txBody>
      </p:sp>
    </p:spTree>
    <p:extLst>
      <p:ext uri="{BB962C8B-B14F-4D97-AF65-F5344CB8AC3E}">
        <p14:creationId xmlns:p14="http://schemas.microsoft.com/office/powerpoint/2010/main" val="263250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97FA53C-7C51-F44A-BA5E-32F6F495689E}"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30364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97FA53C-7C51-F44A-BA5E-32F6F495689E}"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152793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97FA53C-7C51-F44A-BA5E-32F6F495689E}"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81015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97FA53C-7C51-F44A-BA5E-32F6F495689E}"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4436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97FA53C-7C51-F44A-BA5E-32F6F495689E}" type="datetimeFigureOut">
              <a:rPr lang="en-US" smtClean="0"/>
              <a:t>6/17/19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93237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97FA53C-7C51-F44A-BA5E-32F6F495689E}" type="datetimeFigureOut">
              <a:rPr lang="en-US" smtClean="0"/>
              <a:t>6/17/19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4044904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97FA53C-7C51-F44A-BA5E-32F6F495689E}" type="datetimeFigureOut">
              <a:rPr lang="en-US" smtClean="0"/>
              <a:t>6/17/19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68889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97FA53C-7C51-F44A-BA5E-32F6F495689E}" type="datetimeFigureOut">
              <a:rPr lang="en-US" smtClean="0"/>
              <a:t>6/17/19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220163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FA53C-7C51-F44A-BA5E-32F6F495689E}" type="datetimeFigureOut">
              <a:rPr lang="en-US" smtClean="0"/>
              <a:t>6/17/19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98115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7FA53C-7C51-F44A-BA5E-32F6F495689E}" type="datetimeFigureOut">
              <a:rPr lang="en-US" smtClean="0"/>
              <a:t>6/17/19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315910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7FA53C-7C51-F44A-BA5E-32F6F495689E}" type="datetimeFigureOut">
              <a:rPr lang="en-US" smtClean="0"/>
              <a:t>6/17/19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17A27-0486-C445-8161-69AD9F1AEAA0}" type="slidenum">
              <a:rPr lang="en-US" smtClean="0"/>
              <a:t>‹#›</a:t>
            </a:fld>
            <a:endParaRPr lang="en-US"/>
          </a:p>
        </p:txBody>
      </p:sp>
    </p:spTree>
    <p:extLst>
      <p:ext uri="{BB962C8B-B14F-4D97-AF65-F5344CB8AC3E}">
        <p14:creationId xmlns:p14="http://schemas.microsoft.com/office/powerpoint/2010/main" val="214939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FA53C-7C51-F44A-BA5E-32F6F495689E}" type="datetimeFigureOut">
              <a:rPr lang="en-US" smtClean="0"/>
              <a:t>6/17/19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17A27-0486-C445-8161-69AD9F1AEAA0}" type="slidenum">
              <a:rPr lang="en-US" smtClean="0"/>
              <a:t>‹#›</a:t>
            </a:fld>
            <a:endParaRPr lang="en-US"/>
          </a:p>
        </p:txBody>
      </p:sp>
    </p:spTree>
    <p:extLst>
      <p:ext uri="{BB962C8B-B14F-4D97-AF65-F5344CB8AC3E}">
        <p14:creationId xmlns:p14="http://schemas.microsoft.com/office/powerpoint/2010/main" val="81966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369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34683" y="646587"/>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a:off x="0" y="1984822"/>
            <a:ext cx="9143999" cy="1246495"/>
          </a:xfrm>
          <a:prstGeom prst="rect">
            <a:avLst/>
          </a:prstGeom>
          <a:noFill/>
        </p:spPr>
        <p:txBody>
          <a:bodyPr wrap="square" rtlCol="0">
            <a:spAutoFit/>
          </a:bodyPr>
          <a:lstStyle/>
          <a:p>
            <a:pPr algn="ctr"/>
            <a:r>
              <a:rPr lang="en-US" sz="4500" dirty="0">
                <a:solidFill>
                  <a:schemeClr val="tx1">
                    <a:lumMod val="75000"/>
                    <a:lumOff val="25000"/>
                  </a:schemeClr>
                </a:solidFill>
                <a:latin typeface="Baskerville"/>
                <a:cs typeface="Baskerville"/>
              </a:rPr>
              <a:t>LUXE experiment at the Eu-XFEL</a:t>
            </a:r>
          </a:p>
          <a:p>
            <a:pPr algn="ctr"/>
            <a:r>
              <a:rPr lang="en-US" sz="3000" i="1" dirty="0">
                <a:solidFill>
                  <a:schemeClr val="tx1">
                    <a:lumMod val="75000"/>
                    <a:lumOff val="25000"/>
                  </a:schemeClr>
                </a:solidFill>
                <a:latin typeface="Baskerville"/>
                <a:cs typeface="Baskerville"/>
              </a:rPr>
              <a:t>Monte-Carlo simulations</a:t>
            </a:r>
          </a:p>
        </p:txBody>
      </p:sp>
      <p:sp>
        <p:nvSpPr>
          <p:cNvPr id="17" name="TextBox 16"/>
          <p:cNvSpPr txBox="1"/>
          <p:nvPr/>
        </p:nvSpPr>
        <p:spPr>
          <a:xfrm>
            <a:off x="0" y="4211604"/>
            <a:ext cx="9144000" cy="1015663"/>
          </a:xfrm>
          <a:prstGeom prst="rect">
            <a:avLst/>
          </a:prstGeom>
          <a:noFill/>
        </p:spPr>
        <p:txBody>
          <a:bodyPr wrap="square" rtlCol="0">
            <a:spAutoFit/>
          </a:bodyPr>
          <a:lstStyle/>
          <a:p>
            <a:pPr algn="ctr"/>
            <a:r>
              <a:rPr lang="en-US" sz="2000" b="1" dirty="0">
                <a:latin typeface="Baskerville"/>
                <a:cs typeface="Baskerville"/>
              </a:rPr>
              <a:t>Gianluca Sarri and Guillermo Marrero </a:t>
            </a:r>
            <a:r>
              <a:rPr lang="en-US" sz="2000" b="1" dirty="0" err="1">
                <a:latin typeface="Baskerville"/>
                <a:cs typeface="Baskerville"/>
              </a:rPr>
              <a:t>Samarin</a:t>
            </a:r>
            <a:endParaRPr lang="en-US" sz="2000" b="1" dirty="0">
              <a:latin typeface="Baskerville"/>
              <a:cs typeface="Baskerville"/>
            </a:endParaRPr>
          </a:p>
          <a:p>
            <a:pPr algn="ctr"/>
            <a:r>
              <a:rPr lang="en-US" sz="2000" i="1" dirty="0">
                <a:latin typeface="Baskerville"/>
                <a:cs typeface="Baskerville"/>
              </a:rPr>
              <a:t>School of Mathematics and Physics, Queen’s University Belfast, UK</a:t>
            </a:r>
          </a:p>
          <a:p>
            <a:pPr algn="ctr"/>
            <a:r>
              <a:rPr lang="en-US" sz="2000" i="1" dirty="0" err="1">
                <a:latin typeface="Baskerville"/>
                <a:cs typeface="Baskerville"/>
              </a:rPr>
              <a:t>g.sarri@qub.ac.uk</a:t>
            </a:r>
            <a:endParaRPr lang="en-US" sz="2000" i="1" dirty="0">
              <a:latin typeface="Baskerville"/>
              <a:cs typeface="Baskerville"/>
            </a:endParaRPr>
          </a:p>
        </p:txBody>
      </p:sp>
      <p:pic>
        <p:nvPicPr>
          <p:cNvPr id="3" name="Picture 2">
            <a:extLst>
              <a:ext uri="{FF2B5EF4-FFF2-40B4-BE49-F238E27FC236}">
                <a16:creationId xmlns:a16="http://schemas.microsoft.com/office/drawing/2014/main" id="{A440AF5F-AF2B-A349-9B36-E136FDD8974F}"/>
              </a:ext>
            </a:extLst>
          </p:cNvPr>
          <p:cNvPicPr>
            <a:picLocks noChangeAspect="1"/>
          </p:cNvPicPr>
          <p:nvPr/>
        </p:nvPicPr>
        <p:blipFill>
          <a:blip r:embed="rId3"/>
          <a:stretch>
            <a:fillRect/>
          </a:stretch>
        </p:blipFill>
        <p:spPr>
          <a:xfrm>
            <a:off x="227013" y="39355"/>
            <a:ext cx="1631932" cy="584703"/>
          </a:xfrm>
          <a:prstGeom prst="rect">
            <a:avLst/>
          </a:prstGeom>
        </p:spPr>
      </p:pic>
    </p:spTree>
    <p:extLst>
      <p:ext uri="{BB962C8B-B14F-4D97-AF65-F5344CB8AC3E}">
        <p14:creationId xmlns:p14="http://schemas.microsoft.com/office/powerpoint/2010/main" val="3429040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553998"/>
          </a:xfrm>
          <a:prstGeom prst="rect">
            <a:avLst/>
          </a:prstGeom>
          <a:noFill/>
        </p:spPr>
        <p:txBody>
          <a:bodyPr wrap="square" rtlCol="0">
            <a:spAutoFit/>
          </a:bodyPr>
          <a:lstStyle/>
          <a:p>
            <a:pPr algn="ctr"/>
            <a:r>
              <a:rPr lang="en-US" sz="3000" dirty="0">
                <a:solidFill>
                  <a:schemeClr val="tx1">
                    <a:lumMod val="75000"/>
                    <a:lumOff val="25000"/>
                  </a:schemeClr>
                </a:solidFill>
                <a:latin typeface="Baskerville"/>
                <a:cs typeface="Baskerville"/>
              </a:rPr>
              <a:t>            Particle distribution at the beam-dump</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C8389443-5F85-7D41-806D-82F924B67915}"/>
              </a:ext>
            </a:extLst>
          </p:cNvPr>
          <p:cNvPicPr>
            <a:picLocks noChangeAspect="1"/>
          </p:cNvPicPr>
          <p:nvPr/>
        </p:nvPicPr>
        <p:blipFill rotWithShape="1">
          <a:blip r:embed="rId3"/>
          <a:srcRect l="17433" r="19963"/>
          <a:stretch/>
        </p:blipFill>
        <p:spPr>
          <a:xfrm rot="5400000">
            <a:off x="1383006" y="-530607"/>
            <a:ext cx="1816612" cy="4113262"/>
          </a:xfrm>
          <a:prstGeom prst="rect">
            <a:avLst/>
          </a:prstGeom>
        </p:spPr>
      </p:pic>
      <p:sp>
        <p:nvSpPr>
          <p:cNvPr id="23" name="Oval 22">
            <a:extLst>
              <a:ext uri="{FF2B5EF4-FFF2-40B4-BE49-F238E27FC236}">
                <a16:creationId xmlns:a16="http://schemas.microsoft.com/office/drawing/2014/main" id="{E6551F68-9194-AB49-B2DA-D480D5265414}"/>
              </a:ext>
            </a:extLst>
          </p:cNvPr>
          <p:cNvSpPr/>
          <p:nvPr/>
        </p:nvSpPr>
        <p:spPr>
          <a:xfrm>
            <a:off x="1182713" y="1229687"/>
            <a:ext cx="160773" cy="8345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C63488B-7F41-A24B-9974-79958E93FE5E}"/>
              </a:ext>
            </a:extLst>
          </p:cNvPr>
          <p:cNvGrpSpPr/>
          <p:nvPr/>
        </p:nvGrpSpPr>
        <p:grpSpPr>
          <a:xfrm>
            <a:off x="884254" y="2507226"/>
            <a:ext cx="7956266" cy="3646096"/>
            <a:chOff x="-10049" y="1366026"/>
            <a:chExt cx="10892413" cy="5270536"/>
          </a:xfrm>
        </p:grpSpPr>
        <p:pic>
          <p:nvPicPr>
            <p:cNvPr id="21" name="Picture 20">
              <a:extLst>
                <a:ext uri="{FF2B5EF4-FFF2-40B4-BE49-F238E27FC236}">
                  <a16:creationId xmlns:a16="http://schemas.microsoft.com/office/drawing/2014/main" id="{354D2706-0450-0A42-A094-30A5582E80F3}"/>
                </a:ext>
              </a:extLst>
            </p:cNvPr>
            <p:cNvPicPr>
              <a:picLocks noChangeAspect="1"/>
            </p:cNvPicPr>
            <p:nvPr/>
          </p:nvPicPr>
          <p:blipFill rotWithShape="1">
            <a:blip r:embed="rId4"/>
            <a:srcRect r="10741"/>
            <a:stretch/>
          </p:blipFill>
          <p:spPr>
            <a:xfrm>
              <a:off x="0" y="1366026"/>
              <a:ext cx="10882364" cy="5270536"/>
            </a:xfrm>
            <a:prstGeom prst="rect">
              <a:avLst/>
            </a:prstGeom>
          </p:spPr>
        </p:pic>
        <p:pic>
          <p:nvPicPr>
            <p:cNvPr id="31" name="Picture 30">
              <a:extLst>
                <a:ext uri="{FF2B5EF4-FFF2-40B4-BE49-F238E27FC236}">
                  <a16:creationId xmlns:a16="http://schemas.microsoft.com/office/drawing/2014/main" id="{7DFDBC4A-3CE2-5441-9E11-3679E07CF834}"/>
                </a:ext>
              </a:extLst>
            </p:cNvPr>
            <p:cNvPicPr>
              <a:picLocks noChangeAspect="1"/>
            </p:cNvPicPr>
            <p:nvPr/>
          </p:nvPicPr>
          <p:blipFill rotWithShape="1">
            <a:blip r:embed="rId5">
              <a:clrChange>
                <a:clrFrom>
                  <a:srgbClr val="FFFFFF"/>
                </a:clrFrom>
                <a:clrTo>
                  <a:srgbClr val="FFFFFF">
                    <a:alpha val="0"/>
                  </a:srgbClr>
                </a:clrTo>
              </a:clrChange>
            </a:blip>
            <a:srcRect t="39136" r="10741" b="45225"/>
            <a:stretch/>
          </p:blipFill>
          <p:spPr>
            <a:xfrm>
              <a:off x="-10049" y="3429000"/>
              <a:ext cx="10882365" cy="811630"/>
            </a:xfrm>
            <a:prstGeom prst="rect">
              <a:avLst/>
            </a:prstGeom>
          </p:spPr>
        </p:pic>
      </p:grpSp>
      <p:cxnSp>
        <p:nvCxnSpPr>
          <p:cNvPr id="8" name="Straight Arrow Connector 7">
            <a:extLst>
              <a:ext uri="{FF2B5EF4-FFF2-40B4-BE49-F238E27FC236}">
                <a16:creationId xmlns:a16="http://schemas.microsoft.com/office/drawing/2014/main" id="{9CF8E170-CC01-284D-B764-854F89EB008F}"/>
              </a:ext>
            </a:extLst>
          </p:cNvPr>
          <p:cNvCxnSpPr/>
          <p:nvPr/>
        </p:nvCxnSpPr>
        <p:spPr>
          <a:xfrm>
            <a:off x="1261337" y="4049487"/>
            <a:ext cx="454556" cy="0"/>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0B6E9D-D408-4A49-9A83-4FF1FF4730B5}"/>
              </a:ext>
            </a:extLst>
          </p:cNvPr>
          <p:cNvCxnSpPr/>
          <p:nvPr/>
        </p:nvCxnSpPr>
        <p:spPr>
          <a:xfrm flipV="1">
            <a:off x="1266098" y="2064251"/>
            <a:ext cx="0" cy="200533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2AEFC54C-38C1-0C4F-A770-C8AEF56A19DA}"/>
              </a:ext>
            </a:extLst>
          </p:cNvPr>
          <p:cNvCxnSpPr>
            <a:cxnSpLocks/>
          </p:cNvCxnSpPr>
          <p:nvPr/>
        </p:nvCxnSpPr>
        <p:spPr>
          <a:xfrm>
            <a:off x="4916023" y="1390365"/>
            <a:ext cx="0" cy="239954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5257BDF7-EEF2-8741-9A02-5B0F540D35C3}"/>
              </a:ext>
            </a:extLst>
          </p:cNvPr>
          <p:cNvSpPr txBox="1"/>
          <p:nvPr/>
        </p:nvSpPr>
        <p:spPr>
          <a:xfrm>
            <a:off x="4445792" y="1051811"/>
            <a:ext cx="2082621" cy="338554"/>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main gamma-ray beam</a:t>
            </a:r>
          </a:p>
        </p:txBody>
      </p:sp>
      <p:cxnSp>
        <p:nvCxnSpPr>
          <p:cNvPr id="34" name="Straight Arrow Connector 33">
            <a:extLst>
              <a:ext uri="{FF2B5EF4-FFF2-40B4-BE49-F238E27FC236}">
                <a16:creationId xmlns:a16="http://schemas.microsoft.com/office/drawing/2014/main" id="{DDF2EFD0-D752-494D-9EA0-687ED1518470}"/>
              </a:ext>
            </a:extLst>
          </p:cNvPr>
          <p:cNvCxnSpPr>
            <a:cxnSpLocks/>
          </p:cNvCxnSpPr>
          <p:nvPr/>
        </p:nvCxnSpPr>
        <p:spPr>
          <a:xfrm flipH="1">
            <a:off x="6528413" y="2403066"/>
            <a:ext cx="389506" cy="1725654"/>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3BC6721A-B674-7D4F-A020-B40E20878B3D}"/>
              </a:ext>
            </a:extLst>
          </p:cNvPr>
          <p:cNvSpPr txBox="1"/>
          <p:nvPr/>
        </p:nvSpPr>
        <p:spPr>
          <a:xfrm>
            <a:off x="5588888" y="1886003"/>
            <a:ext cx="3054041" cy="584775"/>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Electrons that can be</a:t>
            </a:r>
          </a:p>
          <a:p>
            <a:r>
              <a:rPr lang="en-US" sz="1600" dirty="0">
                <a:latin typeface="Times New Roman" panose="02020603050405020304" pitchFamily="18" charset="0"/>
                <a:cs typeface="Times New Roman" panose="02020603050405020304" pitchFamily="18" charset="0"/>
              </a:rPr>
              <a:t>measured as a “control” diagnostic</a:t>
            </a:r>
          </a:p>
        </p:txBody>
      </p:sp>
      <p:sp>
        <p:nvSpPr>
          <p:cNvPr id="2" name="TextBox 1">
            <a:extLst>
              <a:ext uri="{FF2B5EF4-FFF2-40B4-BE49-F238E27FC236}">
                <a16:creationId xmlns:a16="http://schemas.microsoft.com/office/drawing/2014/main" id="{805CC56E-142B-5048-85E3-E7D1E755BA81}"/>
              </a:ext>
            </a:extLst>
          </p:cNvPr>
          <p:cNvSpPr txBox="1"/>
          <p:nvPr/>
        </p:nvSpPr>
        <p:spPr>
          <a:xfrm>
            <a:off x="1294035" y="2551143"/>
            <a:ext cx="3053080" cy="369332"/>
          </a:xfrm>
          <a:prstGeom prst="rect">
            <a:avLst/>
          </a:prstGeom>
          <a:noFill/>
        </p:spPr>
        <p:txBody>
          <a:bodyPr wrap="none" rtlCol="0">
            <a:spAutoFit/>
          </a:bodyPr>
          <a:lstStyle/>
          <a:p>
            <a:r>
              <a:rPr lang="en-US" b="1" dirty="0">
                <a:solidFill>
                  <a:srgbClr val="C00000"/>
                </a:solidFill>
                <a:latin typeface="Times New Roman" panose="02020603050405020304" pitchFamily="18" charset="0"/>
                <a:cs typeface="Times New Roman" panose="02020603050405020304" pitchFamily="18" charset="0"/>
              </a:rPr>
              <a:t>TRANSVERSE (X-Y) VIEW</a:t>
            </a:r>
          </a:p>
        </p:txBody>
      </p:sp>
      <p:sp>
        <p:nvSpPr>
          <p:cNvPr id="3" name="Oval 2">
            <a:extLst>
              <a:ext uri="{FF2B5EF4-FFF2-40B4-BE49-F238E27FC236}">
                <a16:creationId xmlns:a16="http://schemas.microsoft.com/office/drawing/2014/main" id="{7E83CAC7-1CBF-ED4C-9152-AAF7DA547531}"/>
              </a:ext>
            </a:extLst>
          </p:cNvPr>
          <p:cNvSpPr/>
          <p:nvPr/>
        </p:nvSpPr>
        <p:spPr>
          <a:xfrm>
            <a:off x="2150347" y="3934368"/>
            <a:ext cx="2019719" cy="758212"/>
          </a:xfrm>
          <a:prstGeom prst="ellipse">
            <a:avLst/>
          </a:prstGeom>
          <a:noFill/>
          <a:ln w="158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8C1B96E-FE49-8F46-A000-808C0492D991}"/>
              </a:ext>
            </a:extLst>
          </p:cNvPr>
          <p:cNvSpPr txBox="1"/>
          <p:nvPr/>
        </p:nvSpPr>
        <p:spPr>
          <a:xfrm>
            <a:off x="1891733" y="4669268"/>
            <a:ext cx="2752677" cy="584775"/>
          </a:xfrm>
          <a:prstGeom prst="rect">
            <a:avLst/>
          </a:prstGeom>
          <a:noFill/>
        </p:spPr>
        <p:txBody>
          <a:bodyPr wrap="none" rtlCol="0">
            <a:spAutoFit/>
          </a:bodyPr>
          <a:lstStyle/>
          <a:p>
            <a:pPr algn="ctr"/>
            <a:r>
              <a:rPr lang="en-US" sz="1600" b="1" dirty="0">
                <a:latin typeface="Times New Roman" panose="02020603050405020304" pitchFamily="18" charset="0"/>
                <a:cs typeface="Times New Roman" panose="02020603050405020304" pitchFamily="18" charset="0"/>
              </a:rPr>
              <a:t>low positron signal</a:t>
            </a:r>
          </a:p>
          <a:p>
            <a:pPr algn="ctr"/>
            <a:r>
              <a:rPr lang="en-US" sz="1600" b="1" dirty="0">
                <a:latin typeface="Times New Roman" panose="02020603050405020304" pitchFamily="18" charset="0"/>
                <a:cs typeface="Times New Roman" panose="02020603050405020304" pitchFamily="18" charset="0"/>
              </a:rPr>
              <a:t>(masked by the photon noise)</a:t>
            </a:r>
          </a:p>
        </p:txBody>
      </p:sp>
    </p:spTree>
    <p:extLst>
      <p:ext uri="{BB962C8B-B14F-4D97-AF65-F5344CB8AC3E}">
        <p14:creationId xmlns:p14="http://schemas.microsoft.com/office/powerpoint/2010/main" val="205145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553998"/>
          </a:xfrm>
          <a:prstGeom prst="rect">
            <a:avLst/>
          </a:prstGeom>
          <a:noFill/>
        </p:spPr>
        <p:txBody>
          <a:bodyPr wrap="square" rtlCol="0">
            <a:spAutoFit/>
          </a:bodyPr>
          <a:lstStyle/>
          <a:p>
            <a:pPr algn="ctr"/>
            <a:r>
              <a:rPr lang="en-US" sz="3000" dirty="0">
                <a:solidFill>
                  <a:schemeClr val="tx1">
                    <a:lumMod val="75000"/>
                    <a:lumOff val="25000"/>
                  </a:schemeClr>
                </a:solidFill>
                <a:latin typeface="Baskerville"/>
                <a:cs typeface="Baskerville"/>
              </a:rPr>
              <a:t>               Particle distribution at the detection point</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69CEDE3-4E2F-BE48-AE24-F6BA1C20D085}"/>
              </a:ext>
            </a:extLst>
          </p:cNvPr>
          <p:cNvPicPr>
            <a:picLocks noChangeAspect="1"/>
          </p:cNvPicPr>
          <p:nvPr/>
        </p:nvPicPr>
        <p:blipFill rotWithShape="1">
          <a:blip r:embed="rId3"/>
          <a:srcRect l="17433" r="19963"/>
          <a:stretch/>
        </p:blipFill>
        <p:spPr>
          <a:xfrm rot="5400000">
            <a:off x="1383006" y="-530607"/>
            <a:ext cx="1816612" cy="4113262"/>
          </a:xfrm>
          <a:prstGeom prst="rect">
            <a:avLst/>
          </a:prstGeom>
        </p:spPr>
      </p:pic>
      <p:sp>
        <p:nvSpPr>
          <p:cNvPr id="12" name="Oval 11">
            <a:extLst>
              <a:ext uri="{FF2B5EF4-FFF2-40B4-BE49-F238E27FC236}">
                <a16:creationId xmlns:a16="http://schemas.microsoft.com/office/drawing/2014/main" id="{83DA4A06-9304-C945-B6F8-6272776263A6}"/>
              </a:ext>
            </a:extLst>
          </p:cNvPr>
          <p:cNvSpPr/>
          <p:nvPr/>
        </p:nvSpPr>
        <p:spPr>
          <a:xfrm>
            <a:off x="2308416" y="1229687"/>
            <a:ext cx="160773" cy="8345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DCA78554-0671-2045-8739-D254222376E0}"/>
              </a:ext>
            </a:extLst>
          </p:cNvPr>
          <p:cNvCxnSpPr/>
          <p:nvPr/>
        </p:nvCxnSpPr>
        <p:spPr>
          <a:xfrm>
            <a:off x="2373998" y="4049487"/>
            <a:ext cx="454556" cy="0"/>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AF17CA4-5F87-5148-914C-09292A131212}"/>
              </a:ext>
            </a:extLst>
          </p:cNvPr>
          <p:cNvCxnSpPr/>
          <p:nvPr/>
        </p:nvCxnSpPr>
        <p:spPr>
          <a:xfrm flipV="1">
            <a:off x="2378759" y="2064251"/>
            <a:ext cx="0" cy="200533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25AE4211-960F-EA4D-BECC-AFE9E8E0E4FC}"/>
              </a:ext>
            </a:extLst>
          </p:cNvPr>
          <p:cNvPicPr>
            <a:picLocks noChangeAspect="1"/>
          </p:cNvPicPr>
          <p:nvPr/>
        </p:nvPicPr>
        <p:blipFill>
          <a:blip r:embed="rId4"/>
          <a:stretch>
            <a:fillRect/>
          </a:stretch>
        </p:blipFill>
        <p:spPr>
          <a:xfrm>
            <a:off x="2818677" y="2743195"/>
            <a:ext cx="6186749" cy="2713056"/>
          </a:xfrm>
          <a:prstGeom prst="rect">
            <a:avLst/>
          </a:prstGeom>
        </p:spPr>
      </p:pic>
      <p:sp>
        <p:nvSpPr>
          <p:cNvPr id="3" name="TextBox 2">
            <a:extLst>
              <a:ext uri="{FF2B5EF4-FFF2-40B4-BE49-F238E27FC236}">
                <a16:creationId xmlns:a16="http://schemas.microsoft.com/office/drawing/2014/main" id="{FFFD46D8-19FC-574E-9A5A-E90275532F0F}"/>
              </a:ext>
            </a:extLst>
          </p:cNvPr>
          <p:cNvSpPr txBox="1"/>
          <p:nvPr/>
        </p:nvSpPr>
        <p:spPr>
          <a:xfrm>
            <a:off x="2858869" y="2497178"/>
            <a:ext cx="27901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PHOTON DISTRIBUTION</a:t>
            </a:r>
          </a:p>
        </p:txBody>
      </p:sp>
      <p:sp>
        <p:nvSpPr>
          <p:cNvPr id="19" name="TextBox 18">
            <a:extLst>
              <a:ext uri="{FF2B5EF4-FFF2-40B4-BE49-F238E27FC236}">
                <a16:creationId xmlns:a16="http://schemas.microsoft.com/office/drawing/2014/main" id="{2AF14A70-A019-2242-9A18-E798B5AADD47}"/>
              </a:ext>
            </a:extLst>
          </p:cNvPr>
          <p:cNvSpPr txBox="1"/>
          <p:nvPr/>
        </p:nvSpPr>
        <p:spPr>
          <a:xfrm>
            <a:off x="4347943" y="1057081"/>
            <a:ext cx="4897495"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Here we show the particles arriving at the detector </a:t>
            </a:r>
          </a:p>
          <a:p>
            <a:r>
              <a:rPr lang="en-US" dirty="0">
                <a:latin typeface="Times New Roman" panose="02020603050405020304" pitchFamily="18" charset="0"/>
                <a:cs typeface="Times New Roman" panose="02020603050405020304" pitchFamily="18" charset="0"/>
              </a:rPr>
              <a:t>plane with the laser off (noise)</a:t>
            </a:r>
          </a:p>
        </p:txBody>
      </p:sp>
      <p:cxnSp>
        <p:nvCxnSpPr>
          <p:cNvPr id="20" name="Straight Arrow Connector 19">
            <a:extLst>
              <a:ext uri="{FF2B5EF4-FFF2-40B4-BE49-F238E27FC236}">
                <a16:creationId xmlns:a16="http://schemas.microsoft.com/office/drawing/2014/main" id="{5FEB0334-A323-9645-8CFB-67C376F2C72E}"/>
              </a:ext>
            </a:extLst>
          </p:cNvPr>
          <p:cNvCxnSpPr>
            <a:cxnSpLocks/>
          </p:cNvCxnSpPr>
          <p:nvPr/>
        </p:nvCxnSpPr>
        <p:spPr>
          <a:xfrm flipV="1">
            <a:off x="4662435" y="4402168"/>
            <a:ext cx="874207" cy="136294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49C6909-7E85-3748-92CE-2DB439CDD45C}"/>
              </a:ext>
            </a:extLst>
          </p:cNvPr>
          <p:cNvSpPr txBox="1"/>
          <p:nvPr/>
        </p:nvSpPr>
        <p:spPr>
          <a:xfrm>
            <a:off x="2519433" y="5529496"/>
            <a:ext cx="3469057"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main gamma-ray beam</a:t>
            </a:r>
          </a:p>
          <a:p>
            <a:r>
              <a:rPr lang="en-US" sz="1600" dirty="0">
                <a:latin typeface="Times New Roman" panose="02020603050405020304" pitchFamily="18" charset="0"/>
                <a:cs typeface="Times New Roman" panose="02020603050405020304" pitchFamily="18" charset="0"/>
              </a:rPr>
              <a:t>(feeding into the pair spectrometer)</a:t>
            </a:r>
          </a:p>
        </p:txBody>
      </p:sp>
      <p:sp>
        <p:nvSpPr>
          <p:cNvPr id="22" name="TextBox 21">
            <a:extLst>
              <a:ext uri="{FF2B5EF4-FFF2-40B4-BE49-F238E27FC236}">
                <a16:creationId xmlns:a16="http://schemas.microsoft.com/office/drawing/2014/main" id="{7A705779-8429-A848-8904-625B1F95F40E}"/>
              </a:ext>
            </a:extLst>
          </p:cNvPr>
          <p:cNvSpPr txBox="1"/>
          <p:nvPr/>
        </p:nvSpPr>
        <p:spPr>
          <a:xfrm>
            <a:off x="5270150" y="4943883"/>
            <a:ext cx="3053080" cy="369332"/>
          </a:xfrm>
          <a:prstGeom prst="rect">
            <a:avLst/>
          </a:prstGeom>
          <a:noFill/>
        </p:spPr>
        <p:txBody>
          <a:bodyPr wrap="none" rtlCol="0">
            <a:spAutoFit/>
          </a:bodyPr>
          <a:lstStyle/>
          <a:p>
            <a:r>
              <a:rPr lang="en-US" b="1" dirty="0">
                <a:solidFill>
                  <a:srgbClr val="C00000"/>
                </a:solidFill>
                <a:latin typeface="Times New Roman" panose="02020603050405020304" pitchFamily="18" charset="0"/>
                <a:cs typeface="Times New Roman" panose="02020603050405020304" pitchFamily="18" charset="0"/>
              </a:rPr>
              <a:t>TRANSVERSE (X-Y) VIEW</a:t>
            </a:r>
          </a:p>
        </p:txBody>
      </p:sp>
    </p:spTree>
    <p:extLst>
      <p:ext uri="{BB962C8B-B14F-4D97-AF65-F5344CB8AC3E}">
        <p14:creationId xmlns:p14="http://schemas.microsoft.com/office/powerpoint/2010/main" val="330350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621E2F8-77D2-3F44-B239-A5C28159F611}"/>
              </a:ext>
            </a:extLst>
          </p:cNvPr>
          <p:cNvPicPr>
            <a:picLocks noChangeAspect="1"/>
          </p:cNvPicPr>
          <p:nvPr/>
        </p:nvPicPr>
        <p:blipFill>
          <a:blip r:embed="rId2"/>
          <a:stretch>
            <a:fillRect/>
          </a:stretch>
        </p:blipFill>
        <p:spPr>
          <a:xfrm>
            <a:off x="2828554" y="2802092"/>
            <a:ext cx="6180245" cy="2654157"/>
          </a:xfrm>
          <a:prstGeom prst="rect">
            <a:avLst/>
          </a:prstGeom>
        </p:spPr>
      </p:pic>
      <p:sp>
        <p:nvSpPr>
          <p:cNvPr id="16" name="TextBox 15"/>
          <p:cNvSpPr txBox="1"/>
          <p:nvPr/>
        </p:nvSpPr>
        <p:spPr>
          <a:xfrm>
            <a:off x="-1" y="-9176"/>
            <a:ext cx="9143999" cy="553998"/>
          </a:xfrm>
          <a:prstGeom prst="rect">
            <a:avLst/>
          </a:prstGeom>
          <a:noFill/>
        </p:spPr>
        <p:txBody>
          <a:bodyPr wrap="square" rtlCol="0">
            <a:spAutoFit/>
          </a:bodyPr>
          <a:lstStyle/>
          <a:p>
            <a:pPr algn="ctr"/>
            <a:r>
              <a:rPr lang="en-US" sz="3000" dirty="0">
                <a:solidFill>
                  <a:schemeClr val="tx1">
                    <a:lumMod val="75000"/>
                    <a:lumOff val="25000"/>
                  </a:schemeClr>
                </a:solidFill>
                <a:latin typeface="Baskerville"/>
                <a:cs typeface="Baskerville"/>
              </a:rPr>
              <a:t>               Particle distribution at the detection point</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3"/>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69CEDE3-4E2F-BE48-AE24-F6BA1C20D085}"/>
              </a:ext>
            </a:extLst>
          </p:cNvPr>
          <p:cNvPicPr>
            <a:picLocks noChangeAspect="1"/>
          </p:cNvPicPr>
          <p:nvPr/>
        </p:nvPicPr>
        <p:blipFill rotWithShape="1">
          <a:blip r:embed="rId4"/>
          <a:srcRect l="17433" r="19963"/>
          <a:stretch/>
        </p:blipFill>
        <p:spPr>
          <a:xfrm rot="5400000">
            <a:off x="1383006" y="-530607"/>
            <a:ext cx="1816612" cy="4113262"/>
          </a:xfrm>
          <a:prstGeom prst="rect">
            <a:avLst/>
          </a:prstGeom>
        </p:spPr>
      </p:pic>
      <p:sp>
        <p:nvSpPr>
          <p:cNvPr id="12" name="Oval 11">
            <a:extLst>
              <a:ext uri="{FF2B5EF4-FFF2-40B4-BE49-F238E27FC236}">
                <a16:creationId xmlns:a16="http://schemas.microsoft.com/office/drawing/2014/main" id="{83DA4A06-9304-C945-B6F8-6272776263A6}"/>
              </a:ext>
            </a:extLst>
          </p:cNvPr>
          <p:cNvSpPr/>
          <p:nvPr/>
        </p:nvSpPr>
        <p:spPr>
          <a:xfrm>
            <a:off x="2308416" y="1229687"/>
            <a:ext cx="160773" cy="8345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DCA78554-0671-2045-8739-D254222376E0}"/>
              </a:ext>
            </a:extLst>
          </p:cNvPr>
          <p:cNvCxnSpPr/>
          <p:nvPr/>
        </p:nvCxnSpPr>
        <p:spPr>
          <a:xfrm>
            <a:off x="2373998" y="4049487"/>
            <a:ext cx="454556" cy="0"/>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AF17CA4-5F87-5148-914C-09292A131212}"/>
              </a:ext>
            </a:extLst>
          </p:cNvPr>
          <p:cNvCxnSpPr/>
          <p:nvPr/>
        </p:nvCxnSpPr>
        <p:spPr>
          <a:xfrm flipV="1">
            <a:off x="2378759" y="2064251"/>
            <a:ext cx="0" cy="200533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FFD46D8-19FC-574E-9A5A-E90275532F0F}"/>
              </a:ext>
            </a:extLst>
          </p:cNvPr>
          <p:cNvSpPr txBox="1"/>
          <p:nvPr/>
        </p:nvSpPr>
        <p:spPr>
          <a:xfrm>
            <a:off x="2858869" y="2497178"/>
            <a:ext cx="30636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ELECTRON DISTRIBUTION</a:t>
            </a:r>
          </a:p>
        </p:txBody>
      </p:sp>
      <p:sp>
        <p:nvSpPr>
          <p:cNvPr id="19" name="TextBox 18">
            <a:extLst>
              <a:ext uri="{FF2B5EF4-FFF2-40B4-BE49-F238E27FC236}">
                <a16:creationId xmlns:a16="http://schemas.microsoft.com/office/drawing/2014/main" id="{2AF14A70-A019-2242-9A18-E798B5AADD47}"/>
              </a:ext>
            </a:extLst>
          </p:cNvPr>
          <p:cNvSpPr txBox="1"/>
          <p:nvPr/>
        </p:nvSpPr>
        <p:spPr>
          <a:xfrm>
            <a:off x="4347943" y="1057081"/>
            <a:ext cx="4897495"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Here we show the particles arriving at the detector </a:t>
            </a:r>
          </a:p>
          <a:p>
            <a:r>
              <a:rPr lang="en-US" dirty="0">
                <a:latin typeface="Times New Roman" panose="02020603050405020304" pitchFamily="18" charset="0"/>
                <a:cs typeface="Times New Roman" panose="02020603050405020304" pitchFamily="18" charset="0"/>
              </a:rPr>
              <a:t>plane with the laser off (noise)</a:t>
            </a:r>
          </a:p>
        </p:txBody>
      </p:sp>
      <p:cxnSp>
        <p:nvCxnSpPr>
          <p:cNvPr id="20" name="Straight Arrow Connector 19">
            <a:extLst>
              <a:ext uri="{FF2B5EF4-FFF2-40B4-BE49-F238E27FC236}">
                <a16:creationId xmlns:a16="http://schemas.microsoft.com/office/drawing/2014/main" id="{5FEB0334-A323-9645-8CFB-67C376F2C72E}"/>
              </a:ext>
            </a:extLst>
          </p:cNvPr>
          <p:cNvCxnSpPr>
            <a:cxnSpLocks/>
          </p:cNvCxnSpPr>
          <p:nvPr/>
        </p:nvCxnSpPr>
        <p:spPr>
          <a:xfrm flipV="1">
            <a:off x="4662435" y="4402168"/>
            <a:ext cx="874207" cy="136294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49C6909-7E85-3748-92CE-2DB439CDD45C}"/>
              </a:ext>
            </a:extLst>
          </p:cNvPr>
          <p:cNvSpPr txBox="1"/>
          <p:nvPr/>
        </p:nvSpPr>
        <p:spPr>
          <a:xfrm>
            <a:off x="2469189" y="5694923"/>
            <a:ext cx="627287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noise on the order of 10</a:t>
            </a:r>
            <a:r>
              <a:rPr lang="en-US" sz="1600" baseline="30000" dirty="0">
                <a:latin typeface="Times New Roman" panose="020206030504050203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Could be avoided by using a double collimator</a:t>
            </a:r>
          </a:p>
        </p:txBody>
      </p:sp>
      <p:sp>
        <p:nvSpPr>
          <p:cNvPr id="23" name="TextBox 22">
            <a:extLst>
              <a:ext uri="{FF2B5EF4-FFF2-40B4-BE49-F238E27FC236}">
                <a16:creationId xmlns:a16="http://schemas.microsoft.com/office/drawing/2014/main" id="{7242947E-F785-B440-A823-FD1C2678151F}"/>
              </a:ext>
            </a:extLst>
          </p:cNvPr>
          <p:cNvSpPr txBox="1"/>
          <p:nvPr/>
        </p:nvSpPr>
        <p:spPr>
          <a:xfrm>
            <a:off x="5312117" y="5008803"/>
            <a:ext cx="3053080" cy="369332"/>
          </a:xfrm>
          <a:prstGeom prst="rect">
            <a:avLst/>
          </a:prstGeom>
          <a:noFill/>
        </p:spPr>
        <p:txBody>
          <a:bodyPr wrap="none" rtlCol="0">
            <a:spAutoFit/>
          </a:bodyPr>
          <a:lstStyle/>
          <a:p>
            <a:r>
              <a:rPr lang="en-US" b="1" dirty="0">
                <a:solidFill>
                  <a:srgbClr val="C00000"/>
                </a:solidFill>
                <a:latin typeface="Times New Roman" panose="02020603050405020304" pitchFamily="18" charset="0"/>
                <a:cs typeface="Times New Roman" panose="02020603050405020304" pitchFamily="18" charset="0"/>
              </a:rPr>
              <a:t>TRANSVERSE (X-Y) VIEW</a:t>
            </a:r>
          </a:p>
        </p:txBody>
      </p:sp>
    </p:spTree>
    <p:extLst>
      <p:ext uri="{BB962C8B-B14F-4D97-AF65-F5344CB8AC3E}">
        <p14:creationId xmlns:p14="http://schemas.microsoft.com/office/powerpoint/2010/main" val="215026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42731CC-5102-0B4E-A783-63078342335B}"/>
              </a:ext>
            </a:extLst>
          </p:cNvPr>
          <p:cNvPicPr>
            <a:picLocks noChangeAspect="1"/>
          </p:cNvPicPr>
          <p:nvPr/>
        </p:nvPicPr>
        <p:blipFill>
          <a:blip r:embed="rId2"/>
          <a:stretch>
            <a:fillRect/>
          </a:stretch>
        </p:blipFill>
        <p:spPr>
          <a:xfrm>
            <a:off x="2814486" y="2902872"/>
            <a:ext cx="6094830" cy="2615012"/>
          </a:xfrm>
          <a:prstGeom prst="rect">
            <a:avLst/>
          </a:prstGeom>
        </p:spPr>
      </p:pic>
      <p:sp>
        <p:nvSpPr>
          <p:cNvPr id="16" name="TextBox 15"/>
          <p:cNvSpPr txBox="1"/>
          <p:nvPr/>
        </p:nvSpPr>
        <p:spPr>
          <a:xfrm>
            <a:off x="-1" y="-9176"/>
            <a:ext cx="9143999" cy="553998"/>
          </a:xfrm>
          <a:prstGeom prst="rect">
            <a:avLst/>
          </a:prstGeom>
          <a:noFill/>
        </p:spPr>
        <p:txBody>
          <a:bodyPr wrap="square" rtlCol="0">
            <a:spAutoFit/>
          </a:bodyPr>
          <a:lstStyle/>
          <a:p>
            <a:pPr algn="ctr"/>
            <a:r>
              <a:rPr lang="en-US" sz="3000" dirty="0">
                <a:solidFill>
                  <a:schemeClr val="tx1">
                    <a:lumMod val="75000"/>
                    <a:lumOff val="25000"/>
                  </a:schemeClr>
                </a:solidFill>
                <a:latin typeface="Baskerville"/>
                <a:cs typeface="Baskerville"/>
              </a:rPr>
              <a:t>               Particle distribution at the detection point</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3"/>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69CEDE3-4E2F-BE48-AE24-F6BA1C20D085}"/>
              </a:ext>
            </a:extLst>
          </p:cNvPr>
          <p:cNvPicPr>
            <a:picLocks noChangeAspect="1"/>
          </p:cNvPicPr>
          <p:nvPr/>
        </p:nvPicPr>
        <p:blipFill rotWithShape="1">
          <a:blip r:embed="rId4"/>
          <a:srcRect l="17433" r="19963"/>
          <a:stretch/>
        </p:blipFill>
        <p:spPr>
          <a:xfrm rot="5400000">
            <a:off x="1383006" y="-530607"/>
            <a:ext cx="1816612" cy="4113262"/>
          </a:xfrm>
          <a:prstGeom prst="rect">
            <a:avLst/>
          </a:prstGeom>
        </p:spPr>
      </p:pic>
      <p:sp>
        <p:nvSpPr>
          <p:cNvPr id="12" name="Oval 11">
            <a:extLst>
              <a:ext uri="{FF2B5EF4-FFF2-40B4-BE49-F238E27FC236}">
                <a16:creationId xmlns:a16="http://schemas.microsoft.com/office/drawing/2014/main" id="{83DA4A06-9304-C945-B6F8-6272776263A6}"/>
              </a:ext>
            </a:extLst>
          </p:cNvPr>
          <p:cNvSpPr/>
          <p:nvPr/>
        </p:nvSpPr>
        <p:spPr>
          <a:xfrm>
            <a:off x="2308416" y="1229687"/>
            <a:ext cx="160773" cy="83456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DCA78554-0671-2045-8739-D254222376E0}"/>
              </a:ext>
            </a:extLst>
          </p:cNvPr>
          <p:cNvCxnSpPr/>
          <p:nvPr/>
        </p:nvCxnSpPr>
        <p:spPr>
          <a:xfrm>
            <a:off x="2373998" y="4049487"/>
            <a:ext cx="454556" cy="0"/>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AF17CA4-5F87-5148-914C-09292A131212}"/>
              </a:ext>
            </a:extLst>
          </p:cNvPr>
          <p:cNvCxnSpPr/>
          <p:nvPr/>
        </p:nvCxnSpPr>
        <p:spPr>
          <a:xfrm flipV="1">
            <a:off x="2378759" y="2064251"/>
            <a:ext cx="0" cy="200533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FFD46D8-19FC-574E-9A5A-E90275532F0F}"/>
              </a:ext>
            </a:extLst>
          </p:cNvPr>
          <p:cNvSpPr txBox="1"/>
          <p:nvPr/>
        </p:nvSpPr>
        <p:spPr>
          <a:xfrm>
            <a:off x="2858869" y="2497178"/>
            <a:ext cx="298671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POSITRON DISTRIBUTION</a:t>
            </a:r>
          </a:p>
        </p:txBody>
      </p:sp>
      <p:sp>
        <p:nvSpPr>
          <p:cNvPr id="19" name="TextBox 18">
            <a:extLst>
              <a:ext uri="{FF2B5EF4-FFF2-40B4-BE49-F238E27FC236}">
                <a16:creationId xmlns:a16="http://schemas.microsoft.com/office/drawing/2014/main" id="{2AF14A70-A019-2242-9A18-E798B5AADD47}"/>
              </a:ext>
            </a:extLst>
          </p:cNvPr>
          <p:cNvSpPr txBox="1"/>
          <p:nvPr/>
        </p:nvSpPr>
        <p:spPr>
          <a:xfrm>
            <a:off x="4347943" y="1057081"/>
            <a:ext cx="4897495"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Here we show the particles arriving at the detector </a:t>
            </a:r>
          </a:p>
          <a:p>
            <a:r>
              <a:rPr lang="en-US" dirty="0">
                <a:latin typeface="Times New Roman" panose="02020603050405020304" pitchFamily="18" charset="0"/>
                <a:cs typeface="Times New Roman" panose="02020603050405020304" pitchFamily="18" charset="0"/>
              </a:rPr>
              <a:t>plane with the laser off (noise)</a:t>
            </a:r>
          </a:p>
        </p:txBody>
      </p:sp>
      <p:cxnSp>
        <p:nvCxnSpPr>
          <p:cNvPr id="20" name="Straight Arrow Connector 19">
            <a:extLst>
              <a:ext uri="{FF2B5EF4-FFF2-40B4-BE49-F238E27FC236}">
                <a16:creationId xmlns:a16="http://schemas.microsoft.com/office/drawing/2014/main" id="{5FEB0334-A323-9645-8CFB-67C376F2C72E}"/>
              </a:ext>
            </a:extLst>
          </p:cNvPr>
          <p:cNvCxnSpPr>
            <a:cxnSpLocks/>
          </p:cNvCxnSpPr>
          <p:nvPr/>
        </p:nvCxnSpPr>
        <p:spPr>
          <a:xfrm flipV="1">
            <a:off x="4662435" y="4402168"/>
            <a:ext cx="874207" cy="136294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49C6909-7E85-3748-92CE-2DB439CDD45C}"/>
              </a:ext>
            </a:extLst>
          </p:cNvPr>
          <p:cNvSpPr txBox="1"/>
          <p:nvPr/>
        </p:nvSpPr>
        <p:spPr>
          <a:xfrm>
            <a:off x="2469189" y="5694923"/>
            <a:ext cx="6272875"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noise on the order of 10</a:t>
            </a:r>
            <a:r>
              <a:rPr lang="en-US" sz="1600" baseline="30000" dirty="0">
                <a:latin typeface="Times New Roman" panose="02020603050405020304" pitchFamily="18" charset="0"/>
                <a:cs typeface="Times New Roman" panose="02020603050405020304" pitchFamily="18" charset="0"/>
              </a:rPr>
              <a:t>-4</a:t>
            </a:r>
            <a:r>
              <a:rPr lang="en-US" sz="1600" dirty="0">
                <a:latin typeface="Times New Roman" panose="02020603050405020304" pitchFamily="18" charset="0"/>
                <a:cs typeface="Times New Roman" panose="02020603050405020304" pitchFamily="18" charset="0"/>
              </a:rPr>
              <a:t>. Could be avoided by using a double collimator</a:t>
            </a:r>
          </a:p>
        </p:txBody>
      </p:sp>
      <p:sp>
        <p:nvSpPr>
          <p:cNvPr id="22" name="TextBox 21">
            <a:extLst>
              <a:ext uri="{FF2B5EF4-FFF2-40B4-BE49-F238E27FC236}">
                <a16:creationId xmlns:a16="http://schemas.microsoft.com/office/drawing/2014/main" id="{C15CD3F1-4F58-C245-9A8F-941FE2FD1B12}"/>
              </a:ext>
            </a:extLst>
          </p:cNvPr>
          <p:cNvSpPr txBox="1"/>
          <p:nvPr/>
        </p:nvSpPr>
        <p:spPr>
          <a:xfrm>
            <a:off x="5182748" y="5063060"/>
            <a:ext cx="3053080" cy="369332"/>
          </a:xfrm>
          <a:prstGeom prst="rect">
            <a:avLst/>
          </a:prstGeom>
          <a:noFill/>
        </p:spPr>
        <p:txBody>
          <a:bodyPr wrap="none" rtlCol="0">
            <a:spAutoFit/>
          </a:bodyPr>
          <a:lstStyle/>
          <a:p>
            <a:r>
              <a:rPr lang="en-US" b="1" dirty="0">
                <a:solidFill>
                  <a:srgbClr val="C00000"/>
                </a:solidFill>
                <a:latin typeface="Times New Roman" panose="02020603050405020304" pitchFamily="18" charset="0"/>
                <a:cs typeface="Times New Roman" panose="02020603050405020304" pitchFamily="18" charset="0"/>
              </a:rPr>
              <a:t>TRANSVERSE (X-Y) VIEW</a:t>
            </a:r>
          </a:p>
        </p:txBody>
      </p:sp>
    </p:spTree>
    <p:extLst>
      <p:ext uri="{BB962C8B-B14F-4D97-AF65-F5344CB8AC3E}">
        <p14:creationId xmlns:p14="http://schemas.microsoft.com/office/powerpoint/2010/main" val="105264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523220"/>
          </a:xfrm>
          <a:prstGeom prst="rect">
            <a:avLst/>
          </a:prstGeom>
          <a:noFill/>
        </p:spPr>
        <p:txBody>
          <a:bodyPr wrap="square" rtlCol="0">
            <a:spAutoFit/>
          </a:bodyPr>
          <a:lstStyle/>
          <a:p>
            <a:pPr algn="ctr"/>
            <a:r>
              <a:rPr lang="en-US" sz="2800" dirty="0">
                <a:solidFill>
                  <a:schemeClr val="tx1">
                    <a:lumMod val="75000"/>
                    <a:lumOff val="25000"/>
                  </a:schemeClr>
                </a:solidFill>
                <a:latin typeface="Baskerville"/>
                <a:cs typeface="Baskerville"/>
              </a:rPr>
              <a:t>                    Spectrum of the particles arriving at the detector</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1F4C8873-3638-1643-A7D0-364A1619E768}"/>
              </a:ext>
            </a:extLst>
          </p:cNvPr>
          <p:cNvPicPr>
            <a:picLocks noChangeAspect="1"/>
          </p:cNvPicPr>
          <p:nvPr/>
        </p:nvPicPr>
        <p:blipFill>
          <a:blip r:embed="rId3"/>
          <a:stretch>
            <a:fillRect/>
          </a:stretch>
        </p:blipFill>
        <p:spPr>
          <a:xfrm>
            <a:off x="170791" y="1027907"/>
            <a:ext cx="8853910" cy="4167092"/>
          </a:xfrm>
          <a:prstGeom prst="rect">
            <a:avLst/>
          </a:prstGeom>
        </p:spPr>
      </p:pic>
      <p:sp>
        <p:nvSpPr>
          <p:cNvPr id="2" name="TextBox 1">
            <a:extLst>
              <a:ext uri="{FF2B5EF4-FFF2-40B4-BE49-F238E27FC236}">
                <a16:creationId xmlns:a16="http://schemas.microsoft.com/office/drawing/2014/main" id="{BED7CAB7-170E-984A-BF12-7DAA8D985897}"/>
              </a:ext>
            </a:extLst>
          </p:cNvPr>
          <p:cNvSpPr txBox="1"/>
          <p:nvPr/>
        </p:nvSpPr>
        <p:spPr>
          <a:xfrm>
            <a:off x="4027333" y="5087276"/>
            <a:ext cx="1140825" cy="307777"/>
          </a:xfrm>
          <a:prstGeom prst="rect">
            <a:avLst/>
          </a:prstGeom>
          <a:noFill/>
        </p:spPr>
        <p:txBody>
          <a:bodyPr wrap="none" rtlCol="0">
            <a:spAutoFit/>
          </a:bodyPr>
          <a:lstStyle/>
          <a:p>
            <a:r>
              <a:rPr lang="en-US" sz="1400" dirty="0"/>
              <a:t>energy (GeV)</a:t>
            </a:r>
          </a:p>
        </p:txBody>
      </p:sp>
      <p:cxnSp>
        <p:nvCxnSpPr>
          <p:cNvPr id="12" name="Straight Arrow Connector 11">
            <a:extLst>
              <a:ext uri="{FF2B5EF4-FFF2-40B4-BE49-F238E27FC236}">
                <a16:creationId xmlns:a16="http://schemas.microsoft.com/office/drawing/2014/main" id="{7000C6D9-E7DE-B54F-B8A7-454476BFC071}"/>
              </a:ext>
            </a:extLst>
          </p:cNvPr>
          <p:cNvCxnSpPr>
            <a:cxnSpLocks/>
          </p:cNvCxnSpPr>
          <p:nvPr/>
        </p:nvCxnSpPr>
        <p:spPr>
          <a:xfrm flipH="1">
            <a:off x="3366199" y="3135086"/>
            <a:ext cx="733528" cy="19091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C4C4F9A-FEF6-A14F-8059-E47EE01926B2}"/>
              </a:ext>
            </a:extLst>
          </p:cNvPr>
          <p:cNvSpPr txBox="1"/>
          <p:nvPr/>
        </p:nvSpPr>
        <p:spPr>
          <a:xfrm>
            <a:off x="4099728" y="2772069"/>
            <a:ext cx="4791198"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Electron and positron “noise particles” have energies in the GeV range so it should be easy to distinguish them from the “signal particles” from the interaction of the gammas with the laser </a:t>
            </a:r>
          </a:p>
        </p:txBody>
      </p:sp>
      <p:cxnSp>
        <p:nvCxnSpPr>
          <p:cNvPr id="18" name="Straight Arrow Connector 17">
            <a:extLst>
              <a:ext uri="{FF2B5EF4-FFF2-40B4-BE49-F238E27FC236}">
                <a16:creationId xmlns:a16="http://schemas.microsoft.com/office/drawing/2014/main" id="{31CE39B7-6213-1B4E-AE43-25BDC4948B94}"/>
              </a:ext>
            </a:extLst>
          </p:cNvPr>
          <p:cNvCxnSpPr>
            <a:cxnSpLocks/>
          </p:cNvCxnSpPr>
          <p:nvPr/>
        </p:nvCxnSpPr>
        <p:spPr>
          <a:xfrm flipH="1">
            <a:off x="4915320" y="1684093"/>
            <a:ext cx="733528" cy="19091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11F99A7-9790-EA45-8351-C64BE61A163A}"/>
              </a:ext>
            </a:extLst>
          </p:cNvPr>
          <p:cNvSpPr txBox="1"/>
          <p:nvPr/>
        </p:nvSpPr>
        <p:spPr>
          <a:xfrm>
            <a:off x="4597745" y="1149057"/>
            <a:ext cx="372229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Spectrum of the gamma-rays entering the pair spectrometer</a:t>
            </a:r>
          </a:p>
        </p:txBody>
      </p:sp>
    </p:spTree>
    <p:extLst>
      <p:ext uri="{BB962C8B-B14F-4D97-AF65-F5344CB8AC3E}">
        <p14:creationId xmlns:p14="http://schemas.microsoft.com/office/powerpoint/2010/main" val="15885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Pair spectrometer design</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6E5C8365-5BD3-2B4C-A70F-1B838FC7647E}"/>
              </a:ext>
            </a:extLst>
          </p:cNvPr>
          <p:cNvPicPr>
            <a:picLocks noChangeAspect="1"/>
          </p:cNvPicPr>
          <p:nvPr/>
        </p:nvPicPr>
        <p:blipFill>
          <a:blip r:embed="rId3"/>
          <a:stretch>
            <a:fillRect/>
          </a:stretch>
        </p:blipFill>
        <p:spPr>
          <a:xfrm>
            <a:off x="157288" y="820598"/>
            <a:ext cx="8733637" cy="3544760"/>
          </a:xfrm>
          <a:prstGeom prst="rect">
            <a:avLst/>
          </a:prstGeom>
        </p:spPr>
      </p:pic>
      <p:sp>
        <p:nvSpPr>
          <p:cNvPr id="12" name="TextBox 11">
            <a:extLst>
              <a:ext uri="{FF2B5EF4-FFF2-40B4-BE49-F238E27FC236}">
                <a16:creationId xmlns:a16="http://schemas.microsoft.com/office/drawing/2014/main" id="{B3E2839B-C03F-E742-82A6-21850BE82F29}"/>
              </a:ext>
            </a:extLst>
          </p:cNvPr>
          <p:cNvSpPr txBox="1"/>
          <p:nvPr/>
        </p:nvSpPr>
        <p:spPr>
          <a:xfrm>
            <a:off x="215900" y="4440666"/>
            <a:ext cx="8797471" cy="1323439"/>
          </a:xfrm>
          <a:prstGeom prst="rect">
            <a:avLst/>
          </a:prstGeom>
          <a:noFill/>
        </p:spPr>
        <p:txBody>
          <a:bodyPr wrap="square" rtlCol="0">
            <a:spAutoFit/>
          </a:bodyPr>
          <a:lstStyle/>
          <a:p>
            <a:r>
              <a:rPr lang="en-US" sz="1600" dirty="0">
                <a:latin typeface="Baskerville" panose="02020502070401020303" pitchFamily="18" charset="0"/>
                <a:ea typeface="Baskerville" panose="02020502070401020303" pitchFamily="18" charset="0"/>
              </a:rPr>
              <a:t>Main dipole separating electrons and positrons arising from the interaction point from the gamma rays</a:t>
            </a:r>
          </a:p>
          <a:p>
            <a:endParaRPr lang="en-US" sz="1600" dirty="0">
              <a:latin typeface="Baskerville" panose="02020502070401020303" pitchFamily="18" charset="0"/>
              <a:ea typeface="Baskerville" panose="02020502070401020303" pitchFamily="18" charset="0"/>
            </a:endParaRPr>
          </a:p>
          <a:p>
            <a:pPr marL="342900" indent="-342900">
              <a:buAutoNum type="arabicPeriod"/>
            </a:pPr>
            <a:r>
              <a:rPr lang="en-US" sz="1600" dirty="0">
                <a:latin typeface="Baskerville" panose="02020502070401020303" pitchFamily="18" charset="0"/>
                <a:ea typeface="Baskerville" panose="02020502070401020303" pitchFamily="18" charset="0"/>
              </a:rPr>
              <a:t>current setup includes a 1.8T, 1 m dipole magnet, but can be changed if more space is available</a:t>
            </a:r>
          </a:p>
          <a:p>
            <a:pPr marL="342900" indent="-342900">
              <a:buAutoNum type="arabicPeriod"/>
            </a:pPr>
            <a:r>
              <a:rPr lang="en-US" sz="1600" dirty="0">
                <a:latin typeface="Baskerville" panose="02020502070401020303" pitchFamily="18" charset="0"/>
                <a:ea typeface="Baskerville" panose="02020502070401020303" pitchFamily="18" charset="0"/>
              </a:rPr>
              <a:t>lead shielding depicted and simulated using FLUKA</a:t>
            </a:r>
          </a:p>
          <a:p>
            <a:pPr marL="342900" indent="-342900">
              <a:buAutoNum type="arabicPeriod"/>
            </a:pPr>
            <a:r>
              <a:rPr lang="en-US" sz="1600" dirty="0">
                <a:latin typeface="Baskerville" panose="02020502070401020303" pitchFamily="18" charset="0"/>
                <a:ea typeface="Baskerville" panose="02020502070401020303" pitchFamily="18" charset="0"/>
              </a:rPr>
              <a:t>The current setup assumes a 10 </a:t>
            </a:r>
            <a:r>
              <a:rPr lang="en-US" sz="1600" dirty="0" err="1">
                <a:latin typeface="Baskerville" panose="02020502070401020303" pitchFamily="18" charset="0"/>
                <a:ea typeface="Baskerville" panose="02020502070401020303" pitchFamily="18" charset="0"/>
              </a:rPr>
              <a:t>mrad</a:t>
            </a:r>
            <a:r>
              <a:rPr lang="en-US" sz="1600" dirty="0">
                <a:latin typeface="Baskerville" panose="02020502070401020303" pitchFamily="18" charset="0"/>
                <a:ea typeface="Baskerville" panose="02020502070401020303" pitchFamily="18" charset="0"/>
              </a:rPr>
              <a:t> kick from the main dipole at 10 GeV</a:t>
            </a:r>
          </a:p>
        </p:txBody>
      </p:sp>
    </p:spTree>
    <p:extLst>
      <p:ext uri="{BB962C8B-B14F-4D97-AF65-F5344CB8AC3E}">
        <p14:creationId xmlns:p14="http://schemas.microsoft.com/office/powerpoint/2010/main" val="395071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Pair spectrometer design</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E2839B-C03F-E742-82A6-21850BE82F29}"/>
              </a:ext>
            </a:extLst>
          </p:cNvPr>
          <p:cNvSpPr txBox="1"/>
          <p:nvPr/>
        </p:nvSpPr>
        <p:spPr>
          <a:xfrm>
            <a:off x="215900" y="4440666"/>
            <a:ext cx="8797471" cy="1323439"/>
          </a:xfrm>
          <a:prstGeom prst="rect">
            <a:avLst/>
          </a:prstGeom>
          <a:noFill/>
        </p:spPr>
        <p:txBody>
          <a:bodyPr wrap="square" rtlCol="0">
            <a:spAutoFit/>
          </a:bodyPr>
          <a:lstStyle/>
          <a:p>
            <a:r>
              <a:rPr lang="en-US" sz="1600" dirty="0">
                <a:latin typeface="Baskerville" panose="02020502070401020303" pitchFamily="18" charset="0"/>
                <a:ea typeface="Baskerville" panose="02020502070401020303" pitchFamily="18" charset="0"/>
              </a:rPr>
              <a:t>Main dipole separating electrons and positrons arising from the interaction point from the gamma rays</a:t>
            </a:r>
          </a:p>
          <a:p>
            <a:endParaRPr lang="en-US" sz="1600" dirty="0">
              <a:latin typeface="Baskerville" panose="02020502070401020303" pitchFamily="18" charset="0"/>
              <a:ea typeface="Baskerville" panose="02020502070401020303" pitchFamily="18" charset="0"/>
            </a:endParaRPr>
          </a:p>
          <a:p>
            <a:pPr marL="342900" indent="-342900">
              <a:buAutoNum type="arabicPeriod"/>
            </a:pPr>
            <a:r>
              <a:rPr lang="en-US" sz="1600" dirty="0">
                <a:latin typeface="Baskerville" panose="02020502070401020303" pitchFamily="18" charset="0"/>
                <a:ea typeface="Baskerville" panose="02020502070401020303" pitchFamily="18" charset="0"/>
              </a:rPr>
              <a:t>current setup includes a 1.8T, 1 m dipole magnet, but can be changed if more space is available</a:t>
            </a:r>
          </a:p>
          <a:p>
            <a:pPr marL="342900" indent="-342900">
              <a:buAutoNum type="arabicPeriod"/>
            </a:pPr>
            <a:r>
              <a:rPr lang="en-US" sz="1600" dirty="0">
                <a:latin typeface="Baskerville" panose="02020502070401020303" pitchFamily="18" charset="0"/>
                <a:ea typeface="Baskerville" panose="02020502070401020303" pitchFamily="18" charset="0"/>
              </a:rPr>
              <a:t>lead shielding depicted and simulated using FLUKA</a:t>
            </a:r>
          </a:p>
          <a:p>
            <a:pPr marL="342900" indent="-342900">
              <a:buAutoNum type="arabicPeriod"/>
            </a:pPr>
            <a:r>
              <a:rPr lang="en-US" sz="1600" dirty="0">
                <a:latin typeface="Baskerville" panose="02020502070401020303" pitchFamily="18" charset="0"/>
                <a:ea typeface="Baskerville" panose="02020502070401020303" pitchFamily="18" charset="0"/>
              </a:rPr>
              <a:t>The current setup assumes a 10 </a:t>
            </a:r>
            <a:r>
              <a:rPr lang="en-US" sz="1600" dirty="0" err="1">
                <a:latin typeface="Baskerville" panose="02020502070401020303" pitchFamily="18" charset="0"/>
                <a:ea typeface="Baskerville" panose="02020502070401020303" pitchFamily="18" charset="0"/>
              </a:rPr>
              <a:t>mrad</a:t>
            </a:r>
            <a:r>
              <a:rPr lang="en-US" sz="1600" dirty="0">
                <a:latin typeface="Baskerville" panose="02020502070401020303" pitchFamily="18" charset="0"/>
                <a:ea typeface="Baskerville" panose="02020502070401020303" pitchFamily="18" charset="0"/>
              </a:rPr>
              <a:t> kick from the main dipole at 10 GeV</a:t>
            </a:r>
          </a:p>
        </p:txBody>
      </p:sp>
      <p:pic>
        <p:nvPicPr>
          <p:cNvPr id="5" name="Picture 4">
            <a:extLst>
              <a:ext uri="{FF2B5EF4-FFF2-40B4-BE49-F238E27FC236}">
                <a16:creationId xmlns:a16="http://schemas.microsoft.com/office/drawing/2014/main" id="{A2C42957-0036-704E-84C9-D310689F917B}"/>
              </a:ext>
            </a:extLst>
          </p:cNvPr>
          <p:cNvPicPr>
            <a:picLocks noChangeAspect="1"/>
          </p:cNvPicPr>
          <p:nvPr/>
        </p:nvPicPr>
        <p:blipFill>
          <a:blip r:embed="rId3"/>
          <a:stretch>
            <a:fillRect/>
          </a:stretch>
        </p:blipFill>
        <p:spPr>
          <a:xfrm>
            <a:off x="86248" y="919591"/>
            <a:ext cx="8937171" cy="2966540"/>
          </a:xfrm>
          <a:prstGeom prst="rect">
            <a:avLst/>
          </a:prstGeom>
        </p:spPr>
      </p:pic>
    </p:spTree>
    <p:extLst>
      <p:ext uri="{BB962C8B-B14F-4D97-AF65-F5344CB8AC3E}">
        <p14:creationId xmlns:p14="http://schemas.microsoft.com/office/powerpoint/2010/main" val="95903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FLUKA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E2839B-C03F-E742-82A6-21850BE82F29}"/>
              </a:ext>
            </a:extLst>
          </p:cNvPr>
          <p:cNvSpPr txBox="1"/>
          <p:nvPr/>
        </p:nvSpPr>
        <p:spPr>
          <a:xfrm>
            <a:off x="173261" y="671466"/>
            <a:ext cx="8797471" cy="553998"/>
          </a:xfrm>
          <a:prstGeom prst="rect">
            <a:avLst/>
          </a:prstGeom>
          <a:noFill/>
        </p:spPr>
        <p:txBody>
          <a:bodyPr wrap="square" rtlCol="0">
            <a:spAutoFit/>
          </a:bodyPr>
          <a:lstStyle/>
          <a:p>
            <a:r>
              <a:rPr lang="en-US" sz="3000" dirty="0">
                <a:solidFill>
                  <a:srgbClr val="C00000"/>
                </a:solidFill>
                <a:latin typeface="Baskerville" panose="02020502070401020303" pitchFamily="18" charset="0"/>
                <a:ea typeface="Baskerville" panose="02020502070401020303" pitchFamily="18" charset="0"/>
              </a:rPr>
              <a:t>TOP VIEW: photons</a:t>
            </a:r>
          </a:p>
        </p:txBody>
      </p:sp>
      <p:pic>
        <p:nvPicPr>
          <p:cNvPr id="14" name="Picture 13">
            <a:extLst>
              <a:ext uri="{FF2B5EF4-FFF2-40B4-BE49-F238E27FC236}">
                <a16:creationId xmlns:a16="http://schemas.microsoft.com/office/drawing/2014/main" id="{781F7052-0D85-4B4D-90A9-AFD020F93B43}"/>
              </a:ext>
            </a:extLst>
          </p:cNvPr>
          <p:cNvPicPr>
            <a:picLocks noChangeAspect="1"/>
          </p:cNvPicPr>
          <p:nvPr/>
        </p:nvPicPr>
        <p:blipFill>
          <a:blip r:embed="rId3"/>
          <a:stretch>
            <a:fillRect/>
          </a:stretch>
        </p:blipFill>
        <p:spPr>
          <a:xfrm>
            <a:off x="57527" y="1240989"/>
            <a:ext cx="9039896" cy="3888841"/>
          </a:xfrm>
          <a:prstGeom prst="rect">
            <a:avLst/>
          </a:prstGeom>
        </p:spPr>
      </p:pic>
    </p:spTree>
    <p:extLst>
      <p:ext uri="{BB962C8B-B14F-4D97-AF65-F5344CB8AC3E}">
        <p14:creationId xmlns:p14="http://schemas.microsoft.com/office/powerpoint/2010/main" val="335849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FLUKA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E2839B-C03F-E742-82A6-21850BE82F29}"/>
              </a:ext>
            </a:extLst>
          </p:cNvPr>
          <p:cNvSpPr txBox="1"/>
          <p:nvPr/>
        </p:nvSpPr>
        <p:spPr>
          <a:xfrm>
            <a:off x="173261" y="671466"/>
            <a:ext cx="8797471" cy="553998"/>
          </a:xfrm>
          <a:prstGeom prst="rect">
            <a:avLst/>
          </a:prstGeom>
          <a:noFill/>
        </p:spPr>
        <p:txBody>
          <a:bodyPr wrap="square" rtlCol="0">
            <a:spAutoFit/>
          </a:bodyPr>
          <a:lstStyle/>
          <a:p>
            <a:r>
              <a:rPr lang="en-US" sz="3000" dirty="0">
                <a:solidFill>
                  <a:srgbClr val="C00000"/>
                </a:solidFill>
                <a:latin typeface="Baskerville" panose="02020502070401020303" pitchFamily="18" charset="0"/>
                <a:ea typeface="Baskerville" panose="02020502070401020303" pitchFamily="18" charset="0"/>
              </a:rPr>
              <a:t>TOP VIEW: positrons</a:t>
            </a:r>
          </a:p>
        </p:txBody>
      </p:sp>
      <p:pic>
        <p:nvPicPr>
          <p:cNvPr id="11" name="Picture 10">
            <a:extLst>
              <a:ext uri="{FF2B5EF4-FFF2-40B4-BE49-F238E27FC236}">
                <a16:creationId xmlns:a16="http://schemas.microsoft.com/office/drawing/2014/main" id="{F4BB8444-9352-5B46-9FB2-E61FD39C9985}"/>
              </a:ext>
            </a:extLst>
          </p:cNvPr>
          <p:cNvPicPr>
            <a:picLocks noChangeAspect="1"/>
          </p:cNvPicPr>
          <p:nvPr/>
        </p:nvPicPr>
        <p:blipFill>
          <a:blip r:embed="rId3"/>
          <a:stretch>
            <a:fillRect/>
          </a:stretch>
        </p:blipFill>
        <p:spPr>
          <a:xfrm>
            <a:off x="14459" y="1240989"/>
            <a:ext cx="8956273" cy="3816766"/>
          </a:xfrm>
          <a:prstGeom prst="rect">
            <a:avLst/>
          </a:prstGeom>
        </p:spPr>
      </p:pic>
    </p:spTree>
    <p:extLst>
      <p:ext uri="{BB962C8B-B14F-4D97-AF65-F5344CB8AC3E}">
        <p14:creationId xmlns:p14="http://schemas.microsoft.com/office/powerpoint/2010/main" val="3704237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FLUKA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E2839B-C03F-E742-82A6-21850BE82F29}"/>
              </a:ext>
            </a:extLst>
          </p:cNvPr>
          <p:cNvSpPr txBox="1"/>
          <p:nvPr/>
        </p:nvSpPr>
        <p:spPr>
          <a:xfrm>
            <a:off x="173261" y="671466"/>
            <a:ext cx="8797471" cy="553998"/>
          </a:xfrm>
          <a:prstGeom prst="rect">
            <a:avLst/>
          </a:prstGeom>
          <a:noFill/>
        </p:spPr>
        <p:txBody>
          <a:bodyPr wrap="square" rtlCol="0">
            <a:spAutoFit/>
          </a:bodyPr>
          <a:lstStyle/>
          <a:p>
            <a:r>
              <a:rPr lang="en-US" sz="3000" dirty="0">
                <a:solidFill>
                  <a:srgbClr val="C00000"/>
                </a:solidFill>
                <a:latin typeface="Baskerville" panose="02020502070401020303" pitchFamily="18" charset="0"/>
                <a:ea typeface="Baskerville" panose="02020502070401020303" pitchFamily="18" charset="0"/>
              </a:rPr>
              <a:t>TOP VIEW: electrons</a:t>
            </a:r>
          </a:p>
        </p:txBody>
      </p:sp>
      <p:pic>
        <p:nvPicPr>
          <p:cNvPr id="11" name="Picture 10">
            <a:extLst>
              <a:ext uri="{FF2B5EF4-FFF2-40B4-BE49-F238E27FC236}">
                <a16:creationId xmlns:a16="http://schemas.microsoft.com/office/drawing/2014/main" id="{93CA8990-6D5A-C446-B617-F61F35190B23}"/>
              </a:ext>
            </a:extLst>
          </p:cNvPr>
          <p:cNvPicPr>
            <a:picLocks noChangeAspect="1"/>
          </p:cNvPicPr>
          <p:nvPr/>
        </p:nvPicPr>
        <p:blipFill>
          <a:blip r:embed="rId3"/>
          <a:stretch>
            <a:fillRect/>
          </a:stretch>
        </p:blipFill>
        <p:spPr>
          <a:xfrm>
            <a:off x="23282" y="1283191"/>
            <a:ext cx="9097428" cy="3901831"/>
          </a:xfrm>
          <a:prstGeom prst="rect">
            <a:avLst/>
          </a:prstGeom>
        </p:spPr>
      </p:pic>
    </p:spTree>
    <p:extLst>
      <p:ext uri="{BB962C8B-B14F-4D97-AF65-F5344CB8AC3E}">
        <p14:creationId xmlns:p14="http://schemas.microsoft.com/office/powerpoint/2010/main" val="306426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Setup</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D799834-6EF4-8043-91D0-4835982B003F}"/>
              </a:ext>
            </a:extLst>
          </p:cNvPr>
          <p:cNvPicPr>
            <a:picLocks noChangeAspect="1"/>
          </p:cNvPicPr>
          <p:nvPr/>
        </p:nvPicPr>
        <p:blipFill rotWithShape="1">
          <a:blip r:embed="rId3"/>
          <a:srcRect l="17433" r="19963"/>
          <a:stretch/>
        </p:blipFill>
        <p:spPr>
          <a:xfrm rot="5400000">
            <a:off x="2589763" y="-1678421"/>
            <a:ext cx="3848097" cy="8713049"/>
          </a:xfrm>
          <a:prstGeom prst="rect">
            <a:avLst/>
          </a:prstGeom>
        </p:spPr>
      </p:pic>
    </p:spTree>
    <p:extLst>
      <p:ext uri="{BB962C8B-B14F-4D97-AF65-F5344CB8AC3E}">
        <p14:creationId xmlns:p14="http://schemas.microsoft.com/office/powerpoint/2010/main" val="240040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FLUKA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E2839B-C03F-E742-82A6-21850BE82F29}"/>
              </a:ext>
            </a:extLst>
          </p:cNvPr>
          <p:cNvSpPr txBox="1"/>
          <p:nvPr/>
        </p:nvSpPr>
        <p:spPr>
          <a:xfrm>
            <a:off x="173261" y="671466"/>
            <a:ext cx="8797471" cy="553998"/>
          </a:xfrm>
          <a:prstGeom prst="rect">
            <a:avLst/>
          </a:prstGeom>
          <a:noFill/>
        </p:spPr>
        <p:txBody>
          <a:bodyPr wrap="square" rtlCol="0">
            <a:spAutoFit/>
          </a:bodyPr>
          <a:lstStyle/>
          <a:p>
            <a:r>
              <a:rPr lang="en-US" sz="3000" dirty="0">
                <a:solidFill>
                  <a:srgbClr val="C00000"/>
                </a:solidFill>
                <a:latin typeface="Baskerville" panose="02020502070401020303" pitchFamily="18" charset="0"/>
                <a:ea typeface="Baskerville" panose="02020502070401020303" pitchFamily="18" charset="0"/>
              </a:rPr>
              <a:t>SIDE VIEW: photons</a:t>
            </a:r>
          </a:p>
        </p:txBody>
      </p:sp>
      <p:pic>
        <p:nvPicPr>
          <p:cNvPr id="11" name="Picture 10">
            <a:extLst>
              <a:ext uri="{FF2B5EF4-FFF2-40B4-BE49-F238E27FC236}">
                <a16:creationId xmlns:a16="http://schemas.microsoft.com/office/drawing/2014/main" id="{6B0C16CE-D07A-A549-8391-B44FA2E05BD2}"/>
              </a:ext>
            </a:extLst>
          </p:cNvPr>
          <p:cNvPicPr>
            <a:picLocks noChangeAspect="1"/>
          </p:cNvPicPr>
          <p:nvPr/>
        </p:nvPicPr>
        <p:blipFill>
          <a:blip r:embed="rId3"/>
          <a:stretch>
            <a:fillRect/>
          </a:stretch>
        </p:blipFill>
        <p:spPr>
          <a:xfrm>
            <a:off x="78153" y="1536092"/>
            <a:ext cx="8812772" cy="3742069"/>
          </a:xfrm>
          <a:prstGeom prst="rect">
            <a:avLst/>
          </a:prstGeom>
        </p:spPr>
      </p:pic>
    </p:spTree>
    <p:extLst>
      <p:ext uri="{BB962C8B-B14F-4D97-AF65-F5344CB8AC3E}">
        <p14:creationId xmlns:p14="http://schemas.microsoft.com/office/powerpoint/2010/main" val="1932553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FLUKA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E2839B-C03F-E742-82A6-21850BE82F29}"/>
              </a:ext>
            </a:extLst>
          </p:cNvPr>
          <p:cNvSpPr txBox="1"/>
          <p:nvPr/>
        </p:nvSpPr>
        <p:spPr>
          <a:xfrm>
            <a:off x="173261" y="671466"/>
            <a:ext cx="8797471" cy="553998"/>
          </a:xfrm>
          <a:prstGeom prst="rect">
            <a:avLst/>
          </a:prstGeom>
          <a:noFill/>
        </p:spPr>
        <p:txBody>
          <a:bodyPr wrap="square" rtlCol="0">
            <a:spAutoFit/>
          </a:bodyPr>
          <a:lstStyle/>
          <a:p>
            <a:r>
              <a:rPr lang="en-US" sz="3000" dirty="0">
                <a:solidFill>
                  <a:srgbClr val="C00000"/>
                </a:solidFill>
                <a:latin typeface="Baskerville" panose="02020502070401020303" pitchFamily="18" charset="0"/>
                <a:ea typeface="Baskerville" panose="02020502070401020303" pitchFamily="18" charset="0"/>
              </a:rPr>
              <a:t>SIDE VIEW: positrons</a:t>
            </a:r>
          </a:p>
        </p:txBody>
      </p:sp>
      <p:pic>
        <p:nvPicPr>
          <p:cNvPr id="11" name="Picture 10">
            <a:extLst>
              <a:ext uri="{FF2B5EF4-FFF2-40B4-BE49-F238E27FC236}">
                <a16:creationId xmlns:a16="http://schemas.microsoft.com/office/drawing/2014/main" id="{3162B33C-2DDC-7741-B3C7-7B3C95407852}"/>
              </a:ext>
            </a:extLst>
          </p:cNvPr>
          <p:cNvPicPr>
            <a:picLocks noChangeAspect="1"/>
          </p:cNvPicPr>
          <p:nvPr/>
        </p:nvPicPr>
        <p:blipFill>
          <a:blip r:embed="rId3"/>
          <a:stretch>
            <a:fillRect/>
          </a:stretch>
        </p:blipFill>
        <p:spPr>
          <a:xfrm>
            <a:off x="86634" y="1288904"/>
            <a:ext cx="8970732" cy="3839514"/>
          </a:xfrm>
          <a:prstGeom prst="rect">
            <a:avLst/>
          </a:prstGeom>
        </p:spPr>
      </p:pic>
    </p:spTree>
    <p:extLst>
      <p:ext uri="{BB962C8B-B14F-4D97-AF65-F5344CB8AC3E}">
        <p14:creationId xmlns:p14="http://schemas.microsoft.com/office/powerpoint/2010/main" val="1385024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FLUKA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E2839B-C03F-E742-82A6-21850BE82F29}"/>
              </a:ext>
            </a:extLst>
          </p:cNvPr>
          <p:cNvSpPr txBox="1"/>
          <p:nvPr/>
        </p:nvSpPr>
        <p:spPr>
          <a:xfrm>
            <a:off x="173261" y="671466"/>
            <a:ext cx="8797471" cy="553998"/>
          </a:xfrm>
          <a:prstGeom prst="rect">
            <a:avLst/>
          </a:prstGeom>
          <a:noFill/>
        </p:spPr>
        <p:txBody>
          <a:bodyPr wrap="square" rtlCol="0">
            <a:spAutoFit/>
          </a:bodyPr>
          <a:lstStyle/>
          <a:p>
            <a:r>
              <a:rPr lang="en-US" sz="3000" dirty="0">
                <a:solidFill>
                  <a:srgbClr val="C00000"/>
                </a:solidFill>
                <a:latin typeface="Baskerville" panose="02020502070401020303" pitchFamily="18" charset="0"/>
                <a:ea typeface="Baskerville" panose="02020502070401020303" pitchFamily="18" charset="0"/>
              </a:rPr>
              <a:t>SIDE VIEW: electrons</a:t>
            </a:r>
          </a:p>
        </p:txBody>
      </p:sp>
      <p:pic>
        <p:nvPicPr>
          <p:cNvPr id="11" name="Picture 10">
            <a:extLst>
              <a:ext uri="{FF2B5EF4-FFF2-40B4-BE49-F238E27FC236}">
                <a16:creationId xmlns:a16="http://schemas.microsoft.com/office/drawing/2014/main" id="{24981F4B-3476-1B47-BFC9-4003A645409C}"/>
              </a:ext>
            </a:extLst>
          </p:cNvPr>
          <p:cNvPicPr>
            <a:picLocks noChangeAspect="1"/>
          </p:cNvPicPr>
          <p:nvPr/>
        </p:nvPicPr>
        <p:blipFill>
          <a:blip r:embed="rId3"/>
          <a:stretch>
            <a:fillRect/>
          </a:stretch>
        </p:blipFill>
        <p:spPr>
          <a:xfrm>
            <a:off x="36522" y="1294588"/>
            <a:ext cx="9097428" cy="3959935"/>
          </a:xfrm>
          <a:prstGeom prst="rect">
            <a:avLst/>
          </a:prstGeom>
        </p:spPr>
      </p:pic>
    </p:spTree>
    <p:extLst>
      <p:ext uri="{BB962C8B-B14F-4D97-AF65-F5344CB8AC3E}">
        <p14:creationId xmlns:p14="http://schemas.microsoft.com/office/powerpoint/2010/main" val="69605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FLUKA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E2839B-C03F-E742-82A6-21850BE82F29}"/>
              </a:ext>
            </a:extLst>
          </p:cNvPr>
          <p:cNvSpPr txBox="1"/>
          <p:nvPr/>
        </p:nvSpPr>
        <p:spPr>
          <a:xfrm>
            <a:off x="173261" y="671466"/>
            <a:ext cx="8797471" cy="553998"/>
          </a:xfrm>
          <a:prstGeom prst="rect">
            <a:avLst/>
          </a:prstGeom>
          <a:noFill/>
        </p:spPr>
        <p:txBody>
          <a:bodyPr wrap="square" rtlCol="0">
            <a:spAutoFit/>
          </a:bodyPr>
          <a:lstStyle/>
          <a:p>
            <a:r>
              <a:rPr lang="en-US" sz="3000" dirty="0">
                <a:solidFill>
                  <a:srgbClr val="C00000"/>
                </a:solidFill>
                <a:latin typeface="Baskerville" panose="02020502070401020303" pitchFamily="18" charset="0"/>
                <a:ea typeface="Baskerville" panose="02020502070401020303" pitchFamily="18" charset="0"/>
              </a:rPr>
              <a:t>simulated signal at the detector (X-Y) plane</a:t>
            </a:r>
          </a:p>
        </p:txBody>
      </p:sp>
      <p:pic>
        <p:nvPicPr>
          <p:cNvPr id="14" name="Picture 13">
            <a:extLst>
              <a:ext uri="{FF2B5EF4-FFF2-40B4-BE49-F238E27FC236}">
                <a16:creationId xmlns:a16="http://schemas.microsoft.com/office/drawing/2014/main" id="{04824C49-444D-174B-9F18-6DC1E56A0C75}"/>
              </a:ext>
            </a:extLst>
          </p:cNvPr>
          <p:cNvPicPr>
            <a:picLocks noChangeAspect="1"/>
          </p:cNvPicPr>
          <p:nvPr/>
        </p:nvPicPr>
        <p:blipFill rotWithShape="1">
          <a:blip r:embed="rId3"/>
          <a:srcRect l="12286" t="23620" r="21316" b="25554"/>
          <a:stretch/>
        </p:blipFill>
        <p:spPr>
          <a:xfrm>
            <a:off x="484180" y="1495866"/>
            <a:ext cx="2743200" cy="904352"/>
          </a:xfrm>
          <a:prstGeom prst="rect">
            <a:avLst/>
          </a:prstGeom>
        </p:spPr>
      </p:pic>
      <p:pic>
        <p:nvPicPr>
          <p:cNvPr id="17" name="Picture 16">
            <a:extLst>
              <a:ext uri="{FF2B5EF4-FFF2-40B4-BE49-F238E27FC236}">
                <a16:creationId xmlns:a16="http://schemas.microsoft.com/office/drawing/2014/main" id="{A2D2E1A3-4209-6145-958A-9E006247F517}"/>
              </a:ext>
            </a:extLst>
          </p:cNvPr>
          <p:cNvPicPr>
            <a:picLocks noChangeAspect="1"/>
          </p:cNvPicPr>
          <p:nvPr/>
        </p:nvPicPr>
        <p:blipFill rotWithShape="1">
          <a:blip r:embed="rId4"/>
          <a:srcRect l="10896" t="21021" r="20232" b="24986"/>
          <a:stretch/>
        </p:blipFill>
        <p:spPr>
          <a:xfrm>
            <a:off x="6186618" y="1468132"/>
            <a:ext cx="2841823" cy="981449"/>
          </a:xfrm>
          <a:prstGeom prst="rect">
            <a:avLst/>
          </a:prstGeom>
        </p:spPr>
      </p:pic>
      <p:pic>
        <p:nvPicPr>
          <p:cNvPr id="18" name="Picture 17">
            <a:extLst>
              <a:ext uri="{FF2B5EF4-FFF2-40B4-BE49-F238E27FC236}">
                <a16:creationId xmlns:a16="http://schemas.microsoft.com/office/drawing/2014/main" id="{459FCF83-6D7F-6048-B77A-994777AA3B6A}"/>
              </a:ext>
            </a:extLst>
          </p:cNvPr>
          <p:cNvPicPr>
            <a:picLocks noChangeAspect="1"/>
          </p:cNvPicPr>
          <p:nvPr/>
        </p:nvPicPr>
        <p:blipFill rotWithShape="1">
          <a:blip r:embed="rId5"/>
          <a:srcRect l="11773" t="21836" r="21257" b="22999"/>
          <a:stretch/>
        </p:blipFill>
        <p:spPr>
          <a:xfrm>
            <a:off x="3351120" y="1468131"/>
            <a:ext cx="2763296" cy="981450"/>
          </a:xfrm>
          <a:prstGeom prst="rect">
            <a:avLst/>
          </a:prstGeom>
        </p:spPr>
      </p:pic>
      <p:cxnSp>
        <p:nvCxnSpPr>
          <p:cNvPr id="3" name="Straight Arrow Connector 2">
            <a:extLst>
              <a:ext uri="{FF2B5EF4-FFF2-40B4-BE49-F238E27FC236}">
                <a16:creationId xmlns:a16="http://schemas.microsoft.com/office/drawing/2014/main" id="{198A9612-BEB7-FB4C-B84E-9D9BC15E490A}"/>
              </a:ext>
            </a:extLst>
          </p:cNvPr>
          <p:cNvCxnSpPr/>
          <p:nvPr/>
        </p:nvCxnSpPr>
        <p:spPr>
          <a:xfrm>
            <a:off x="733529" y="2449581"/>
            <a:ext cx="2250830" cy="0"/>
          </a:xfrm>
          <a:prstGeom prst="straightConnector1">
            <a:avLst/>
          </a:prstGeom>
          <a:ln w="12700">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7A0AA148-8F07-1342-86D7-540C637AF25D}"/>
              </a:ext>
            </a:extLst>
          </p:cNvPr>
          <p:cNvCxnSpPr/>
          <p:nvPr/>
        </p:nvCxnSpPr>
        <p:spPr>
          <a:xfrm>
            <a:off x="3607353" y="2449581"/>
            <a:ext cx="2250830" cy="0"/>
          </a:xfrm>
          <a:prstGeom prst="straightConnector1">
            <a:avLst/>
          </a:prstGeom>
          <a:ln w="12700">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9BEDE78-DF1E-934F-A56A-DE2CA785E91D}"/>
              </a:ext>
            </a:extLst>
          </p:cNvPr>
          <p:cNvCxnSpPr/>
          <p:nvPr/>
        </p:nvCxnSpPr>
        <p:spPr>
          <a:xfrm>
            <a:off x="6482114" y="2459629"/>
            <a:ext cx="2250830" cy="0"/>
          </a:xfrm>
          <a:prstGeom prst="straightConnector1">
            <a:avLst/>
          </a:prstGeom>
          <a:ln w="12700">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23471F0-8725-E54B-B1AF-6DBCE3EBF3A3}"/>
              </a:ext>
            </a:extLst>
          </p:cNvPr>
          <p:cNvSpPr txBox="1"/>
          <p:nvPr/>
        </p:nvSpPr>
        <p:spPr>
          <a:xfrm>
            <a:off x="1498951" y="2449580"/>
            <a:ext cx="713657" cy="369332"/>
          </a:xfrm>
          <a:prstGeom prst="rect">
            <a:avLst/>
          </a:prstGeom>
          <a:noFill/>
        </p:spPr>
        <p:txBody>
          <a:bodyPr wrap="none" rtlCol="0">
            <a:spAutoFit/>
          </a:bodyPr>
          <a:lstStyle/>
          <a:p>
            <a:r>
              <a:rPr lang="en-US" dirty="0">
                <a:solidFill>
                  <a:schemeClr val="tx1">
                    <a:lumMod val="65000"/>
                    <a:lumOff val="35000"/>
                  </a:schemeClr>
                </a:solidFill>
                <a:latin typeface="Baskerville" panose="02020502070401020303" pitchFamily="18" charset="0"/>
                <a:ea typeface="Baskerville" panose="02020502070401020303" pitchFamily="18" charset="0"/>
              </a:rPr>
              <a:t>1.2 m</a:t>
            </a:r>
          </a:p>
        </p:txBody>
      </p:sp>
      <p:sp>
        <p:nvSpPr>
          <p:cNvPr id="21" name="TextBox 20">
            <a:extLst>
              <a:ext uri="{FF2B5EF4-FFF2-40B4-BE49-F238E27FC236}">
                <a16:creationId xmlns:a16="http://schemas.microsoft.com/office/drawing/2014/main" id="{A7D95729-7F0E-BB41-8C3A-410D41656228}"/>
              </a:ext>
            </a:extLst>
          </p:cNvPr>
          <p:cNvSpPr txBox="1"/>
          <p:nvPr/>
        </p:nvSpPr>
        <p:spPr>
          <a:xfrm>
            <a:off x="4375939" y="2459629"/>
            <a:ext cx="713657" cy="369332"/>
          </a:xfrm>
          <a:prstGeom prst="rect">
            <a:avLst/>
          </a:prstGeom>
          <a:noFill/>
        </p:spPr>
        <p:txBody>
          <a:bodyPr wrap="none" rtlCol="0">
            <a:spAutoFit/>
          </a:bodyPr>
          <a:lstStyle/>
          <a:p>
            <a:r>
              <a:rPr lang="en-US" dirty="0">
                <a:solidFill>
                  <a:schemeClr val="tx1">
                    <a:lumMod val="65000"/>
                    <a:lumOff val="35000"/>
                  </a:schemeClr>
                </a:solidFill>
                <a:latin typeface="Baskerville" panose="02020502070401020303" pitchFamily="18" charset="0"/>
                <a:ea typeface="Baskerville" panose="02020502070401020303" pitchFamily="18" charset="0"/>
              </a:rPr>
              <a:t>1.2 m</a:t>
            </a:r>
          </a:p>
        </p:txBody>
      </p:sp>
      <p:sp>
        <p:nvSpPr>
          <p:cNvPr id="22" name="TextBox 21">
            <a:extLst>
              <a:ext uri="{FF2B5EF4-FFF2-40B4-BE49-F238E27FC236}">
                <a16:creationId xmlns:a16="http://schemas.microsoft.com/office/drawing/2014/main" id="{E653B3F0-5A4B-9D40-8979-0821F9B19989}"/>
              </a:ext>
            </a:extLst>
          </p:cNvPr>
          <p:cNvSpPr txBox="1"/>
          <p:nvPr/>
        </p:nvSpPr>
        <p:spPr>
          <a:xfrm>
            <a:off x="7320109" y="2449580"/>
            <a:ext cx="713657" cy="369332"/>
          </a:xfrm>
          <a:prstGeom prst="rect">
            <a:avLst/>
          </a:prstGeom>
          <a:noFill/>
        </p:spPr>
        <p:txBody>
          <a:bodyPr wrap="none" rtlCol="0">
            <a:spAutoFit/>
          </a:bodyPr>
          <a:lstStyle/>
          <a:p>
            <a:r>
              <a:rPr lang="en-US" dirty="0">
                <a:solidFill>
                  <a:schemeClr val="tx1">
                    <a:lumMod val="65000"/>
                    <a:lumOff val="35000"/>
                  </a:schemeClr>
                </a:solidFill>
                <a:latin typeface="Baskerville" panose="02020502070401020303" pitchFamily="18" charset="0"/>
                <a:ea typeface="Baskerville" panose="02020502070401020303" pitchFamily="18" charset="0"/>
              </a:rPr>
              <a:t>1.2 m</a:t>
            </a:r>
          </a:p>
        </p:txBody>
      </p:sp>
      <p:cxnSp>
        <p:nvCxnSpPr>
          <p:cNvPr id="23" name="Straight Arrow Connector 22">
            <a:extLst>
              <a:ext uri="{FF2B5EF4-FFF2-40B4-BE49-F238E27FC236}">
                <a16:creationId xmlns:a16="http://schemas.microsoft.com/office/drawing/2014/main" id="{A6D4EB99-3F72-4246-9CA8-F7889A5928D6}"/>
              </a:ext>
            </a:extLst>
          </p:cNvPr>
          <p:cNvCxnSpPr>
            <a:cxnSpLocks/>
          </p:cNvCxnSpPr>
          <p:nvPr/>
        </p:nvCxnSpPr>
        <p:spPr>
          <a:xfrm flipV="1">
            <a:off x="414643" y="1495867"/>
            <a:ext cx="0" cy="904351"/>
          </a:xfrm>
          <a:prstGeom prst="straightConnector1">
            <a:avLst/>
          </a:prstGeom>
          <a:ln w="12700">
            <a:solidFill>
              <a:schemeClr val="tx1">
                <a:lumMod val="50000"/>
                <a:lumOff val="50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30B94C3-2EC1-014F-AF97-DD09CFAC0D49}"/>
              </a:ext>
            </a:extLst>
          </p:cNvPr>
          <p:cNvSpPr txBox="1"/>
          <p:nvPr/>
        </p:nvSpPr>
        <p:spPr>
          <a:xfrm rot="16200000">
            <a:off x="-48101" y="1734935"/>
            <a:ext cx="643125" cy="369332"/>
          </a:xfrm>
          <a:prstGeom prst="rect">
            <a:avLst/>
          </a:prstGeom>
          <a:noFill/>
        </p:spPr>
        <p:txBody>
          <a:bodyPr wrap="none" rtlCol="0">
            <a:spAutoFit/>
          </a:bodyPr>
          <a:lstStyle/>
          <a:p>
            <a:r>
              <a:rPr lang="en-US" dirty="0">
                <a:solidFill>
                  <a:schemeClr val="tx1">
                    <a:lumMod val="65000"/>
                    <a:lumOff val="35000"/>
                  </a:schemeClr>
                </a:solidFill>
                <a:latin typeface="Baskerville" panose="02020502070401020303" pitchFamily="18" charset="0"/>
                <a:ea typeface="Baskerville" panose="02020502070401020303" pitchFamily="18" charset="0"/>
              </a:rPr>
              <a:t>6 cm</a:t>
            </a:r>
          </a:p>
        </p:txBody>
      </p:sp>
      <p:pic>
        <p:nvPicPr>
          <p:cNvPr id="26" name="Picture 25">
            <a:extLst>
              <a:ext uri="{FF2B5EF4-FFF2-40B4-BE49-F238E27FC236}">
                <a16:creationId xmlns:a16="http://schemas.microsoft.com/office/drawing/2014/main" id="{BBFB22C2-C6BD-AF48-9560-42B0F975D252}"/>
              </a:ext>
            </a:extLst>
          </p:cNvPr>
          <p:cNvPicPr>
            <a:picLocks noChangeAspect="1"/>
          </p:cNvPicPr>
          <p:nvPr/>
        </p:nvPicPr>
        <p:blipFill>
          <a:blip r:embed="rId6"/>
          <a:stretch>
            <a:fillRect/>
          </a:stretch>
        </p:blipFill>
        <p:spPr>
          <a:xfrm>
            <a:off x="1459228" y="3006975"/>
            <a:ext cx="5210427" cy="3122233"/>
          </a:xfrm>
          <a:prstGeom prst="rect">
            <a:avLst/>
          </a:prstGeom>
        </p:spPr>
      </p:pic>
      <p:sp>
        <p:nvSpPr>
          <p:cNvPr id="27" name="TextBox 26">
            <a:extLst>
              <a:ext uri="{FF2B5EF4-FFF2-40B4-BE49-F238E27FC236}">
                <a16:creationId xmlns:a16="http://schemas.microsoft.com/office/drawing/2014/main" id="{1FFC9B0D-F6F1-5344-B372-F8BD6434BB0F}"/>
              </a:ext>
            </a:extLst>
          </p:cNvPr>
          <p:cNvSpPr txBox="1"/>
          <p:nvPr/>
        </p:nvSpPr>
        <p:spPr>
          <a:xfrm>
            <a:off x="424691" y="1189355"/>
            <a:ext cx="1711481" cy="400110"/>
          </a:xfrm>
          <a:prstGeom prst="rect">
            <a:avLst/>
          </a:prstGeom>
          <a:noFill/>
        </p:spPr>
        <p:txBody>
          <a:bodyPr wrap="square" rtlCol="0">
            <a:spAutoFit/>
          </a:bodyPr>
          <a:lstStyle/>
          <a:p>
            <a:r>
              <a:rPr lang="en-US" sz="2000" dirty="0">
                <a:solidFill>
                  <a:schemeClr val="tx1">
                    <a:lumMod val="65000"/>
                    <a:lumOff val="35000"/>
                  </a:schemeClr>
                </a:solidFill>
                <a:latin typeface="Baskerville" panose="02020502070401020303" pitchFamily="18" charset="0"/>
                <a:ea typeface="Baskerville" panose="02020502070401020303" pitchFamily="18" charset="0"/>
              </a:rPr>
              <a:t>Positrons</a:t>
            </a:r>
          </a:p>
        </p:txBody>
      </p:sp>
      <p:sp>
        <p:nvSpPr>
          <p:cNvPr id="28" name="TextBox 27">
            <a:extLst>
              <a:ext uri="{FF2B5EF4-FFF2-40B4-BE49-F238E27FC236}">
                <a16:creationId xmlns:a16="http://schemas.microsoft.com/office/drawing/2014/main" id="{C130B25B-CEB2-7348-BA5B-E65F216344F0}"/>
              </a:ext>
            </a:extLst>
          </p:cNvPr>
          <p:cNvSpPr txBox="1"/>
          <p:nvPr/>
        </p:nvSpPr>
        <p:spPr>
          <a:xfrm>
            <a:off x="3295606" y="1193375"/>
            <a:ext cx="1711481" cy="400110"/>
          </a:xfrm>
          <a:prstGeom prst="rect">
            <a:avLst/>
          </a:prstGeom>
          <a:noFill/>
        </p:spPr>
        <p:txBody>
          <a:bodyPr wrap="square" rtlCol="0">
            <a:spAutoFit/>
          </a:bodyPr>
          <a:lstStyle/>
          <a:p>
            <a:r>
              <a:rPr lang="en-US" sz="2000" dirty="0">
                <a:solidFill>
                  <a:schemeClr val="tx1">
                    <a:lumMod val="65000"/>
                    <a:lumOff val="35000"/>
                  </a:schemeClr>
                </a:solidFill>
                <a:latin typeface="Baskerville" panose="02020502070401020303" pitchFamily="18" charset="0"/>
                <a:ea typeface="Baskerville" panose="02020502070401020303" pitchFamily="18" charset="0"/>
              </a:rPr>
              <a:t>Electrons</a:t>
            </a:r>
          </a:p>
        </p:txBody>
      </p:sp>
      <p:sp>
        <p:nvSpPr>
          <p:cNvPr id="29" name="TextBox 28">
            <a:extLst>
              <a:ext uri="{FF2B5EF4-FFF2-40B4-BE49-F238E27FC236}">
                <a16:creationId xmlns:a16="http://schemas.microsoft.com/office/drawing/2014/main" id="{1FC53874-B34A-2742-97C2-1C3732FFC56B}"/>
              </a:ext>
            </a:extLst>
          </p:cNvPr>
          <p:cNvSpPr txBox="1"/>
          <p:nvPr/>
        </p:nvSpPr>
        <p:spPr>
          <a:xfrm>
            <a:off x="6178276" y="1174046"/>
            <a:ext cx="1711481" cy="400110"/>
          </a:xfrm>
          <a:prstGeom prst="rect">
            <a:avLst/>
          </a:prstGeom>
          <a:noFill/>
        </p:spPr>
        <p:txBody>
          <a:bodyPr wrap="square" rtlCol="0">
            <a:spAutoFit/>
          </a:bodyPr>
          <a:lstStyle/>
          <a:p>
            <a:r>
              <a:rPr lang="en-US" sz="2000" dirty="0">
                <a:solidFill>
                  <a:schemeClr val="tx1">
                    <a:lumMod val="65000"/>
                    <a:lumOff val="35000"/>
                  </a:schemeClr>
                </a:solidFill>
                <a:latin typeface="Baskerville" panose="02020502070401020303" pitchFamily="18" charset="0"/>
                <a:ea typeface="Baskerville" panose="02020502070401020303" pitchFamily="18" charset="0"/>
              </a:rPr>
              <a:t>Photons</a:t>
            </a:r>
          </a:p>
        </p:txBody>
      </p:sp>
      <p:sp>
        <p:nvSpPr>
          <p:cNvPr id="30" name="TextBox 29">
            <a:extLst>
              <a:ext uri="{FF2B5EF4-FFF2-40B4-BE49-F238E27FC236}">
                <a16:creationId xmlns:a16="http://schemas.microsoft.com/office/drawing/2014/main" id="{7B0D4375-FA8F-5C48-8CAF-8D2CA27494F4}"/>
              </a:ext>
            </a:extLst>
          </p:cNvPr>
          <p:cNvSpPr txBox="1"/>
          <p:nvPr/>
        </p:nvSpPr>
        <p:spPr>
          <a:xfrm>
            <a:off x="1455984" y="2706952"/>
            <a:ext cx="2027532" cy="400110"/>
          </a:xfrm>
          <a:prstGeom prst="rect">
            <a:avLst/>
          </a:prstGeom>
          <a:noFill/>
        </p:spPr>
        <p:txBody>
          <a:bodyPr wrap="square" rtlCol="0">
            <a:spAutoFit/>
          </a:bodyPr>
          <a:lstStyle/>
          <a:p>
            <a:r>
              <a:rPr lang="en-US" sz="2000" dirty="0">
                <a:solidFill>
                  <a:schemeClr val="tx1">
                    <a:lumMod val="65000"/>
                    <a:lumOff val="35000"/>
                  </a:schemeClr>
                </a:solidFill>
                <a:latin typeface="Baskerville" panose="02020502070401020303" pitchFamily="18" charset="0"/>
                <a:ea typeface="Baskerville" panose="02020502070401020303" pitchFamily="18" charset="0"/>
              </a:rPr>
              <a:t>Combined view</a:t>
            </a:r>
          </a:p>
        </p:txBody>
      </p:sp>
      <p:sp>
        <p:nvSpPr>
          <p:cNvPr id="31" name="TextBox 30">
            <a:extLst>
              <a:ext uri="{FF2B5EF4-FFF2-40B4-BE49-F238E27FC236}">
                <a16:creationId xmlns:a16="http://schemas.microsoft.com/office/drawing/2014/main" id="{6A449DA0-D0DC-1D48-B5BB-7EB8F0F1BF8A}"/>
              </a:ext>
            </a:extLst>
          </p:cNvPr>
          <p:cNvSpPr txBox="1"/>
          <p:nvPr/>
        </p:nvSpPr>
        <p:spPr>
          <a:xfrm>
            <a:off x="6709839" y="4254500"/>
            <a:ext cx="2338698" cy="400110"/>
          </a:xfrm>
          <a:prstGeom prst="rect">
            <a:avLst/>
          </a:prstGeom>
          <a:solidFill>
            <a:srgbClr val="00B050"/>
          </a:solidFill>
        </p:spPr>
        <p:txBody>
          <a:bodyPr wrap="square" rtlCol="0">
            <a:spAutoFit/>
          </a:bodyPr>
          <a:lstStyle/>
          <a:p>
            <a:r>
              <a:rPr lang="en-US" sz="2000" b="1" dirty="0">
                <a:solidFill>
                  <a:schemeClr val="bg1"/>
                </a:solidFill>
                <a:latin typeface="Baskerville" panose="02020502070401020303" pitchFamily="18" charset="0"/>
                <a:ea typeface="Baskerville" panose="02020502070401020303" pitchFamily="18" charset="0"/>
              </a:rPr>
              <a:t>Current S/N ~ 10</a:t>
            </a:r>
          </a:p>
        </p:txBody>
      </p:sp>
    </p:spTree>
    <p:extLst>
      <p:ext uri="{BB962C8B-B14F-4D97-AF65-F5344CB8AC3E}">
        <p14:creationId xmlns:p14="http://schemas.microsoft.com/office/powerpoint/2010/main" val="397460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Beam dump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65469F95-39D6-3D41-B918-29450FF69BB3}"/>
              </a:ext>
            </a:extLst>
          </p:cNvPr>
          <p:cNvPicPr>
            <a:picLocks noChangeAspect="1"/>
          </p:cNvPicPr>
          <p:nvPr/>
        </p:nvPicPr>
        <p:blipFill>
          <a:blip r:embed="rId3"/>
          <a:stretch>
            <a:fillRect/>
          </a:stretch>
        </p:blipFill>
        <p:spPr>
          <a:xfrm>
            <a:off x="239626" y="2012922"/>
            <a:ext cx="8664742" cy="3702253"/>
          </a:xfrm>
          <a:prstGeom prst="rect">
            <a:avLst/>
          </a:prstGeom>
        </p:spPr>
      </p:pic>
      <p:sp>
        <p:nvSpPr>
          <p:cNvPr id="2" name="TextBox 1">
            <a:extLst>
              <a:ext uri="{FF2B5EF4-FFF2-40B4-BE49-F238E27FC236}">
                <a16:creationId xmlns:a16="http://schemas.microsoft.com/office/drawing/2014/main" id="{4070BC88-E350-3140-8511-5DC7E679EE47}"/>
              </a:ext>
            </a:extLst>
          </p:cNvPr>
          <p:cNvSpPr txBox="1"/>
          <p:nvPr/>
        </p:nvSpPr>
        <p:spPr>
          <a:xfrm>
            <a:off x="234681" y="715073"/>
            <a:ext cx="8648458" cy="1200329"/>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In this first simulation, we assess the effectiveness of the beam dump to “kill” the primary </a:t>
            </a:r>
          </a:p>
          <a:p>
            <a:r>
              <a:rPr lang="en-US" dirty="0">
                <a:latin typeface="Times New Roman" panose="02020603050405020304" pitchFamily="18" charset="0"/>
                <a:cs typeface="Times New Roman" panose="02020603050405020304" pitchFamily="18" charset="0"/>
              </a:rPr>
              <a:t>electron beam. </a:t>
            </a:r>
          </a:p>
          <a:p>
            <a:r>
              <a:rPr lang="en-US" dirty="0">
                <a:latin typeface="Times New Roman" panose="02020603050405020304" pitchFamily="18" charset="0"/>
                <a:cs typeface="Times New Roman" panose="02020603050405020304" pitchFamily="18" charset="0"/>
              </a:rPr>
              <a:t>Below, the simulated </a:t>
            </a:r>
            <a:r>
              <a:rPr lang="en-US" b="1" dirty="0">
                <a:latin typeface="Times New Roman" panose="02020603050405020304" pitchFamily="18" charset="0"/>
                <a:cs typeface="Times New Roman" panose="02020603050405020304" pitchFamily="18" charset="0"/>
              </a:rPr>
              <a:t>top-view of the photon distribution </a:t>
            </a:r>
            <a:r>
              <a:rPr lang="en-US" dirty="0">
                <a:latin typeface="Times New Roman" panose="02020603050405020304" pitchFamily="18" charset="0"/>
                <a:cs typeface="Times New Roman" panose="02020603050405020304" pitchFamily="18" charset="0"/>
              </a:rPr>
              <a:t>with the main elements of the </a:t>
            </a:r>
          </a:p>
          <a:p>
            <a:r>
              <a:rPr lang="en-US" dirty="0">
                <a:latin typeface="Times New Roman" panose="02020603050405020304" pitchFamily="18" charset="0"/>
                <a:cs typeface="Times New Roman" panose="02020603050405020304" pitchFamily="18" charset="0"/>
              </a:rPr>
              <a:t>geometry highlighted.</a:t>
            </a:r>
          </a:p>
        </p:txBody>
      </p:sp>
      <p:sp>
        <p:nvSpPr>
          <p:cNvPr id="3" name="TextBox 2">
            <a:extLst>
              <a:ext uri="{FF2B5EF4-FFF2-40B4-BE49-F238E27FC236}">
                <a16:creationId xmlns:a16="http://schemas.microsoft.com/office/drawing/2014/main" id="{FFD7382B-CCAD-114A-83A9-80EAA931BC97}"/>
              </a:ext>
            </a:extLst>
          </p:cNvPr>
          <p:cNvSpPr txBox="1"/>
          <p:nvPr/>
        </p:nvSpPr>
        <p:spPr>
          <a:xfrm>
            <a:off x="157288" y="5797457"/>
            <a:ext cx="1586140" cy="307777"/>
          </a:xfrm>
          <a:prstGeom prst="rect">
            <a:avLst/>
          </a:prstGeom>
          <a:noFill/>
        </p:spPr>
        <p:txBody>
          <a:bodyPr wrap="none" rtlCol="0">
            <a:spAutoFit/>
          </a:bodyPr>
          <a:lstStyle/>
          <a:p>
            <a:r>
              <a:rPr lang="en-US" sz="1400" i="1" dirty="0"/>
              <a:t>spatial scales in cm</a:t>
            </a:r>
          </a:p>
        </p:txBody>
      </p:sp>
      <p:cxnSp>
        <p:nvCxnSpPr>
          <p:cNvPr id="6" name="Straight Arrow Connector 5">
            <a:extLst>
              <a:ext uri="{FF2B5EF4-FFF2-40B4-BE49-F238E27FC236}">
                <a16:creationId xmlns:a16="http://schemas.microsoft.com/office/drawing/2014/main" id="{E22681CA-BC24-7141-B8DA-1E43E7E4AC31}"/>
              </a:ext>
            </a:extLst>
          </p:cNvPr>
          <p:cNvCxnSpPr/>
          <p:nvPr/>
        </p:nvCxnSpPr>
        <p:spPr>
          <a:xfrm>
            <a:off x="950358" y="3024554"/>
            <a:ext cx="396121" cy="71343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77EE18A-F1BE-A74B-8850-B1E430906D29}"/>
              </a:ext>
            </a:extLst>
          </p:cNvPr>
          <p:cNvSpPr txBox="1"/>
          <p:nvPr/>
        </p:nvSpPr>
        <p:spPr>
          <a:xfrm>
            <a:off x="452240" y="2784886"/>
            <a:ext cx="996235"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35 micron W</a:t>
            </a:r>
          </a:p>
        </p:txBody>
      </p:sp>
      <p:cxnSp>
        <p:nvCxnSpPr>
          <p:cNvPr id="17" name="Straight Arrow Connector 16">
            <a:extLst>
              <a:ext uri="{FF2B5EF4-FFF2-40B4-BE49-F238E27FC236}">
                <a16:creationId xmlns:a16="http://schemas.microsoft.com/office/drawing/2014/main" id="{65626FF6-6D8D-8240-8635-10BECAEB62F8}"/>
              </a:ext>
            </a:extLst>
          </p:cNvPr>
          <p:cNvCxnSpPr>
            <a:cxnSpLocks/>
          </p:cNvCxnSpPr>
          <p:nvPr/>
        </p:nvCxnSpPr>
        <p:spPr>
          <a:xfrm flipV="1">
            <a:off x="1188611" y="4110413"/>
            <a:ext cx="299462" cy="69037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4550384-2CEF-9642-9767-D394F3B1B749}"/>
              </a:ext>
            </a:extLst>
          </p:cNvPr>
          <p:cNvSpPr txBox="1"/>
          <p:nvPr/>
        </p:nvSpPr>
        <p:spPr>
          <a:xfrm>
            <a:off x="552529" y="4744573"/>
            <a:ext cx="1079142" cy="646331"/>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50 cm long Pb</a:t>
            </a:r>
          </a:p>
          <a:p>
            <a:r>
              <a:rPr lang="en-US" sz="1200" i="1" dirty="0">
                <a:latin typeface="Times New Roman" panose="02020603050405020304" pitchFamily="18" charset="0"/>
                <a:cs typeface="Times New Roman" panose="02020603050405020304" pitchFamily="18" charset="0"/>
              </a:rPr>
              <a:t>collimator</a:t>
            </a:r>
          </a:p>
          <a:p>
            <a:r>
              <a:rPr lang="en-US" sz="1200" i="1" dirty="0">
                <a:latin typeface="Times New Roman" panose="02020603050405020304" pitchFamily="18" charset="0"/>
                <a:cs typeface="Times New Roman" panose="02020603050405020304" pitchFamily="18" charset="0"/>
              </a:rPr>
              <a:t>(1mm hole)</a:t>
            </a:r>
          </a:p>
        </p:txBody>
      </p:sp>
      <p:cxnSp>
        <p:nvCxnSpPr>
          <p:cNvPr id="20" name="Straight Arrow Connector 19">
            <a:extLst>
              <a:ext uri="{FF2B5EF4-FFF2-40B4-BE49-F238E27FC236}">
                <a16:creationId xmlns:a16="http://schemas.microsoft.com/office/drawing/2014/main" id="{0A74F02E-C2F4-8E4D-8A94-B34B766F9C0C}"/>
              </a:ext>
            </a:extLst>
          </p:cNvPr>
          <p:cNvCxnSpPr>
            <a:cxnSpLocks/>
          </p:cNvCxnSpPr>
          <p:nvPr/>
        </p:nvCxnSpPr>
        <p:spPr>
          <a:xfrm>
            <a:off x="3858567" y="2687698"/>
            <a:ext cx="1317854" cy="693016"/>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1D55990-C047-5A4D-B0C3-CF472337A386}"/>
              </a:ext>
            </a:extLst>
          </p:cNvPr>
          <p:cNvCxnSpPr>
            <a:cxnSpLocks/>
          </p:cNvCxnSpPr>
          <p:nvPr/>
        </p:nvCxnSpPr>
        <p:spPr>
          <a:xfrm>
            <a:off x="3858567" y="2697906"/>
            <a:ext cx="1317854" cy="204666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E8EE50F-87E6-B94C-9DC1-68869F2B459B}"/>
              </a:ext>
            </a:extLst>
          </p:cNvPr>
          <p:cNvSpPr txBox="1"/>
          <p:nvPr/>
        </p:nvSpPr>
        <p:spPr>
          <a:xfrm>
            <a:off x="3332265" y="2461726"/>
            <a:ext cx="596638" cy="461665"/>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plastic</a:t>
            </a:r>
          </a:p>
          <a:p>
            <a:r>
              <a:rPr lang="en-US" sz="1200" i="1" dirty="0">
                <a:latin typeface="Times New Roman" panose="02020603050405020304" pitchFamily="18" charset="0"/>
                <a:cs typeface="Times New Roman" panose="02020603050405020304" pitchFamily="18" charset="0"/>
              </a:rPr>
              <a:t>20 cm</a:t>
            </a:r>
          </a:p>
        </p:txBody>
      </p:sp>
      <p:cxnSp>
        <p:nvCxnSpPr>
          <p:cNvPr id="26" name="Straight Arrow Connector 25">
            <a:extLst>
              <a:ext uri="{FF2B5EF4-FFF2-40B4-BE49-F238E27FC236}">
                <a16:creationId xmlns:a16="http://schemas.microsoft.com/office/drawing/2014/main" id="{B3E237E7-C3D1-A94A-84DC-E7943380270F}"/>
              </a:ext>
            </a:extLst>
          </p:cNvPr>
          <p:cNvCxnSpPr>
            <a:cxnSpLocks/>
          </p:cNvCxnSpPr>
          <p:nvPr/>
        </p:nvCxnSpPr>
        <p:spPr>
          <a:xfrm flipH="1">
            <a:off x="5416048" y="2956735"/>
            <a:ext cx="1215865" cy="472265"/>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F27FC47-AF57-3B4E-ADF4-06642E497EA7}"/>
              </a:ext>
            </a:extLst>
          </p:cNvPr>
          <p:cNvCxnSpPr>
            <a:cxnSpLocks/>
          </p:cNvCxnSpPr>
          <p:nvPr/>
        </p:nvCxnSpPr>
        <p:spPr>
          <a:xfrm flipH="1">
            <a:off x="5416048" y="2956735"/>
            <a:ext cx="1215865" cy="168560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24BE94F-7CF3-FA43-9C25-A55B59270CC6}"/>
              </a:ext>
            </a:extLst>
          </p:cNvPr>
          <p:cNvSpPr txBox="1"/>
          <p:nvPr/>
        </p:nvSpPr>
        <p:spPr>
          <a:xfrm>
            <a:off x="6581442" y="2746477"/>
            <a:ext cx="843501" cy="461665"/>
          </a:xfrm>
          <a:prstGeom prst="rect">
            <a:avLst/>
          </a:prstGeom>
          <a:noFill/>
        </p:spPr>
        <p:txBody>
          <a:bodyPr wrap="none" rtlCol="0">
            <a:spAutoFit/>
          </a:bodyPr>
          <a:lstStyle/>
          <a:p>
            <a:r>
              <a:rPr lang="en-US" sz="1200" i="1" dirty="0" err="1">
                <a:latin typeface="Times New Roman" panose="02020603050405020304" pitchFamily="18" charset="0"/>
                <a:cs typeface="Times New Roman" panose="02020603050405020304" pitchFamily="18" charset="0"/>
              </a:rPr>
              <a:t>aluminium</a:t>
            </a:r>
            <a:endParaRPr lang="en-US" sz="1200" i="1" dirty="0">
              <a:latin typeface="Times New Roman" panose="02020603050405020304" pitchFamily="18" charset="0"/>
              <a:cs typeface="Times New Roman" panose="02020603050405020304" pitchFamily="18" charset="0"/>
            </a:endParaRPr>
          </a:p>
          <a:p>
            <a:r>
              <a:rPr lang="en-US" sz="1200" i="1" dirty="0">
                <a:latin typeface="Times New Roman" panose="02020603050405020304" pitchFamily="18" charset="0"/>
                <a:cs typeface="Times New Roman" panose="02020603050405020304" pitchFamily="18" charset="0"/>
              </a:rPr>
              <a:t>30 cm</a:t>
            </a:r>
          </a:p>
        </p:txBody>
      </p:sp>
      <p:sp>
        <p:nvSpPr>
          <p:cNvPr id="33" name="TextBox 32">
            <a:extLst>
              <a:ext uri="{FF2B5EF4-FFF2-40B4-BE49-F238E27FC236}">
                <a16:creationId xmlns:a16="http://schemas.microsoft.com/office/drawing/2014/main" id="{8EC1FE8B-B0E1-D740-B6F0-84D9C4818DA4}"/>
              </a:ext>
            </a:extLst>
          </p:cNvPr>
          <p:cNvSpPr txBox="1"/>
          <p:nvPr/>
        </p:nvSpPr>
        <p:spPr>
          <a:xfrm>
            <a:off x="7003815" y="4282156"/>
            <a:ext cx="633507" cy="461665"/>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lead</a:t>
            </a:r>
          </a:p>
          <a:p>
            <a:r>
              <a:rPr lang="en-US" sz="1200" i="1" dirty="0">
                <a:latin typeface="Times New Roman" panose="02020603050405020304" pitchFamily="18" charset="0"/>
                <a:cs typeface="Times New Roman" panose="02020603050405020304" pitchFamily="18" charset="0"/>
              </a:rPr>
              <a:t>150 cm</a:t>
            </a:r>
          </a:p>
        </p:txBody>
      </p:sp>
      <p:cxnSp>
        <p:nvCxnSpPr>
          <p:cNvPr id="34" name="Straight Arrow Connector 33">
            <a:extLst>
              <a:ext uri="{FF2B5EF4-FFF2-40B4-BE49-F238E27FC236}">
                <a16:creationId xmlns:a16="http://schemas.microsoft.com/office/drawing/2014/main" id="{C8E2F760-B564-C347-A929-24765719D3E0}"/>
              </a:ext>
            </a:extLst>
          </p:cNvPr>
          <p:cNvCxnSpPr>
            <a:cxnSpLocks/>
          </p:cNvCxnSpPr>
          <p:nvPr/>
        </p:nvCxnSpPr>
        <p:spPr>
          <a:xfrm flipV="1">
            <a:off x="7003192" y="3511282"/>
            <a:ext cx="281863" cy="94432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01122CD8-ABE2-7546-96A3-743A109EDA5C}"/>
              </a:ext>
            </a:extLst>
          </p:cNvPr>
          <p:cNvCxnSpPr>
            <a:cxnSpLocks/>
          </p:cNvCxnSpPr>
          <p:nvPr/>
        </p:nvCxnSpPr>
        <p:spPr>
          <a:xfrm flipH="1" flipV="1">
            <a:off x="6440994" y="4274622"/>
            <a:ext cx="562198" cy="18098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1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Beam dump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65469F95-39D6-3D41-B918-29450FF69BB3}"/>
              </a:ext>
            </a:extLst>
          </p:cNvPr>
          <p:cNvPicPr>
            <a:picLocks noChangeAspect="1"/>
          </p:cNvPicPr>
          <p:nvPr/>
        </p:nvPicPr>
        <p:blipFill>
          <a:blip r:embed="rId3"/>
          <a:stretch>
            <a:fillRect/>
          </a:stretch>
        </p:blipFill>
        <p:spPr>
          <a:xfrm>
            <a:off x="239629" y="1369063"/>
            <a:ext cx="8664742" cy="3702253"/>
          </a:xfrm>
          <a:prstGeom prst="rect">
            <a:avLst/>
          </a:prstGeom>
        </p:spPr>
      </p:pic>
      <p:sp>
        <p:nvSpPr>
          <p:cNvPr id="2" name="TextBox 1">
            <a:extLst>
              <a:ext uri="{FF2B5EF4-FFF2-40B4-BE49-F238E27FC236}">
                <a16:creationId xmlns:a16="http://schemas.microsoft.com/office/drawing/2014/main" id="{4070BC88-E350-3140-8511-5DC7E679EE47}"/>
              </a:ext>
            </a:extLst>
          </p:cNvPr>
          <p:cNvSpPr txBox="1"/>
          <p:nvPr/>
        </p:nvSpPr>
        <p:spPr>
          <a:xfrm>
            <a:off x="234681" y="715073"/>
            <a:ext cx="228171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PHOTON TOP-VIEW</a:t>
            </a:r>
          </a:p>
        </p:txBody>
      </p:sp>
      <p:sp>
        <p:nvSpPr>
          <p:cNvPr id="3" name="TextBox 2">
            <a:extLst>
              <a:ext uri="{FF2B5EF4-FFF2-40B4-BE49-F238E27FC236}">
                <a16:creationId xmlns:a16="http://schemas.microsoft.com/office/drawing/2014/main" id="{FFD7382B-CCAD-114A-83A9-80EAA931BC97}"/>
              </a:ext>
            </a:extLst>
          </p:cNvPr>
          <p:cNvSpPr txBox="1"/>
          <p:nvPr/>
        </p:nvSpPr>
        <p:spPr>
          <a:xfrm>
            <a:off x="214457" y="5018007"/>
            <a:ext cx="1586140" cy="307777"/>
          </a:xfrm>
          <a:prstGeom prst="rect">
            <a:avLst/>
          </a:prstGeom>
          <a:noFill/>
        </p:spPr>
        <p:txBody>
          <a:bodyPr wrap="none" rtlCol="0">
            <a:spAutoFit/>
          </a:bodyPr>
          <a:lstStyle/>
          <a:p>
            <a:r>
              <a:rPr lang="en-US" sz="1400" i="1" dirty="0"/>
              <a:t>spatial scales in cm</a:t>
            </a:r>
          </a:p>
        </p:txBody>
      </p:sp>
      <p:cxnSp>
        <p:nvCxnSpPr>
          <p:cNvPr id="6" name="Straight Arrow Connector 5">
            <a:extLst>
              <a:ext uri="{FF2B5EF4-FFF2-40B4-BE49-F238E27FC236}">
                <a16:creationId xmlns:a16="http://schemas.microsoft.com/office/drawing/2014/main" id="{E22681CA-BC24-7141-B8DA-1E43E7E4AC31}"/>
              </a:ext>
            </a:extLst>
          </p:cNvPr>
          <p:cNvCxnSpPr/>
          <p:nvPr/>
        </p:nvCxnSpPr>
        <p:spPr>
          <a:xfrm>
            <a:off x="950361" y="2380695"/>
            <a:ext cx="396121" cy="71343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D77EE18A-F1BE-A74B-8850-B1E430906D29}"/>
              </a:ext>
            </a:extLst>
          </p:cNvPr>
          <p:cNvSpPr txBox="1"/>
          <p:nvPr/>
        </p:nvSpPr>
        <p:spPr>
          <a:xfrm>
            <a:off x="452243" y="2141027"/>
            <a:ext cx="996235"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35 micron W</a:t>
            </a:r>
          </a:p>
        </p:txBody>
      </p:sp>
      <p:cxnSp>
        <p:nvCxnSpPr>
          <p:cNvPr id="17" name="Straight Arrow Connector 16">
            <a:extLst>
              <a:ext uri="{FF2B5EF4-FFF2-40B4-BE49-F238E27FC236}">
                <a16:creationId xmlns:a16="http://schemas.microsoft.com/office/drawing/2014/main" id="{65626FF6-6D8D-8240-8635-10BECAEB62F8}"/>
              </a:ext>
            </a:extLst>
          </p:cNvPr>
          <p:cNvCxnSpPr>
            <a:cxnSpLocks/>
          </p:cNvCxnSpPr>
          <p:nvPr/>
        </p:nvCxnSpPr>
        <p:spPr>
          <a:xfrm flipV="1">
            <a:off x="1188614" y="3466554"/>
            <a:ext cx="299462" cy="69037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4550384-2CEF-9642-9767-D394F3B1B749}"/>
              </a:ext>
            </a:extLst>
          </p:cNvPr>
          <p:cNvSpPr txBox="1"/>
          <p:nvPr/>
        </p:nvSpPr>
        <p:spPr>
          <a:xfrm>
            <a:off x="552532" y="4100714"/>
            <a:ext cx="1079142" cy="461665"/>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50 cm long Pb</a:t>
            </a:r>
          </a:p>
          <a:p>
            <a:r>
              <a:rPr lang="en-US" sz="1200" i="1" dirty="0">
                <a:latin typeface="Times New Roman" panose="02020603050405020304" pitchFamily="18" charset="0"/>
                <a:cs typeface="Times New Roman" panose="02020603050405020304" pitchFamily="18" charset="0"/>
              </a:rPr>
              <a:t>collimator</a:t>
            </a:r>
          </a:p>
        </p:txBody>
      </p:sp>
      <p:cxnSp>
        <p:nvCxnSpPr>
          <p:cNvPr id="20" name="Straight Arrow Connector 19">
            <a:extLst>
              <a:ext uri="{FF2B5EF4-FFF2-40B4-BE49-F238E27FC236}">
                <a16:creationId xmlns:a16="http://schemas.microsoft.com/office/drawing/2014/main" id="{0A74F02E-C2F4-8E4D-8A94-B34B766F9C0C}"/>
              </a:ext>
            </a:extLst>
          </p:cNvPr>
          <p:cNvCxnSpPr>
            <a:cxnSpLocks/>
          </p:cNvCxnSpPr>
          <p:nvPr/>
        </p:nvCxnSpPr>
        <p:spPr>
          <a:xfrm>
            <a:off x="3858570" y="2043839"/>
            <a:ext cx="1317854" cy="693016"/>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A1D55990-C047-5A4D-B0C3-CF472337A386}"/>
              </a:ext>
            </a:extLst>
          </p:cNvPr>
          <p:cNvCxnSpPr>
            <a:cxnSpLocks/>
          </p:cNvCxnSpPr>
          <p:nvPr/>
        </p:nvCxnSpPr>
        <p:spPr>
          <a:xfrm>
            <a:off x="3858570" y="2054047"/>
            <a:ext cx="1317854" cy="204666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6E8EE50F-87E6-B94C-9DC1-68869F2B459B}"/>
              </a:ext>
            </a:extLst>
          </p:cNvPr>
          <p:cNvSpPr txBox="1"/>
          <p:nvPr/>
        </p:nvSpPr>
        <p:spPr>
          <a:xfrm>
            <a:off x="3332268" y="1817867"/>
            <a:ext cx="596638"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plastic</a:t>
            </a:r>
          </a:p>
        </p:txBody>
      </p:sp>
      <p:cxnSp>
        <p:nvCxnSpPr>
          <p:cNvPr id="26" name="Straight Arrow Connector 25">
            <a:extLst>
              <a:ext uri="{FF2B5EF4-FFF2-40B4-BE49-F238E27FC236}">
                <a16:creationId xmlns:a16="http://schemas.microsoft.com/office/drawing/2014/main" id="{B3E237E7-C3D1-A94A-84DC-E7943380270F}"/>
              </a:ext>
            </a:extLst>
          </p:cNvPr>
          <p:cNvCxnSpPr>
            <a:cxnSpLocks/>
          </p:cNvCxnSpPr>
          <p:nvPr/>
        </p:nvCxnSpPr>
        <p:spPr>
          <a:xfrm flipH="1">
            <a:off x="5416051" y="2312876"/>
            <a:ext cx="1215865" cy="472265"/>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F27FC47-AF57-3B4E-ADF4-06642E497EA7}"/>
              </a:ext>
            </a:extLst>
          </p:cNvPr>
          <p:cNvCxnSpPr>
            <a:cxnSpLocks/>
          </p:cNvCxnSpPr>
          <p:nvPr/>
        </p:nvCxnSpPr>
        <p:spPr>
          <a:xfrm flipH="1">
            <a:off x="5416051" y="2312876"/>
            <a:ext cx="1215865" cy="1685603"/>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24BE94F-7CF3-FA43-9C25-A55B59270CC6}"/>
              </a:ext>
            </a:extLst>
          </p:cNvPr>
          <p:cNvSpPr txBox="1"/>
          <p:nvPr/>
        </p:nvSpPr>
        <p:spPr>
          <a:xfrm>
            <a:off x="6581445" y="2102618"/>
            <a:ext cx="843501" cy="276999"/>
          </a:xfrm>
          <a:prstGeom prst="rect">
            <a:avLst/>
          </a:prstGeom>
          <a:noFill/>
        </p:spPr>
        <p:txBody>
          <a:bodyPr wrap="none" rtlCol="0">
            <a:spAutoFit/>
          </a:bodyPr>
          <a:lstStyle/>
          <a:p>
            <a:r>
              <a:rPr lang="en-US" sz="1200" i="1" dirty="0" err="1">
                <a:latin typeface="Times New Roman" panose="02020603050405020304" pitchFamily="18" charset="0"/>
                <a:cs typeface="Times New Roman" panose="02020603050405020304" pitchFamily="18" charset="0"/>
              </a:rPr>
              <a:t>aluminium</a:t>
            </a:r>
            <a:endParaRPr lang="en-US" sz="1200" i="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8EC1FE8B-B0E1-D740-B6F0-84D9C4818DA4}"/>
              </a:ext>
            </a:extLst>
          </p:cNvPr>
          <p:cNvSpPr txBox="1"/>
          <p:nvPr/>
        </p:nvSpPr>
        <p:spPr>
          <a:xfrm>
            <a:off x="7003818" y="3638297"/>
            <a:ext cx="450764" cy="276999"/>
          </a:xfrm>
          <a:prstGeom prst="rect">
            <a:avLst/>
          </a:prstGeom>
          <a:noFill/>
        </p:spPr>
        <p:txBody>
          <a:bodyPr wrap="none" rtlCol="0">
            <a:spAutoFit/>
          </a:bodyPr>
          <a:lstStyle/>
          <a:p>
            <a:r>
              <a:rPr lang="en-US" sz="1200" i="1" dirty="0">
                <a:latin typeface="Times New Roman" panose="02020603050405020304" pitchFamily="18" charset="0"/>
                <a:cs typeface="Times New Roman" panose="02020603050405020304" pitchFamily="18" charset="0"/>
              </a:rPr>
              <a:t>lead</a:t>
            </a:r>
          </a:p>
        </p:txBody>
      </p:sp>
      <p:cxnSp>
        <p:nvCxnSpPr>
          <p:cNvPr id="34" name="Straight Arrow Connector 33">
            <a:extLst>
              <a:ext uri="{FF2B5EF4-FFF2-40B4-BE49-F238E27FC236}">
                <a16:creationId xmlns:a16="http://schemas.microsoft.com/office/drawing/2014/main" id="{C8E2F760-B564-C347-A929-24765719D3E0}"/>
              </a:ext>
            </a:extLst>
          </p:cNvPr>
          <p:cNvCxnSpPr>
            <a:cxnSpLocks/>
          </p:cNvCxnSpPr>
          <p:nvPr/>
        </p:nvCxnSpPr>
        <p:spPr>
          <a:xfrm flipV="1">
            <a:off x="7003195" y="2867423"/>
            <a:ext cx="281863" cy="94432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01122CD8-ABE2-7546-96A3-743A109EDA5C}"/>
              </a:ext>
            </a:extLst>
          </p:cNvPr>
          <p:cNvCxnSpPr>
            <a:cxnSpLocks/>
          </p:cNvCxnSpPr>
          <p:nvPr/>
        </p:nvCxnSpPr>
        <p:spPr>
          <a:xfrm flipH="1" flipV="1">
            <a:off x="6440997" y="3630763"/>
            <a:ext cx="562198" cy="18098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395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Beam dump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070BC88-E350-3140-8511-5DC7E679EE47}"/>
              </a:ext>
            </a:extLst>
          </p:cNvPr>
          <p:cNvSpPr txBox="1"/>
          <p:nvPr/>
        </p:nvSpPr>
        <p:spPr>
          <a:xfrm>
            <a:off x="234681" y="715073"/>
            <a:ext cx="25551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ELECTRON TOP-VIEW</a:t>
            </a:r>
          </a:p>
        </p:txBody>
      </p:sp>
      <p:sp>
        <p:nvSpPr>
          <p:cNvPr id="3" name="TextBox 2">
            <a:extLst>
              <a:ext uri="{FF2B5EF4-FFF2-40B4-BE49-F238E27FC236}">
                <a16:creationId xmlns:a16="http://schemas.microsoft.com/office/drawing/2014/main" id="{FFD7382B-CCAD-114A-83A9-80EAA931BC97}"/>
              </a:ext>
            </a:extLst>
          </p:cNvPr>
          <p:cNvSpPr txBox="1"/>
          <p:nvPr/>
        </p:nvSpPr>
        <p:spPr>
          <a:xfrm>
            <a:off x="214457" y="5018007"/>
            <a:ext cx="1586140" cy="307777"/>
          </a:xfrm>
          <a:prstGeom prst="rect">
            <a:avLst/>
          </a:prstGeom>
          <a:noFill/>
        </p:spPr>
        <p:txBody>
          <a:bodyPr wrap="none" rtlCol="0">
            <a:spAutoFit/>
          </a:bodyPr>
          <a:lstStyle/>
          <a:p>
            <a:r>
              <a:rPr lang="en-US" sz="1400" i="1" dirty="0"/>
              <a:t>spatial scales in cm</a:t>
            </a:r>
          </a:p>
        </p:txBody>
      </p:sp>
      <p:pic>
        <p:nvPicPr>
          <p:cNvPr id="27" name="Picture 26">
            <a:extLst>
              <a:ext uri="{FF2B5EF4-FFF2-40B4-BE49-F238E27FC236}">
                <a16:creationId xmlns:a16="http://schemas.microsoft.com/office/drawing/2014/main" id="{2FB38A1F-2BB4-5947-99D8-F02DC7E05636}"/>
              </a:ext>
            </a:extLst>
          </p:cNvPr>
          <p:cNvPicPr>
            <a:picLocks noChangeAspect="1"/>
          </p:cNvPicPr>
          <p:nvPr/>
        </p:nvPicPr>
        <p:blipFill>
          <a:blip r:embed="rId3"/>
          <a:stretch>
            <a:fillRect/>
          </a:stretch>
        </p:blipFill>
        <p:spPr>
          <a:xfrm>
            <a:off x="157288" y="1429810"/>
            <a:ext cx="8380325" cy="3588196"/>
          </a:xfrm>
          <a:prstGeom prst="rect">
            <a:avLst/>
          </a:prstGeom>
        </p:spPr>
      </p:pic>
      <p:sp>
        <p:nvSpPr>
          <p:cNvPr id="14" name="Rectangle 13">
            <a:extLst>
              <a:ext uri="{FF2B5EF4-FFF2-40B4-BE49-F238E27FC236}">
                <a16:creationId xmlns:a16="http://schemas.microsoft.com/office/drawing/2014/main" id="{BF4D4F36-B5CC-E143-A0F3-BFE4F3CA8A0A}"/>
              </a:ext>
            </a:extLst>
          </p:cNvPr>
          <p:cNvSpPr/>
          <p:nvPr/>
        </p:nvSpPr>
        <p:spPr>
          <a:xfrm>
            <a:off x="1758460" y="2559742"/>
            <a:ext cx="925878" cy="1225556"/>
          </a:xfrm>
          <a:prstGeom prst="rect">
            <a:avLst/>
          </a:prstGeom>
          <a:noFill/>
          <a:ln w="158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F8CF45-2737-1847-BE21-BA7CDB541AA7}"/>
              </a:ext>
            </a:extLst>
          </p:cNvPr>
          <p:cNvSpPr txBox="1"/>
          <p:nvPr/>
        </p:nvSpPr>
        <p:spPr>
          <a:xfrm>
            <a:off x="1766255" y="2223771"/>
            <a:ext cx="1818519" cy="369332"/>
          </a:xfrm>
          <a:prstGeom prst="rect">
            <a:avLst/>
          </a:prstGeom>
          <a:noFill/>
        </p:spPr>
        <p:txBody>
          <a:bodyPr wrap="square" rtlCol="0">
            <a:spAutoFit/>
          </a:bodyPr>
          <a:lstStyle/>
          <a:p>
            <a:r>
              <a:rPr lang="en-GB" dirty="0">
                <a:solidFill>
                  <a:schemeClr val="tx1">
                    <a:lumMod val="75000"/>
                    <a:lumOff val="25000"/>
                  </a:schemeClr>
                </a:solidFill>
              </a:rPr>
              <a:t>B-field region</a:t>
            </a:r>
          </a:p>
        </p:txBody>
      </p:sp>
    </p:spTree>
    <p:extLst>
      <p:ext uri="{BB962C8B-B14F-4D97-AF65-F5344CB8AC3E}">
        <p14:creationId xmlns:p14="http://schemas.microsoft.com/office/powerpoint/2010/main" val="3205733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Beam dump simulations</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070BC88-E350-3140-8511-5DC7E679EE47}"/>
              </a:ext>
            </a:extLst>
          </p:cNvPr>
          <p:cNvSpPr txBox="1"/>
          <p:nvPr/>
        </p:nvSpPr>
        <p:spPr>
          <a:xfrm>
            <a:off x="234681" y="715073"/>
            <a:ext cx="24782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POSITRON TOP-VIEW</a:t>
            </a:r>
          </a:p>
        </p:txBody>
      </p:sp>
      <p:sp>
        <p:nvSpPr>
          <p:cNvPr id="3" name="TextBox 2">
            <a:extLst>
              <a:ext uri="{FF2B5EF4-FFF2-40B4-BE49-F238E27FC236}">
                <a16:creationId xmlns:a16="http://schemas.microsoft.com/office/drawing/2014/main" id="{FFD7382B-CCAD-114A-83A9-80EAA931BC97}"/>
              </a:ext>
            </a:extLst>
          </p:cNvPr>
          <p:cNvSpPr txBox="1"/>
          <p:nvPr/>
        </p:nvSpPr>
        <p:spPr>
          <a:xfrm>
            <a:off x="214457" y="5018007"/>
            <a:ext cx="1586140" cy="307777"/>
          </a:xfrm>
          <a:prstGeom prst="rect">
            <a:avLst/>
          </a:prstGeom>
          <a:noFill/>
        </p:spPr>
        <p:txBody>
          <a:bodyPr wrap="none" rtlCol="0">
            <a:spAutoFit/>
          </a:bodyPr>
          <a:lstStyle/>
          <a:p>
            <a:r>
              <a:rPr lang="en-US" sz="1400" i="1" dirty="0"/>
              <a:t>spatial scales in cm</a:t>
            </a:r>
          </a:p>
        </p:txBody>
      </p:sp>
      <p:pic>
        <p:nvPicPr>
          <p:cNvPr id="14" name="Picture 13">
            <a:extLst>
              <a:ext uri="{FF2B5EF4-FFF2-40B4-BE49-F238E27FC236}">
                <a16:creationId xmlns:a16="http://schemas.microsoft.com/office/drawing/2014/main" id="{560DB326-9F96-624C-AE70-BA80286C186C}"/>
              </a:ext>
            </a:extLst>
          </p:cNvPr>
          <p:cNvPicPr>
            <a:picLocks noChangeAspect="1"/>
          </p:cNvPicPr>
          <p:nvPr/>
        </p:nvPicPr>
        <p:blipFill>
          <a:blip r:embed="rId3"/>
          <a:stretch>
            <a:fillRect/>
          </a:stretch>
        </p:blipFill>
        <p:spPr>
          <a:xfrm>
            <a:off x="180870" y="1188068"/>
            <a:ext cx="8782259" cy="3780211"/>
          </a:xfrm>
          <a:prstGeom prst="rect">
            <a:avLst/>
          </a:prstGeom>
        </p:spPr>
      </p:pic>
      <p:sp>
        <p:nvSpPr>
          <p:cNvPr id="17" name="Rectangle 16">
            <a:extLst>
              <a:ext uri="{FF2B5EF4-FFF2-40B4-BE49-F238E27FC236}">
                <a16:creationId xmlns:a16="http://schemas.microsoft.com/office/drawing/2014/main" id="{0BC4C956-1F8D-0D43-9F01-FF99DA7C5DA4}"/>
              </a:ext>
            </a:extLst>
          </p:cNvPr>
          <p:cNvSpPr/>
          <p:nvPr/>
        </p:nvSpPr>
        <p:spPr>
          <a:xfrm>
            <a:off x="1848894" y="2429114"/>
            <a:ext cx="925878" cy="1225556"/>
          </a:xfrm>
          <a:prstGeom prst="rect">
            <a:avLst/>
          </a:prstGeom>
          <a:noFill/>
          <a:ln w="158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51FC306-E902-8941-B78E-4F3ED54761B1}"/>
              </a:ext>
            </a:extLst>
          </p:cNvPr>
          <p:cNvSpPr txBox="1"/>
          <p:nvPr/>
        </p:nvSpPr>
        <p:spPr>
          <a:xfrm>
            <a:off x="1856689" y="2093143"/>
            <a:ext cx="1818519" cy="369332"/>
          </a:xfrm>
          <a:prstGeom prst="rect">
            <a:avLst/>
          </a:prstGeom>
          <a:noFill/>
        </p:spPr>
        <p:txBody>
          <a:bodyPr wrap="square" rtlCol="0">
            <a:spAutoFit/>
          </a:bodyPr>
          <a:lstStyle/>
          <a:p>
            <a:r>
              <a:rPr lang="en-GB" dirty="0">
                <a:solidFill>
                  <a:schemeClr val="tx1">
                    <a:lumMod val="75000"/>
                    <a:lumOff val="25000"/>
                  </a:schemeClr>
                </a:solidFill>
              </a:rPr>
              <a:t>B-field region</a:t>
            </a:r>
          </a:p>
        </p:txBody>
      </p:sp>
    </p:spTree>
    <p:extLst>
      <p:ext uri="{BB962C8B-B14F-4D97-AF65-F5344CB8AC3E}">
        <p14:creationId xmlns:p14="http://schemas.microsoft.com/office/powerpoint/2010/main" val="2862470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Full simulation</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070BC88-E350-3140-8511-5DC7E679EE47}"/>
              </a:ext>
            </a:extLst>
          </p:cNvPr>
          <p:cNvSpPr txBox="1"/>
          <p:nvPr/>
        </p:nvSpPr>
        <p:spPr>
          <a:xfrm>
            <a:off x="63860" y="705025"/>
            <a:ext cx="9039719"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Given that the beam-dump kills the electron beam efficiently, we replace it with a total absorber</a:t>
            </a:r>
          </a:p>
          <a:p>
            <a:r>
              <a:rPr lang="en-US" dirty="0">
                <a:latin typeface="Times New Roman" panose="02020603050405020304" pitchFamily="18" charset="0"/>
                <a:cs typeface="Times New Roman" panose="02020603050405020304" pitchFamily="18" charset="0"/>
              </a:rPr>
              <a:t>(black-hole in FLUKA) to save computation time</a:t>
            </a:r>
          </a:p>
        </p:txBody>
      </p:sp>
      <p:sp>
        <p:nvSpPr>
          <p:cNvPr id="3" name="TextBox 2">
            <a:extLst>
              <a:ext uri="{FF2B5EF4-FFF2-40B4-BE49-F238E27FC236}">
                <a16:creationId xmlns:a16="http://schemas.microsoft.com/office/drawing/2014/main" id="{FFD7382B-CCAD-114A-83A9-80EAA931BC97}"/>
              </a:ext>
            </a:extLst>
          </p:cNvPr>
          <p:cNvSpPr txBox="1"/>
          <p:nvPr/>
        </p:nvSpPr>
        <p:spPr>
          <a:xfrm>
            <a:off x="214457" y="5671146"/>
            <a:ext cx="1586140" cy="307777"/>
          </a:xfrm>
          <a:prstGeom prst="rect">
            <a:avLst/>
          </a:prstGeom>
          <a:noFill/>
        </p:spPr>
        <p:txBody>
          <a:bodyPr wrap="none" rtlCol="0">
            <a:spAutoFit/>
          </a:bodyPr>
          <a:lstStyle/>
          <a:p>
            <a:r>
              <a:rPr lang="en-US" sz="1400" i="1" dirty="0"/>
              <a:t>spatial scales in cm</a:t>
            </a:r>
          </a:p>
        </p:txBody>
      </p:sp>
      <p:pic>
        <p:nvPicPr>
          <p:cNvPr id="17" name="Picture 16">
            <a:extLst>
              <a:ext uri="{FF2B5EF4-FFF2-40B4-BE49-F238E27FC236}">
                <a16:creationId xmlns:a16="http://schemas.microsoft.com/office/drawing/2014/main" id="{4E085389-414A-9049-84BC-73C0A3378DCD}"/>
              </a:ext>
            </a:extLst>
          </p:cNvPr>
          <p:cNvPicPr>
            <a:picLocks noChangeAspect="1"/>
          </p:cNvPicPr>
          <p:nvPr/>
        </p:nvPicPr>
        <p:blipFill>
          <a:blip r:embed="rId3"/>
          <a:stretch>
            <a:fillRect/>
          </a:stretch>
        </p:blipFill>
        <p:spPr>
          <a:xfrm>
            <a:off x="253070" y="2004872"/>
            <a:ext cx="8676473" cy="3701050"/>
          </a:xfrm>
          <a:prstGeom prst="rect">
            <a:avLst/>
          </a:prstGeom>
        </p:spPr>
      </p:pic>
      <p:sp>
        <p:nvSpPr>
          <p:cNvPr id="18" name="TextBox 17">
            <a:extLst>
              <a:ext uri="{FF2B5EF4-FFF2-40B4-BE49-F238E27FC236}">
                <a16:creationId xmlns:a16="http://schemas.microsoft.com/office/drawing/2014/main" id="{AC6E3EFD-E4B9-634C-B10C-EC010878BCF5}"/>
              </a:ext>
            </a:extLst>
          </p:cNvPr>
          <p:cNvSpPr txBox="1"/>
          <p:nvPr/>
        </p:nvSpPr>
        <p:spPr>
          <a:xfrm>
            <a:off x="157288" y="1588653"/>
            <a:ext cx="228171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PHOTON TOP-VIEW</a:t>
            </a:r>
          </a:p>
        </p:txBody>
      </p:sp>
      <p:sp>
        <p:nvSpPr>
          <p:cNvPr id="19" name="Oval 18">
            <a:extLst>
              <a:ext uri="{FF2B5EF4-FFF2-40B4-BE49-F238E27FC236}">
                <a16:creationId xmlns:a16="http://schemas.microsoft.com/office/drawing/2014/main" id="{3859FAFA-641F-F841-AA3C-7D026B74B08A}"/>
              </a:ext>
            </a:extLst>
          </p:cNvPr>
          <p:cNvSpPr/>
          <p:nvPr/>
        </p:nvSpPr>
        <p:spPr>
          <a:xfrm>
            <a:off x="4651555" y="1927841"/>
            <a:ext cx="138620" cy="1432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AC44C27E-A346-E445-BF88-A60F25D47700}"/>
              </a:ext>
            </a:extLst>
          </p:cNvPr>
          <p:cNvSpPr/>
          <p:nvPr/>
        </p:nvSpPr>
        <p:spPr>
          <a:xfrm>
            <a:off x="4652132" y="4213139"/>
            <a:ext cx="138620" cy="1432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D7BDD92-25B4-4844-85A6-A0EF5F4486AC}"/>
              </a:ext>
            </a:extLst>
          </p:cNvPr>
          <p:cNvSpPr txBox="1"/>
          <p:nvPr/>
        </p:nvSpPr>
        <p:spPr>
          <a:xfrm>
            <a:off x="3787995" y="5618314"/>
            <a:ext cx="2733385" cy="369332"/>
          </a:xfrm>
          <a:prstGeom prst="rect">
            <a:avLst/>
          </a:prstGeom>
          <a:noFill/>
        </p:spPr>
        <p:txBody>
          <a:bodyPr wrap="square" rtlCol="0">
            <a:spAutoFit/>
          </a:bodyPr>
          <a:lstStyle/>
          <a:p>
            <a:r>
              <a:rPr lang="en-GB" dirty="0"/>
              <a:t>Ideal Absorbers (Blackhole)</a:t>
            </a:r>
          </a:p>
        </p:txBody>
      </p:sp>
    </p:spTree>
    <p:extLst>
      <p:ext uri="{BB962C8B-B14F-4D97-AF65-F5344CB8AC3E}">
        <p14:creationId xmlns:p14="http://schemas.microsoft.com/office/powerpoint/2010/main" val="96051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Full simulation</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2"/>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070BC88-E350-3140-8511-5DC7E679EE47}"/>
              </a:ext>
            </a:extLst>
          </p:cNvPr>
          <p:cNvSpPr txBox="1"/>
          <p:nvPr/>
        </p:nvSpPr>
        <p:spPr>
          <a:xfrm>
            <a:off x="63860" y="705025"/>
            <a:ext cx="9039719"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Given that the beam-dump kills the electron beam efficiently, we replace it with a total absorber</a:t>
            </a:r>
          </a:p>
          <a:p>
            <a:r>
              <a:rPr lang="en-US" dirty="0">
                <a:latin typeface="Times New Roman" panose="02020603050405020304" pitchFamily="18" charset="0"/>
                <a:cs typeface="Times New Roman" panose="02020603050405020304" pitchFamily="18" charset="0"/>
              </a:rPr>
              <a:t>(black-hole in FLUKA) to save computation time</a:t>
            </a:r>
          </a:p>
        </p:txBody>
      </p:sp>
      <p:sp>
        <p:nvSpPr>
          <p:cNvPr id="3" name="TextBox 2">
            <a:extLst>
              <a:ext uri="{FF2B5EF4-FFF2-40B4-BE49-F238E27FC236}">
                <a16:creationId xmlns:a16="http://schemas.microsoft.com/office/drawing/2014/main" id="{FFD7382B-CCAD-114A-83A9-80EAA931BC97}"/>
              </a:ext>
            </a:extLst>
          </p:cNvPr>
          <p:cNvSpPr txBox="1"/>
          <p:nvPr/>
        </p:nvSpPr>
        <p:spPr>
          <a:xfrm>
            <a:off x="214457" y="5671146"/>
            <a:ext cx="1586140" cy="307777"/>
          </a:xfrm>
          <a:prstGeom prst="rect">
            <a:avLst/>
          </a:prstGeom>
          <a:noFill/>
        </p:spPr>
        <p:txBody>
          <a:bodyPr wrap="none" rtlCol="0">
            <a:spAutoFit/>
          </a:bodyPr>
          <a:lstStyle/>
          <a:p>
            <a:r>
              <a:rPr lang="en-US" sz="1400" i="1" dirty="0"/>
              <a:t>spatial scales in cm</a:t>
            </a:r>
          </a:p>
        </p:txBody>
      </p:sp>
      <p:sp>
        <p:nvSpPr>
          <p:cNvPr id="18" name="TextBox 17">
            <a:extLst>
              <a:ext uri="{FF2B5EF4-FFF2-40B4-BE49-F238E27FC236}">
                <a16:creationId xmlns:a16="http://schemas.microsoft.com/office/drawing/2014/main" id="{AC6E3EFD-E4B9-634C-B10C-EC010878BCF5}"/>
              </a:ext>
            </a:extLst>
          </p:cNvPr>
          <p:cNvSpPr txBox="1"/>
          <p:nvPr/>
        </p:nvSpPr>
        <p:spPr>
          <a:xfrm>
            <a:off x="157288" y="1488173"/>
            <a:ext cx="255518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ELECTRON TOP-VIEW</a:t>
            </a:r>
          </a:p>
        </p:txBody>
      </p:sp>
      <p:pic>
        <p:nvPicPr>
          <p:cNvPr id="24" name="Picture 23">
            <a:extLst>
              <a:ext uri="{FF2B5EF4-FFF2-40B4-BE49-F238E27FC236}">
                <a16:creationId xmlns:a16="http://schemas.microsoft.com/office/drawing/2014/main" id="{4668F529-A2F6-2943-B0A4-33C3BFA72E1D}"/>
              </a:ext>
            </a:extLst>
          </p:cNvPr>
          <p:cNvPicPr>
            <a:picLocks noChangeAspect="1"/>
          </p:cNvPicPr>
          <p:nvPr/>
        </p:nvPicPr>
        <p:blipFill>
          <a:blip r:embed="rId3"/>
          <a:stretch>
            <a:fillRect/>
          </a:stretch>
        </p:blipFill>
        <p:spPr>
          <a:xfrm>
            <a:off x="63860" y="1822264"/>
            <a:ext cx="9144000" cy="3906325"/>
          </a:xfrm>
          <a:prstGeom prst="rect">
            <a:avLst/>
          </a:prstGeom>
        </p:spPr>
      </p:pic>
      <p:sp>
        <p:nvSpPr>
          <p:cNvPr id="25" name="Oval 24">
            <a:extLst>
              <a:ext uri="{FF2B5EF4-FFF2-40B4-BE49-F238E27FC236}">
                <a16:creationId xmlns:a16="http://schemas.microsoft.com/office/drawing/2014/main" id="{259BCEEA-F05C-3B4C-B072-97E4ADEDC2EB}"/>
              </a:ext>
            </a:extLst>
          </p:cNvPr>
          <p:cNvSpPr/>
          <p:nvPr/>
        </p:nvSpPr>
        <p:spPr>
          <a:xfrm>
            <a:off x="4691749" y="1857505"/>
            <a:ext cx="138620" cy="1432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C4D1D46-BD2B-B945-987D-4386FD9CD031}"/>
              </a:ext>
            </a:extLst>
          </p:cNvPr>
          <p:cNvSpPr/>
          <p:nvPr/>
        </p:nvSpPr>
        <p:spPr>
          <a:xfrm>
            <a:off x="4692326" y="4142803"/>
            <a:ext cx="138620" cy="1432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EA84C5F-738E-0A43-A253-4234D9C2BF75}"/>
              </a:ext>
            </a:extLst>
          </p:cNvPr>
          <p:cNvSpPr txBox="1"/>
          <p:nvPr/>
        </p:nvSpPr>
        <p:spPr>
          <a:xfrm>
            <a:off x="3094660" y="4779540"/>
            <a:ext cx="1993334" cy="646331"/>
          </a:xfrm>
          <a:prstGeom prst="rect">
            <a:avLst/>
          </a:prstGeom>
          <a:noFill/>
        </p:spPr>
        <p:txBody>
          <a:bodyPr wrap="square" rtlCol="0">
            <a:spAutoFit/>
          </a:bodyPr>
          <a:lstStyle/>
          <a:p>
            <a:r>
              <a:rPr lang="en-GB" dirty="0"/>
              <a:t>Ideal Absorbers, </a:t>
            </a:r>
            <a:r>
              <a:rPr lang="en-GB" dirty="0" err="1"/>
              <a:t>Blackhole</a:t>
            </a:r>
            <a:endParaRPr lang="en-GB" dirty="0"/>
          </a:p>
        </p:txBody>
      </p:sp>
      <p:sp>
        <p:nvSpPr>
          <p:cNvPr id="28" name="Oval 27">
            <a:extLst>
              <a:ext uri="{FF2B5EF4-FFF2-40B4-BE49-F238E27FC236}">
                <a16:creationId xmlns:a16="http://schemas.microsoft.com/office/drawing/2014/main" id="{7D9811DA-A658-E54E-8CC9-D3417215051A}"/>
              </a:ext>
            </a:extLst>
          </p:cNvPr>
          <p:cNvSpPr/>
          <p:nvPr/>
        </p:nvSpPr>
        <p:spPr>
          <a:xfrm>
            <a:off x="5124893" y="3167271"/>
            <a:ext cx="2765087" cy="111607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8EB7BE0-667A-F440-9021-67BD9F5468E1}"/>
              </a:ext>
            </a:extLst>
          </p:cNvPr>
          <p:cNvSpPr txBox="1"/>
          <p:nvPr/>
        </p:nvSpPr>
        <p:spPr>
          <a:xfrm>
            <a:off x="5792017" y="2090053"/>
            <a:ext cx="1864827" cy="1077218"/>
          </a:xfrm>
          <a:prstGeom prst="rect">
            <a:avLst/>
          </a:prstGeom>
          <a:noFill/>
        </p:spPr>
        <p:txBody>
          <a:bodyPr wrap="square" rtlCol="0">
            <a:spAutoFit/>
          </a:bodyPr>
          <a:lstStyle/>
          <a:p>
            <a:r>
              <a:rPr lang="en-GB" sz="1600" dirty="0"/>
              <a:t>Source of noise from gammas in the region of </a:t>
            </a:r>
          </a:p>
          <a:p>
            <a:r>
              <a:rPr lang="en-GB" sz="1600" dirty="0"/>
              <a:t>10</a:t>
            </a:r>
            <a:r>
              <a:rPr lang="en-GB" sz="1600" baseline="30000" dirty="0"/>
              <a:t>-5</a:t>
            </a:r>
            <a:r>
              <a:rPr lang="en-GB" sz="1600" dirty="0"/>
              <a:t> x primary</a:t>
            </a:r>
          </a:p>
        </p:txBody>
      </p:sp>
      <p:sp>
        <p:nvSpPr>
          <p:cNvPr id="30" name="TextBox 29">
            <a:extLst>
              <a:ext uri="{FF2B5EF4-FFF2-40B4-BE49-F238E27FC236}">
                <a16:creationId xmlns:a16="http://schemas.microsoft.com/office/drawing/2014/main" id="{7FB6F167-9ADA-D145-A489-F26D51E36785}"/>
              </a:ext>
            </a:extLst>
          </p:cNvPr>
          <p:cNvSpPr txBox="1"/>
          <p:nvPr/>
        </p:nvSpPr>
        <p:spPr>
          <a:xfrm>
            <a:off x="5792017" y="4313643"/>
            <a:ext cx="1864827" cy="1169551"/>
          </a:xfrm>
          <a:prstGeom prst="rect">
            <a:avLst/>
          </a:prstGeom>
          <a:noFill/>
        </p:spPr>
        <p:txBody>
          <a:bodyPr wrap="square" rtlCol="0">
            <a:spAutoFit/>
          </a:bodyPr>
          <a:lstStyle/>
          <a:p>
            <a:r>
              <a:rPr lang="en-GB" sz="1400" dirty="0"/>
              <a:t>It can be avoided by</a:t>
            </a:r>
          </a:p>
          <a:p>
            <a:r>
              <a:rPr lang="en-GB" sz="1400" dirty="0"/>
              <a:t>using a double-collimator after the W target, instead of a single one</a:t>
            </a:r>
          </a:p>
        </p:txBody>
      </p:sp>
      <p:sp>
        <p:nvSpPr>
          <p:cNvPr id="5" name="Rectangle 4">
            <a:extLst>
              <a:ext uri="{FF2B5EF4-FFF2-40B4-BE49-F238E27FC236}">
                <a16:creationId xmlns:a16="http://schemas.microsoft.com/office/drawing/2014/main" id="{780AC1A4-E093-C448-91B0-F07EB52066D9}"/>
              </a:ext>
            </a:extLst>
          </p:cNvPr>
          <p:cNvSpPr/>
          <p:nvPr/>
        </p:nvSpPr>
        <p:spPr>
          <a:xfrm>
            <a:off x="1798072" y="3120254"/>
            <a:ext cx="1014883" cy="1225556"/>
          </a:xfrm>
          <a:prstGeom prst="rect">
            <a:avLst/>
          </a:prstGeom>
          <a:noFill/>
          <a:ln w="158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B67B201-FE9B-004E-8356-1838BA7B5743}"/>
              </a:ext>
            </a:extLst>
          </p:cNvPr>
          <p:cNvSpPr txBox="1"/>
          <p:nvPr/>
        </p:nvSpPr>
        <p:spPr>
          <a:xfrm>
            <a:off x="1720058" y="2784283"/>
            <a:ext cx="1993334" cy="369332"/>
          </a:xfrm>
          <a:prstGeom prst="rect">
            <a:avLst/>
          </a:prstGeom>
          <a:noFill/>
        </p:spPr>
        <p:txBody>
          <a:bodyPr wrap="square" rtlCol="0">
            <a:spAutoFit/>
          </a:bodyPr>
          <a:lstStyle/>
          <a:p>
            <a:r>
              <a:rPr lang="en-GB" dirty="0">
                <a:solidFill>
                  <a:schemeClr val="tx1">
                    <a:lumMod val="75000"/>
                    <a:lumOff val="25000"/>
                  </a:schemeClr>
                </a:solidFill>
              </a:rPr>
              <a:t>B-field region</a:t>
            </a:r>
          </a:p>
        </p:txBody>
      </p:sp>
    </p:spTree>
    <p:extLst>
      <p:ext uri="{BB962C8B-B14F-4D97-AF65-F5344CB8AC3E}">
        <p14:creationId xmlns:p14="http://schemas.microsoft.com/office/powerpoint/2010/main" val="3872146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E9C4E4D-88F9-324B-A6A1-E458306A949B}"/>
              </a:ext>
            </a:extLst>
          </p:cNvPr>
          <p:cNvPicPr>
            <a:picLocks noChangeAspect="1"/>
          </p:cNvPicPr>
          <p:nvPr/>
        </p:nvPicPr>
        <p:blipFill>
          <a:blip r:embed="rId2"/>
          <a:stretch>
            <a:fillRect/>
          </a:stretch>
        </p:blipFill>
        <p:spPr>
          <a:xfrm>
            <a:off x="110532" y="1822970"/>
            <a:ext cx="9013788" cy="3900197"/>
          </a:xfrm>
          <a:prstGeom prst="rect">
            <a:avLst/>
          </a:prstGeom>
        </p:spPr>
      </p:pic>
      <p:sp>
        <p:nvSpPr>
          <p:cNvPr id="16" name="TextBox 15"/>
          <p:cNvSpPr txBox="1"/>
          <p:nvPr/>
        </p:nvSpPr>
        <p:spPr>
          <a:xfrm>
            <a:off x="-1" y="-9176"/>
            <a:ext cx="9143999" cy="707886"/>
          </a:xfrm>
          <a:prstGeom prst="rect">
            <a:avLst/>
          </a:prstGeom>
          <a:noFill/>
        </p:spPr>
        <p:txBody>
          <a:bodyPr wrap="square" rtlCol="0">
            <a:spAutoFit/>
          </a:bodyPr>
          <a:lstStyle/>
          <a:p>
            <a:pPr algn="ctr"/>
            <a:r>
              <a:rPr lang="en-US" sz="4000" dirty="0">
                <a:solidFill>
                  <a:schemeClr val="tx1">
                    <a:lumMod val="75000"/>
                    <a:lumOff val="25000"/>
                  </a:schemeClr>
                </a:solidFill>
                <a:latin typeface="Baskerville"/>
                <a:cs typeface="Baskerville"/>
              </a:rPr>
              <a:t>Full simulation</a:t>
            </a:r>
          </a:p>
        </p:txBody>
      </p:sp>
      <p:grpSp>
        <p:nvGrpSpPr>
          <p:cNvPr id="15" name="Group 14"/>
          <p:cNvGrpSpPr/>
          <p:nvPr/>
        </p:nvGrpSpPr>
        <p:grpSpPr>
          <a:xfrm>
            <a:off x="-1" y="6349"/>
            <a:ext cx="9144000" cy="6850800"/>
            <a:chOff x="-1" y="6349"/>
            <a:chExt cx="9144000" cy="6850800"/>
          </a:xfrm>
        </p:grpSpPr>
        <p:sp>
          <p:nvSpPr>
            <p:cNvPr id="4" name="Rectangle 3"/>
            <p:cNvSpPr/>
            <p:nvPr/>
          </p:nvSpPr>
          <p:spPr>
            <a:xfrm>
              <a:off x="-1" y="6349"/>
              <a:ext cx="9144000" cy="6850800"/>
            </a:xfrm>
            <a:prstGeom prst="rect">
              <a:avLst/>
            </a:prstGeom>
            <a:noFill/>
            <a:ln w="254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34683" y="6187516"/>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cxnSpLocks/>
          </p:cNvCxnSpPr>
          <p:nvPr/>
        </p:nvCxnSpPr>
        <p:spPr>
          <a:xfrm>
            <a:off x="424691" y="9115174"/>
            <a:ext cx="8672737" cy="3784"/>
          </a:xfrm>
          <a:prstGeom prst="line">
            <a:avLst/>
          </a:prstGeom>
          <a:ln w="158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59" name="Picture 58">
            <a:extLst>
              <a:ext uri="{FF2B5EF4-FFF2-40B4-BE49-F238E27FC236}">
                <a16:creationId xmlns:a16="http://schemas.microsoft.com/office/drawing/2014/main" id="{5F316E59-0349-CD43-9751-E98F3077AFE4}"/>
              </a:ext>
            </a:extLst>
          </p:cNvPr>
          <p:cNvPicPr>
            <a:picLocks noChangeAspect="1"/>
          </p:cNvPicPr>
          <p:nvPr/>
        </p:nvPicPr>
        <p:blipFill>
          <a:blip r:embed="rId3"/>
          <a:stretch>
            <a:fillRect/>
          </a:stretch>
        </p:blipFill>
        <p:spPr>
          <a:xfrm>
            <a:off x="234681" y="39084"/>
            <a:ext cx="1631932" cy="584703"/>
          </a:xfrm>
          <a:prstGeom prst="rect">
            <a:avLst/>
          </a:prstGeom>
        </p:spPr>
      </p:pic>
      <p:sp>
        <p:nvSpPr>
          <p:cNvPr id="63" name="TextBox 62">
            <a:extLst>
              <a:ext uri="{FF2B5EF4-FFF2-40B4-BE49-F238E27FC236}">
                <a16:creationId xmlns:a16="http://schemas.microsoft.com/office/drawing/2014/main" id="{31DB72C2-719E-B64A-9F06-563D0C90EAA3}"/>
              </a:ext>
            </a:extLst>
          </p:cNvPr>
          <p:cNvSpPr txBox="1"/>
          <p:nvPr/>
        </p:nvSpPr>
        <p:spPr>
          <a:xfrm>
            <a:off x="157288" y="6187516"/>
            <a:ext cx="1879855" cy="400110"/>
          </a:xfrm>
          <a:prstGeom prst="rect">
            <a:avLst/>
          </a:prstGeom>
          <a:noFill/>
        </p:spPr>
        <p:txBody>
          <a:bodyPr wrap="square" rtlCol="0">
            <a:spAutoFit/>
          </a:bodyPr>
          <a:lstStyle/>
          <a:p>
            <a:r>
              <a:rPr lang="en-US" sz="2000" dirty="0">
                <a:latin typeface="Baskerville"/>
                <a:cs typeface="Baskerville"/>
              </a:rPr>
              <a:t>Gianluca Sarri</a:t>
            </a:r>
          </a:p>
        </p:txBody>
      </p:sp>
      <p:cxnSp>
        <p:nvCxnSpPr>
          <p:cNvPr id="48" name="Straight Connector 47">
            <a:extLst>
              <a:ext uri="{FF2B5EF4-FFF2-40B4-BE49-F238E27FC236}">
                <a16:creationId xmlns:a16="http://schemas.microsoft.com/office/drawing/2014/main" id="{0E88F70B-864F-4D46-B431-42B79DA57102}"/>
              </a:ext>
            </a:extLst>
          </p:cNvPr>
          <p:cNvCxnSpPr/>
          <p:nvPr/>
        </p:nvCxnSpPr>
        <p:spPr>
          <a:xfrm>
            <a:off x="253070" y="648981"/>
            <a:ext cx="863785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070BC88-E350-3140-8511-5DC7E679EE47}"/>
              </a:ext>
            </a:extLst>
          </p:cNvPr>
          <p:cNvSpPr txBox="1"/>
          <p:nvPr/>
        </p:nvSpPr>
        <p:spPr>
          <a:xfrm>
            <a:off x="63860" y="705025"/>
            <a:ext cx="9039719"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Given that the beam-dump kills the electron beam efficiently, we replace it with a total absorber</a:t>
            </a:r>
          </a:p>
          <a:p>
            <a:r>
              <a:rPr lang="en-US" dirty="0">
                <a:latin typeface="Times New Roman" panose="02020603050405020304" pitchFamily="18" charset="0"/>
                <a:cs typeface="Times New Roman" panose="02020603050405020304" pitchFamily="18" charset="0"/>
              </a:rPr>
              <a:t>(black-hole in FLUKA) to save computation time</a:t>
            </a:r>
          </a:p>
        </p:txBody>
      </p:sp>
      <p:sp>
        <p:nvSpPr>
          <p:cNvPr id="3" name="TextBox 2">
            <a:extLst>
              <a:ext uri="{FF2B5EF4-FFF2-40B4-BE49-F238E27FC236}">
                <a16:creationId xmlns:a16="http://schemas.microsoft.com/office/drawing/2014/main" id="{FFD7382B-CCAD-114A-83A9-80EAA931BC97}"/>
              </a:ext>
            </a:extLst>
          </p:cNvPr>
          <p:cNvSpPr txBox="1"/>
          <p:nvPr/>
        </p:nvSpPr>
        <p:spPr>
          <a:xfrm>
            <a:off x="214457" y="5671146"/>
            <a:ext cx="1586140" cy="307777"/>
          </a:xfrm>
          <a:prstGeom prst="rect">
            <a:avLst/>
          </a:prstGeom>
          <a:noFill/>
        </p:spPr>
        <p:txBody>
          <a:bodyPr wrap="none" rtlCol="0">
            <a:spAutoFit/>
          </a:bodyPr>
          <a:lstStyle/>
          <a:p>
            <a:r>
              <a:rPr lang="en-US" sz="1400" i="1" dirty="0"/>
              <a:t>spatial scales in cm</a:t>
            </a:r>
          </a:p>
        </p:txBody>
      </p:sp>
      <p:sp>
        <p:nvSpPr>
          <p:cNvPr id="18" name="TextBox 17">
            <a:extLst>
              <a:ext uri="{FF2B5EF4-FFF2-40B4-BE49-F238E27FC236}">
                <a16:creationId xmlns:a16="http://schemas.microsoft.com/office/drawing/2014/main" id="{AC6E3EFD-E4B9-634C-B10C-EC010878BCF5}"/>
              </a:ext>
            </a:extLst>
          </p:cNvPr>
          <p:cNvSpPr txBox="1"/>
          <p:nvPr/>
        </p:nvSpPr>
        <p:spPr>
          <a:xfrm>
            <a:off x="157288" y="1488173"/>
            <a:ext cx="247824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POSITRON TOP-VIEW</a:t>
            </a:r>
          </a:p>
        </p:txBody>
      </p:sp>
      <p:sp>
        <p:nvSpPr>
          <p:cNvPr id="25" name="Oval 24">
            <a:extLst>
              <a:ext uri="{FF2B5EF4-FFF2-40B4-BE49-F238E27FC236}">
                <a16:creationId xmlns:a16="http://schemas.microsoft.com/office/drawing/2014/main" id="{259BCEEA-F05C-3B4C-B072-97E4ADEDC2EB}"/>
              </a:ext>
            </a:extLst>
          </p:cNvPr>
          <p:cNvSpPr/>
          <p:nvPr/>
        </p:nvSpPr>
        <p:spPr>
          <a:xfrm>
            <a:off x="4691749" y="1857505"/>
            <a:ext cx="138620" cy="1432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C4D1D46-BD2B-B945-987D-4386FD9CD031}"/>
              </a:ext>
            </a:extLst>
          </p:cNvPr>
          <p:cNvSpPr/>
          <p:nvPr/>
        </p:nvSpPr>
        <p:spPr>
          <a:xfrm>
            <a:off x="4692326" y="4142803"/>
            <a:ext cx="138620" cy="1432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EA84C5F-738E-0A43-A253-4234D9C2BF75}"/>
              </a:ext>
            </a:extLst>
          </p:cNvPr>
          <p:cNvSpPr txBox="1"/>
          <p:nvPr/>
        </p:nvSpPr>
        <p:spPr>
          <a:xfrm>
            <a:off x="3094660" y="4779540"/>
            <a:ext cx="1993334" cy="646331"/>
          </a:xfrm>
          <a:prstGeom prst="rect">
            <a:avLst/>
          </a:prstGeom>
          <a:noFill/>
        </p:spPr>
        <p:txBody>
          <a:bodyPr wrap="square" rtlCol="0">
            <a:spAutoFit/>
          </a:bodyPr>
          <a:lstStyle/>
          <a:p>
            <a:r>
              <a:rPr lang="en-GB" dirty="0"/>
              <a:t>Ideal Absorbers, </a:t>
            </a:r>
            <a:r>
              <a:rPr lang="en-GB" dirty="0" err="1"/>
              <a:t>Blackhole</a:t>
            </a:r>
            <a:endParaRPr lang="en-GB" dirty="0"/>
          </a:p>
        </p:txBody>
      </p:sp>
      <p:sp>
        <p:nvSpPr>
          <p:cNvPr id="28" name="Oval 27">
            <a:extLst>
              <a:ext uri="{FF2B5EF4-FFF2-40B4-BE49-F238E27FC236}">
                <a16:creationId xmlns:a16="http://schemas.microsoft.com/office/drawing/2014/main" id="{7D9811DA-A658-E54E-8CC9-D3417215051A}"/>
              </a:ext>
            </a:extLst>
          </p:cNvPr>
          <p:cNvSpPr/>
          <p:nvPr/>
        </p:nvSpPr>
        <p:spPr>
          <a:xfrm>
            <a:off x="5124893" y="3167271"/>
            <a:ext cx="2765087" cy="111607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88EB7BE0-667A-F440-9021-67BD9F5468E1}"/>
              </a:ext>
            </a:extLst>
          </p:cNvPr>
          <p:cNvSpPr txBox="1"/>
          <p:nvPr/>
        </p:nvSpPr>
        <p:spPr>
          <a:xfrm>
            <a:off x="5792017" y="2090053"/>
            <a:ext cx="1864827" cy="1077218"/>
          </a:xfrm>
          <a:prstGeom prst="rect">
            <a:avLst/>
          </a:prstGeom>
          <a:noFill/>
        </p:spPr>
        <p:txBody>
          <a:bodyPr wrap="square" rtlCol="0">
            <a:spAutoFit/>
          </a:bodyPr>
          <a:lstStyle/>
          <a:p>
            <a:r>
              <a:rPr lang="en-GB" sz="1600" dirty="0"/>
              <a:t>Source of noise from gammas in the region of </a:t>
            </a:r>
          </a:p>
          <a:p>
            <a:r>
              <a:rPr lang="en-GB" sz="1600" dirty="0"/>
              <a:t>10</a:t>
            </a:r>
            <a:r>
              <a:rPr lang="en-GB" sz="1600" baseline="30000" dirty="0"/>
              <a:t>-5</a:t>
            </a:r>
            <a:r>
              <a:rPr lang="en-GB" sz="1600" dirty="0"/>
              <a:t> x primary</a:t>
            </a:r>
          </a:p>
        </p:txBody>
      </p:sp>
      <p:sp>
        <p:nvSpPr>
          <p:cNvPr id="30" name="TextBox 29">
            <a:extLst>
              <a:ext uri="{FF2B5EF4-FFF2-40B4-BE49-F238E27FC236}">
                <a16:creationId xmlns:a16="http://schemas.microsoft.com/office/drawing/2014/main" id="{7FB6F167-9ADA-D145-A489-F26D51E36785}"/>
              </a:ext>
            </a:extLst>
          </p:cNvPr>
          <p:cNvSpPr txBox="1"/>
          <p:nvPr/>
        </p:nvSpPr>
        <p:spPr>
          <a:xfrm>
            <a:off x="5792017" y="4313643"/>
            <a:ext cx="1864827" cy="1169551"/>
          </a:xfrm>
          <a:prstGeom prst="rect">
            <a:avLst/>
          </a:prstGeom>
          <a:noFill/>
        </p:spPr>
        <p:txBody>
          <a:bodyPr wrap="square" rtlCol="0">
            <a:spAutoFit/>
          </a:bodyPr>
          <a:lstStyle/>
          <a:p>
            <a:r>
              <a:rPr lang="en-GB" sz="1400" dirty="0"/>
              <a:t>It can be avoided by</a:t>
            </a:r>
          </a:p>
          <a:p>
            <a:r>
              <a:rPr lang="en-GB" sz="1400" dirty="0"/>
              <a:t>using a double-collimator after the W target, instead of a single one</a:t>
            </a:r>
          </a:p>
        </p:txBody>
      </p:sp>
      <p:sp>
        <p:nvSpPr>
          <p:cNvPr id="21" name="Rectangle 20">
            <a:extLst>
              <a:ext uri="{FF2B5EF4-FFF2-40B4-BE49-F238E27FC236}">
                <a16:creationId xmlns:a16="http://schemas.microsoft.com/office/drawing/2014/main" id="{E2352529-3AF0-1E4B-B6DF-28246813AD94}"/>
              </a:ext>
            </a:extLst>
          </p:cNvPr>
          <p:cNvSpPr/>
          <p:nvPr/>
        </p:nvSpPr>
        <p:spPr>
          <a:xfrm>
            <a:off x="1828216" y="3120254"/>
            <a:ext cx="1014883" cy="1225556"/>
          </a:xfrm>
          <a:prstGeom prst="rect">
            <a:avLst/>
          </a:prstGeom>
          <a:noFill/>
          <a:ln w="15875">
            <a:solidFill>
              <a:schemeClr val="tx1">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D8D4520-D502-6E49-BD4D-36F3A104AF82}"/>
              </a:ext>
            </a:extLst>
          </p:cNvPr>
          <p:cNvSpPr txBox="1"/>
          <p:nvPr/>
        </p:nvSpPr>
        <p:spPr>
          <a:xfrm>
            <a:off x="1750202" y="2784283"/>
            <a:ext cx="1993334" cy="369332"/>
          </a:xfrm>
          <a:prstGeom prst="rect">
            <a:avLst/>
          </a:prstGeom>
          <a:noFill/>
        </p:spPr>
        <p:txBody>
          <a:bodyPr wrap="square" rtlCol="0">
            <a:spAutoFit/>
          </a:bodyPr>
          <a:lstStyle/>
          <a:p>
            <a:r>
              <a:rPr lang="en-GB" dirty="0">
                <a:solidFill>
                  <a:schemeClr val="tx1">
                    <a:lumMod val="75000"/>
                    <a:lumOff val="25000"/>
                  </a:schemeClr>
                </a:solidFill>
              </a:rPr>
              <a:t>B-field region</a:t>
            </a:r>
          </a:p>
        </p:txBody>
      </p:sp>
    </p:spTree>
    <p:extLst>
      <p:ext uri="{BB962C8B-B14F-4D97-AF65-F5344CB8AC3E}">
        <p14:creationId xmlns:p14="http://schemas.microsoft.com/office/powerpoint/2010/main" val="1206873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19737</TotalTime>
  <Words>779</Words>
  <Application>Microsoft Macintosh PowerPoint</Application>
  <PresentationFormat>On-screen Show (4:3)</PresentationFormat>
  <Paragraphs>155</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Baskerville</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Queen's University of Belfast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Gianluca Sarri</dc:creator>
  <cp:lastModifiedBy>Gianluca Sarri</cp:lastModifiedBy>
  <cp:revision>350</cp:revision>
  <cp:lastPrinted>2019-04-15T15:11:10Z</cp:lastPrinted>
  <dcterms:created xsi:type="dcterms:W3CDTF">2014-09-23T07:06:29Z</dcterms:created>
  <dcterms:modified xsi:type="dcterms:W3CDTF">2019-06-18T09:42:48Z</dcterms:modified>
</cp:coreProperties>
</file>