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9" r:id="rId2"/>
    <p:sldId id="257" r:id="rId3"/>
    <p:sldId id="258" r:id="rId4"/>
    <p:sldId id="256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275" userDrawn="1">
          <p15:clr>
            <a:srgbClr val="A4A3A4"/>
          </p15:clr>
        </p15:guide>
        <p15:guide id="2" pos="3727" userDrawn="1">
          <p15:clr>
            <a:srgbClr val="A4A3A4"/>
          </p15:clr>
        </p15:guide>
        <p15:guide id="3" pos="3953" userDrawn="1">
          <p15:clr>
            <a:srgbClr val="A4A3A4"/>
          </p15:clr>
        </p15:guide>
        <p15:guide id="4" pos="7287" userDrawn="1">
          <p15:clr>
            <a:srgbClr val="A4A3A4"/>
          </p15:clr>
        </p15:guide>
        <p15:guide id="5" pos="393" userDrawn="1">
          <p15:clr>
            <a:srgbClr val="A4A3A4"/>
          </p15:clr>
        </p15:guide>
        <p15:guide id="6" orient="horz" pos="3725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2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 snapToGrid="0" showGuides="1">
      <p:cViewPr>
        <p:scale>
          <a:sx n="60" d="100"/>
          <a:sy n="60" d="100"/>
        </p:scale>
        <p:origin x="-499" y="-288"/>
      </p:cViewPr>
      <p:guideLst>
        <p:guide orient="horz" pos="1275"/>
        <p:guide orient="horz" pos="3725"/>
        <p:guide pos="3727"/>
        <p:guide pos="3953"/>
        <p:guide pos="7287"/>
        <p:guide pos="39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25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0AC80-9589-41A1-8ED2-EC2076B0E8E8}" type="datetimeFigureOut">
              <a:rPr lang="de-DE" smtClean="0"/>
              <a:t>28.06.2019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3A726-01A3-41A5-8C71-74C8A626EA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92030-5346-4222-B1C0-77ABA51E04BA}" type="datetimeFigureOut">
              <a:rPr lang="de-DE" smtClean="0"/>
              <a:t>28.06.2019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B39C8-6D5D-40E8-8D83-C1E41A39F5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38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000" y="1120776"/>
            <a:ext cx="8039624" cy="1050925"/>
          </a:xfrm>
        </p:spPr>
        <p:txBody>
          <a:bodyPr anchor="b"/>
          <a:lstStyle>
            <a:lvl1pPr algn="l">
              <a:defRPr sz="2800"/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9" y="2583180"/>
            <a:ext cx="8039624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7" r="10105"/>
          <a:stretch/>
        </p:blipFill>
        <p:spPr bwMode="auto">
          <a:xfrm>
            <a:off x="9897762" y="2218450"/>
            <a:ext cx="2038865" cy="764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5194" y="3410043"/>
            <a:ext cx="1224000" cy="12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0837" y="926731"/>
            <a:ext cx="1452715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837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,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2024064"/>
            <a:ext cx="8101013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7" y="5913438"/>
            <a:ext cx="8101013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8934451" y="2033590"/>
            <a:ext cx="2633662" cy="3879847"/>
          </a:xfrm>
        </p:spPr>
        <p:txBody>
          <a:bodyPr/>
          <a:lstStyle>
            <a:lvl1pPr marL="266700" indent="-266700">
              <a:defRPr sz="1400"/>
            </a:lvl1pPr>
            <a:lvl2pPr marL="542925" indent="-276225">
              <a:defRPr sz="1400"/>
            </a:lvl2pPr>
            <a:lvl3pPr marL="809625" indent="-266700">
              <a:defRPr sz="1400"/>
            </a:lvl3pPr>
            <a:lvl4pPr marL="990600" indent="-180975">
              <a:defRPr sz="1400"/>
            </a:lvl4pPr>
            <a:lvl5pPr marL="1162050" indent="-171450"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02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3036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635" y="1552576"/>
            <a:ext cx="10961477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5448300"/>
            <a:ext cx="109442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4229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4116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61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1235677"/>
            <a:ext cx="10944224" cy="4677762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35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828675"/>
            <a:ext cx="10944224" cy="50847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23887" y="5913438"/>
            <a:ext cx="10944225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212403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9" y="1196976"/>
            <a:ext cx="5292723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275388" y="1196976"/>
            <a:ext cx="5292725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5913438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275385" y="5913438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170003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7" y="2024063"/>
            <a:ext cx="52927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275389" y="2024063"/>
            <a:ext cx="5292724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5086351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275385" y="5086351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00823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9" y="610632"/>
            <a:ext cx="10956924" cy="387519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1158790"/>
            <a:ext cx="10944224" cy="488641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1065951" y="381001"/>
            <a:ext cx="514351" cy="14970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fld id="{A5DEC3FA-4FB7-4309-A077-6BB31CA8E81A}" type="slidenum">
              <a:rPr lang="en-US" sz="1000" noProof="0" smtClean="0"/>
              <a:pPr algn="r"/>
              <a:t>‹#›</a:t>
            </a:fld>
            <a:endParaRPr lang="en-US" sz="1600" noProof="0" dirty="0"/>
          </a:p>
        </p:txBody>
      </p:sp>
      <p:cxnSp>
        <p:nvCxnSpPr>
          <p:cNvPr id="11" name="Gerader Verbinder 10"/>
          <p:cNvCxnSpPr/>
          <p:nvPr/>
        </p:nvCxnSpPr>
        <p:spPr>
          <a:xfrm>
            <a:off x="623889" y="339297"/>
            <a:ext cx="52927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6275389" y="339297"/>
            <a:ext cx="52927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452060"/>
            <a:ext cx="2275200" cy="120448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623888" y="381001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1000" dirty="0" smtClean="0"/>
              <a:t>Plans for 2</a:t>
            </a:r>
            <a:r>
              <a:rPr lang="en-US" sz="1000" baseline="30000" dirty="0" smtClean="0"/>
              <a:t>nd</a:t>
            </a:r>
            <a:r>
              <a:rPr lang="en-US" sz="1000" baseline="0" dirty="0" smtClean="0"/>
              <a:t> half 2019</a:t>
            </a:r>
            <a:endParaRPr lang="en-US" sz="1000" dirty="0"/>
          </a:p>
        </p:txBody>
      </p:sp>
      <p:sp>
        <p:nvSpPr>
          <p:cNvPr id="8" name="Rechteck 7"/>
          <p:cNvSpPr/>
          <p:nvPr/>
        </p:nvSpPr>
        <p:spPr>
          <a:xfrm>
            <a:off x="6275389" y="381001"/>
            <a:ext cx="5101693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1000" dirty="0" smtClean="0"/>
              <a:t>Joint</a:t>
            </a:r>
            <a:r>
              <a:rPr lang="en-US" sz="1000" baseline="0" dirty="0" smtClean="0"/>
              <a:t> Operations Workshop 2019, 26.06.2019</a:t>
            </a:r>
            <a:endParaRPr lang="en-US" sz="1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8558" y="6242284"/>
            <a:ext cx="540000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600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  <p:sldLayoutId id="2147483673" r:id="rId6"/>
    <p:sldLayoutId id="2147483668" r:id="rId7"/>
    <p:sldLayoutId id="2147483669" r:id="rId8"/>
    <p:sldLayoutId id="2147483670" r:id="rId9"/>
    <p:sldLayoutId id="2147483671" r:id="rId10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14000"/>
        </a:lnSpc>
        <a:spcBef>
          <a:spcPts val="1800"/>
        </a:spcBef>
        <a:buClr>
          <a:schemeClr val="bg2"/>
        </a:buClr>
        <a:buFontTx/>
        <a:buBlip>
          <a:blip r:embed="rId1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188" algn="l" defTabSz="914400" rtl="0" eaLnBrk="1" latinLnBrk="0" hangingPunct="1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15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82663" indent="-26828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►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17303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788" indent="-180975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275" userDrawn="1">
          <p15:clr>
            <a:srgbClr val="F26B43"/>
          </p15:clr>
        </p15:guide>
        <p15:guide id="2" pos="3727" userDrawn="1">
          <p15:clr>
            <a:srgbClr val="F26B43"/>
          </p15:clr>
        </p15:guide>
        <p15:guide id="3" pos="3953" userDrawn="1">
          <p15:clr>
            <a:srgbClr val="F26B43"/>
          </p15:clr>
        </p15:guide>
        <p15:guide id="4" pos="393" userDrawn="1">
          <p15:clr>
            <a:srgbClr val="F26B43"/>
          </p15:clr>
        </p15:guide>
        <p15:guide id="5" pos="7287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xfel.desy.de/operation/facility_development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2019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447"/>
          <a:stretch/>
        </p:blipFill>
        <p:spPr bwMode="auto">
          <a:xfrm>
            <a:off x="596901" y="704517"/>
            <a:ext cx="10693400" cy="4007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344"/>
          <a:stretch/>
        </p:blipFill>
        <p:spPr bwMode="auto">
          <a:xfrm>
            <a:off x="596901" y="1739899"/>
            <a:ext cx="10693400" cy="4248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897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on the list in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7199" y="1158790"/>
            <a:ext cx="9840913" cy="488641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4.5 MHz operation</a:t>
            </a:r>
          </a:p>
          <a:p>
            <a:pPr marL="0" indent="0">
              <a:buNone/>
            </a:pPr>
            <a:r>
              <a:rPr lang="en-US" dirty="0" smtClean="0"/>
              <a:t>New energy working points (16.5 GeV &amp; 11.5 GeV)</a:t>
            </a:r>
          </a:p>
          <a:p>
            <a:pPr marL="0" indent="0">
              <a:buNone/>
            </a:pPr>
            <a:r>
              <a:rPr lang="en-US" dirty="0" smtClean="0"/>
              <a:t>SASE2 HXRSS (Dev. Project #5)</a:t>
            </a:r>
          </a:p>
          <a:p>
            <a:pPr marL="0" indent="0">
              <a:buNone/>
            </a:pPr>
            <a:r>
              <a:rPr lang="en-US" dirty="0" smtClean="0"/>
              <a:t>Dispersion based fresh slice 2 color lasing </a:t>
            </a:r>
            <a:r>
              <a:rPr lang="en-US" dirty="0"/>
              <a:t>SASE2 (Dev. Project </a:t>
            </a:r>
            <a:r>
              <a:rPr lang="en-US" dirty="0" smtClean="0"/>
              <a:t>#2, #8)</a:t>
            </a:r>
          </a:p>
          <a:p>
            <a:pPr marL="0" indent="0">
              <a:buNone/>
            </a:pPr>
            <a:r>
              <a:rPr lang="en-US" dirty="0" smtClean="0"/>
              <a:t>Short pulse (100 </a:t>
            </a:r>
            <a:r>
              <a:rPr lang="en-US" dirty="0" err="1" smtClean="0"/>
              <a:t>pC</a:t>
            </a:r>
            <a:r>
              <a:rPr lang="en-US" dirty="0" smtClean="0"/>
              <a:t> bunch charge operation), photon pulse characterization (Dev. Project #6, angular streaking @  SQS)</a:t>
            </a:r>
          </a:p>
          <a:p>
            <a:pPr marL="0" indent="0">
              <a:buNone/>
            </a:pPr>
            <a:r>
              <a:rPr lang="en-US" dirty="0" smtClean="0"/>
              <a:t>Advanced SASE set-up beyond GMD signal (Dev. project #4)</a:t>
            </a:r>
          </a:p>
          <a:p>
            <a:pPr marL="0" indent="0">
              <a:buNone/>
            </a:pPr>
            <a:r>
              <a:rPr lang="en-US" sz="2800" b="1" dirty="0" smtClean="0"/>
              <a:t>…….</a:t>
            </a:r>
          </a:p>
          <a:p>
            <a:pPr marL="72390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84200" y="1244600"/>
            <a:ext cx="330200" cy="165100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sz="1400" dirty="0" err="1" smtClean="0"/>
          </a:p>
        </p:txBody>
      </p:sp>
      <p:sp>
        <p:nvSpPr>
          <p:cNvPr id="5" name="Rectangle 4"/>
          <p:cNvSpPr/>
          <p:nvPr/>
        </p:nvSpPr>
        <p:spPr>
          <a:xfrm>
            <a:off x="914400" y="1244600"/>
            <a:ext cx="330200" cy="165100"/>
          </a:xfrm>
          <a:prstGeom prst="rect">
            <a:avLst/>
          </a:prstGeom>
          <a:solidFill>
            <a:srgbClr val="FFC000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sz="1400" dirty="0" err="1" smtClean="0"/>
          </a:p>
        </p:txBody>
      </p:sp>
      <p:sp>
        <p:nvSpPr>
          <p:cNvPr id="6" name="Rectangle 5"/>
          <p:cNvSpPr/>
          <p:nvPr/>
        </p:nvSpPr>
        <p:spPr>
          <a:xfrm>
            <a:off x="584200" y="1818640"/>
            <a:ext cx="330200" cy="165100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sz="1400" dirty="0" err="1" smtClean="0"/>
          </a:p>
        </p:txBody>
      </p:sp>
      <p:sp>
        <p:nvSpPr>
          <p:cNvPr id="7" name="Rectangle 6"/>
          <p:cNvSpPr/>
          <p:nvPr/>
        </p:nvSpPr>
        <p:spPr>
          <a:xfrm>
            <a:off x="914400" y="1816100"/>
            <a:ext cx="330200" cy="165100"/>
          </a:xfrm>
          <a:prstGeom prst="rect">
            <a:avLst/>
          </a:prstGeom>
          <a:solidFill>
            <a:srgbClr val="FFC000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sz="1400" dirty="0" err="1" smtClean="0"/>
          </a:p>
        </p:txBody>
      </p:sp>
      <p:sp>
        <p:nvSpPr>
          <p:cNvPr id="8" name="Rectangle 7"/>
          <p:cNvSpPr/>
          <p:nvPr/>
        </p:nvSpPr>
        <p:spPr>
          <a:xfrm>
            <a:off x="584200" y="2392680"/>
            <a:ext cx="330200" cy="165100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sz="1400" dirty="0" err="1" smtClean="0"/>
          </a:p>
        </p:txBody>
      </p:sp>
      <p:sp>
        <p:nvSpPr>
          <p:cNvPr id="10" name="Rectangle 9"/>
          <p:cNvSpPr/>
          <p:nvPr/>
        </p:nvSpPr>
        <p:spPr>
          <a:xfrm>
            <a:off x="584200" y="2966720"/>
            <a:ext cx="330200" cy="165100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sz="1400" dirty="0" err="1" smtClean="0"/>
          </a:p>
        </p:txBody>
      </p:sp>
      <p:sp>
        <p:nvSpPr>
          <p:cNvPr id="11" name="Rectangle 10"/>
          <p:cNvSpPr/>
          <p:nvPr/>
        </p:nvSpPr>
        <p:spPr>
          <a:xfrm>
            <a:off x="584200" y="3540760"/>
            <a:ext cx="330200" cy="165100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sz="1400" dirty="0" err="1" smtClean="0"/>
          </a:p>
        </p:txBody>
      </p:sp>
      <p:sp>
        <p:nvSpPr>
          <p:cNvPr id="12" name="Rectangle 11"/>
          <p:cNvSpPr/>
          <p:nvPr/>
        </p:nvSpPr>
        <p:spPr>
          <a:xfrm>
            <a:off x="584200" y="4483100"/>
            <a:ext cx="330200" cy="165100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sz="1400" dirty="0" err="1" smtClean="0"/>
          </a:p>
        </p:txBody>
      </p:sp>
      <p:sp>
        <p:nvSpPr>
          <p:cNvPr id="13" name="Rectangle 12"/>
          <p:cNvSpPr/>
          <p:nvPr/>
        </p:nvSpPr>
        <p:spPr>
          <a:xfrm>
            <a:off x="914400" y="4483100"/>
            <a:ext cx="330200" cy="165100"/>
          </a:xfrm>
          <a:prstGeom prst="rect">
            <a:avLst/>
          </a:prstGeom>
          <a:solidFill>
            <a:srgbClr val="912AA6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sz="1400" dirty="0" err="1" smtClean="0"/>
          </a:p>
        </p:txBody>
      </p:sp>
      <p:sp>
        <p:nvSpPr>
          <p:cNvPr id="14" name="Rectangle 13"/>
          <p:cNvSpPr/>
          <p:nvPr/>
        </p:nvSpPr>
        <p:spPr>
          <a:xfrm>
            <a:off x="901700" y="3540760"/>
            <a:ext cx="72000" cy="165100"/>
          </a:xfrm>
          <a:prstGeom prst="rect">
            <a:avLst/>
          </a:prstGeom>
          <a:solidFill>
            <a:srgbClr val="FFC000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US" sz="1400" dirty="0" err="1" smtClean="0"/>
          </a:p>
        </p:txBody>
      </p:sp>
    </p:spTree>
    <p:extLst>
      <p:ext uri="{BB962C8B-B14F-4D97-AF65-F5344CB8AC3E}">
        <p14:creationId xmlns:p14="http://schemas.microsoft.com/office/powerpoint/2010/main" val="379215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Facility Development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://xfel.desy.de/operation/facility_development/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750" y="1282700"/>
            <a:ext cx="42291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750" y="579083"/>
            <a:ext cx="4229100" cy="5878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3" y="1930112"/>
            <a:ext cx="4433887" cy="437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759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2019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447"/>
          <a:stretch/>
        </p:blipFill>
        <p:spPr bwMode="auto">
          <a:xfrm>
            <a:off x="596901" y="704517"/>
            <a:ext cx="10693400" cy="4007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344"/>
          <a:stretch/>
        </p:blipFill>
        <p:spPr bwMode="auto">
          <a:xfrm>
            <a:off x="596901" y="1739899"/>
            <a:ext cx="10693400" cy="4248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508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Schedule for 2019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6.7. – 15.7. : Start-up after shut-down, ‘Summer BBA’, SASE3 kicker, tune-up </a:t>
            </a:r>
            <a:r>
              <a:rPr lang="en-US" dirty="0"/>
              <a:t>beam </a:t>
            </a:r>
            <a:r>
              <a:rPr lang="en-US" dirty="0" smtClean="0"/>
              <a:t>stops ,  4.5 </a:t>
            </a:r>
            <a:r>
              <a:rPr lang="en-US" dirty="0"/>
              <a:t>MHz </a:t>
            </a:r>
            <a:r>
              <a:rPr lang="en-US" dirty="0" smtClean="0"/>
              <a:t>preparation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27.7. – 4.8.: </a:t>
            </a:r>
            <a:r>
              <a:rPr lang="en-US" dirty="0" smtClean="0"/>
              <a:t>MCP commissioning, 4.5 MHz photon diagnostics (3 days), SA2 </a:t>
            </a:r>
            <a:r>
              <a:rPr lang="en-US" dirty="0" smtClean="0"/>
              <a:t>HXRSS (2 days), Short bunches/100 </a:t>
            </a:r>
            <a:r>
              <a:rPr lang="en-US" dirty="0" err="1" smtClean="0"/>
              <a:t>pC</a:t>
            </a:r>
            <a:r>
              <a:rPr lang="en-US" dirty="0" smtClean="0"/>
              <a:t> </a:t>
            </a:r>
            <a:r>
              <a:rPr lang="en-US" dirty="0" smtClean="0"/>
              <a:t>(2 </a:t>
            </a:r>
            <a:r>
              <a:rPr lang="en-US" dirty="0" smtClean="0"/>
              <a:t>days)</a:t>
            </a:r>
          </a:p>
          <a:p>
            <a:r>
              <a:rPr lang="en-US" dirty="0" smtClean="0"/>
              <a:t>2.9. – 9.9. : </a:t>
            </a:r>
            <a:r>
              <a:rPr lang="en-US" dirty="0"/>
              <a:t>Start-up after </a:t>
            </a:r>
            <a:r>
              <a:rPr lang="en-US" dirty="0" smtClean="0"/>
              <a:t>shut-down, SA2 HXRSS (2 </a:t>
            </a:r>
            <a:r>
              <a:rPr lang="en-US" dirty="0"/>
              <a:t>days</a:t>
            </a:r>
            <a:r>
              <a:rPr lang="en-US" dirty="0" smtClean="0"/>
              <a:t>)</a:t>
            </a:r>
          </a:p>
          <a:p>
            <a:r>
              <a:rPr lang="en-US" dirty="0" smtClean="0"/>
              <a:t>1.10. – 6.10: 16.5 GeV working point (3 days), SA2 HXRSS (2 days)</a:t>
            </a:r>
          </a:p>
          <a:p>
            <a:r>
              <a:rPr lang="en-US" dirty="0" smtClean="0"/>
              <a:t>28.10. – 3.11: 11.5 GeV working point (3 days), SA2 HXRSS (2 days)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98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3954" y="604655"/>
            <a:ext cx="11598046" cy="387519"/>
          </a:xfrm>
        </p:spPr>
        <p:txBody>
          <a:bodyPr/>
          <a:lstStyle/>
          <a:p>
            <a:r>
              <a:rPr lang="en-US" dirty="0" smtClean="0"/>
              <a:t>Outlook to 2020</a:t>
            </a:r>
            <a:endParaRPr lang="en-US" dirty="0"/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>
          <a:xfrm>
            <a:off x="7899400" y="1177424"/>
            <a:ext cx="3857171" cy="164950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800" dirty="0" smtClean="0"/>
              <a:t>Scheduled Down: 70 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 smtClean="0"/>
              <a:t>30 d scheduled maintenance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 smtClean="0"/>
              <a:t>10 d interlock tests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dirty="0" smtClean="0"/>
              <a:t>Operation: 7100h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 smtClean="0"/>
              <a:t>Access, setup and tuning: 1902 h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1800" dirty="0" smtClean="0"/>
              <a:t>250 h on demand maintenance and repair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1800" dirty="0" smtClean="0"/>
              <a:t>600 h set-up after long shut-down &amp; no-beam tests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1800" dirty="0" smtClean="0"/>
              <a:t>850 h tuning before user operation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 smtClean="0"/>
              <a:t>Facility Development: 1176 h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 smtClean="0"/>
              <a:t>X-Ray Delivery: 4026 h</a:t>
            </a:r>
            <a:endParaRPr lang="en-US" sz="1800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004" y="1285540"/>
            <a:ext cx="6578371" cy="458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307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Plans for JOWS 2019-2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Another workshop with approx. 40 attendees during winter-shutdown (i.e. before Christmas)</a:t>
            </a:r>
          </a:p>
          <a:p>
            <a:r>
              <a:rPr lang="en-US" dirty="0" smtClean="0"/>
              <a:t>Possible Topics: </a:t>
            </a:r>
            <a:endParaRPr lang="en-US" dirty="0"/>
          </a:p>
          <a:p>
            <a:pPr marL="0" indent="0" algn="ctr">
              <a:buNone/>
            </a:pPr>
            <a:r>
              <a:rPr lang="en-US" sz="3600" dirty="0" smtClean="0">
                <a:latin typeface="Elephant" panose="02020904090505020303" pitchFamily="18" charset="0"/>
              </a:rPr>
              <a:t>Let’s discuss during the barbecue</a:t>
            </a:r>
          </a:p>
          <a:p>
            <a:pPr lvl="1" algn="ctr"/>
            <a:endParaRPr lang="en-US" sz="3600" dirty="0">
              <a:latin typeface="Elephant" panose="0202090409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557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theme/theme1.xml><?xml version="1.0" encoding="utf-8"?>
<a:theme xmlns:a="http://schemas.openxmlformats.org/drawingml/2006/main" name="template-european-xfel-DESY-new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</a:spPr>
      <a:bodyPr rtlCol="0" anchor="ctr">
        <a:noAutofit/>
      </a:bodyPr>
      <a:lstStyle>
        <a:defPPr algn="ctr">
          <a:lnSpc>
            <a:spcPct val="113000"/>
          </a:lnSpc>
          <a:defRPr sz="1400" dirty="0" err="1" smtClean="0"/>
        </a:defPPr>
      </a:lst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marL="269875" indent="-269875">
          <a:lnSpc>
            <a:spcPct val="112000"/>
          </a:lnSpc>
          <a:buBlip>
            <a:blip xmlns:r="http://schemas.openxmlformats.org/officeDocument/2006/relationships" r:embed="rId1"/>
          </a:buBlip>
          <a:defRPr sz="1400"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XFEL_PowerPoint_16x9.potx" id="{5D9E4C7F-CF90-47AA-9B5A-D1B8A1F64B49}" vid="{107EC11D-EED3-47DC-89A2-C8C245B9F565}"/>
    </a:ext>
  </a:extLst>
</a:theme>
</file>

<file path=ppt/theme/theme2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template-european-xfel-DESY-new</Template>
  <TotalTime>0</TotalTime>
  <Words>294</Words>
  <Application>Microsoft Office PowerPoint</Application>
  <PresentationFormat>Custom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template-european-xfel-DESY-new</vt:lpstr>
      <vt:lpstr>Schedule 2019</vt:lpstr>
      <vt:lpstr>Things on the list in 2019</vt:lpstr>
      <vt:lpstr>Facility Development Proposals</vt:lpstr>
      <vt:lpstr>Schedule 2019</vt:lpstr>
      <vt:lpstr>Possible Schedule for 2019 Development</vt:lpstr>
      <vt:lpstr>Outlook to 2020</vt:lpstr>
      <vt:lpstr>Plans for JOWS 2019-2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Schedule 2019</dc:title>
  <dc:creator>wdecking</dc:creator>
  <cp:lastModifiedBy>wdecking</cp:lastModifiedBy>
  <cp:revision>27</cp:revision>
  <dcterms:created xsi:type="dcterms:W3CDTF">2019-06-25T14:25:44Z</dcterms:created>
  <dcterms:modified xsi:type="dcterms:W3CDTF">2019-06-28T11:12:54Z</dcterms:modified>
</cp:coreProperties>
</file>