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1" r:id="rId3"/>
    <p:sldId id="295" r:id="rId4"/>
    <p:sldId id="294" r:id="rId5"/>
    <p:sldId id="260" r:id="rId6"/>
    <p:sldId id="292" r:id="rId7"/>
    <p:sldId id="293" r:id="rId8"/>
    <p:sldId id="259" r:id="rId9"/>
    <p:sldId id="261" r:id="rId10"/>
    <p:sldId id="401" r:id="rId11"/>
    <p:sldId id="390" r:id="rId12"/>
    <p:sldId id="397" r:id="rId13"/>
    <p:sldId id="399" r:id="rId14"/>
    <p:sldId id="40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480" y="200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26.06.19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26.06.19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  <p:pic>
        <p:nvPicPr>
          <p:cNvPr id="7" name="Grafik 7">
            <a:extLst>
              <a:ext uri="{FF2B5EF4-FFF2-40B4-BE49-F238E27FC236}">
                <a16:creationId xmlns:a16="http://schemas.microsoft.com/office/drawing/2014/main" id="{5FA2F4A1-8BAA-C24D-9F47-A8BC8D35B9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604" y="2276872"/>
            <a:ext cx="1421207" cy="1422000"/>
          </a:xfrm>
          <a:prstGeom prst="rect">
            <a:avLst/>
          </a:prstGeom>
        </p:spPr>
      </p:pic>
      <p:pic>
        <p:nvPicPr>
          <p:cNvPr id="9" name="Grafik 6">
            <a:extLst>
              <a:ext uri="{FF2B5EF4-FFF2-40B4-BE49-F238E27FC236}">
                <a16:creationId xmlns:a16="http://schemas.microsoft.com/office/drawing/2014/main" id="{760EFFF2-7F1B-1C48-95FF-AF8EBD1C38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876" y="6393872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457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29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60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3998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03006B-E7BB-9B49-A1C4-B5EB44DD6EBE}"/>
              </a:ext>
            </a:extLst>
          </p:cNvPr>
          <p:cNvSpPr txBox="1"/>
          <p:nvPr userDrawn="1"/>
        </p:nvSpPr>
        <p:spPr>
          <a:xfrm>
            <a:off x="6791689" y="453710"/>
            <a:ext cx="0" cy="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967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27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8118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404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55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64772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1847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0301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/>
              <a:t>European XFEL Joint Operation Workshop: </a:t>
            </a:r>
            <a:r>
              <a:rPr lang="en-US" sz="900" dirty="0"/>
              <a:t>Break out - Stability</a:t>
            </a:r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R. Kammering, 26. June 2019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  <p:sp>
        <p:nvSpPr>
          <p:cNvPr id="12" name="Textfeld 13">
            <a:extLst>
              <a:ext uri="{FF2B5EF4-FFF2-40B4-BE49-F238E27FC236}">
                <a16:creationId xmlns:a16="http://schemas.microsoft.com/office/drawing/2014/main" id="{A3470F79-71A2-EF48-A907-A1781B221519}"/>
              </a:ext>
            </a:extLst>
          </p:cNvPr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4" name="Grafik 9">
            <a:extLst>
              <a:ext uri="{FF2B5EF4-FFF2-40B4-BE49-F238E27FC236}">
                <a16:creationId xmlns:a16="http://schemas.microsoft.com/office/drawing/2014/main" id="{07A9143E-A992-E641-A219-BFBFAE786465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521" y="6413956"/>
            <a:ext cx="325552" cy="1006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099B30-67E0-B34C-AEF3-CBABBF32A2E6}"/>
              </a:ext>
            </a:extLst>
          </p:cNvPr>
          <p:cNvSpPr txBox="1"/>
          <p:nvPr userDrawn="1"/>
        </p:nvSpPr>
        <p:spPr>
          <a:xfrm>
            <a:off x="1816689" y="442061"/>
            <a:ext cx="0" cy="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4"/>
              </a:buBlip>
            </a:pPr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125481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  <p:sldLayoutId id="2147483671" r:id="rId13"/>
    <p:sldLayoutId id="2147483674" r:id="rId14"/>
    <p:sldLayoutId id="2147483668" r:id="rId15"/>
    <p:sldLayoutId id="2147483670" r:id="rId16"/>
    <p:sldLayoutId id="2147483673" r:id="rId17"/>
    <p:sldLayoutId id="2147483669" r:id="rId18"/>
    <p:sldLayoutId id="2147483666" r:id="rId19"/>
    <p:sldLayoutId id="2147483675" r:id="rId20"/>
  </p:sldLayoutIdLst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2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25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>
          <p15:clr>
            <a:srgbClr val="F26B43"/>
          </p15:clr>
        </p15:guide>
        <p15:guide id="2" pos="2767">
          <p15:clr>
            <a:srgbClr val="F26B43"/>
          </p15:clr>
        </p15:guide>
        <p15:guide id="3" pos="2993">
          <p15:clr>
            <a:srgbClr val="F26B43"/>
          </p15:clr>
        </p15:guide>
        <p15:guide id="4" pos="385">
          <p15:clr>
            <a:srgbClr val="F26B43"/>
          </p15:clr>
        </p15:guide>
        <p15:guide id="5" pos="5375">
          <p15:clr>
            <a:srgbClr val="F26B43"/>
          </p15:clr>
        </p15:guide>
        <p15:guide id="6" orient="horz" pos="37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A89B1-B965-7A43-A057-50FC4572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from activities in the Stability Break-Out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8FDB6-38A2-F140-9256-2E22BB5090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Presenting material provided Peter, </a:t>
            </a:r>
            <a:r>
              <a:rPr lang="en-US" dirty="0" err="1"/>
              <a:t>Jost</a:t>
            </a:r>
            <a:r>
              <a:rPr lang="en-US" dirty="0"/>
              <a:t>, Sebastian, Marie, Christo, Julien</a:t>
            </a:r>
          </a:p>
        </p:txBody>
      </p:sp>
    </p:spTree>
    <p:extLst>
      <p:ext uri="{BB962C8B-B14F-4D97-AF65-F5344CB8AC3E}">
        <p14:creationId xmlns:p14="http://schemas.microsoft.com/office/powerpoint/2010/main" val="405986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9CD4D-B27B-3A4B-8D0F-0145E453C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from Julien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8EF2A-D42F-E743-8DA9-8F82C571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commissioning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gun</a:t>
            </a:r>
            <a:r>
              <a:rPr lang="de-DE" dirty="0"/>
              <a:t> Drift </a:t>
            </a:r>
            <a:r>
              <a:rPr lang="de-DE" dirty="0" err="1"/>
              <a:t>Compensation</a:t>
            </a:r>
            <a:r>
              <a:rPr lang="de-DE" dirty="0"/>
              <a:t> Module [Julien] </a:t>
            </a:r>
          </a:p>
          <a:p>
            <a:pPr lvl="1"/>
            <a:r>
              <a:rPr lang="de-DE" dirty="0"/>
              <a:t>  </a:t>
            </a:r>
            <a:r>
              <a:rPr lang="de-DE" dirty="0" err="1"/>
              <a:t>firmware</a:t>
            </a:r>
            <a:r>
              <a:rPr lang="de-DE" dirty="0"/>
              <a:t> was </a:t>
            </a:r>
            <a:r>
              <a:rPr lang="de-DE" dirty="0" err="1"/>
              <a:t>installed</a:t>
            </a:r>
            <a:r>
              <a:rPr lang="de-DE" dirty="0"/>
              <a:t>, </a:t>
            </a:r>
            <a:r>
              <a:rPr lang="de-DE" dirty="0" err="1"/>
              <a:t>server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running</a:t>
            </a:r>
            <a:r>
              <a:rPr lang="de-DE" dirty="0"/>
              <a:t>, but not </a:t>
            </a:r>
            <a:r>
              <a:rPr lang="de-DE" dirty="0" err="1"/>
              <a:t>tested</a:t>
            </a:r>
            <a:r>
              <a:rPr lang="de-DE" dirty="0"/>
              <a:t> </a:t>
            </a:r>
            <a:r>
              <a:rPr lang="de-DE" dirty="0" err="1"/>
              <a:t>yet</a:t>
            </a:r>
            <a:br>
              <a:rPr lang="de-DE" dirty="0"/>
            </a:br>
            <a:endParaRPr lang="de-DE" dirty="0"/>
          </a:p>
          <a:p>
            <a:r>
              <a:rPr lang="de-DE" dirty="0" err="1"/>
              <a:t>commissioning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AH1 Drift </a:t>
            </a:r>
            <a:r>
              <a:rPr lang="de-DE" dirty="0" err="1"/>
              <a:t>Compensation</a:t>
            </a:r>
            <a:r>
              <a:rPr lang="de-DE" dirty="0"/>
              <a:t> Module [Julien]</a:t>
            </a:r>
          </a:p>
          <a:p>
            <a:pPr lvl="1"/>
            <a:r>
              <a:rPr lang="de-DE" dirty="0" err="1"/>
              <a:t>commissioning</a:t>
            </a:r>
            <a:r>
              <a:rPr lang="de-DE" dirty="0"/>
              <a:t> </a:t>
            </a:r>
            <a:r>
              <a:rPr lang="de-DE" dirty="0" err="1"/>
              <a:t>started</a:t>
            </a:r>
            <a:r>
              <a:rPr lang="de-DE" dirty="0"/>
              <a:t>, but not </a:t>
            </a:r>
            <a:r>
              <a:rPr lang="de-DE" dirty="0" err="1"/>
              <a:t>finished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hardware</a:t>
            </a:r>
            <a:r>
              <a:rPr lang="de-DE" dirty="0"/>
              <a:t> </a:t>
            </a:r>
            <a:r>
              <a:rPr lang="de-DE" dirty="0" err="1"/>
              <a:t>modifications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(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shutdown</a:t>
            </a:r>
            <a:r>
              <a:rPr lang="de-DE" dirty="0"/>
              <a:t>)</a:t>
            </a:r>
          </a:p>
          <a:p>
            <a:r>
              <a:rPr lang="de-DE" dirty="0" err="1"/>
              <a:t>investigate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DCM </a:t>
            </a:r>
            <a:r>
              <a:rPr lang="de-DE" dirty="0" err="1"/>
              <a:t>and</a:t>
            </a:r>
            <a:r>
              <a:rPr lang="de-DE" dirty="0"/>
              <a:t> REFM-OPT on BAM </a:t>
            </a:r>
            <a:r>
              <a:rPr lang="de-DE" dirty="0" err="1"/>
              <a:t>jitter</a:t>
            </a:r>
            <a:endParaRPr lang="de-DE" dirty="0"/>
          </a:p>
          <a:p>
            <a:pPr lvl="1"/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obtained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</a:t>
            </a:r>
            <a:r>
              <a:rPr lang="de-DE" dirty="0" err="1"/>
              <a:t>week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shutdown</a:t>
            </a:r>
            <a:br>
              <a:rPr lang="de-DE" dirty="0"/>
            </a:br>
            <a:r>
              <a:rPr lang="de-DE" dirty="0"/>
              <a:t> 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continued</a:t>
            </a:r>
            <a:r>
              <a:rPr lang="de-DE" dirty="0"/>
              <a:t> at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88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nhaltsplatzhalt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7" y="1186893"/>
            <a:ext cx="8744398" cy="240412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991" y="1119458"/>
            <a:ext cx="6986328" cy="338324"/>
          </a:xfrm>
        </p:spPr>
        <p:txBody>
          <a:bodyPr/>
          <a:lstStyle/>
          <a:p>
            <a:r>
              <a:rPr lang="en-US" dirty="0"/>
              <a:t>First evaluation of optical synchronization system</a:t>
            </a:r>
          </a:p>
        </p:txBody>
      </p:sp>
      <p:sp>
        <p:nvSpPr>
          <p:cNvPr id="40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539552" y="6171666"/>
            <a:ext cx="7461703" cy="140131"/>
          </a:xfrm>
        </p:spPr>
        <p:txBody>
          <a:bodyPr/>
          <a:lstStyle/>
          <a:p>
            <a:r>
              <a:rPr lang="en-US" sz="1050" dirty="0"/>
              <a:t>| Precision Synchronization for large scale Accelerators | CLEO 2019, San Jose, CA, USA | Holger </a:t>
            </a:r>
            <a:r>
              <a:rPr lang="en-US" sz="1050" dirty="0" err="1"/>
              <a:t>Schlarb</a:t>
            </a:r>
            <a:r>
              <a:rPr lang="en-US" sz="1050" dirty="0"/>
              <a:t>, 10.05.2019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2584" y="2564904"/>
            <a:ext cx="20697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Correlate arrival times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35496" y="3657360"/>
            <a:ext cx="2710832" cy="2032115"/>
            <a:chOff x="47327" y="3733480"/>
            <a:chExt cx="3614443" cy="2709486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27" y="3733480"/>
              <a:ext cx="3614443" cy="2709486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63" name="Left Brace 62"/>
            <p:cNvSpPr/>
            <p:nvPr/>
          </p:nvSpPr>
          <p:spPr>
            <a:xfrm rot="16200000">
              <a:off x="2059631" y="5191929"/>
              <a:ext cx="90011" cy="375281"/>
            </a:xfrm>
            <a:prstGeom prst="leftBrace">
              <a:avLst>
                <a:gd name="adj1" fmla="val 8333"/>
                <a:gd name="adj2" fmla="val 52016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78897" y="5450304"/>
              <a:ext cx="669415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25" dirty="0"/>
                <a:t>12.8 </a:t>
              </a:r>
              <a:r>
                <a:rPr lang="de-DE" sz="825" dirty="0" err="1"/>
                <a:t>fs</a:t>
              </a:r>
              <a:endParaRPr lang="de-DE" sz="825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92140" y="4731174"/>
              <a:ext cx="590333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25" dirty="0"/>
                <a:t>4.2 </a:t>
              </a:r>
              <a:r>
                <a:rPr lang="de-DE" sz="825" dirty="0" err="1"/>
                <a:t>fs</a:t>
              </a:r>
              <a:endParaRPr lang="de-DE" sz="825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631504" y="4925276"/>
              <a:ext cx="223044" cy="45006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195737" y="3359472"/>
            <a:ext cx="3187478" cy="2391786"/>
            <a:chOff x="2927648" y="3336296"/>
            <a:chExt cx="4249971" cy="3189048"/>
          </a:xfrm>
        </p:grpSpPr>
        <p:grpSp>
          <p:nvGrpSpPr>
            <p:cNvPr id="18" name="Group 17"/>
            <p:cNvGrpSpPr/>
            <p:nvPr/>
          </p:nvGrpSpPr>
          <p:grpSpPr>
            <a:xfrm>
              <a:off x="2927648" y="3336296"/>
              <a:ext cx="4249971" cy="3189048"/>
              <a:chOff x="2873573" y="2991582"/>
              <a:chExt cx="4249971" cy="3189048"/>
            </a:xfrm>
            <a:noFill/>
          </p:grpSpPr>
          <p:pic>
            <p:nvPicPr>
              <p:cNvPr id="3076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73573" y="2991582"/>
                <a:ext cx="4249971" cy="318904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</p:pic>
          <p:sp>
            <p:nvSpPr>
              <p:cNvPr id="14" name="Left Brace 13"/>
              <p:cNvSpPr/>
              <p:nvPr/>
            </p:nvSpPr>
            <p:spPr>
              <a:xfrm rot="16200000">
                <a:off x="5215284" y="4760139"/>
                <a:ext cx="90011" cy="375281"/>
              </a:xfrm>
              <a:prstGeom prst="leftBrace">
                <a:avLst>
                  <a:gd name="adj1" fmla="val 8333"/>
                  <a:gd name="adj2" fmla="val 52016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35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034549" y="5018514"/>
                <a:ext cx="513389" cy="29238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de-DE" sz="825" dirty="0"/>
                  <a:t>12fs</a:t>
                </a: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>
                <a:off x="4836228" y="4240138"/>
                <a:ext cx="198702" cy="216024"/>
              </a:xfrm>
              <a:prstGeom prst="straightConnector1">
                <a:avLst/>
              </a:prstGeom>
              <a:grpFill/>
              <a:ln w="95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>
                <a:off x="5111857" y="4555728"/>
                <a:ext cx="198702" cy="216024"/>
              </a:xfrm>
              <a:prstGeom prst="straightConnector1">
                <a:avLst/>
              </a:prstGeom>
              <a:grpFill/>
              <a:ln w="952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4388738" y="4194553"/>
                <a:ext cx="551861" cy="292388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de-DE" sz="825" dirty="0"/>
                  <a:t>1.1fs</a:t>
                </a:r>
              </a:p>
            </p:txBody>
          </p:sp>
        </p:grpSp>
        <p:cxnSp>
          <p:nvCxnSpPr>
            <p:cNvPr id="35" name="Straight Connector 34"/>
            <p:cNvCxnSpPr>
              <a:endCxn id="14" idx="0"/>
            </p:cNvCxnSpPr>
            <p:nvPr/>
          </p:nvCxnSpPr>
          <p:spPr>
            <a:xfrm>
              <a:off x="5126724" y="5008454"/>
              <a:ext cx="0" cy="239034"/>
            </a:xfrm>
            <a:prstGeom prst="line">
              <a:avLst/>
            </a:prstGeom>
            <a:ln w="95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5510411" y="4568544"/>
              <a:ext cx="0" cy="651131"/>
            </a:xfrm>
            <a:prstGeom prst="line">
              <a:avLst/>
            </a:prstGeom>
            <a:ln w="95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4943546" y="3591018"/>
            <a:ext cx="4041093" cy="2110336"/>
            <a:chOff x="6591395" y="3645024"/>
            <a:chExt cx="5388124" cy="2813781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1395" y="3645024"/>
              <a:ext cx="5388124" cy="2797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cxnSp>
          <p:nvCxnSpPr>
            <p:cNvPr id="46" name="Straight Arrow Connector 45"/>
            <p:cNvCxnSpPr/>
            <p:nvPr/>
          </p:nvCxnSpPr>
          <p:spPr>
            <a:xfrm>
              <a:off x="11136560" y="4980978"/>
              <a:ext cx="0" cy="56259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11136560" y="6025152"/>
              <a:ext cx="0" cy="43365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7968208" y="5543573"/>
              <a:ext cx="36004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9624392" y="4336657"/>
              <a:ext cx="15943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Residual </a:t>
              </a:r>
              <a:r>
                <a:rPr lang="de-DE" sz="1200" dirty="0" err="1"/>
                <a:t>jitter</a:t>
              </a:r>
              <a:r>
                <a:rPr lang="de-DE" sz="1200" dirty="0"/>
                <a:t> </a:t>
              </a:r>
            </a:p>
            <a:p>
              <a:r>
                <a:rPr lang="de-DE" sz="1200" dirty="0"/>
                <a:t>~ 1.1fs </a:t>
              </a:r>
              <a:r>
                <a:rPr lang="de-DE" sz="1200" dirty="0" err="1"/>
                <a:t>rms</a:t>
              </a:r>
              <a:endParaRPr lang="de-DE" sz="1200" dirty="0"/>
            </a:p>
            <a:p>
              <a:r>
                <a:rPr lang="de-DE" sz="1200" dirty="0"/>
                <a:t>(1min ….5kHz)</a:t>
              </a: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flipH="1">
              <a:off x="7425841" y="4794209"/>
              <a:ext cx="216024" cy="17607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7526138" y="4415575"/>
              <a:ext cx="1575645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Instrument </a:t>
              </a:r>
              <a:r>
                <a:rPr lang="de-DE" sz="1050" dirty="0" err="1"/>
                <a:t>noise</a:t>
              </a:r>
              <a:endParaRPr lang="de-DE" sz="105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3032029" y="1862826"/>
            <a:ext cx="3740219" cy="639139"/>
            <a:chOff x="4042706" y="1340768"/>
            <a:chExt cx="4986958" cy="85218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4242761" y="1340768"/>
              <a:ext cx="4586847" cy="53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ight Arrow 71"/>
            <p:cNvSpPr/>
            <p:nvPr/>
          </p:nvSpPr>
          <p:spPr>
            <a:xfrm rot="16200000">
              <a:off x="4105645" y="1844208"/>
              <a:ext cx="274232" cy="400110"/>
            </a:xfrm>
            <a:prstGeom prst="rightArrow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6" name="Right Arrow 95"/>
            <p:cNvSpPr/>
            <p:nvPr/>
          </p:nvSpPr>
          <p:spPr>
            <a:xfrm rot="16200000">
              <a:off x="8690269" y="1853559"/>
              <a:ext cx="278679" cy="400110"/>
            </a:xfrm>
            <a:prstGeom prst="rightArrow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2322708" y="2864987"/>
            <a:ext cx="4214936" cy="5078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214313" indent="-214313" algn="ctr">
              <a:buFont typeface="Wingdings" pitchFamily="2" charset="2"/>
              <a:buChar char="è"/>
            </a:pPr>
            <a:r>
              <a:rPr lang="en-US" sz="1350" b="1" dirty="0">
                <a:sym typeface="Wingdings" panose="05000000000000000000" pitchFamily="2" charset="2"/>
              </a:rPr>
              <a:t>Chain:</a:t>
            </a:r>
            <a:r>
              <a:rPr lang="en-US" sz="1350" dirty="0">
                <a:sym typeface="Wingdings" panose="05000000000000000000" pitchFamily="2" charset="2"/>
              </a:rPr>
              <a:t> MLO  </a:t>
            </a:r>
            <a:r>
              <a:rPr lang="en-US" sz="1350" dirty="0" err="1">
                <a:sym typeface="Wingdings" panose="05000000000000000000" pitchFamily="2" charset="2"/>
              </a:rPr>
              <a:t>Distr</a:t>
            </a:r>
            <a:r>
              <a:rPr lang="en-US" sz="1350" dirty="0">
                <a:sym typeface="Wingdings" panose="05000000000000000000" pitchFamily="2" charset="2"/>
              </a:rPr>
              <a:t>  Link  BAM </a:t>
            </a:r>
            <a:r>
              <a:rPr lang="en-US" sz="1350" b="1" dirty="0">
                <a:sym typeface="Wingdings" panose="05000000000000000000" pitchFamily="2" charset="2"/>
              </a:rPr>
              <a:t>&lt; 0.8 fs </a:t>
            </a:r>
            <a:r>
              <a:rPr lang="en-US" sz="1350" b="1" dirty="0" err="1">
                <a:sym typeface="Wingdings" panose="05000000000000000000" pitchFamily="2" charset="2"/>
              </a:rPr>
              <a:t>rms</a:t>
            </a:r>
            <a:endParaRPr lang="en-US" sz="1350" b="1" dirty="0">
              <a:sym typeface="Wingdings" panose="05000000000000000000" pitchFamily="2" charset="2"/>
            </a:endParaRPr>
          </a:p>
          <a:p>
            <a:pPr algn="ctr"/>
            <a:r>
              <a:rPr lang="en-US" sz="1350" dirty="0">
                <a:sym typeface="Wingdings" panose="05000000000000000000" pitchFamily="2" charset="2"/>
              </a:rPr>
              <a:t>     (for short time scales)</a:t>
            </a:r>
            <a:endParaRPr lang="en-US" sz="1350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612218" y="3743012"/>
            <a:ext cx="5772697" cy="1638903"/>
            <a:chOff x="2149623" y="3847682"/>
            <a:chExt cx="7696929" cy="2185204"/>
          </a:xfrm>
        </p:grpSpPr>
        <p:sp>
          <p:nvSpPr>
            <p:cNvPr id="106" name="TextBox 105"/>
            <p:cNvSpPr txBox="1"/>
            <p:nvPr/>
          </p:nvSpPr>
          <p:spPr>
            <a:xfrm rot="649281">
              <a:off x="8313653" y="3847682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 rot="649281">
              <a:off x="5110286" y="5257613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 rot="649281">
              <a:off x="2149623" y="5294222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2951798" y="15010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414m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467957" y="150108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1932m</a:t>
            </a:r>
          </a:p>
        </p:txBody>
      </p:sp>
    </p:spTree>
    <p:extLst>
      <p:ext uri="{BB962C8B-B14F-4D97-AF65-F5344CB8AC3E}">
        <p14:creationId xmlns:p14="http://schemas.microsoft.com/office/powerpoint/2010/main" val="21873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662964"/>
            <a:ext cx="2702150" cy="2025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Inhaltsplatzhalt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7" y="1186893"/>
            <a:ext cx="8744398" cy="2404126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55" y="3355360"/>
            <a:ext cx="3196118" cy="239589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361" y="3582337"/>
            <a:ext cx="4034597" cy="21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991" y="1119458"/>
            <a:ext cx="6986328" cy="338324"/>
          </a:xfrm>
        </p:spPr>
        <p:txBody>
          <a:bodyPr/>
          <a:lstStyle/>
          <a:p>
            <a:r>
              <a:rPr lang="en-US" dirty="0"/>
              <a:t>First evaluation of optical synchronization system</a:t>
            </a:r>
          </a:p>
        </p:txBody>
      </p:sp>
      <p:sp>
        <p:nvSpPr>
          <p:cNvPr id="40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11560" y="6134352"/>
            <a:ext cx="7461703" cy="140131"/>
          </a:xfrm>
        </p:spPr>
        <p:txBody>
          <a:bodyPr/>
          <a:lstStyle/>
          <a:p>
            <a:r>
              <a:rPr lang="en-US" sz="1050" dirty="0"/>
              <a:t>| Precision Synchronization for large scale Accelerators | CLEO 2019, San Jose, CA, USA | Holger </a:t>
            </a:r>
            <a:r>
              <a:rPr lang="en-US" sz="1050" dirty="0" err="1"/>
              <a:t>Schlarb</a:t>
            </a:r>
            <a:r>
              <a:rPr lang="en-US" sz="1050" dirty="0"/>
              <a:t>, 10.05.2019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2584" y="2564904"/>
            <a:ext cx="20697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Correlate arrival times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622206" y="1863630"/>
            <a:ext cx="278369" cy="0"/>
          </a:xfrm>
          <a:prstGeom prst="straightConnector1">
            <a:avLst/>
          </a:prstGeom>
          <a:ln w="3810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51798" y="15010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414m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67957" y="150108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1932m</a:t>
            </a:r>
          </a:p>
        </p:txBody>
      </p:sp>
      <p:sp>
        <p:nvSpPr>
          <p:cNvPr id="63" name="Left Brace 62"/>
          <p:cNvSpPr/>
          <p:nvPr/>
        </p:nvSpPr>
        <p:spPr>
          <a:xfrm rot="16200000">
            <a:off x="1261522" y="4936728"/>
            <a:ext cx="67508" cy="281461"/>
          </a:xfrm>
          <a:prstGeom prst="leftBrace">
            <a:avLst>
              <a:gd name="adj1" fmla="val 8333"/>
              <a:gd name="adj2" fmla="val 52016"/>
            </a:avLst>
          </a:prstGeom>
          <a:noFill/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64" name="TextBox 63"/>
          <p:cNvSpPr txBox="1"/>
          <p:nvPr/>
        </p:nvSpPr>
        <p:spPr>
          <a:xfrm>
            <a:off x="1080891" y="5179907"/>
            <a:ext cx="50206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25" dirty="0"/>
              <a:t>12.2 </a:t>
            </a:r>
            <a:r>
              <a:rPr lang="de-DE" sz="825" dirty="0" err="1"/>
              <a:t>fs</a:t>
            </a:r>
            <a:endParaRPr lang="de-DE" sz="825" dirty="0"/>
          </a:p>
        </p:txBody>
      </p:sp>
      <p:sp>
        <p:nvSpPr>
          <p:cNvPr id="68" name="TextBox 67"/>
          <p:cNvSpPr txBox="1"/>
          <p:nvPr/>
        </p:nvSpPr>
        <p:spPr>
          <a:xfrm>
            <a:off x="1709682" y="4503294"/>
            <a:ext cx="44275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25" dirty="0"/>
              <a:t>6.0 </a:t>
            </a:r>
            <a:r>
              <a:rPr lang="de-DE" sz="825" dirty="0" err="1"/>
              <a:t>fs</a:t>
            </a:r>
            <a:endParaRPr lang="de-DE" sz="825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488094" y="4608647"/>
            <a:ext cx="221588" cy="5744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16200000">
            <a:off x="3651126" y="4947405"/>
            <a:ext cx="67508" cy="281461"/>
          </a:xfrm>
          <a:prstGeom prst="leftBrace">
            <a:avLst>
              <a:gd name="adj1" fmla="val 8333"/>
              <a:gd name="adj2" fmla="val 52016"/>
            </a:avLst>
          </a:prstGeom>
          <a:noFill/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Box 14"/>
          <p:cNvSpPr txBox="1"/>
          <p:nvPr/>
        </p:nvSpPr>
        <p:spPr>
          <a:xfrm>
            <a:off x="3515574" y="5141186"/>
            <a:ext cx="38504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25" dirty="0"/>
              <a:t>12fs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667727" y="4295889"/>
            <a:ext cx="149027" cy="162018"/>
          </a:xfrm>
          <a:prstGeom prst="straightConnector1">
            <a:avLst/>
          </a:prstGeom>
          <a:noFill/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874449" y="4532582"/>
            <a:ext cx="149027" cy="162018"/>
          </a:xfrm>
          <a:prstGeom prst="straightConnector1">
            <a:avLst/>
          </a:prstGeom>
          <a:noFill/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332111" y="4261700"/>
            <a:ext cx="41389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25" dirty="0"/>
              <a:t>2.1fs</a:t>
            </a:r>
          </a:p>
        </p:txBody>
      </p:sp>
      <p:cxnSp>
        <p:nvCxnSpPr>
          <p:cNvPr id="35" name="Straight Connector 34"/>
          <p:cNvCxnSpPr>
            <a:endCxn id="14" idx="0"/>
          </p:cNvCxnSpPr>
          <p:nvPr/>
        </p:nvCxnSpPr>
        <p:spPr>
          <a:xfrm>
            <a:off x="3544149" y="4875105"/>
            <a:ext cx="0" cy="179276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826256" y="4527832"/>
            <a:ext cx="0" cy="488348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352420" y="4455115"/>
            <a:ext cx="0" cy="42194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8352420" y="5376114"/>
            <a:ext cx="0" cy="32524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977442" y="4887162"/>
            <a:ext cx="2700300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18294" y="4109743"/>
            <a:ext cx="1195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Residual </a:t>
            </a:r>
            <a:r>
              <a:rPr lang="de-DE" sz="1200" dirty="0" err="1"/>
              <a:t>jitter</a:t>
            </a:r>
            <a:r>
              <a:rPr lang="de-DE" sz="1200" dirty="0"/>
              <a:t> </a:t>
            </a:r>
          </a:p>
          <a:p>
            <a:r>
              <a:rPr lang="de-DE" sz="1200" dirty="0"/>
              <a:t>~ 2.1fs </a:t>
            </a:r>
            <a:r>
              <a:rPr lang="de-DE" sz="1200" dirty="0" err="1"/>
              <a:t>rms</a:t>
            </a:r>
            <a:endParaRPr lang="de-DE" sz="1200" dirty="0"/>
          </a:p>
          <a:p>
            <a:r>
              <a:rPr lang="de-DE" sz="1200" dirty="0"/>
              <a:t>(1min ….5kHz)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524827" y="4293030"/>
            <a:ext cx="154502" cy="75455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44603" y="4168931"/>
            <a:ext cx="11817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Instrument </a:t>
            </a:r>
            <a:r>
              <a:rPr lang="de-DE" sz="1050" dirty="0" err="1"/>
              <a:t>noise</a:t>
            </a:r>
            <a:endParaRPr lang="de-DE" sz="1050" dirty="0"/>
          </a:p>
        </p:txBody>
      </p:sp>
      <p:sp>
        <p:nvSpPr>
          <p:cNvPr id="72" name="Right Arrow 71"/>
          <p:cNvSpPr/>
          <p:nvPr/>
        </p:nvSpPr>
        <p:spPr>
          <a:xfrm rot="16200000">
            <a:off x="6805488" y="2240657"/>
            <a:ext cx="205674" cy="300083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6200000">
            <a:off x="6509021" y="2247419"/>
            <a:ext cx="209009" cy="300083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27518" y="2864987"/>
            <a:ext cx="4205318" cy="5078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214313" indent="-214313" algn="ctr">
              <a:buFont typeface="Wingdings" pitchFamily="2" charset="2"/>
              <a:buChar char="è"/>
            </a:pPr>
            <a:r>
              <a:rPr lang="en-US" sz="1350" b="1" dirty="0">
                <a:sym typeface="Wingdings" panose="05000000000000000000" pitchFamily="2" charset="2"/>
              </a:rPr>
              <a:t>Chain:</a:t>
            </a:r>
            <a:r>
              <a:rPr lang="en-US" sz="1350" dirty="0">
                <a:sym typeface="Wingdings" panose="05000000000000000000" pitchFamily="2" charset="2"/>
              </a:rPr>
              <a:t> MLO  SLO  Link  BAM </a:t>
            </a:r>
            <a:r>
              <a:rPr lang="en-US" sz="1350" b="1" dirty="0">
                <a:sym typeface="Wingdings" panose="05000000000000000000" pitchFamily="2" charset="2"/>
              </a:rPr>
              <a:t>&lt; 1.5 fs </a:t>
            </a:r>
            <a:r>
              <a:rPr lang="en-US" sz="1350" b="1" dirty="0" err="1">
                <a:sym typeface="Wingdings" panose="05000000000000000000" pitchFamily="2" charset="2"/>
              </a:rPr>
              <a:t>rms</a:t>
            </a:r>
            <a:endParaRPr lang="en-US" sz="1350" b="1" dirty="0">
              <a:sym typeface="Wingdings" panose="05000000000000000000" pitchFamily="2" charset="2"/>
            </a:endParaRPr>
          </a:p>
          <a:p>
            <a:pPr algn="ctr"/>
            <a:r>
              <a:rPr lang="en-US" sz="1350" dirty="0">
                <a:sym typeface="Wingdings" panose="05000000000000000000" pitchFamily="2" charset="2"/>
              </a:rPr>
              <a:t>     (for short time scales)</a:t>
            </a:r>
            <a:endParaRPr lang="en-US" sz="135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612218" y="3743012"/>
            <a:ext cx="5772697" cy="1638903"/>
            <a:chOff x="2149623" y="3847682"/>
            <a:chExt cx="7696929" cy="2185204"/>
          </a:xfrm>
        </p:grpSpPr>
        <p:sp>
          <p:nvSpPr>
            <p:cNvPr id="20" name="TextBox 19"/>
            <p:cNvSpPr txBox="1"/>
            <p:nvPr/>
          </p:nvSpPr>
          <p:spPr>
            <a:xfrm rot="649281">
              <a:off x="8313653" y="3847682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 rot="649281">
              <a:off x="5110286" y="5257613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649281">
              <a:off x="2149623" y="5294222"/>
              <a:ext cx="15328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Preliminary</a:t>
              </a:r>
            </a:p>
            <a:p>
              <a:r>
                <a:rPr lang="en-US" sz="1500" dirty="0">
                  <a:solidFill>
                    <a:schemeClr val="bg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493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  <p:bldP spid="68" grpId="0"/>
      <p:bldP spid="14" grpId="0" animBg="1"/>
      <p:bldP spid="15" grpId="0"/>
      <p:bldP spid="58" grpId="0"/>
      <p:bldP spid="53" grpId="0"/>
      <p:bldP spid="60" grpId="0"/>
      <p:bldP spid="72" grpId="0" animBg="1"/>
      <p:bldP spid="96" grpId="0" animBg="1"/>
      <p:bldP spid="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nhaltsplatzhalt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7" y="1186893"/>
            <a:ext cx="8744398" cy="240412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991" y="1119458"/>
            <a:ext cx="6986328" cy="338324"/>
          </a:xfrm>
        </p:spPr>
        <p:txBody>
          <a:bodyPr/>
          <a:lstStyle/>
          <a:p>
            <a:r>
              <a:rPr lang="en-US" dirty="0"/>
              <a:t>First evaluation of optical synchronization system</a:t>
            </a:r>
          </a:p>
        </p:txBody>
      </p:sp>
      <p:sp>
        <p:nvSpPr>
          <p:cNvPr id="40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592285" y="6071851"/>
            <a:ext cx="7461703" cy="140131"/>
          </a:xfrm>
        </p:spPr>
        <p:txBody>
          <a:bodyPr/>
          <a:lstStyle/>
          <a:p>
            <a:r>
              <a:rPr lang="en-US" sz="1050" dirty="0"/>
              <a:t>| Precision Synchronization for large scale Accelerators | CLEO 2019, San Jose, CA, USA | Holger </a:t>
            </a:r>
            <a:r>
              <a:rPr lang="en-US" sz="1050" dirty="0" err="1"/>
              <a:t>Schlarb</a:t>
            </a:r>
            <a:r>
              <a:rPr lang="en-US" sz="1050" dirty="0"/>
              <a:t>, 10.05.2019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2584" y="2564904"/>
            <a:ext cx="20697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Correlate arrival times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622206" y="1863630"/>
            <a:ext cx="278369" cy="0"/>
          </a:xfrm>
          <a:prstGeom prst="straightConnector1">
            <a:avLst/>
          </a:prstGeom>
          <a:ln w="3810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51798" y="15010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414m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67957" y="150108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1932m</a:t>
            </a:r>
          </a:p>
        </p:txBody>
      </p:sp>
      <p:sp>
        <p:nvSpPr>
          <p:cNvPr id="72" name="Right Arrow 71"/>
          <p:cNvSpPr/>
          <p:nvPr/>
        </p:nvSpPr>
        <p:spPr>
          <a:xfrm rot="16200000">
            <a:off x="6805488" y="2240657"/>
            <a:ext cx="205674" cy="300083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6200000">
            <a:off x="6509021" y="2247419"/>
            <a:ext cx="209009" cy="300083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08281" y="2864987"/>
            <a:ext cx="4243790" cy="5078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214313" indent="-214313" algn="ctr">
              <a:buFont typeface="Wingdings" pitchFamily="2" charset="2"/>
              <a:buChar char="è"/>
            </a:pPr>
            <a:r>
              <a:rPr lang="en-US" sz="1350" b="1" dirty="0">
                <a:sym typeface="Wingdings" panose="05000000000000000000" pitchFamily="2" charset="2"/>
              </a:rPr>
              <a:t>Chain:</a:t>
            </a:r>
            <a:r>
              <a:rPr lang="en-US" sz="1350" dirty="0">
                <a:sym typeface="Wingdings" panose="05000000000000000000" pitchFamily="2" charset="2"/>
              </a:rPr>
              <a:t> MLO  SLO  Link  BAM </a:t>
            </a:r>
            <a:r>
              <a:rPr lang="en-US" sz="1350" b="1" dirty="0">
                <a:sym typeface="Wingdings" panose="05000000000000000000" pitchFamily="2" charset="2"/>
              </a:rPr>
              <a:t>&lt; 20 fs </a:t>
            </a:r>
            <a:r>
              <a:rPr lang="en-US" sz="1350" b="1" dirty="0" err="1">
                <a:sym typeface="Wingdings" panose="05000000000000000000" pitchFamily="2" charset="2"/>
              </a:rPr>
              <a:t>pkpk</a:t>
            </a:r>
            <a:endParaRPr lang="en-US" sz="1350" b="1" dirty="0">
              <a:sym typeface="Wingdings" panose="05000000000000000000" pitchFamily="2" charset="2"/>
            </a:endParaRPr>
          </a:p>
          <a:p>
            <a:pPr algn="ctr"/>
            <a:r>
              <a:rPr lang="en-US" sz="1350" dirty="0">
                <a:sym typeface="Wingdings" panose="05000000000000000000" pitchFamily="2" charset="2"/>
              </a:rPr>
              <a:t>     (long time scales)</a:t>
            </a:r>
            <a:endParaRPr lang="en-US" sz="135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410572" y="3548409"/>
            <a:ext cx="4705990" cy="2228622"/>
            <a:chOff x="5880762" y="3588212"/>
            <a:chExt cx="6274653" cy="2971496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0762" y="3588212"/>
              <a:ext cx="6274653" cy="2971496"/>
            </a:xfrm>
            <a:prstGeom prst="rect">
              <a:avLst/>
            </a:prstGeom>
            <a:noFill/>
            <a:ln>
              <a:noFill/>
            </a:ln>
            <a:effectLst/>
          </p:spPr>
        </p:pic>
        <p:cxnSp>
          <p:nvCxnSpPr>
            <p:cNvPr id="22" name="Straight Arrow Connector 21"/>
            <p:cNvCxnSpPr/>
            <p:nvPr/>
          </p:nvCxnSpPr>
          <p:spPr>
            <a:xfrm>
              <a:off x="6669568" y="6151656"/>
              <a:ext cx="489904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751246" y="4405932"/>
              <a:ext cx="474535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751246" y="5619175"/>
              <a:ext cx="474535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680176" y="3873901"/>
              <a:ext cx="0" cy="4973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7665117" y="5642325"/>
              <a:ext cx="0" cy="49730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741219" y="3914072"/>
              <a:ext cx="1382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&lt; 20 </a:t>
              </a:r>
              <a:r>
                <a:rPr lang="de-DE" sz="1200" dirty="0" err="1"/>
                <a:t>fs</a:t>
              </a:r>
              <a:r>
                <a:rPr lang="de-DE" sz="1200" dirty="0"/>
                <a:t> </a:t>
              </a:r>
              <a:r>
                <a:rPr lang="de-DE" sz="1200" dirty="0" err="1"/>
                <a:t>pkpk</a:t>
              </a:r>
              <a:endParaRPr lang="de-DE" sz="12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 flipV="1">
              <a:off x="9029662" y="5786803"/>
              <a:ext cx="405721" cy="18773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438543" y="5828755"/>
              <a:ext cx="136404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25" dirty="0"/>
                <a:t>BAM non-</a:t>
              </a:r>
              <a:r>
                <a:rPr lang="de-DE" sz="825" dirty="0" err="1"/>
                <a:t>linearity</a:t>
              </a:r>
              <a:endParaRPr lang="de-DE" sz="825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89434" y="5828755"/>
              <a:ext cx="848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2 </a:t>
              </a:r>
              <a:r>
                <a:rPr lang="de-DE" sz="1200" dirty="0" err="1"/>
                <a:t>days</a:t>
              </a:r>
              <a:endParaRPr lang="de-DE" sz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-20103" y="3537012"/>
            <a:ext cx="4754121" cy="2251416"/>
            <a:chOff x="-26804" y="3573016"/>
            <a:chExt cx="6338828" cy="3001888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804" y="3573016"/>
              <a:ext cx="6338828" cy="3001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>
              <a:off x="789713" y="6165304"/>
              <a:ext cx="489904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932968" y="5826751"/>
              <a:ext cx="848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2 </a:t>
              </a:r>
              <a:r>
                <a:rPr lang="de-DE" sz="1200" dirty="0" err="1"/>
                <a:t>days</a:t>
              </a:r>
              <a:endParaRPr lang="de-DE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5800" y="3769340"/>
              <a:ext cx="26250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 err="1"/>
                <a:t>No</a:t>
              </a:r>
              <a:r>
                <a:rPr lang="de-DE" sz="1200" dirty="0"/>
                <a:t> </a:t>
              </a:r>
              <a:r>
                <a:rPr lang="de-DE" sz="1200" dirty="0" err="1"/>
                <a:t>arrival</a:t>
              </a:r>
              <a:r>
                <a:rPr lang="de-DE" sz="1200" dirty="0"/>
                <a:t> time </a:t>
              </a:r>
              <a:r>
                <a:rPr lang="de-DE" sz="1200" dirty="0" err="1"/>
                <a:t>feedback</a:t>
              </a:r>
              <a:r>
                <a:rPr lang="de-DE" sz="1200" dirty="0"/>
                <a:t>!!!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573596" y="4107894"/>
              <a:ext cx="0" cy="186664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3573596" y="5290705"/>
              <a:ext cx="98146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~450 </a:t>
              </a:r>
              <a:r>
                <a:rPr lang="de-DE" sz="1200" dirty="0" err="1"/>
                <a:t>fs</a:t>
              </a:r>
              <a:r>
                <a:rPr lang="de-DE" sz="1200" dirty="0"/>
                <a:t> </a:t>
              </a:r>
            </a:p>
            <a:p>
              <a:r>
                <a:rPr lang="de-DE" sz="1200" dirty="0" err="1"/>
                <a:t>pkpk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422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2C6F9CB-C499-0644-B6D5-7FFF1AE64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220" y="3042317"/>
            <a:ext cx="4089400" cy="3067050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2E4704-8347-974F-B35A-C8635C118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4089400" cy="30670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F22582E-334C-D248-9BF1-4F6D00ACE8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92772"/>
            <a:ext cx="4089400" cy="306705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73EEC84-3470-554F-AA85-723CC80E6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Correlation IPM intensity vs. XGM electron signal (1. bunch – 3m in time range)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555DC-FBB8-0D4C-9F99-BBD003C2BE04}"/>
              </a:ext>
            </a:extLst>
          </p:cNvPr>
          <p:cNvSpPr txBox="1"/>
          <p:nvPr/>
        </p:nvSpPr>
        <p:spPr>
          <a:xfrm>
            <a:off x="3219683" y="6045347"/>
            <a:ext cx="2736304" cy="41283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Even ID(IPM) = Event ID(XGM)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9F5B6E-76D9-524F-9C25-7572BC448335}"/>
              </a:ext>
            </a:extLst>
          </p:cNvPr>
          <p:cNvSpPr txBox="1"/>
          <p:nvPr/>
        </p:nvSpPr>
        <p:spPr>
          <a:xfrm>
            <a:off x="5464572" y="1575926"/>
            <a:ext cx="2736304" cy="41283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Even ID(IPM) = Event ID(XGM) + 1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BAAB8D-BF55-BF49-A7A0-17B3C49B3993}"/>
              </a:ext>
            </a:extLst>
          </p:cNvPr>
          <p:cNvSpPr txBox="1"/>
          <p:nvPr/>
        </p:nvSpPr>
        <p:spPr>
          <a:xfrm>
            <a:off x="928068" y="1544653"/>
            <a:ext cx="2736304" cy="41283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Even ID(IPM) = Event ID(XGM) - 1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408F9B-035B-4340-90B1-E7E50624401F}"/>
              </a:ext>
            </a:extLst>
          </p:cNvPr>
          <p:cNvSpPr txBox="1"/>
          <p:nvPr/>
        </p:nvSpPr>
        <p:spPr>
          <a:xfrm>
            <a:off x="2243498" y="2039859"/>
            <a:ext cx="1547316" cy="29170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correl. </a:t>
            </a:r>
            <a:r>
              <a:rPr lang="en-US" sz="1400" dirty="0" err="1"/>
              <a:t>coeff</a:t>
            </a:r>
            <a:r>
              <a:rPr lang="en-US" sz="1400" dirty="0"/>
              <a:t>. </a:t>
            </a:r>
            <a:r>
              <a:rPr lang="en-US" sz="1400" b="1" dirty="0"/>
              <a:t>-0.93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9884B9-7B59-7F4E-AEC9-023ED3A1CB41}"/>
              </a:ext>
            </a:extLst>
          </p:cNvPr>
          <p:cNvSpPr txBox="1"/>
          <p:nvPr/>
        </p:nvSpPr>
        <p:spPr>
          <a:xfrm>
            <a:off x="6890778" y="3933056"/>
            <a:ext cx="1547316" cy="29170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correl. </a:t>
            </a:r>
            <a:r>
              <a:rPr lang="en-US" sz="1400" dirty="0" err="1"/>
              <a:t>coeff</a:t>
            </a:r>
            <a:r>
              <a:rPr lang="en-US" sz="1400" dirty="0"/>
              <a:t>. -0.11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CDF67-10EC-9B4D-980E-9E5302556A8E}"/>
              </a:ext>
            </a:extLst>
          </p:cNvPr>
          <p:cNvSpPr txBox="1"/>
          <p:nvPr/>
        </p:nvSpPr>
        <p:spPr>
          <a:xfrm>
            <a:off x="4341503" y="5432291"/>
            <a:ext cx="1547316" cy="29170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/>
              <a:t>correl. </a:t>
            </a:r>
            <a:r>
              <a:rPr lang="en-US" sz="1400" dirty="0" err="1"/>
              <a:t>coeff</a:t>
            </a:r>
            <a:r>
              <a:rPr lang="en-US" sz="1400" dirty="0"/>
              <a:t>. -0.18</a:t>
            </a:r>
          </a:p>
        </p:txBody>
      </p:sp>
    </p:spTree>
    <p:extLst>
      <p:ext uri="{BB962C8B-B14F-4D97-AF65-F5344CB8AC3E}">
        <p14:creationId xmlns:p14="http://schemas.microsoft.com/office/powerpoint/2010/main" val="429416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AEDC-C74E-6441-891E-48F20FA6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topic list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156A5-2EE8-5A48-A1E2-8C944763A5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2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435377-60B4-EC46-BD59-85D416627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three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6A0EB1-4F57-8B48-A52F-3AB4A09A6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Pointing stability</a:t>
            </a:r>
          </a:p>
          <a:p>
            <a:r>
              <a:rPr lang="en-US" sz="2000" dirty="0"/>
              <a:t> Temporal stability</a:t>
            </a:r>
          </a:p>
          <a:p>
            <a:r>
              <a:rPr lang="en-US" sz="2000" dirty="0"/>
              <a:t> Longitudinal profile control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D93537-D5B6-3E41-B31E-451F16A2E2C8}"/>
              </a:ext>
            </a:extLst>
          </p:cNvPr>
          <p:cNvSpPr txBox="1"/>
          <p:nvPr/>
        </p:nvSpPr>
        <p:spPr>
          <a:xfrm>
            <a:off x="2987824" y="2030148"/>
            <a:ext cx="2016224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See slides from Peter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61081-7806-5F46-B9A1-9FE3564387DF}"/>
              </a:ext>
            </a:extLst>
          </p:cNvPr>
          <p:cNvSpPr txBox="1"/>
          <p:nvPr/>
        </p:nvSpPr>
        <p:spPr>
          <a:xfrm>
            <a:off x="3203848" y="2569405"/>
            <a:ext cx="2592288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See slides from MSK/</a:t>
            </a:r>
            <a:r>
              <a:rPr lang="en-US" sz="4400" b="1" dirty="0" err="1">
                <a:solidFill>
                  <a:schemeClr val="bg1"/>
                </a:solidFill>
              </a:rPr>
              <a:t>LbSync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06369D-B7A6-0942-83A9-E7521DE9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64980B-23DE-7241-B97F-CDA52543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25625"/>
            <a:ext cx="7705229" cy="4351338"/>
          </a:xfrm>
        </p:spPr>
        <p:txBody>
          <a:bodyPr>
            <a:normAutofit/>
          </a:bodyPr>
          <a:lstStyle/>
          <a:p>
            <a:r>
              <a:rPr lang="en-US" sz="1800" dirty="0"/>
              <a:t> Set up steering group on stability issues</a:t>
            </a:r>
          </a:p>
          <a:p>
            <a:pPr lvl="1"/>
            <a:r>
              <a:rPr lang="en-US" sz="1800" dirty="0"/>
              <a:t> people from photon diag. and/or experiment side</a:t>
            </a:r>
          </a:p>
          <a:p>
            <a:pPr lvl="2"/>
            <a:r>
              <a:rPr lang="en-US" sz="1800" dirty="0"/>
              <a:t>Theo (XPD), Peter (FXE), Ulrike (MID), Laurent (SCS), Dennis (CAS), Wajid (CAS), Denys (CAS)</a:t>
            </a:r>
          </a:p>
          <a:p>
            <a:pPr lvl="1"/>
            <a:r>
              <a:rPr lang="en-US" sz="1800" dirty="0"/>
              <a:t> timing</a:t>
            </a:r>
          </a:p>
          <a:p>
            <a:pPr lvl="2"/>
            <a:r>
              <a:rPr lang="en-US" sz="1800" dirty="0"/>
              <a:t>Christo, </a:t>
            </a:r>
            <a:r>
              <a:rPr lang="en-US" sz="1800" dirty="0" err="1"/>
              <a:t>Jost</a:t>
            </a:r>
            <a:r>
              <a:rPr lang="en-US" sz="1800" dirty="0"/>
              <a:t>, Björn, Julien, Holger</a:t>
            </a:r>
          </a:p>
          <a:p>
            <a:pPr lvl="1"/>
            <a:r>
              <a:rPr lang="en-US" sz="1800" dirty="0"/>
              <a:t> transversal plane</a:t>
            </a:r>
          </a:p>
          <a:p>
            <a:pPr lvl="2"/>
            <a:r>
              <a:rPr lang="en-US" sz="1800" dirty="0"/>
              <a:t>Raimund, </a:t>
            </a:r>
            <a:r>
              <a:rPr lang="en-US" sz="1800" dirty="0" err="1"/>
              <a:t>Winni</a:t>
            </a:r>
            <a:r>
              <a:rPr lang="en-US" sz="1800" dirty="0"/>
              <a:t> (chair)</a:t>
            </a:r>
          </a:p>
          <a:p>
            <a:pPr lvl="1"/>
            <a:r>
              <a:rPr lang="en-US" sz="1800" dirty="0"/>
              <a:t> laser</a:t>
            </a:r>
          </a:p>
          <a:p>
            <a:pPr lvl="2"/>
            <a:r>
              <a:rPr lang="en-US" sz="1800" dirty="0"/>
              <a:t>Lutz, Max should name someone</a:t>
            </a:r>
          </a:p>
          <a:p>
            <a:pPr lvl="1"/>
            <a:endParaRPr 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E0F9DF-F961-4343-948D-97E52D25B5E4}"/>
              </a:ext>
            </a:extLst>
          </p:cNvPr>
          <p:cNvSpPr txBox="1"/>
          <p:nvPr/>
        </p:nvSpPr>
        <p:spPr>
          <a:xfrm rot="2006863">
            <a:off x="6024510" y="2128564"/>
            <a:ext cx="2008214" cy="648218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85000" lnSpcReduction="1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53369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77032-7C6E-F94E-BBC1-0D8E2A120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A841-1E2C-464C-B12E-B82746DB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 Work out stability measures, implement and display them -&gt; HLC</a:t>
            </a:r>
          </a:p>
          <a:p>
            <a:r>
              <a:rPr lang="en-US" sz="1600" dirty="0"/>
              <a:t> Define common nomenclature for these (intra train, inter train, jitter vs drifts, …)</a:t>
            </a:r>
          </a:p>
          <a:p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F3ED0A-3EE4-B94D-BAD4-6846955B71E7}"/>
              </a:ext>
            </a:extLst>
          </p:cNvPr>
          <p:cNvSpPr txBox="1"/>
          <p:nvPr/>
        </p:nvSpPr>
        <p:spPr>
          <a:xfrm rot="2006863">
            <a:off x="6786532" y="1979065"/>
            <a:ext cx="1835632" cy="48726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6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2353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06369D-B7A6-0942-83A9-E7521DE9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Pointing stability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64980B-23DE-7241-B97F-CDA52543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825625"/>
            <a:ext cx="8203475" cy="4583884"/>
          </a:xfrm>
        </p:spPr>
        <p:txBody>
          <a:bodyPr>
            <a:normAutofit/>
          </a:bodyPr>
          <a:lstStyle/>
          <a:p>
            <a:r>
              <a:rPr lang="en-US" sz="1600" dirty="0"/>
              <a:t> Development: Database in Karabo for photon beam positions (next slide)</a:t>
            </a:r>
          </a:p>
          <a:p>
            <a:r>
              <a:rPr lang="en-US" sz="1600" dirty="0"/>
              <a:t> Development: Visualization tools</a:t>
            </a:r>
          </a:p>
          <a:p>
            <a:pPr lvl="1"/>
            <a:r>
              <a:rPr lang="en-US" sz="1600" dirty="0"/>
              <a:t> Karabo: Scatter plot from imagers, XGM, IPM (next slide)</a:t>
            </a:r>
          </a:p>
          <a:p>
            <a:pPr lvl="1"/>
            <a:r>
              <a:rPr lang="en-US" sz="1600" dirty="0"/>
              <a:t> DOOCS: Monitor x, x’ for every undulator -&gt; HLC (usable for every BPM)</a:t>
            </a:r>
          </a:p>
          <a:p>
            <a:pPr lvl="1"/>
            <a:r>
              <a:rPr lang="en-US" sz="1600" dirty="0"/>
              <a:t> DOOCS: Visualize photon beam position data</a:t>
            </a:r>
          </a:p>
          <a:p>
            <a:r>
              <a:rPr lang="en-US" sz="1600" dirty="0"/>
              <a:t> Experiment: Investigations on mirror vibrations with beam -&gt; FXE, MKK</a:t>
            </a:r>
          </a:p>
          <a:p>
            <a:r>
              <a:rPr lang="en-US" sz="1600" dirty="0"/>
              <a:t> Experiment: Confirm synchronization of DOOCS and Karabo acquisition using </a:t>
            </a:r>
            <a:r>
              <a:rPr lang="en-US" sz="1600" dirty="0" err="1"/>
              <a:t>PoD</a:t>
            </a:r>
            <a:endParaRPr lang="en-US" sz="1600" dirty="0"/>
          </a:p>
          <a:p>
            <a:r>
              <a:rPr lang="en-US" sz="1600" dirty="0"/>
              <a:t> Analysis: Evaluate correlation of e-beam and p-beam jitter (pulse resolved)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D2A49A-F4AA-2B43-9F41-32DD17CD93C3}"/>
              </a:ext>
            </a:extLst>
          </p:cNvPr>
          <p:cNvSpPr txBox="1"/>
          <p:nvPr/>
        </p:nvSpPr>
        <p:spPr>
          <a:xfrm>
            <a:off x="5436096" y="3140968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709F6-74FD-C74F-B57E-F26CF4D4CE05}"/>
              </a:ext>
            </a:extLst>
          </p:cNvPr>
          <p:cNvSpPr txBox="1"/>
          <p:nvPr/>
        </p:nvSpPr>
        <p:spPr>
          <a:xfrm>
            <a:off x="7740352" y="2836212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33F054-4D70-184B-B273-41574FEA4C04}"/>
              </a:ext>
            </a:extLst>
          </p:cNvPr>
          <p:cNvSpPr txBox="1"/>
          <p:nvPr/>
        </p:nvSpPr>
        <p:spPr>
          <a:xfrm>
            <a:off x="6444208" y="2420888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rgbClr val="92D050"/>
                </a:solidFill>
              </a:rPr>
              <a:t>Done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065418-FCD3-3247-812E-B03A02F1722A}"/>
              </a:ext>
            </a:extLst>
          </p:cNvPr>
          <p:cNvSpPr txBox="1"/>
          <p:nvPr/>
        </p:nvSpPr>
        <p:spPr>
          <a:xfrm>
            <a:off x="7520154" y="1825625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2044B9-EA56-344E-9F6E-26F8CB32CB08}"/>
              </a:ext>
            </a:extLst>
          </p:cNvPr>
          <p:cNvSpPr txBox="1"/>
          <p:nvPr/>
        </p:nvSpPr>
        <p:spPr>
          <a:xfrm>
            <a:off x="6295428" y="3586373"/>
            <a:ext cx="2449452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rgbClr val="92D050"/>
                </a:solidFill>
              </a:rPr>
              <a:t>Done see slides from Peter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24539A-1B22-6042-A7D4-D3CEA81BA1C3}"/>
              </a:ext>
            </a:extLst>
          </p:cNvPr>
          <p:cNvSpPr txBox="1"/>
          <p:nvPr/>
        </p:nvSpPr>
        <p:spPr>
          <a:xfrm>
            <a:off x="7812360" y="4318876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rgbClr val="92D050"/>
                </a:solidFill>
              </a:rPr>
              <a:t>Done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54AD6F-5E34-9C43-9FED-DCF70FF42289}"/>
              </a:ext>
            </a:extLst>
          </p:cNvPr>
          <p:cNvSpPr txBox="1"/>
          <p:nvPr/>
        </p:nvSpPr>
        <p:spPr>
          <a:xfrm>
            <a:off x="6015098" y="4797462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149605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:\pointing_distrib_r28.png">
            <a:extLst>
              <a:ext uri="{FF2B5EF4-FFF2-40B4-BE49-F238E27FC236}">
                <a16:creationId xmlns:a16="http://schemas.microsoft.com/office/drawing/2014/main" id="{2361E450-0E67-4B8F-AAA6-484181FE3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57" y="4725146"/>
            <a:ext cx="1417145" cy="141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C445CC6B-50AD-4157-AD32-261F4FABAD62}"/>
              </a:ext>
            </a:extLst>
          </p:cNvPr>
          <p:cNvSpPr/>
          <p:nvPr/>
        </p:nvSpPr>
        <p:spPr>
          <a:xfrm>
            <a:off x="395288" y="692696"/>
            <a:ext cx="8641208" cy="381642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lnSpc>
                <a:spcPct val="113000"/>
              </a:lnSpc>
            </a:pPr>
            <a:endParaRPr lang="de-DE" sz="1400" dirty="0" err="1">
              <a:solidFill>
                <a:srgbClr val="000000"/>
              </a:solidFill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46E63C50-6D63-4065-9D4A-4341A96898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68949" y="1400001"/>
              <a:ext cx="4451525" cy="25330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90305">
                      <a:extLst>
                        <a:ext uri="{9D8B030D-6E8A-4147-A177-3AD203B41FA5}">
                          <a16:colId xmlns:a16="http://schemas.microsoft.com/office/drawing/2014/main" val="3257597814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031323194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186553158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709649300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723485165"/>
                        </a:ext>
                      </a:extLst>
                    </a:gridCol>
                  </a:tblGrid>
                  <a:tr h="315637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PBLM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XGM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Imager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IPM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910337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train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avg</a:t>
                          </a:r>
                          <a:r>
                            <a:rPr lang="de-DE" dirty="0"/>
                            <a:t>. </a:t>
                          </a:r>
                          <a:r>
                            <a:rPr lang="de-DE" dirty="0" err="1"/>
                            <a:t>position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̅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dirty="0"/>
                            <a:t>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953560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train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avg</a:t>
                          </a:r>
                          <a:r>
                            <a:rPr lang="de-DE" dirty="0"/>
                            <a:t>. </a:t>
                          </a:r>
                          <a:r>
                            <a:rPr lang="de-DE" dirty="0" err="1"/>
                            <a:t>size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78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39534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single</a:t>
                          </a:r>
                          <a:r>
                            <a:rPr lang="de-DE" dirty="0"/>
                            <a:t> pulse </a:t>
                          </a:r>
                          <a:r>
                            <a:rPr lang="de-DE" dirty="0" err="1"/>
                            <a:t>position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78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de-DE" dirty="0"/>
                            <a:t>?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59611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pulse </a:t>
                          </a:r>
                          <a:r>
                            <a:rPr lang="de-DE" dirty="0" err="1"/>
                            <a:t>energy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78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77782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46E63C50-6D63-4065-9D4A-4341A96898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68949" y="1400001"/>
              <a:ext cx="4451525" cy="25330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90305">
                      <a:extLst>
                        <a:ext uri="{9D8B030D-6E8A-4147-A177-3AD203B41FA5}">
                          <a16:colId xmlns:a16="http://schemas.microsoft.com/office/drawing/2014/main" val="3257597814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031323194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186553158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709649300"/>
                        </a:ext>
                      </a:extLst>
                    </a:gridCol>
                    <a:gridCol w="890305">
                      <a:extLst>
                        <a:ext uri="{9D8B030D-6E8A-4147-A177-3AD203B41FA5}">
                          <a16:colId xmlns:a16="http://schemas.microsoft.com/office/drawing/2014/main" val="3723485165"/>
                        </a:ext>
                      </a:extLst>
                    </a:gridCol>
                  </a:tblGrid>
                  <a:tr h="315637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PBLM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XGM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Imager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IPM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91033760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train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avg</a:t>
                          </a:r>
                          <a:r>
                            <a:rPr lang="de-DE" dirty="0"/>
                            <a:t>. </a:t>
                          </a:r>
                          <a:r>
                            <a:rPr lang="de-DE" dirty="0" err="1"/>
                            <a:t>position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685" t="-63855" r="-304110" b="-3518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63855" r="-202041" b="-3518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63855" r="-103425" b="-3518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370" t="-63855" r="-3425" b="-3518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5356012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train</a:t>
                          </a:r>
                          <a:r>
                            <a:rPr lang="de-DE" dirty="0"/>
                            <a:t> </a:t>
                          </a:r>
                          <a:r>
                            <a:rPr lang="de-DE" dirty="0" err="1"/>
                            <a:t>avg</a:t>
                          </a:r>
                          <a:r>
                            <a:rPr lang="de-DE" dirty="0"/>
                            <a:t>. </a:t>
                          </a:r>
                          <a:r>
                            <a:rPr lang="de-DE" dirty="0" err="1"/>
                            <a:t>size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163855" r="-103425" b="-2518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53953486"/>
                      </a:ext>
                    </a:extLst>
                  </a:tr>
                  <a:tr h="7086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err="1"/>
                            <a:t>single</a:t>
                          </a:r>
                          <a:r>
                            <a:rPr lang="de-DE" dirty="0"/>
                            <a:t> pulse </a:t>
                          </a:r>
                          <a:r>
                            <a:rPr lang="de-DE" dirty="0" err="1"/>
                            <a:t>position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188793" r="-202041" b="-80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370" t="-188793" r="-3425" b="-801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611307"/>
                      </a:ext>
                    </a:extLst>
                  </a:tr>
                  <a:tr h="502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pulse </a:t>
                          </a:r>
                          <a:r>
                            <a:rPr lang="de-DE" dirty="0" err="1"/>
                            <a:t>energy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403614" r="-202041" b="-12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403614" r="-103425" b="-12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370" t="-403614" r="-3425" b="-12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778215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9BC423E5-C310-4C0A-B692-8A282CF50FE9}"/>
              </a:ext>
            </a:extLst>
          </p:cNvPr>
          <p:cNvSpPr txBox="1"/>
          <p:nvPr/>
        </p:nvSpPr>
        <p:spPr>
          <a:xfrm>
            <a:off x="583921" y="853755"/>
            <a:ext cx="3240608" cy="35213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lstStyle/>
          <a:p>
            <a:pPr defTabSz="457200">
              <a:lnSpc>
                <a:spcPct val="112000"/>
              </a:lnSpc>
            </a:pPr>
            <a:r>
              <a:rPr lang="de-DE" sz="1400" b="1" dirty="0">
                <a:solidFill>
                  <a:srgbClr val="000000"/>
                </a:solidFill>
                <a:latin typeface="Arial"/>
              </a:rPr>
              <a:t>#1 Database</a:t>
            </a: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r>
              <a:rPr lang="de-DE" sz="1400" dirty="0">
                <a:solidFill>
                  <a:srgbClr val="000000"/>
                </a:solidFill>
                <a:latin typeface="Arial"/>
              </a:rPr>
              <a:t>To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be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implemented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by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CAS to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continuously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collect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data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from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various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sources</a:t>
            </a:r>
            <a:endParaRPr lang="de-DE" sz="1400" dirty="0">
              <a:solidFill>
                <a:srgbClr val="000000"/>
              </a:solidFill>
              <a:latin typeface="Arial"/>
            </a:endParaRP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r>
              <a:rPr lang="de-DE" sz="1400" dirty="0">
                <a:solidFill>
                  <a:srgbClr val="000000"/>
                </a:solidFill>
                <a:latin typeface="Arial"/>
              </a:rPr>
              <a:t>Devices to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include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SCS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XTD10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SQS XGMD (?)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SPB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FXE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PopIn</a:t>
            </a:r>
            <a:r>
              <a:rPr lang="de-DE" sz="10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Imager</a:t>
            </a:r>
            <a:endParaRPr lang="de-DE" sz="1000" dirty="0">
              <a:solidFill>
                <a:srgbClr val="000000"/>
              </a:solidFill>
              <a:latin typeface="Arial"/>
            </a:endParaRP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FXE IPM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XTD2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XTD1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HED XGM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MID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PopIn</a:t>
            </a:r>
            <a:r>
              <a:rPr lang="de-DE" sz="10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Imager</a:t>
            </a:r>
            <a:endParaRPr lang="de-DE" sz="1000" dirty="0">
              <a:solidFill>
                <a:srgbClr val="000000"/>
              </a:solidFill>
              <a:latin typeface="Arial"/>
            </a:endParaRP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SA1, 2, 3 MIRROR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pitch&amp;roll</a:t>
            </a:r>
            <a:r>
              <a:rPr lang="de-DE" sz="1000" dirty="0">
                <a:solidFill>
                  <a:srgbClr val="000000"/>
                </a:solidFill>
                <a:latin typeface="Arial"/>
              </a:rPr>
              <a:t> +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bender</a:t>
            </a:r>
            <a:endParaRPr lang="de-DE" sz="1000" dirty="0">
              <a:solidFill>
                <a:srgbClr val="000000"/>
              </a:solidFill>
              <a:latin typeface="Arial"/>
            </a:endParaRP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>
                <a:solidFill>
                  <a:srgbClr val="000000"/>
                </a:solidFill>
                <a:latin typeface="Arial"/>
              </a:rPr>
              <a:t>Train </a:t>
            </a:r>
            <a:r>
              <a:rPr lang="de-DE" sz="1000" dirty="0" err="1">
                <a:solidFill>
                  <a:srgbClr val="000000"/>
                </a:solidFill>
                <a:latin typeface="Arial"/>
              </a:rPr>
              <a:t>Ids</a:t>
            </a:r>
            <a:endParaRPr lang="de-DE" sz="1000" dirty="0">
              <a:solidFill>
                <a:srgbClr val="000000"/>
              </a:solidFill>
              <a:latin typeface="Arial"/>
            </a:endParaRP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r>
              <a:rPr lang="de-DE" sz="1000" dirty="0" err="1">
                <a:solidFill>
                  <a:srgbClr val="000000"/>
                </a:solidFill>
                <a:latin typeface="Arial"/>
              </a:rPr>
              <a:t>Bunch</a:t>
            </a:r>
            <a:r>
              <a:rPr lang="de-DE" sz="1000" dirty="0">
                <a:solidFill>
                  <a:srgbClr val="000000"/>
                </a:solidFill>
                <a:latin typeface="Arial"/>
              </a:rPr>
              <a:t> Pattern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endParaRPr lang="de-DE" sz="1400" dirty="0">
              <a:solidFill>
                <a:srgbClr val="000000"/>
              </a:solidFill>
              <a:latin typeface="Arial"/>
            </a:endParaRP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endParaRPr lang="de-DE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1D4F167-0D06-4617-BF40-3F3F2BB863D0}"/>
              </a:ext>
            </a:extLst>
          </p:cNvPr>
          <p:cNvSpPr txBox="1"/>
          <p:nvPr/>
        </p:nvSpPr>
        <p:spPr>
          <a:xfrm>
            <a:off x="5072386" y="4829888"/>
            <a:ext cx="3460429" cy="13124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noAutofit/>
          </a:bodyPr>
          <a:lstStyle/>
          <a:p>
            <a:pPr defTabSz="457200">
              <a:lnSpc>
                <a:spcPct val="112000"/>
              </a:lnSpc>
            </a:pPr>
            <a:r>
              <a:rPr lang="de-DE" sz="1400" b="1" dirty="0">
                <a:solidFill>
                  <a:srgbClr val="000000"/>
                </a:solidFill>
                <a:latin typeface="Arial"/>
              </a:rPr>
              <a:t>#3 Exchange of </a:t>
            </a:r>
            <a:r>
              <a:rPr lang="de-DE" sz="1400" b="1" dirty="0" err="1">
                <a:solidFill>
                  <a:srgbClr val="000000"/>
                </a:solidFill>
                <a:latin typeface="Arial"/>
              </a:rPr>
              <a:t>data</a:t>
            </a:r>
            <a:endParaRPr lang="de-DE" sz="1400" b="1" dirty="0">
              <a:solidFill>
                <a:srgbClr val="000000"/>
              </a:solidFill>
              <a:latin typeface="Arial"/>
            </a:endParaRP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r>
              <a:rPr lang="de-DE" sz="1400" dirty="0" err="1">
                <a:solidFill>
                  <a:srgbClr val="000000"/>
                </a:solidFill>
                <a:latin typeface="Arial"/>
              </a:rPr>
              <a:t>Karabo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-&gt; DOOCS</a:t>
            </a: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r>
              <a:rPr lang="de-DE" sz="1400" dirty="0">
                <a:solidFill>
                  <a:srgbClr val="000000"/>
                </a:solidFill>
                <a:latin typeface="Arial"/>
              </a:rPr>
              <a:t>Optional: DOOCS -&gt;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Karabo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(BPM) </a:t>
            </a:r>
          </a:p>
          <a:p>
            <a:pPr marL="742950" lvl="1" indent="-285750" defTabSz="457200">
              <a:lnSpc>
                <a:spcPct val="112000"/>
              </a:lnSpc>
              <a:buFontTx/>
              <a:buChar char="-"/>
            </a:pPr>
            <a:endParaRPr lang="de-DE" sz="1400" dirty="0">
              <a:solidFill>
                <a:srgbClr val="000000"/>
              </a:solidFill>
              <a:latin typeface="Arial"/>
            </a:endParaRPr>
          </a:p>
          <a:p>
            <a:pPr marL="285750" indent="-285750" defTabSz="457200">
              <a:lnSpc>
                <a:spcPct val="112000"/>
              </a:lnSpc>
              <a:buFontTx/>
              <a:buChar char="-"/>
            </a:pPr>
            <a:endParaRPr lang="de-DE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AED96C0-D7FE-4BCD-BCFC-0307E9DEBB4D}"/>
              </a:ext>
            </a:extLst>
          </p:cNvPr>
          <p:cNvSpPr txBox="1"/>
          <p:nvPr/>
        </p:nvSpPr>
        <p:spPr>
          <a:xfrm>
            <a:off x="4305672" y="1052736"/>
            <a:ext cx="914400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457200">
              <a:lnSpc>
                <a:spcPct val="112000"/>
              </a:lnSpc>
            </a:pPr>
            <a:r>
              <a:rPr lang="de-DE" sz="1400" dirty="0">
                <a:solidFill>
                  <a:srgbClr val="000000"/>
                </a:solidFill>
                <a:latin typeface="Arial"/>
              </a:rPr>
              <a:t>Data to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be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stored</a:t>
            </a:r>
            <a:r>
              <a:rPr lang="de-DE" sz="1400" dirty="0">
                <a:solidFill>
                  <a:srgbClr val="000000"/>
                </a:solidFill>
                <a:latin typeface="Arial"/>
              </a:rPr>
              <a:t> in </a:t>
            </a:r>
            <a:r>
              <a:rPr lang="de-DE" sz="1400" dirty="0" err="1">
                <a:solidFill>
                  <a:srgbClr val="000000"/>
                </a:solidFill>
                <a:latin typeface="Arial"/>
              </a:rPr>
              <a:t>database</a:t>
            </a:r>
            <a:endParaRPr lang="de-DE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8DFF833-8C62-4342-A552-051E32EF6D1F}"/>
              </a:ext>
            </a:extLst>
          </p:cNvPr>
          <p:cNvSpPr/>
          <p:nvPr/>
        </p:nvSpPr>
        <p:spPr>
          <a:xfrm>
            <a:off x="395288" y="4725144"/>
            <a:ext cx="4356100" cy="14401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lnSpc>
                <a:spcPct val="113000"/>
              </a:lnSpc>
            </a:pPr>
            <a:endParaRPr lang="de-DE" sz="1400" dirty="0" err="1">
              <a:solidFill>
                <a:srgbClr val="000000"/>
              </a:solidFill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F86B780-493D-49AD-A5C1-A406D7A6DC6C}"/>
                  </a:ext>
                </a:extLst>
              </p:cNvPr>
              <p:cNvSpPr txBox="1"/>
              <p:nvPr/>
            </p:nvSpPr>
            <p:spPr>
              <a:xfrm>
                <a:off x="490558" y="4804966"/>
                <a:ext cx="2425258" cy="12340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>
                  <a:lnSpc>
                    <a:spcPct val="112000"/>
                  </a:lnSpc>
                </a:pPr>
                <a:r>
                  <a:rPr lang="de-DE" sz="1400" b="1" dirty="0">
                    <a:solidFill>
                      <a:srgbClr val="000000"/>
                    </a:solidFill>
                    <a:latin typeface="Arial"/>
                  </a:rPr>
                  <a:t>#2 </a:t>
                </a:r>
                <a:r>
                  <a:rPr lang="de-DE" sz="1400" b="1" dirty="0" err="1">
                    <a:solidFill>
                      <a:srgbClr val="000000"/>
                    </a:solidFill>
                    <a:latin typeface="Arial"/>
                  </a:rPr>
                  <a:t>Visualization</a:t>
                </a:r>
                <a:endParaRPr lang="de-DE" sz="1400" b="1" dirty="0">
                  <a:solidFill>
                    <a:srgbClr val="000000"/>
                  </a:solidFill>
                  <a:latin typeface="Arial"/>
                </a:endParaRPr>
              </a:p>
              <a:p>
                <a:pPr marL="285750" indent="-285750" defTabSz="457200">
                  <a:lnSpc>
                    <a:spcPct val="112000"/>
                  </a:lnSpc>
                  <a:buFontTx/>
                  <a:buChar char="-"/>
                </a:pP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x,y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</a:t>
                </a: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scatter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</a:t>
                </a: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plot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of N last </a:t>
                </a: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train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</a:t>
                </a: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positions</a:t>
                </a:r>
                <a:endParaRPr lang="de-DE" sz="1400" dirty="0">
                  <a:solidFill>
                    <a:srgbClr val="000000"/>
                  </a:solidFill>
                  <a:latin typeface="Arial"/>
                </a:endParaRPr>
              </a:p>
              <a:p>
                <a:pPr marL="285750" indent="-285750" defTabSz="457200">
                  <a:lnSpc>
                    <a:spcPct val="112000"/>
                  </a:lnSpc>
                  <a:buFontTx/>
                  <a:buChar char="-"/>
                </a:pP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circle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to </a:t>
                </a: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represent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de-DE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de-DE" sz="1400" dirty="0">
                  <a:solidFill>
                    <a:srgbClr val="000000"/>
                  </a:solidFill>
                  <a:latin typeface="Arial"/>
                </a:endParaRPr>
              </a:p>
              <a:p>
                <a:pPr marL="285750" indent="-285750" defTabSz="457200">
                  <a:lnSpc>
                    <a:spcPct val="112000"/>
                  </a:lnSpc>
                  <a:buFontTx/>
                  <a:buChar char="-"/>
                </a:pPr>
                <a:r>
                  <a:rPr lang="de-DE" sz="1400" dirty="0" err="1">
                    <a:solidFill>
                      <a:srgbClr val="000000"/>
                    </a:solidFill>
                    <a:latin typeface="Arial"/>
                  </a:rPr>
                  <a:t>Trendlines</a:t>
                </a:r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de-DE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de-DE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1400" dirty="0">
                    <a:solidFill>
                      <a:srgbClr val="000000"/>
                    </a:solidFill>
                    <a:latin typeface="Arial"/>
                  </a:rPr>
                  <a:t> </a:t>
                </a:r>
              </a:p>
              <a:p>
                <a:pPr marL="285750" indent="-285750" defTabSz="457200">
                  <a:lnSpc>
                    <a:spcPct val="112000"/>
                  </a:lnSpc>
                  <a:buFontTx/>
                  <a:buChar char="-"/>
                </a:pPr>
                <a:endParaRPr lang="de-DE" sz="1400" dirty="0">
                  <a:solidFill>
                    <a:srgbClr val="000000"/>
                  </a:solidFill>
                  <a:latin typeface="Arial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F86B780-493D-49AD-A5C1-A406D7A6DC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58" y="4804966"/>
                <a:ext cx="2425258" cy="1234078"/>
              </a:xfrm>
              <a:prstGeom prst="rect">
                <a:avLst/>
              </a:prstGeom>
              <a:blipFill>
                <a:blip r:embed="rId4"/>
                <a:stretch>
                  <a:fillRect l="-754" t="-493" b="-103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00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8B78-7EF9-F646-931F-D35CF2CB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Temporal </a:t>
            </a:r>
            <a:r>
              <a:rPr lang="de-DE" dirty="0" err="1"/>
              <a:t>stability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03B19-0F8B-0B41-9C7C-6D2163F2E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7" y="1628801"/>
            <a:ext cx="7921625" cy="4284642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 Temporal stability is already excellent!</a:t>
            </a:r>
          </a:p>
          <a:p>
            <a:r>
              <a:rPr lang="en-US" sz="1600" dirty="0"/>
              <a:t> </a:t>
            </a:r>
            <a:r>
              <a:rPr lang="en-US" sz="1600" dirty="0" err="1"/>
              <a:t>Todo</a:t>
            </a:r>
            <a:r>
              <a:rPr lang="en-US" sz="1600" dirty="0"/>
              <a:t>: Injector laser arrival time slow FB will be set up soon -&gt; </a:t>
            </a:r>
            <a:r>
              <a:rPr lang="en-US" sz="1600" dirty="0" err="1"/>
              <a:t>Jost</a:t>
            </a:r>
            <a:r>
              <a:rPr lang="en-US" sz="1600" dirty="0"/>
              <a:t>, Raimund</a:t>
            </a:r>
          </a:p>
          <a:p>
            <a:r>
              <a:rPr lang="en-US" sz="1600" dirty="0"/>
              <a:t> </a:t>
            </a:r>
            <a:r>
              <a:rPr lang="en-US" sz="1600" dirty="0" err="1"/>
              <a:t>Todo</a:t>
            </a:r>
            <a:r>
              <a:rPr lang="en-US" sz="1600" dirty="0"/>
              <a:t>: Get gun DCM into operation (1-2 month) -&gt; Julien</a:t>
            </a:r>
          </a:p>
          <a:p>
            <a:r>
              <a:rPr lang="en-US" sz="1600" dirty="0"/>
              <a:t> Development: Set up intra train longitudinal ITFB and prove it’s impact -&gt; Björn</a:t>
            </a:r>
          </a:p>
          <a:p>
            <a:pPr lvl="1"/>
            <a:r>
              <a:rPr lang="en-US" sz="1600" dirty="0"/>
              <a:t>Improve BAM performance to be ready for long. </a:t>
            </a:r>
            <a:r>
              <a:rPr lang="en-US" sz="1600" dirty="0" err="1"/>
              <a:t>FB’ing</a:t>
            </a:r>
            <a:endParaRPr lang="en-US" sz="1600" dirty="0"/>
          </a:p>
          <a:p>
            <a:pPr lvl="1"/>
            <a:r>
              <a:rPr lang="en-US" sz="1600" dirty="0"/>
              <a:t>Bring up BAM energy readings to displays (to compare resolution to BPMs)</a:t>
            </a:r>
          </a:p>
          <a:p>
            <a:r>
              <a:rPr lang="en-US" sz="1600" dirty="0"/>
              <a:t> Development: Consistency checks between beam based and in-loop systems measurements -&gt; Holger, Igor or Martin</a:t>
            </a:r>
          </a:p>
          <a:p>
            <a:r>
              <a:rPr lang="en-US" sz="1600" dirty="0"/>
              <a:t> Development: Work out concept for further XTL temperature stabilization -&gt; </a:t>
            </a:r>
            <a:r>
              <a:rPr lang="en-US" sz="1600" dirty="0" err="1"/>
              <a:t>Winni</a:t>
            </a:r>
            <a:r>
              <a:rPr lang="en-US" sz="1600" dirty="0"/>
              <a:t>, </a:t>
            </a:r>
            <a:r>
              <a:rPr lang="en-US" sz="1600" dirty="0" err="1"/>
              <a:t>Eckhold</a:t>
            </a:r>
            <a:endParaRPr lang="en-US" sz="1600" dirty="0"/>
          </a:p>
          <a:p>
            <a:r>
              <a:rPr lang="en-US" sz="1600" dirty="0"/>
              <a:t> Experiment: Do cross-correlation between Timing Tool and BAM data -&gt; FXE, SPB will nominate responsible people</a:t>
            </a:r>
          </a:p>
          <a:p>
            <a:endParaRPr lang="en-US" sz="1600" dirty="0"/>
          </a:p>
        </p:txBody>
      </p:sp>
      <p:sp>
        <p:nvSpPr>
          <p:cNvPr id="4" name="TextBox 3">
            <a:hlinkClick r:id="rId2" action="ppaction://hlinksldjump"/>
            <a:extLst>
              <a:ext uri="{FF2B5EF4-FFF2-40B4-BE49-F238E27FC236}">
                <a16:creationId xmlns:a16="http://schemas.microsoft.com/office/drawing/2014/main" id="{513444E1-9405-3747-AA6A-3842797F24EE}"/>
              </a:ext>
            </a:extLst>
          </p:cNvPr>
          <p:cNvSpPr txBox="1"/>
          <p:nvPr/>
        </p:nvSpPr>
        <p:spPr>
          <a:xfrm>
            <a:off x="5148064" y="1598042"/>
            <a:ext cx="2016224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See slides from MSK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46EF4C-6AA8-3E43-82FF-88AA300EDAC6}"/>
              </a:ext>
            </a:extLst>
          </p:cNvPr>
          <p:cNvSpPr txBox="1"/>
          <p:nvPr/>
        </p:nvSpPr>
        <p:spPr>
          <a:xfrm>
            <a:off x="7884368" y="2060848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5BD776-B67E-D845-AB60-68A0AE4FA4F5}"/>
              </a:ext>
            </a:extLst>
          </p:cNvPr>
          <p:cNvSpPr txBox="1"/>
          <p:nvPr/>
        </p:nvSpPr>
        <p:spPr>
          <a:xfrm>
            <a:off x="6372200" y="2492896"/>
            <a:ext cx="18002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see slide by Julien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BD418-1365-A84B-9388-4BA6D7A53F61}"/>
              </a:ext>
            </a:extLst>
          </p:cNvPr>
          <p:cNvSpPr txBox="1"/>
          <p:nvPr/>
        </p:nvSpPr>
        <p:spPr>
          <a:xfrm rot="987927">
            <a:off x="5723930" y="3196283"/>
            <a:ext cx="2016224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See slides from MSK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68E905-56DF-2C41-9FD5-079C61CD0328}"/>
              </a:ext>
            </a:extLst>
          </p:cNvPr>
          <p:cNvSpPr txBox="1"/>
          <p:nvPr/>
        </p:nvSpPr>
        <p:spPr>
          <a:xfrm>
            <a:off x="1691680" y="4797152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Ongoing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43F023-3638-6449-B0C0-745EE539DC07}"/>
              </a:ext>
            </a:extLst>
          </p:cNvPr>
          <p:cNvSpPr txBox="1"/>
          <p:nvPr/>
        </p:nvSpPr>
        <p:spPr>
          <a:xfrm>
            <a:off x="4571999" y="4149080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BA404-3525-7645-B522-7CC094B0C540}"/>
              </a:ext>
            </a:extLst>
          </p:cNvPr>
          <p:cNvSpPr txBox="1"/>
          <p:nvPr/>
        </p:nvSpPr>
        <p:spPr>
          <a:xfrm>
            <a:off x="3923928" y="5517232"/>
            <a:ext cx="3168352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 </a:t>
            </a:r>
            <a:r>
              <a:rPr lang="en-US" sz="4400" b="1" dirty="0">
                <a:solidFill>
                  <a:srgbClr val="92D050"/>
                </a:solidFill>
              </a:rPr>
              <a:t>but done for IPM to XGM</a:t>
            </a:r>
          </a:p>
        </p:txBody>
      </p:sp>
    </p:spTree>
    <p:extLst>
      <p:ext uri="{BB962C8B-B14F-4D97-AF65-F5344CB8AC3E}">
        <p14:creationId xmlns:p14="http://schemas.microsoft.com/office/powerpoint/2010/main" val="143265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6C7A-C5DF-314A-8FB3-46D43F0B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profile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9CE4E-D88E-E545-BDB8-E1EEB2A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7" y="1556793"/>
            <a:ext cx="7921625" cy="43566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don’t really know the shape of the longitudinal profile</a:t>
            </a:r>
          </a:p>
          <a:p>
            <a:pPr lvl="1"/>
            <a:r>
              <a:rPr lang="en-US" dirty="0"/>
              <a:t>BCMs only provide incomplete representation of current profile</a:t>
            </a:r>
          </a:p>
          <a:p>
            <a:pPr lvl="1"/>
            <a:r>
              <a:rPr lang="en-US" dirty="0"/>
              <a:t>Idea: save TDS pictures for e.g. good lasing conditions</a:t>
            </a:r>
          </a:p>
          <a:p>
            <a:r>
              <a:rPr lang="en-US" dirty="0"/>
              <a:t>Develop control room software to reestablish long. profile (model independent, model based) -&gt; Igor, Martin</a:t>
            </a:r>
          </a:p>
          <a:p>
            <a:pPr lvl="1"/>
            <a:r>
              <a:rPr lang="en-US" dirty="0"/>
              <a:t>Bring BC2 TDS into online operation (to measure long. profile) -&gt; </a:t>
            </a:r>
            <a:r>
              <a:rPr lang="en-US" dirty="0" err="1"/>
              <a:t>Bolko</a:t>
            </a:r>
            <a:endParaRPr lang="en-US" dirty="0"/>
          </a:p>
          <a:p>
            <a:pPr lvl="1"/>
            <a:r>
              <a:rPr lang="en-US" dirty="0"/>
              <a:t>Do complete beam dynamics simulations (include gun and laser) -&gt; Tomin</a:t>
            </a:r>
          </a:p>
          <a:p>
            <a:pPr lvl="1"/>
            <a:r>
              <a:rPr lang="en-US" dirty="0"/>
              <a:t>Work on BCM vs peak current calibrations for smooth profiles (gaussian) -&gt; Christo</a:t>
            </a:r>
          </a:p>
          <a:p>
            <a:pPr lvl="1"/>
            <a:r>
              <a:rPr lang="en-US" dirty="0"/>
              <a:t>Goal: Setup philosophy for initial lasing </a:t>
            </a:r>
          </a:p>
          <a:p>
            <a:r>
              <a:rPr lang="en-US" dirty="0"/>
              <a:t>Get THz diffraction spectrometer online in DOOCS (and initial analysis) -&gt; Nils </a:t>
            </a:r>
            <a:r>
              <a:rPr lang="en-US" dirty="0" err="1"/>
              <a:t>Lockmann</a:t>
            </a:r>
            <a:r>
              <a:rPr lang="en-US" dirty="0"/>
              <a:t>, Hensler</a:t>
            </a:r>
          </a:p>
          <a:p>
            <a:r>
              <a:rPr lang="en-US" dirty="0"/>
              <a:t>Get PLL39 running to fix A1-AH1 ratio (for later </a:t>
            </a:r>
            <a:r>
              <a:rPr lang="en-US" dirty="0" err="1"/>
              <a:t>FB’ing</a:t>
            </a:r>
            <a:r>
              <a:rPr lang="en-US" dirty="0"/>
              <a:t>) -&gt; MSK</a:t>
            </a:r>
          </a:p>
          <a:p>
            <a:r>
              <a:rPr lang="en-US" dirty="0"/>
              <a:t>Estimate impact of laser profile shape changes (does 1% change matter?) -&gt; Igor</a:t>
            </a:r>
          </a:p>
          <a:p>
            <a:pPr lvl="1"/>
            <a:r>
              <a:rPr lang="en-US" dirty="0"/>
              <a:t>FS-LA should provide laser shape profile monitoring -&gt; Lutz</a:t>
            </a:r>
          </a:p>
          <a:p>
            <a:r>
              <a:rPr lang="en-US" dirty="0"/>
              <a:t>Set up server to calculate phase changes due to upstream arrival time changes -&gt; HLC</a:t>
            </a:r>
          </a:p>
          <a:p>
            <a:r>
              <a:rPr lang="en-US" dirty="0"/>
              <a:t>We need to get improved on-crest phase measurement and tracking -&gt; MSK</a:t>
            </a:r>
          </a:p>
          <a:p>
            <a:pPr lvl="1"/>
            <a:r>
              <a:rPr lang="en-US" dirty="0"/>
              <a:t>Online transient based measurement for L3 and determine accuracy for L1, L2</a:t>
            </a:r>
          </a:p>
          <a:p>
            <a:pPr lvl="1"/>
            <a:r>
              <a:rPr lang="en-US" dirty="0"/>
              <a:t>Existing on-crest phase scan tool to be speed up and improve precision!</a:t>
            </a:r>
          </a:p>
          <a:p>
            <a:pPr lvl="1"/>
            <a:r>
              <a:rPr lang="en-US" dirty="0"/>
              <a:t>Prove of principal for HOM based phase measurements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820258-B7D6-0E46-9477-98FABC356A98}"/>
              </a:ext>
            </a:extLst>
          </p:cNvPr>
          <p:cNvSpPr txBox="1"/>
          <p:nvPr/>
        </p:nvSpPr>
        <p:spPr>
          <a:xfrm rot="5400000">
            <a:off x="8061012" y="2577797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E99B3A-DF12-F549-AD92-55862570DFF3}"/>
              </a:ext>
            </a:extLst>
          </p:cNvPr>
          <p:cNvSpPr txBox="1"/>
          <p:nvPr/>
        </p:nvSpPr>
        <p:spPr>
          <a:xfrm>
            <a:off x="7667940" y="3356992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Ongoing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0D69A-E2EC-CB48-91F2-54FDC7FD7DF6}"/>
              </a:ext>
            </a:extLst>
          </p:cNvPr>
          <p:cNvSpPr txBox="1"/>
          <p:nvPr/>
        </p:nvSpPr>
        <p:spPr>
          <a:xfrm>
            <a:off x="5292080" y="3789040"/>
            <a:ext cx="1368152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see next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B9559E-F13F-E845-8EB2-37B01DB2BA23}"/>
              </a:ext>
            </a:extLst>
          </p:cNvPr>
          <p:cNvSpPr txBox="1"/>
          <p:nvPr/>
        </p:nvSpPr>
        <p:spPr>
          <a:xfrm>
            <a:off x="6516216" y="4221088"/>
            <a:ext cx="2448272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1"/>
                </a:solidFill>
              </a:rPr>
              <a:t>Streak cam. commissioned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6CEE0D-9221-A54F-819C-0BB7D2D33089}"/>
              </a:ext>
            </a:extLst>
          </p:cNvPr>
          <p:cNvSpPr txBox="1"/>
          <p:nvPr/>
        </p:nvSpPr>
        <p:spPr>
          <a:xfrm>
            <a:off x="6876256" y="4725144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E67EAF-78D0-AD4A-A603-831BF571B9AF}"/>
              </a:ext>
            </a:extLst>
          </p:cNvPr>
          <p:cNvSpPr txBox="1"/>
          <p:nvPr/>
        </p:nvSpPr>
        <p:spPr>
          <a:xfrm rot="1983967">
            <a:off x="6844794" y="5375120"/>
            <a:ext cx="1081300" cy="295155"/>
          </a:xfrm>
          <a:prstGeom prst="rect">
            <a:avLst/>
          </a:prstGeom>
          <a:ln w="38100"/>
          <a:effectLst>
            <a:softEdge rad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>
            <a:normAutofit fontScale="32500" lnSpcReduction="20000"/>
          </a:bodyPr>
          <a:lstStyle/>
          <a:p>
            <a:pPr algn="ctr">
              <a:lnSpc>
                <a:spcPct val="112000"/>
              </a:lnSpc>
            </a:pPr>
            <a:r>
              <a:rPr lang="en-US" sz="4400" b="1" dirty="0">
                <a:solidFill>
                  <a:schemeClr val="bg2"/>
                </a:solidFill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396866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4x3_v2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1450</TotalTime>
  <Words>1112</Words>
  <Application>Microsoft Macintosh PowerPoint</Application>
  <PresentationFormat>On-screen Show (4:3)</PresentationFormat>
  <Paragraphs>193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Wingdings</vt:lpstr>
      <vt:lpstr>XFEL_PowerPoint_4x3_v2</vt:lpstr>
      <vt:lpstr>Report from activities in the Stability Break-Out</vt:lpstr>
      <vt:lpstr>Final topic list</vt:lpstr>
      <vt:lpstr>Our three topics</vt:lpstr>
      <vt:lpstr>Organizational </vt:lpstr>
      <vt:lpstr>General tasks</vt:lpstr>
      <vt:lpstr>Pointing stability</vt:lpstr>
      <vt:lpstr>PowerPoint Presentation</vt:lpstr>
      <vt:lpstr>Temporal stability</vt:lpstr>
      <vt:lpstr>Longitudinal profile control</vt:lpstr>
      <vt:lpstr>Report from Julien</vt:lpstr>
      <vt:lpstr>First evaluation of optical synchronization system</vt:lpstr>
      <vt:lpstr>First evaluation of optical synchronization system</vt:lpstr>
      <vt:lpstr>First evaluation of optical synchronization system</vt:lpstr>
      <vt:lpstr>Correlation IPM intensity vs. XGM electron signal (1. bunch – 3m in time range)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Performance Optimization </dc:title>
  <dc:subject/>
  <dc:creator>Microsoft Office User</dc:creator>
  <cp:keywords/>
  <dc:description/>
  <cp:lastModifiedBy>Microsoft Office User</cp:lastModifiedBy>
  <cp:revision>57</cp:revision>
  <cp:lastPrinted>2018-12-12T09:02:40Z</cp:lastPrinted>
  <dcterms:created xsi:type="dcterms:W3CDTF">2018-11-27T15:29:00Z</dcterms:created>
  <dcterms:modified xsi:type="dcterms:W3CDTF">2019-06-26T15:25:22Z</dcterms:modified>
  <cp:category/>
</cp:coreProperties>
</file>