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Lst>
  <p:notesMasterIdLst>
    <p:notesMasterId r:id="rId29"/>
  </p:notesMasterIdLst>
  <p:handoutMasterIdLst>
    <p:handoutMasterId r:id="rId30"/>
  </p:handoutMasterIdLst>
  <p:sldIdLst>
    <p:sldId id="330" r:id="rId4"/>
    <p:sldId id="488" r:id="rId5"/>
    <p:sldId id="514" r:id="rId6"/>
    <p:sldId id="505" r:id="rId7"/>
    <p:sldId id="516" r:id="rId8"/>
    <p:sldId id="478" r:id="rId9"/>
    <p:sldId id="483" r:id="rId10"/>
    <p:sldId id="513" r:id="rId11"/>
    <p:sldId id="297" r:id="rId12"/>
    <p:sldId id="299" r:id="rId13"/>
    <p:sldId id="528" r:id="rId14"/>
    <p:sldId id="300" r:id="rId15"/>
    <p:sldId id="281" r:id="rId16"/>
    <p:sldId id="296" r:id="rId17"/>
    <p:sldId id="302" r:id="rId18"/>
    <p:sldId id="529" r:id="rId19"/>
    <p:sldId id="530" r:id="rId20"/>
    <p:sldId id="280" r:id="rId21"/>
    <p:sldId id="279" r:id="rId22"/>
    <p:sldId id="517" r:id="rId23"/>
    <p:sldId id="386" r:id="rId24"/>
    <p:sldId id="526" r:id="rId25"/>
    <p:sldId id="525" r:id="rId26"/>
    <p:sldId id="527" r:id="rId27"/>
    <p:sldId id="34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72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F4D"/>
    <a:srgbClr val="447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42" autoAdjust="0"/>
    <p:restoredTop sz="86385"/>
  </p:normalViewPr>
  <p:slideViewPr>
    <p:cSldViewPr snapToGrid="0" showGuides="1">
      <p:cViewPr varScale="1">
        <p:scale>
          <a:sx n="108" d="100"/>
          <a:sy n="108" d="100"/>
        </p:scale>
        <p:origin x="224" y="888"/>
      </p:cViewPr>
      <p:guideLst>
        <p:guide orient="horz" pos="1275"/>
        <p:guide pos="3727"/>
        <p:guide pos="3953"/>
        <p:guide pos="7287"/>
        <p:guide pos="393"/>
        <p:guide orient="horz" pos="3725"/>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97" d="100"/>
          <a:sy n="97"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26.06.19</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26.06.19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050925"/>
          </a:xfrm>
        </p:spPr>
        <p:txBody>
          <a:bodyPr anchor="b"/>
          <a:lstStyle>
            <a:lvl1pPr algn="l">
              <a:defRPr sz="2800"/>
            </a:lvl1pPr>
          </a:lstStyle>
          <a:p>
            <a:r>
              <a:rPr lang="en-US" noProof="0"/>
              <a:t>Click to edit Master title style</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pic>
        <p:nvPicPr>
          <p:cNvPr id="7"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4125" y="771527"/>
            <a:ext cx="1423988" cy="1422341"/>
          </a:xfrm>
          <a:prstGeom prst="rect">
            <a:avLst/>
          </a:prstGeom>
        </p:spPr>
      </p:pic>
      <p:pic>
        <p:nvPicPr>
          <p:cNvPr id="6" name="Grafi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4199878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1007310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8" y="1406427"/>
            <a:ext cx="5616575"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6" name="Content Placeholder 2"/>
          <p:cNvSpPr>
            <a:spLocks noGrp="1"/>
          </p:cNvSpPr>
          <p:nvPr>
            <p:ph idx="14"/>
          </p:nvPr>
        </p:nvSpPr>
        <p:spPr>
          <a:xfrm>
            <a:off x="6167439" y="1406427"/>
            <a:ext cx="5616574" cy="5010249"/>
          </a:xfrm>
        </p:spPr>
        <p:txBody>
          <a:bodyPr/>
          <a:lstStyle/>
          <a:p>
            <a:pPr lvl="0"/>
            <a:r>
              <a:rPr lang="en-US" noProof="0"/>
              <a:t>Edit Master text styles</a:t>
            </a:r>
          </a:p>
        </p:txBody>
      </p:sp>
    </p:spTree>
    <p:extLst>
      <p:ext uri="{BB962C8B-B14F-4D97-AF65-F5344CB8AC3E}">
        <p14:creationId xmlns:p14="http://schemas.microsoft.com/office/powerpoint/2010/main" val="59819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6" name="Content Placeholder 2"/>
          <p:cNvSpPr>
            <a:spLocks noGrp="1"/>
          </p:cNvSpPr>
          <p:nvPr>
            <p:ph idx="14"/>
          </p:nvPr>
        </p:nvSpPr>
        <p:spPr>
          <a:xfrm>
            <a:off x="4259263" y="1406427"/>
            <a:ext cx="3673475" cy="5010249"/>
          </a:xfrm>
        </p:spPr>
        <p:txBody>
          <a:bodyPr/>
          <a:lstStyle/>
          <a:p>
            <a:pPr lvl="0"/>
            <a:r>
              <a:rPr lang="en-US" noProof="0"/>
              <a:t>Edit Master text styles</a:t>
            </a:r>
          </a:p>
        </p:txBody>
      </p:sp>
      <p:sp>
        <p:nvSpPr>
          <p:cNvPr id="7" name="Content Placeholder 2"/>
          <p:cNvSpPr>
            <a:spLocks noGrp="1"/>
          </p:cNvSpPr>
          <p:nvPr>
            <p:ph idx="15"/>
          </p:nvPr>
        </p:nvSpPr>
        <p:spPr>
          <a:xfrm>
            <a:off x="8075612" y="1406427"/>
            <a:ext cx="3708399" cy="5010249"/>
          </a:xfrm>
        </p:spPr>
        <p:txBody>
          <a:bodyPr/>
          <a:lstStyle/>
          <a:p>
            <a:pPr lvl="0"/>
            <a:r>
              <a:rPr lang="en-US" noProof="0"/>
              <a:t>Edit Master text styles</a:t>
            </a:r>
          </a:p>
        </p:txBody>
      </p:sp>
    </p:spTree>
    <p:extLst>
      <p:ext uri="{BB962C8B-B14F-4D97-AF65-F5344CB8AC3E}">
        <p14:creationId xmlns:p14="http://schemas.microsoft.com/office/powerpoint/2010/main" val="400880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643104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692455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734721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9072535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9" y="1406427"/>
            <a:ext cx="370840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9" y="3963533"/>
            <a:ext cx="370840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24248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49392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Tree>
    <p:extLst>
      <p:ext uri="{BB962C8B-B14F-4D97-AF65-F5344CB8AC3E}">
        <p14:creationId xmlns:p14="http://schemas.microsoft.com/office/powerpoint/2010/main" val="3641166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139892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288435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4" name="Footer Placeholder 3"/>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2125580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 Presentation Title | Name Surname, Date (Edit by "Insert &gt; Header and Footer")</a:t>
            </a:r>
            <a:endParaRPr lang="en-US" noProof="0" dirty="0"/>
          </a:p>
        </p:txBody>
      </p:sp>
    </p:spTree>
    <p:extLst>
      <p:ext uri="{BB962C8B-B14F-4D97-AF65-F5344CB8AC3E}">
        <p14:creationId xmlns:p14="http://schemas.microsoft.com/office/powerpoint/2010/main" val="2491979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US"/>
              <a:t>Edit Master text styles</a:t>
            </a:r>
          </a:p>
        </p:txBody>
      </p:sp>
    </p:spTree>
    <p:extLst>
      <p:ext uri="{BB962C8B-B14F-4D97-AF65-F5344CB8AC3E}">
        <p14:creationId xmlns:p14="http://schemas.microsoft.com/office/powerpoint/2010/main" val="2656880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noProof="0"/>
              <a:t>Edit Master text styles</a:t>
            </a:r>
          </a:p>
        </p:txBody>
      </p:sp>
      <p:sp>
        <p:nvSpPr>
          <p:cNvPr id="4" name="TextBox 3">
            <a:extLst>
              <a:ext uri="{FF2B5EF4-FFF2-40B4-BE49-F238E27FC236}">
                <a16:creationId xmlns:a16="http://schemas.microsoft.com/office/drawing/2014/main" id="{44351DEF-BFB1-014E-927E-1ED48027B3BD}"/>
              </a:ext>
            </a:extLst>
          </p:cNvPr>
          <p:cNvSpPr txBox="1"/>
          <p:nvPr userDrawn="1"/>
        </p:nvSpPr>
        <p:spPr>
          <a:xfrm>
            <a:off x="1415441" y="438411"/>
            <a:ext cx="0" cy="0"/>
          </a:xfrm>
          <a:prstGeom prst="rect">
            <a:avLst/>
          </a:prstGeom>
          <a:noFill/>
        </p:spPr>
        <p:txBody>
          <a:bodyPr wrap="none" rtlCol="0">
            <a:noAutofit/>
          </a:bodyPr>
          <a:lstStyle/>
          <a:p>
            <a:pPr marL="269875" indent="-269875">
              <a:lnSpc>
                <a:spcPct val="112000"/>
              </a:lnSpc>
              <a:buBlip>
                <a:blip r:embed="rId2"/>
              </a:buBlip>
            </a:pPr>
            <a:endParaRPr lang="en-US" sz="1400" dirty="0" err="1"/>
          </a:p>
        </p:txBody>
      </p:sp>
    </p:spTree>
    <p:extLst>
      <p:ext uri="{BB962C8B-B14F-4D97-AF65-F5344CB8AC3E}">
        <p14:creationId xmlns:p14="http://schemas.microsoft.com/office/powerpoint/2010/main" val="2238428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313" name="Line 73"/>
          <p:cNvSpPr>
            <a:spLocks noChangeShapeType="1"/>
          </p:cNvSpPr>
          <p:nvPr userDrawn="1"/>
        </p:nvSpPr>
        <p:spPr bwMode="auto">
          <a:xfrm>
            <a:off x="154518" y="6477000"/>
            <a:ext cx="11872383" cy="0"/>
          </a:xfrm>
          <a:prstGeom prst="line">
            <a:avLst/>
          </a:prstGeom>
          <a:noFill/>
          <a:ln w="127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charset="0"/>
              <a:buChar char="n"/>
            </a:pPr>
            <a:endParaRPr lang="en-US" dirty="0">
              <a:solidFill>
                <a:srgbClr val="261748"/>
              </a:solidFill>
              <a:latin typeface="Arial" charset="0"/>
              <a:ea typeface="ＭＳ Ｐゴシック" charset="0"/>
              <a:cs typeface="ＭＳ Ｐゴシック" charset="0"/>
            </a:endParaRPr>
          </a:p>
        </p:txBody>
      </p:sp>
      <p:sp>
        <p:nvSpPr>
          <p:cNvPr id="10322" name="Rectangle 82"/>
          <p:cNvSpPr>
            <a:spLocks noChangeArrowheads="1"/>
          </p:cNvSpPr>
          <p:nvPr userDrawn="1"/>
        </p:nvSpPr>
        <p:spPr bwMode="auto">
          <a:xfrm>
            <a:off x="11264901" y="119064"/>
            <a:ext cx="759884" cy="903287"/>
          </a:xfrm>
          <a:prstGeom prst="rect">
            <a:avLst/>
          </a:prstGeom>
          <a:solidFill>
            <a:schemeClr val="hlink"/>
          </a:solidFill>
          <a:ln w="9525">
            <a:solidFill>
              <a:srgbClr val="261748"/>
            </a:solidFill>
            <a:miter lim="800000"/>
            <a:headEnd/>
            <a:tailEnd/>
          </a:ln>
        </p:spPr>
        <p:txBody>
          <a:bodyPr wrap="none" anchor="ctr"/>
          <a:lstStyle/>
          <a:p>
            <a:pPr defTabSz="914400" fontAlgn="base">
              <a:spcBef>
                <a:spcPct val="20000"/>
              </a:spcBef>
              <a:spcAft>
                <a:spcPct val="0"/>
              </a:spcAft>
              <a:buClr>
                <a:srgbClr val="F8B323"/>
              </a:buClr>
              <a:buFont typeface="Wingdings" charset="0"/>
              <a:buChar char="n"/>
            </a:pPr>
            <a:endParaRPr lang="en-US" dirty="0">
              <a:solidFill>
                <a:srgbClr val="261748"/>
              </a:solidFill>
              <a:latin typeface="Arial" charset="0"/>
              <a:ea typeface="ＭＳ Ｐゴシック" charset="0"/>
              <a:cs typeface="ＭＳ Ｐゴシック" charset="0"/>
            </a:endParaRPr>
          </a:p>
        </p:txBody>
      </p:sp>
      <p:pic>
        <p:nvPicPr>
          <p:cNvPr id="10323" name="Picture 83" descr="logo-XFEL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634" y="114301"/>
            <a:ext cx="1214967" cy="911225"/>
          </a:xfrm>
          <a:prstGeom prst="rect">
            <a:avLst/>
          </a:prstGeom>
          <a:noFill/>
          <a:extLst>
            <a:ext uri="{909E8E84-426E-40dd-AFC4-6F175D3DCCD1}">
              <a14:hiddenFill xmlns="" xmlns:a14="http://schemas.microsoft.com/office/drawing/2010/main">
                <a:solidFill>
                  <a:srgbClr val="FFFFFF"/>
                </a:solidFill>
              </a14:hiddenFill>
            </a:ext>
          </a:extLst>
        </p:spPr>
      </p:pic>
      <p:sp>
        <p:nvSpPr>
          <p:cNvPr id="10324" name="Rectangle 84"/>
          <p:cNvSpPr>
            <a:spLocks noGrp="1" noChangeArrowheads="1"/>
          </p:cNvSpPr>
          <p:nvPr>
            <p:ph type="subTitle" sz="quarter" idx="1"/>
          </p:nvPr>
        </p:nvSpPr>
        <p:spPr>
          <a:xfrm>
            <a:off x="1257300" y="3411538"/>
            <a:ext cx="9677400" cy="2868612"/>
          </a:xfrm>
          <a:extLst>
            <a:ext uri="{91240B29-F687-4f45-9708-019B960494DF}">
              <a14:hiddenLine xmlns="" xmlns:a14="http://schemas.microsoft.com/office/drawing/2010/main" w="28575">
                <a:solidFill>
                  <a:srgbClr val="FF66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1440" tIns="45720" bIns="0"/>
          <a:lstStyle>
            <a:lvl1pPr marL="0" indent="0" algn="ctr">
              <a:buFont typeface="Wingdings" charset="0"/>
              <a:buNone/>
              <a:defRPr sz="3200">
                <a:solidFill>
                  <a:schemeClr val="hlink"/>
                </a:solidFill>
              </a:defRPr>
            </a:lvl1pPr>
          </a:lstStyle>
          <a:p>
            <a:pPr lvl="0"/>
            <a:r>
              <a:rPr lang="de-DE" noProof="0"/>
              <a:t>Click to edit Master subtitle style</a:t>
            </a:r>
            <a:endParaRPr lang="en-GB" noProof="0"/>
          </a:p>
        </p:txBody>
      </p:sp>
      <p:sp>
        <p:nvSpPr>
          <p:cNvPr id="10325" name="Line 85"/>
          <p:cNvSpPr>
            <a:spLocks noChangeShapeType="1"/>
          </p:cNvSpPr>
          <p:nvPr userDrawn="1"/>
        </p:nvSpPr>
        <p:spPr bwMode="auto">
          <a:xfrm>
            <a:off x="154518" y="6477000"/>
            <a:ext cx="11872383" cy="0"/>
          </a:xfrm>
          <a:prstGeom prst="line">
            <a:avLst/>
          </a:prstGeom>
          <a:noFill/>
          <a:ln w="127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charset="0"/>
              <a:buChar char="n"/>
            </a:pPr>
            <a:endParaRPr lang="en-US" dirty="0">
              <a:solidFill>
                <a:srgbClr val="261748"/>
              </a:solidFill>
              <a:latin typeface="Arial" charset="0"/>
              <a:ea typeface="ＭＳ Ｐゴシック" charset="0"/>
              <a:cs typeface="ＭＳ Ｐゴシック" charset="0"/>
            </a:endParaRPr>
          </a:p>
        </p:txBody>
      </p:sp>
      <p:sp>
        <p:nvSpPr>
          <p:cNvPr id="10326" name="Rectangle 86"/>
          <p:cNvSpPr>
            <a:spLocks noGrp="1" noChangeArrowheads="1"/>
          </p:cNvSpPr>
          <p:nvPr>
            <p:ph type="ctrTitle" sz="quarter"/>
          </p:nvPr>
        </p:nvSpPr>
        <p:spPr>
          <a:xfrm>
            <a:off x="1253067" y="1314451"/>
            <a:ext cx="9668933" cy="1844675"/>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40" bIns="45720" anchor="ctr"/>
          <a:lstStyle>
            <a:lvl1pPr algn="ctr">
              <a:defRPr sz="5500" b="0">
                <a:solidFill>
                  <a:schemeClr val="hlink"/>
                </a:solidFill>
              </a:defRPr>
            </a:lvl1pPr>
          </a:lstStyle>
          <a:p>
            <a:pPr lvl="0"/>
            <a:r>
              <a:rPr lang="de-DE" noProof="0"/>
              <a:t>Click to edit Master title style</a:t>
            </a:r>
            <a:endParaRPr lang="en-GB" noProof="0"/>
          </a:p>
        </p:txBody>
      </p:sp>
      <p:pic>
        <p:nvPicPr>
          <p:cNvPr id="10327" name="Picture 87" descr="Undulator_final_nurh#50DE97_links4-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460501" y="114300"/>
            <a:ext cx="9709151" cy="914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8619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Click to edit Master title style</a:t>
            </a:r>
            <a:endParaRPr lang="en-US"/>
          </a:p>
        </p:txBody>
      </p:sp>
      <p:sp>
        <p:nvSpPr>
          <p:cNvPr id="3" name="TextBox 2"/>
          <p:cNvSpPr txBox="1"/>
          <p:nvPr userDrawn="1"/>
        </p:nvSpPr>
        <p:spPr>
          <a:xfrm>
            <a:off x="114427" y="6538375"/>
            <a:ext cx="3707375" cy="230832"/>
          </a:xfrm>
          <a:prstGeom prst="rect">
            <a:avLst/>
          </a:prstGeom>
          <a:noFill/>
        </p:spPr>
        <p:txBody>
          <a:bodyPr wrap="square" rtlCol="0">
            <a:spAutoFit/>
          </a:bodyPr>
          <a:lstStyle/>
          <a:p>
            <a:pPr defTabSz="914400" fontAlgn="base">
              <a:spcBef>
                <a:spcPct val="20000"/>
              </a:spcBef>
              <a:spcAft>
                <a:spcPct val="0"/>
              </a:spcAft>
              <a:buClr>
                <a:srgbClr val="F8B323"/>
              </a:buClr>
              <a:buFont typeface="Wingdings" charset="0"/>
              <a:buNone/>
            </a:pPr>
            <a:r>
              <a:rPr lang="en-US" sz="900" dirty="0">
                <a:solidFill>
                  <a:srgbClr val="261748"/>
                </a:solidFill>
                <a:latin typeface="Arial" charset="0"/>
                <a:ea typeface="ＭＳ Ｐゴシック" charset="0"/>
                <a:cs typeface="ＭＳ Ｐゴシック" charset="0"/>
              </a:rPr>
              <a:t>Harald Sinn, European XFEL</a:t>
            </a:r>
          </a:p>
        </p:txBody>
      </p:sp>
    </p:spTree>
    <p:extLst>
      <p:ext uri="{BB962C8B-B14F-4D97-AF65-F5344CB8AC3E}">
        <p14:creationId xmlns:p14="http://schemas.microsoft.com/office/powerpoint/2010/main" val="390126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le 6"/>
          <p:cNvSpPr>
            <a:spLocks noGrp="1"/>
          </p:cNvSpPr>
          <p:nvPr>
            <p:ph type="title"/>
          </p:nvPr>
        </p:nvSpPr>
        <p:spPr/>
        <p:txBody>
          <a:bodyPr/>
          <a:lstStyle/>
          <a:p>
            <a:r>
              <a:rPr lang="en-US"/>
              <a:t>Click to edit Master title style</a:t>
            </a:r>
            <a:endParaRPr lang="de-DE"/>
          </a:p>
        </p:txBody>
      </p:sp>
      <p:sp>
        <p:nvSpPr>
          <p:cNvPr id="9" name="Footer Placeholder 8"/>
          <p:cNvSpPr>
            <a:spLocks noGrp="1"/>
          </p:cNvSpPr>
          <p:nvPr>
            <p:ph type="ftr" sz="quarter" idx="11"/>
          </p:nvPr>
        </p:nvSpPr>
        <p:spPr>
          <a:xfrm>
            <a:off x="194733" y="6534150"/>
            <a:ext cx="7603067" cy="266700"/>
          </a:xfrm>
          <a:prstGeom prst="rect">
            <a:avLst/>
          </a:prstGeom>
        </p:spPr>
        <p:txBody>
          <a:bodyPr/>
          <a:lstStyle/>
          <a:p>
            <a:pPr defTabSz="914400" fontAlgn="base">
              <a:spcBef>
                <a:spcPct val="20000"/>
              </a:spcBef>
              <a:spcAft>
                <a:spcPct val="0"/>
              </a:spcAft>
              <a:buClr>
                <a:srgbClr val="F8B323"/>
              </a:buClr>
              <a:buFont typeface="Wingdings" charset="0"/>
              <a:buChar char="n"/>
              <a:defRPr/>
            </a:pPr>
            <a:r>
              <a:rPr lang="en-US" dirty="0">
                <a:solidFill>
                  <a:srgbClr val="261748"/>
                </a:solidFill>
                <a:latin typeface="Arial" charset="0"/>
                <a:ea typeface="ＭＳ Ｐゴシック" charset="0"/>
                <a:cs typeface="ＭＳ Ｐゴシック" charset="0"/>
              </a:rPr>
              <a:t>September 08, 2016</a:t>
            </a:r>
          </a:p>
          <a:p>
            <a:pPr defTabSz="914400" fontAlgn="base">
              <a:spcBef>
                <a:spcPct val="20000"/>
              </a:spcBef>
              <a:spcAft>
                <a:spcPct val="0"/>
              </a:spcAft>
              <a:buClr>
                <a:srgbClr val="F8B323"/>
              </a:buClr>
              <a:buFont typeface="Wingdings" charset="0"/>
              <a:buChar char="n"/>
              <a:defRPr/>
            </a:pPr>
            <a:r>
              <a:rPr lang="en-GB" dirty="0">
                <a:solidFill>
                  <a:srgbClr val="261748"/>
                </a:solidFill>
                <a:latin typeface="Arial" charset="0"/>
                <a:ea typeface="ＭＳ Ｐゴシック" charset="0"/>
                <a:cs typeface="ＭＳ Ｐゴシック" charset="0"/>
              </a:rPr>
              <a:t>Jan Grünert, WP74, European XFEL</a:t>
            </a:r>
          </a:p>
        </p:txBody>
      </p:sp>
      <p:sp>
        <p:nvSpPr>
          <p:cNvPr id="10" name="Slide Number Placeholder 9"/>
          <p:cNvSpPr>
            <a:spLocks noGrp="1"/>
          </p:cNvSpPr>
          <p:nvPr>
            <p:ph type="sldNum" sz="quarter" idx="12"/>
          </p:nvPr>
        </p:nvSpPr>
        <p:spPr>
          <a:xfrm>
            <a:off x="11256434" y="114301"/>
            <a:ext cx="768351" cy="911225"/>
          </a:xfrm>
          <a:prstGeom prst="rect">
            <a:avLst/>
          </a:prstGeom>
        </p:spPr>
        <p:txBody>
          <a:bodyPr/>
          <a:lstStyle/>
          <a:p>
            <a:pPr defTabSz="914400" fontAlgn="base">
              <a:spcBef>
                <a:spcPct val="20000"/>
              </a:spcBef>
              <a:spcAft>
                <a:spcPct val="0"/>
              </a:spcAft>
              <a:buClr>
                <a:srgbClr val="F8B323"/>
              </a:buClr>
              <a:buFont typeface="Wingdings" charset="0"/>
              <a:buChar char="n"/>
              <a:defRPr/>
            </a:pPr>
            <a:fld id="{C00874EE-3E1B-4AF5-879A-7973D6C0A804}" type="slidenum">
              <a:rPr lang="en-GB" smtClean="0">
                <a:solidFill>
                  <a:srgbClr val="FFFFFF"/>
                </a:solidFill>
                <a:latin typeface="Arial" charset="0"/>
                <a:ea typeface="ＭＳ Ｐゴシック" charset="0"/>
                <a:cs typeface="ＭＳ Ｐゴシック" charset="0"/>
              </a:rPr>
              <a:pPr defTabSz="914400" fontAlgn="base">
                <a:spcBef>
                  <a:spcPct val="20000"/>
                </a:spcBef>
                <a:spcAft>
                  <a:spcPct val="0"/>
                </a:spcAft>
                <a:buClr>
                  <a:srgbClr val="F8B323"/>
                </a:buClr>
                <a:buFont typeface="Wingdings" charset="0"/>
                <a:buChar char="n"/>
                <a:defRPr/>
              </a:pPr>
              <a:t>‹#›</a:t>
            </a:fld>
            <a:endParaRPr lang="en-GB"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12944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6"/>
          <p:cNvSpPr>
            <a:spLocks noGrp="1" noChangeArrowheads="1"/>
          </p:cNvSpPr>
          <p:nvPr>
            <p:ph type="sldNum" sz="quarter" idx="10"/>
          </p:nvPr>
        </p:nvSpPr>
        <p:spPr>
          <a:xfrm>
            <a:off x="11256434" y="114301"/>
            <a:ext cx="768351" cy="911225"/>
          </a:xfrm>
          <a:prstGeom prst="rect">
            <a:avLst/>
          </a:prstGeom>
          <a:ln/>
        </p:spPr>
        <p:txBody>
          <a:bodyPr/>
          <a:lstStyle>
            <a:lvl1pPr>
              <a:defRPr/>
            </a:lvl1pPr>
          </a:lstStyle>
          <a:p>
            <a:pPr defTabSz="914400" fontAlgn="base">
              <a:spcBef>
                <a:spcPct val="20000"/>
              </a:spcBef>
              <a:spcAft>
                <a:spcPct val="0"/>
              </a:spcAft>
              <a:buClr>
                <a:srgbClr val="F8B323"/>
              </a:buClr>
              <a:buFont typeface="Wingdings" charset="0"/>
              <a:buChar char="n"/>
              <a:defRPr/>
            </a:pPr>
            <a:fld id="{57F17373-7C45-4563-BAB1-D7F59A214E86}" type="slidenum">
              <a:rPr lang="en-GB">
                <a:solidFill>
                  <a:srgbClr val="261748"/>
                </a:solidFill>
                <a:latin typeface="Arial" charset="0"/>
                <a:ea typeface="ＭＳ Ｐゴシック" charset="0"/>
                <a:cs typeface="ＭＳ Ｐゴシック" charset="0"/>
              </a:rPr>
              <a:pPr defTabSz="914400" fontAlgn="base">
                <a:spcBef>
                  <a:spcPct val="20000"/>
                </a:spcBef>
                <a:spcAft>
                  <a:spcPct val="0"/>
                </a:spcAft>
                <a:buClr>
                  <a:srgbClr val="F8B323"/>
                </a:buClr>
                <a:buFont typeface="Wingdings" charset="0"/>
                <a:buChar char="n"/>
                <a:defRPr/>
              </a:pPr>
              <a:t>‹#›</a:t>
            </a:fld>
            <a:endParaRPr lang="en-GB" dirty="0">
              <a:solidFill>
                <a:srgbClr val="261748"/>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3392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US" noProof="0"/>
              <a:t>Edit Master text styles</a:t>
            </a:r>
          </a:p>
        </p:txBody>
      </p:sp>
      <p:pic>
        <p:nvPicPr>
          <p:cNvPr id="9" name="Grafik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pic>
        <p:nvPicPr>
          <p:cNvPr id="7" name="Grafik 6">
            <a:extLst>
              <a:ext uri="{FF2B5EF4-FFF2-40B4-BE49-F238E27FC236}">
                <a16:creationId xmlns:a16="http://schemas.microsoft.com/office/drawing/2014/main" id="{A7BDDAEA-9330-49C2-BDC0-9EC5B726588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spTree>
    <p:extLst>
      <p:ext uri="{BB962C8B-B14F-4D97-AF65-F5344CB8AC3E}">
        <p14:creationId xmlns:p14="http://schemas.microsoft.com/office/powerpoint/2010/main" val="88359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en-US" noProof="0"/>
              <a:t>Click icon to add picture</a:t>
            </a:r>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en-US" noProof="0"/>
              <a:t>Edit Master text styles</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2562071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35422090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8.emf"/><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3.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9" y="200590"/>
            <a:ext cx="10956924" cy="780540"/>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623889" y="2024064"/>
            <a:ext cx="10944224" cy="3889375"/>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cxnSp>
        <p:nvCxnSpPr>
          <p:cNvPr id="11" name="Gerader Verbinder 10"/>
          <p:cNvCxnSpPr/>
          <p:nvPr/>
        </p:nvCxnSpPr>
        <p:spPr>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
        <p:nvSpPr>
          <p:cNvPr id="7" name="Rechteck 6"/>
          <p:cNvSpPr/>
          <p:nvPr/>
        </p:nvSpPr>
        <p:spPr>
          <a:xfrm>
            <a:off x="623888" y="381001"/>
            <a:ext cx="5292725" cy="216000"/>
          </a:xfrm>
          <a:prstGeom prst="rect">
            <a:avLst/>
          </a:prstGeom>
        </p:spPr>
        <p:txBody>
          <a:bodyPr vert="horz" lIns="0" tIns="0" rIns="0" bIns="0" rtlCol="0" anchor="t" anchorCtr="0">
            <a:noAutofit/>
          </a:bodyPr>
          <a:lstStyle/>
          <a:p>
            <a:pPr lvl="0"/>
            <a:endParaRPr lang="en-GB" sz="900" dirty="0"/>
          </a:p>
        </p:txBody>
      </p:sp>
      <p:sp>
        <p:nvSpPr>
          <p:cNvPr id="8" name="Rechteck 7"/>
          <p:cNvSpPr/>
          <p:nvPr/>
        </p:nvSpPr>
        <p:spPr>
          <a:xfrm>
            <a:off x="6275389" y="381001"/>
            <a:ext cx="5292724" cy="216000"/>
          </a:xfrm>
          <a:prstGeom prst="rect">
            <a:avLst/>
          </a:prstGeom>
        </p:spPr>
        <p:txBody>
          <a:bodyPr vert="horz" lIns="0" tIns="0" rIns="0" bIns="0" rtlCol="0" anchor="t" anchorCtr="0">
            <a:noAutofit/>
          </a:bodyPr>
          <a:lstStyle/>
          <a:p>
            <a:pPr lvl="0"/>
            <a:endParaRPr lang="en-US" sz="900" dirty="0"/>
          </a:p>
        </p:txBody>
      </p:sp>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6" r:id="rId2"/>
  </p:sldLayoutIdLst>
  <p:hf sldNum="0" hdr="0" ftr="0" dt="0"/>
  <p:txStyles>
    <p:title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5"/>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6"/>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58" name="Picture 134" descr="Undulator_final_nurh#50DE97_rech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62784" y="117475"/>
            <a:ext cx="770467" cy="914400"/>
          </a:xfrm>
          <a:prstGeom prst="rect">
            <a:avLst/>
          </a:prstGeom>
          <a:noFill/>
          <a:extLst>
            <a:ext uri="{909E8E84-426E-40dd-AFC4-6F175D3DCCD1}">
              <a14:hiddenFill xmlns="" xmlns:a14="http://schemas.microsoft.com/office/drawing/2010/main">
                <a:solidFill>
                  <a:srgbClr val="FFFFFF"/>
                </a:solidFill>
              </a14:hiddenFill>
            </a:ext>
          </a:extLst>
        </p:spPr>
      </p:pic>
      <p:sp>
        <p:nvSpPr>
          <p:cNvPr id="1144" name="Line 120"/>
          <p:cNvSpPr>
            <a:spLocks noChangeShapeType="1"/>
          </p:cNvSpPr>
          <p:nvPr/>
        </p:nvSpPr>
        <p:spPr bwMode="auto">
          <a:xfrm>
            <a:off x="154518" y="6477000"/>
            <a:ext cx="11872383" cy="0"/>
          </a:xfrm>
          <a:prstGeom prst="line">
            <a:avLst/>
          </a:prstGeom>
          <a:noFill/>
          <a:ln w="127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fontAlgn="base">
              <a:spcBef>
                <a:spcPct val="20000"/>
              </a:spcBef>
              <a:spcAft>
                <a:spcPct val="0"/>
              </a:spcAft>
              <a:buClr>
                <a:srgbClr val="F8B323"/>
              </a:buClr>
              <a:buFont typeface="Wingdings" charset="0"/>
              <a:buChar char="n"/>
            </a:pPr>
            <a:endParaRPr lang="en-US" dirty="0">
              <a:solidFill>
                <a:srgbClr val="261748"/>
              </a:solidFill>
              <a:latin typeface="Arial" charset="0"/>
              <a:ea typeface="ＭＳ Ｐゴシック" charset="0"/>
              <a:cs typeface="ＭＳ Ｐゴシック" charset="0"/>
            </a:endParaRPr>
          </a:p>
        </p:txBody>
      </p:sp>
      <p:sp>
        <p:nvSpPr>
          <p:cNvPr id="1146" name="Rectangle 122"/>
          <p:cNvSpPr>
            <a:spLocks noChangeArrowheads="1"/>
          </p:cNvSpPr>
          <p:nvPr/>
        </p:nvSpPr>
        <p:spPr bwMode="auto">
          <a:xfrm>
            <a:off x="1458384" y="114300"/>
            <a:ext cx="9711267" cy="915988"/>
          </a:xfrm>
          <a:prstGeom prst="rect">
            <a:avLst/>
          </a:prstGeom>
          <a:solidFill>
            <a:schemeClr val="hlink"/>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algn="ctr" defTabSz="914400" eaLnBrk="0" fontAlgn="base" hangingPunct="0">
              <a:spcBef>
                <a:spcPct val="0"/>
              </a:spcBef>
              <a:spcAft>
                <a:spcPct val="0"/>
              </a:spcAft>
            </a:pPr>
            <a:endParaRPr lang="en-GB" sz="2400" dirty="0">
              <a:solidFill>
                <a:srgbClr val="261748"/>
              </a:solidFill>
              <a:latin typeface="Arial" charset="0"/>
              <a:ea typeface="ＭＳ Ｐゴシック" charset="0"/>
              <a:cs typeface="ＭＳ Ｐゴシック" charset="0"/>
            </a:endParaRPr>
          </a:p>
        </p:txBody>
      </p:sp>
      <p:sp>
        <p:nvSpPr>
          <p:cNvPr id="1147" name="Text Box 123"/>
          <p:cNvSpPr txBox="1">
            <a:spLocks noChangeArrowheads="1"/>
          </p:cNvSpPr>
          <p:nvPr/>
        </p:nvSpPr>
        <p:spPr bwMode="auto">
          <a:xfrm>
            <a:off x="1458384" y="114301"/>
            <a:ext cx="8839200" cy="193675"/>
          </a:xfrm>
          <a:prstGeom prst="rect">
            <a:avLst/>
          </a:prstGeom>
          <a:noFill/>
          <a:ln>
            <a:noFill/>
          </a:ln>
          <a:extLst>
            <a:ext uri="{909E8E84-426E-40dd-AFC4-6F175D3DCCD1}">
              <a14:hiddenFill xmlns="" xmlns:a14="http://schemas.microsoft.com/office/drawing/2010/main">
                <a:solidFill>
                  <a:srgbClr val="251555"/>
                </a:solidFill>
              </a14:hiddenFill>
            </a:ext>
            <a:ext uri="{91240B29-F687-4f45-9708-019B960494DF}">
              <a14:hiddenLine xmlns="" xmlns:a14="http://schemas.microsoft.com/office/drawing/2010/main" w="9525">
                <a:solidFill>
                  <a:schemeClr val="tx1"/>
                </a:solidFill>
                <a:miter lim="800000"/>
                <a:headEnd/>
                <a:tailEnd/>
              </a14:hiddenLine>
            </a:ext>
          </a:extLst>
        </p:spPr>
        <p:txBody>
          <a:bodyPr lIns="79200" tIns="0" rIns="46800" bIns="0" anchor="b"/>
          <a:lstStyle/>
          <a:p>
            <a:pPr defTabSz="914400" eaLnBrk="0" fontAlgn="base" hangingPunct="0">
              <a:lnSpc>
                <a:spcPct val="110000"/>
              </a:lnSpc>
              <a:spcBef>
                <a:spcPct val="50000"/>
              </a:spcBef>
              <a:spcAft>
                <a:spcPct val="0"/>
              </a:spcAft>
            </a:pPr>
            <a:r>
              <a:rPr lang="en-GB" sz="1000" dirty="0">
                <a:solidFill>
                  <a:srgbClr val="FFFFFF"/>
                </a:solidFill>
                <a:latin typeface="Arial" charset="0"/>
                <a:ea typeface="ＭＳ Ｐゴシック" charset="0"/>
                <a:cs typeface="ＭＳ Ｐゴシック" charset="0"/>
              </a:rPr>
              <a:t>Technical Commissioning Photon Beamlines </a:t>
            </a:r>
          </a:p>
        </p:txBody>
      </p:sp>
      <p:pic>
        <p:nvPicPr>
          <p:cNvPr id="1151" name="Picture 127" descr="logo-XFEL_rg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634" y="114301"/>
            <a:ext cx="1214967" cy="911225"/>
          </a:xfrm>
          <a:prstGeom prst="rect">
            <a:avLst/>
          </a:prstGeom>
          <a:noFill/>
          <a:extLst>
            <a:ext uri="{909E8E84-426E-40dd-AFC4-6F175D3DCCD1}">
              <a14:hiddenFill xmlns="" xmlns:a14="http://schemas.microsoft.com/office/drawing/2010/main">
                <a:solidFill>
                  <a:srgbClr val="FFFFFF"/>
                </a:solidFill>
              </a14:hiddenFill>
            </a:ext>
          </a:extLst>
        </p:spPr>
      </p:pic>
      <p:sp>
        <p:nvSpPr>
          <p:cNvPr id="1154" name="Rectangle 130"/>
          <p:cNvSpPr>
            <a:spLocks noGrp="1" noChangeArrowheads="1"/>
          </p:cNvSpPr>
          <p:nvPr>
            <p:ph type="title"/>
          </p:nvPr>
        </p:nvSpPr>
        <p:spPr bwMode="auto">
          <a:xfrm>
            <a:off x="1458384" y="541338"/>
            <a:ext cx="9711267" cy="4810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72000" tIns="45720" rIns="91440" bIns="0" numCol="1" anchor="b" anchorCtr="0" compatLnSpc="1">
            <a:prstTxWarp prst="textNoShape">
              <a:avLst/>
            </a:prstTxWarp>
          </a:bodyPr>
          <a:lstStyle/>
          <a:p>
            <a:pPr lvl="0"/>
            <a:r>
              <a:rPr lang="en-GB"/>
              <a:t>Slide title: Don’t edit here!</a:t>
            </a:r>
          </a:p>
        </p:txBody>
      </p:sp>
      <p:sp>
        <p:nvSpPr>
          <p:cNvPr id="1156" name="Rectangle 132"/>
          <p:cNvSpPr>
            <a:spLocks noGrp="1" noChangeAspect="1" noChangeArrowheads="1"/>
          </p:cNvSpPr>
          <p:nvPr>
            <p:ph type="body" idx="1"/>
          </p:nvPr>
        </p:nvSpPr>
        <p:spPr bwMode="auto">
          <a:xfrm>
            <a:off x="156633" y="1347788"/>
            <a:ext cx="7603067" cy="44592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270000" tIns="0" rIns="91440" bIns="45720" numCol="1" anchor="t" anchorCtr="0" compatLnSpc="1">
            <a:prstTxWarp prst="textNoShape">
              <a:avLst/>
            </a:prstTxWarp>
          </a:bodyPr>
          <a:lstStyle/>
          <a:p>
            <a:pPr lvl="0"/>
            <a:r>
              <a:rPr lang="en-GB" dirty="0"/>
              <a:t>text format – don’t edit!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extBox 1"/>
          <p:cNvSpPr txBox="1"/>
          <p:nvPr/>
        </p:nvSpPr>
        <p:spPr>
          <a:xfrm>
            <a:off x="11383112" y="704191"/>
            <a:ext cx="404089" cy="307777"/>
          </a:xfrm>
          <a:prstGeom prst="rect">
            <a:avLst/>
          </a:prstGeom>
          <a:noFill/>
        </p:spPr>
        <p:txBody>
          <a:bodyPr wrap="none" rtlCol="0">
            <a:spAutoFit/>
          </a:bodyPr>
          <a:lstStyle/>
          <a:p>
            <a:pPr defTabSz="914400" fontAlgn="base">
              <a:spcBef>
                <a:spcPct val="20000"/>
              </a:spcBef>
              <a:spcAft>
                <a:spcPct val="0"/>
              </a:spcAft>
              <a:buClr>
                <a:srgbClr val="F8B323"/>
              </a:buClr>
              <a:buFont typeface="Wingdings" charset="0"/>
              <a:buNone/>
            </a:pPr>
            <a:fld id="{ADF70E28-B5CE-3645-8EDB-493AB918ED61}" type="slidenum">
              <a:rPr lang="en-US" sz="1400" smtClean="0">
                <a:solidFill>
                  <a:srgbClr val="FFFFFF"/>
                </a:solidFill>
                <a:latin typeface="Arial" charset="0"/>
                <a:ea typeface="ＭＳ Ｐゴシック" charset="0"/>
                <a:cs typeface="ＭＳ Ｐゴシック" charset="0"/>
              </a:rPr>
              <a:pPr defTabSz="914400" fontAlgn="base">
                <a:spcBef>
                  <a:spcPct val="20000"/>
                </a:spcBef>
                <a:spcAft>
                  <a:spcPct val="0"/>
                </a:spcAft>
                <a:buClr>
                  <a:srgbClr val="F8B323"/>
                </a:buClr>
                <a:buFont typeface="Wingdings" charset="0"/>
                <a:buNone/>
              </a:pPr>
              <a:t>‹#›</a:t>
            </a:fld>
            <a:endParaRPr lang="en-US"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5106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hf hdr="0" dt="0"/>
  <p:txStyles>
    <p:title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2pPr>
      <a:lvl3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3pPr>
      <a:lvl4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4pPr>
      <a:lvl5pPr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400" b="1">
          <a:solidFill>
            <a:schemeClr val="bg1"/>
          </a:solidFill>
          <a:latin typeface="Arial" charset="0"/>
          <a:ea typeface="ＭＳ Ｐゴシック" charset="0"/>
          <a:cs typeface="ＭＳ Ｐゴシック" charset="0"/>
        </a:defRPr>
      </a:lvl9pPr>
    </p:titleStyle>
    <p:bodyStyle>
      <a:lvl1pPr marL="0" indent="0" algn="l" rtl="0" eaLnBrk="1" fontAlgn="base" hangingPunct="1">
        <a:spcBef>
          <a:spcPct val="20000"/>
        </a:spcBef>
        <a:spcAft>
          <a:spcPct val="0"/>
        </a:spcAft>
        <a:buClr>
          <a:schemeClr val="accent2"/>
        </a:buClr>
        <a:buSzPct val="80000"/>
        <a:buFont typeface="Wingdings" charset="0"/>
        <a:buNone/>
        <a:defRPr sz="2400">
          <a:solidFill>
            <a:schemeClr val="tx2"/>
          </a:solidFill>
          <a:latin typeface="+mn-lt"/>
          <a:ea typeface="+mn-ea"/>
          <a:cs typeface="+mn-cs"/>
        </a:defRPr>
      </a:lvl1pPr>
      <a:lvl2pPr marL="558800" indent="-258763" algn="l" rtl="0" eaLnBrk="1" fontAlgn="base" hangingPunct="1">
        <a:spcBef>
          <a:spcPct val="20000"/>
        </a:spcBef>
        <a:spcAft>
          <a:spcPct val="0"/>
        </a:spcAft>
        <a:buClr>
          <a:schemeClr val="accent1"/>
        </a:buClr>
        <a:buFont typeface="Wingdings" charset="0"/>
        <a:buChar char="§"/>
        <a:defRPr sz="2400">
          <a:solidFill>
            <a:schemeClr val="tx2"/>
          </a:solidFill>
          <a:latin typeface="+mn-lt"/>
          <a:ea typeface="+mn-ea"/>
        </a:defRPr>
      </a:lvl2pPr>
      <a:lvl3pPr marL="817563" indent="-257175" algn="l" rtl="0" eaLnBrk="1" fontAlgn="base" hangingPunct="1">
        <a:spcBef>
          <a:spcPct val="20000"/>
        </a:spcBef>
        <a:spcAft>
          <a:spcPct val="0"/>
        </a:spcAft>
        <a:buClr>
          <a:schemeClr val="folHlink"/>
        </a:buClr>
        <a:buSzPct val="60000"/>
        <a:buFont typeface="Wingdings" charset="0"/>
        <a:buChar char=""/>
        <a:defRPr sz="2400">
          <a:solidFill>
            <a:schemeClr val="tx2"/>
          </a:solidFill>
          <a:latin typeface="+mn-lt"/>
          <a:ea typeface="+mn-ea"/>
        </a:defRPr>
      </a:lvl3pPr>
      <a:lvl4pPr marL="1077913" indent="-258763" algn="l" rtl="0" eaLnBrk="1" fontAlgn="base" hangingPunct="1">
        <a:spcBef>
          <a:spcPct val="20000"/>
        </a:spcBef>
        <a:spcAft>
          <a:spcPct val="0"/>
        </a:spcAft>
        <a:buClr>
          <a:schemeClr val="hlink"/>
        </a:buClr>
        <a:buFont typeface="Wingdings" charset="0"/>
        <a:buChar char="§"/>
        <a:defRPr sz="2400">
          <a:solidFill>
            <a:srgbClr val="100F2E"/>
          </a:solidFill>
          <a:latin typeface="+mn-lt"/>
          <a:ea typeface="+mn-ea"/>
        </a:defRPr>
      </a:lvl4pPr>
      <a:lvl5pPr marL="13128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5pPr>
      <a:lvl6pPr marL="17700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6pPr>
      <a:lvl7pPr marL="22272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7pPr>
      <a:lvl8pPr marL="26844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8pPr>
      <a:lvl9pPr marL="3141663" indent="-223838" algn="l" rtl="0" eaLnBrk="1" fontAlgn="base" hangingPunct="1">
        <a:spcBef>
          <a:spcPct val="20000"/>
        </a:spcBef>
        <a:spcAft>
          <a:spcPct val="0"/>
        </a:spcAft>
        <a:buClr>
          <a:schemeClr val="folHlink"/>
        </a:buClr>
        <a:buChar char="»"/>
        <a:defRPr sz="2400">
          <a:solidFill>
            <a:srgbClr val="100F2E"/>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79157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dirty="0"/>
              <a:t>| Presentation Title | Name Surname, Date (Edit by "Insert &gt; Header and Footer")</a:t>
            </a:r>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a:t>
            </a:fld>
            <a:endParaRPr lang="en-US" sz="1000" b="1" noProof="0" dirty="0"/>
          </a:p>
        </p:txBody>
      </p:sp>
      <p:pic>
        <p:nvPicPr>
          <p:cNvPr id="10" name="Grafik 9">
            <a:extLst>
              <a:ext uri="{FF2B5EF4-FFF2-40B4-BE49-F238E27FC236}">
                <a16:creationId xmlns:a16="http://schemas.microsoft.com/office/drawing/2014/main" id="{A7829311-53B7-4C59-9288-3343CCC381FC}"/>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403112" y="6614019"/>
            <a:ext cx="325552" cy="100639"/>
          </a:xfrm>
          <a:prstGeom prst="rect">
            <a:avLst/>
          </a:prstGeom>
        </p:spPr>
      </p:pic>
    </p:spTree>
    <p:extLst>
      <p:ext uri="{BB962C8B-B14F-4D97-AF65-F5344CB8AC3E}">
        <p14:creationId xmlns:p14="http://schemas.microsoft.com/office/powerpoint/2010/main" val="39198059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913">
          <p15:clr>
            <a:srgbClr val="F26B43"/>
          </p15:clr>
        </p15:guide>
        <p15:guide id="2" pos="3885">
          <p15:clr>
            <a:srgbClr val="F26B43"/>
          </p15:clr>
        </p15:guide>
        <p15:guide id="3" pos="3795">
          <p15:clr>
            <a:srgbClr val="F26B43"/>
          </p15:clr>
        </p15:guide>
        <p15:guide id="4" pos="7423">
          <p15:clr>
            <a:srgbClr val="F26B43"/>
          </p15:clr>
        </p15:guide>
        <p15:guide id="5" pos="257">
          <p15:clr>
            <a:srgbClr val="F26B43"/>
          </p15:clr>
        </p15:guide>
        <p15:guide id="6" orient="horz" pos="4042">
          <p15:clr>
            <a:srgbClr val="F26B43"/>
          </p15:clr>
        </p15:guide>
        <p15:guide id="7" orient="horz" pos="2432">
          <p15:clr>
            <a:srgbClr val="F26B43"/>
          </p15:clr>
        </p15:guide>
        <p15:guide id="8" orient="horz" pos="2523">
          <p15:clr>
            <a:srgbClr val="F26B43"/>
          </p15:clr>
        </p15:guide>
        <p15:guide id="9" pos="2593">
          <p15:clr>
            <a:srgbClr val="F26B43"/>
          </p15:clr>
        </p15:guide>
        <p15:guide id="10" pos="2683">
          <p15:clr>
            <a:srgbClr val="F26B43"/>
          </p15:clr>
        </p15:guide>
        <p15:guide id="11" pos="4997">
          <p15:clr>
            <a:srgbClr val="F26B43"/>
          </p15:clr>
        </p15:guide>
        <p15:guide id="12" pos="508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emf"/><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2043" y="0"/>
            <a:ext cx="10487827" cy="6907644"/>
          </a:xfrm>
          <a:prstGeom prst="rect">
            <a:avLst/>
          </a:prstGeom>
        </p:spPr>
      </p:pic>
      <p:sp>
        <p:nvSpPr>
          <p:cNvPr id="6" name="TextBox 5"/>
          <p:cNvSpPr txBox="1"/>
          <p:nvPr/>
        </p:nvSpPr>
        <p:spPr>
          <a:xfrm>
            <a:off x="990599" y="139699"/>
            <a:ext cx="8602287" cy="2221115"/>
          </a:xfrm>
          <a:prstGeom prst="rect">
            <a:avLst/>
          </a:prstGeom>
          <a:noFill/>
        </p:spPr>
        <p:txBody>
          <a:bodyPr wrap="square" rtlCol="0">
            <a:noAutofit/>
          </a:bodyPr>
          <a:lstStyle/>
          <a:p>
            <a:pPr>
              <a:lnSpc>
                <a:spcPct val="112000"/>
              </a:lnSpc>
            </a:pPr>
            <a:r>
              <a:rPr lang="en-US" sz="3600" b="1" dirty="0">
                <a:solidFill>
                  <a:schemeClr val="bg1"/>
                </a:solidFill>
              </a:rPr>
              <a:t>Review of Joint Operations Workshop</a:t>
            </a:r>
            <a:br>
              <a:rPr lang="en-US" sz="3600" b="1" dirty="0">
                <a:solidFill>
                  <a:schemeClr val="bg1"/>
                </a:solidFill>
              </a:rPr>
            </a:br>
            <a:r>
              <a:rPr lang="en-US" sz="3600" b="1" dirty="0" err="1">
                <a:solidFill>
                  <a:schemeClr val="bg1"/>
                </a:solidFill>
              </a:rPr>
              <a:t>Travemünde</a:t>
            </a:r>
            <a:r>
              <a:rPr lang="en-US" sz="3600" b="1" dirty="0">
                <a:solidFill>
                  <a:schemeClr val="bg1"/>
                </a:solidFill>
              </a:rPr>
              <a:t> (January 9 -10, 2019)</a:t>
            </a:r>
          </a:p>
          <a:p>
            <a:pPr>
              <a:lnSpc>
                <a:spcPct val="112000"/>
              </a:lnSpc>
            </a:pPr>
            <a:r>
              <a:rPr lang="en-US" sz="3600" b="1" dirty="0">
                <a:solidFill>
                  <a:schemeClr val="bg1"/>
                </a:solidFill>
              </a:rPr>
              <a:t>June 26 2019 </a:t>
            </a:r>
            <a:br>
              <a:rPr lang="en-US" sz="1400" dirty="0"/>
            </a:br>
            <a:endParaRPr lang="en-US" sz="1400" dirty="0"/>
          </a:p>
        </p:txBody>
      </p:sp>
    </p:spTree>
    <p:extLst>
      <p:ext uri="{BB962C8B-B14F-4D97-AF65-F5344CB8AC3E}">
        <p14:creationId xmlns:p14="http://schemas.microsoft.com/office/powerpoint/2010/main" val="4175992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ACD4-5F78-6E4C-9618-BCC0D5B23C06}"/>
              </a:ext>
            </a:extLst>
          </p:cNvPr>
          <p:cNvSpPr>
            <a:spLocks noGrp="1"/>
          </p:cNvSpPr>
          <p:nvPr>
            <p:ph type="title"/>
          </p:nvPr>
        </p:nvSpPr>
        <p:spPr/>
        <p:txBody>
          <a:bodyPr/>
          <a:lstStyle/>
          <a:p>
            <a:r>
              <a:rPr lang="en-US" sz="2800" dirty="0"/>
              <a:t>Working Group Parallel Operations, EPS&amp;MPS: Project 2</a:t>
            </a:r>
            <a:endParaRPr lang="en-US" dirty="0"/>
          </a:p>
        </p:txBody>
      </p:sp>
      <p:sp>
        <p:nvSpPr>
          <p:cNvPr id="3" name="Footer Placeholder 2">
            <a:extLst>
              <a:ext uri="{FF2B5EF4-FFF2-40B4-BE49-F238E27FC236}">
                <a16:creationId xmlns:a16="http://schemas.microsoft.com/office/drawing/2014/main" id="{0B43FFAA-5A1F-2944-A821-ADC462A3E0F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84A0912D-32AA-9140-A982-4ADB5B1878C7}"/>
              </a:ext>
            </a:extLst>
          </p:cNvPr>
          <p:cNvSpPr>
            <a:spLocks noGrp="1"/>
          </p:cNvSpPr>
          <p:nvPr>
            <p:ph type="body" sz="quarter" idx="13"/>
          </p:nvPr>
        </p:nvSpPr>
        <p:spPr/>
        <p:txBody>
          <a:bodyPr/>
          <a:lstStyle/>
          <a:p>
            <a:r>
              <a:rPr lang="en-US" dirty="0"/>
              <a:t>Link EPS to fresh bunch triggers</a:t>
            </a:r>
          </a:p>
          <a:p>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E55A2BA-4DC6-754F-BCE8-B7A7FFE65FEE}"/>
                  </a:ext>
                </a:extLst>
              </p:cNvPr>
              <p:cNvSpPr/>
              <p:nvPr/>
            </p:nvSpPr>
            <p:spPr>
              <a:xfrm>
                <a:off x="407987" y="1340513"/>
                <a:ext cx="11304637" cy="997966"/>
              </a:xfrm>
              <a:prstGeom prst="rect">
                <a:avLst/>
              </a:prstGeom>
            </p:spPr>
            <p:txBody>
              <a:bodyPr wrap="square">
                <a:spAutoFit/>
              </a:bodyPr>
              <a:lstStyle/>
              <a:p>
                <a:pPr marL="285750" marR="0" lvl="0" indent="-285750" algn="l" defTabSz="457200" rtl="0" eaLnBrk="1" fontAlgn="auto" latinLnBrk="0" hangingPunct="1">
                  <a:lnSpc>
                    <a:spcPct val="112000"/>
                  </a:lnSpc>
                  <a:spcBef>
                    <a:spcPts val="0"/>
                  </a:spcBef>
                  <a:spcAft>
                    <a:spcPts val="0"/>
                  </a:spcAft>
                  <a:buClrTx/>
                  <a:buSzTx/>
                  <a:buFont typeface="Arial" panose="020B0604020202020204" pitchFamily="34" charset="0"/>
                  <a:buChar char="•"/>
                  <a:tabLst/>
                  <a:defRPr/>
                </a:pPr>
                <a:r>
                  <a:rPr lang="en-US" dirty="0"/>
                  <a:t>EPS for SASE1/3 was switched from MPS mode to Bunch Pattern Server mode (currently Karabo macro)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de-DE" b="0" i="0" smtClean="0">
                        <a:latin typeface="Cambria Math" panose="02040503050406030204" pitchFamily="18" charset="0"/>
                        <a:ea typeface="Cambria Math" panose="02040503050406030204" pitchFamily="18" charset="0"/>
                      </a:rPr>
                      <m:t>  </m:t>
                    </m:r>
                  </m:oMath>
                </a14:m>
                <a:r>
                  <a:rPr lang="en-US" dirty="0"/>
                  <a:t>EPS SASE1/3 operated decoupled during user operation 2019</a:t>
                </a:r>
              </a:p>
              <a:p>
                <a:pPr marL="285750" marR="0" lvl="0" indent="-285750" algn="l" defTabSz="457200" rtl="0" eaLnBrk="1" fontAlgn="auto" latinLnBrk="0" hangingPunct="1">
                  <a:lnSpc>
                    <a:spcPct val="112000"/>
                  </a:lnSpc>
                  <a:spcBef>
                    <a:spcPts val="0"/>
                  </a:spcBef>
                  <a:spcAft>
                    <a:spcPts val="0"/>
                  </a:spcAft>
                  <a:buClrTx/>
                  <a:buSzTx/>
                  <a:buFont typeface="Arial" panose="020B0604020202020204" pitchFamily="34" charset="0"/>
                  <a:buChar char="•"/>
                  <a:tabLst/>
                  <a:defRPr/>
                </a:pPr>
                <a:r>
                  <a:rPr lang="en-US" dirty="0"/>
                  <a:t>Next step: direct integration into DOOCS Bunch pattern server tool </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p>
            </p:txBody>
          </p:sp>
        </mc:Choice>
        <mc:Fallback xmlns="">
          <p:sp>
            <p:nvSpPr>
              <p:cNvPr id="6" name="Rectangle 5">
                <a:extLst>
                  <a:ext uri="{FF2B5EF4-FFF2-40B4-BE49-F238E27FC236}">
                    <a16:creationId xmlns:a16="http://schemas.microsoft.com/office/drawing/2014/main" id="{FE55A2BA-4DC6-754F-BCE8-B7A7FFE65FEE}"/>
                  </a:ext>
                </a:extLst>
              </p:cNvPr>
              <p:cNvSpPr>
                <a:spLocks noRot="1" noChangeAspect="1" noMove="1" noResize="1" noEditPoints="1" noAdjustHandles="1" noChangeArrowheads="1" noChangeShapeType="1" noTextEdit="1"/>
              </p:cNvSpPr>
              <p:nvPr/>
            </p:nvSpPr>
            <p:spPr>
              <a:xfrm>
                <a:off x="407987" y="1340513"/>
                <a:ext cx="11304637" cy="997966"/>
              </a:xfrm>
              <a:prstGeom prst="rect">
                <a:avLst/>
              </a:prstGeom>
              <a:blipFill>
                <a:blip r:embed="rId2"/>
                <a:stretch>
                  <a:fillRect l="-224" t="-2532" b="-8861"/>
                </a:stretch>
              </a:blipFill>
            </p:spPr>
            <p:txBody>
              <a:bodyPr/>
              <a:lstStyle/>
              <a:p>
                <a:r>
                  <a:rPr lang="de-DE">
                    <a:noFill/>
                  </a:rPr>
                  <a:t> </a:t>
                </a:r>
              </a:p>
            </p:txBody>
          </p:sp>
        </mc:Fallback>
      </mc:AlternateContent>
      <p:pic>
        <p:nvPicPr>
          <p:cNvPr id="7" name="Picture 6">
            <a:extLst>
              <a:ext uri="{FF2B5EF4-FFF2-40B4-BE49-F238E27FC236}">
                <a16:creationId xmlns:a16="http://schemas.microsoft.com/office/drawing/2014/main" id="{50F91942-1F4C-B343-A426-A0BD764CF1C1}"/>
              </a:ext>
            </a:extLst>
          </p:cNvPr>
          <p:cNvPicPr>
            <a:picLocks noChangeAspect="1"/>
          </p:cNvPicPr>
          <p:nvPr/>
        </p:nvPicPr>
        <p:blipFill>
          <a:blip r:embed="rId3"/>
          <a:stretch>
            <a:fillRect/>
          </a:stretch>
        </p:blipFill>
        <p:spPr>
          <a:xfrm>
            <a:off x="3890357" y="2538513"/>
            <a:ext cx="7505162" cy="3884316"/>
          </a:xfrm>
          <a:prstGeom prst="rect">
            <a:avLst/>
          </a:prstGeom>
        </p:spPr>
      </p:pic>
    </p:spTree>
    <p:extLst>
      <p:ext uri="{BB962C8B-B14F-4D97-AF65-F5344CB8AC3E}">
        <p14:creationId xmlns:p14="http://schemas.microsoft.com/office/powerpoint/2010/main" val="905504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ACD4-5F78-6E4C-9618-BCC0D5B23C06}"/>
              </a:ext>
            </a:extLst>
          </p:cNvPr>
          <p:cNvSpPr>
            <a:spLocks noGrp="1"/>
          </p:cNvSpPr>
          <p:nvPr>
            <p:ph type="title"/>
          </p:nvPr>
        </p:nvSpPr>
        <p:spPr/>
        <p:txBody>
          <a:bodyPr/>
          <a:lstStyle/>
          <a:p>
            <a:r>
              <a:rPr lang="en-US" sz="2800" dirty="0"/>
              <a:t>Working Group Parallel Operations, EPS&amp;MPS: Project 2</a:t>
            </a:r>
            <a:endParaRPr lang="en-US" dirty="0"/>
          </a:p>
        </p:txBody>
      </p:sp>
      <p:sp>
        <p:nvSpPr>
          <p:cNvPr id="3" name="Footer Placeholder 2">
            <a:extLst>
              <a:ext uri="{FF2B5EF4-FFF2-40B4-BE49-F238E27FC236}">
                <a16:creationId xmlns:a16="http://schemas.microsoft.com/office/drawing/2014/main" id="{0B43FFAA-5A1F-2944-A821-ADC462A3E0F0}"/>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84A0912D-32AA-9140-A982-4ADB5B1878C7}"/>
              </a:ext>
            </a:extLst>
          </p:cNvPr>
          <p:cNvSpPr>
            <a:spLocks noGrp="1"/>
          </p:cNvSpPr>
          <p:nvPr>
            <p:ph type="body" sz="quarter" idx="13"/>
          </p:nvPr>
        </p:nvSpPr>
        <p:spPr/>
        <p:txBody>
          <a:bodyPr/>
          <a:lstStyle/>
          <a:p>
            <a:r>
              <a:rPr lang="en-US" dirty="0"/>
              <a:t>5 Hz Operation Tests - Accelerator</a:t>
            </a:r>
          </a:p>
          <a:p>
            <a:endParaRPr lang="en-US" dirty="0"/>
          </a:p>
        </p:txBody>
      </p:sp>
      <p:sp>
        <p:nvSpPr>
          <p:cNvPr id="5" name="Rectangle 4">
            <a:extLst>
              <a:ext uri="{FF2B5EF4-FFF2-40B4-BE49-F238E27FC236}">
                <a16:creationId xmlns:a16="http://schemas.microsoft.com/office/drawing/2014/main" id="{68575442-BA61-9A47-BB6A-CE2A88B39E39}"/>
              </a:ext>
            </a:extLst>
          </p:cNvPr>
          <p:cNvSpPr/>
          <p:nvPr/>
        </p:nvSpPr>
        <p:spPr>
          <a:xfrm>
            <a:off x="407987" y="1213543"/>
            <a:ext cx="11304637" cy="3169522"/>
          </a:xfrm>
          <a:prstGeom prst="rect">
            <a:avLst/>
          </a:prstGeom>
        </p:spPr>
        <p:txBody>
          <a:bodyPr wrap="square">
            <a:spAutoFit/>
          </a:bodyPr>
          <a:lstStyle/>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19.02.2019:</a:t>
            </a:r>
          </a:p>
          <a:p>
            <a:pPr marL="285750" marR="0" lvl="0" indent="-285750" algn="l" defTabSz="4572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Operation </a:t>
            </a:r>
            <a:r>
              <a:rPr kumimoji="0" lang="de-DE" sz="18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alternating</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patterns</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for</a:t>
            </a:r>
            <a:r>
              <a:rPr kumimoji="0" lang="de-DE" sz="1800" b="0" i="0" u="none" strike="noStrike" kern="1200" cap="none" spc="0" normalizeH="0" baseline="0" noProof="0" dirty="0">
                <a:ln>
                  <a:noFill/>
                </a:ln>
                <a:solidFill>
                  <a:prstClr val="black"/>
                </a:solidFill>
                <a:effectLst/>
                <a:uLnTx/>
                <a:uFillTx/>
                <a:latin typeface="Arial"/>
                <a:ea typeface="+mn-ea"/>
                <a:cs typeface="+mn-cs"/>
              </a:rPr>
              <a:t> SASE1&amp;3 - 5 Hz (1:1) </a:t>
            </a:r>
            <a:r>
              <a:rPr kumimoji="0" lang="de-DE" sz="1800" b="0" i="0" u="none" strike="noStrike" kern="1200" cap="none" spc="0" normalizeH="0" baseline="0" noProof="0" dirty="0" err="1">
                <a:ln>
                  <a:noFill/>
                </a:ln>
                <a:solidFill>
                  <a:prstClr val="black"/>
                </a:solidFill>
                <a:effectLst/>
                <a:uLnTx/>
                <a:uFillTx/>
                <a:latin typeface="Arial"/>
                <a:ea typeface="+mn-ea"/>
                <a:cs typeface="+mn-cs"/>
              </a:rPr>
              <a:t>and</a:t>
            </a:r>
            <a:r>
              <a:rPr kumimoji="0" lang="de-DE" sz="1800" b="0" i="0" u="none" strike="noStrike" kern="1200" cap="none" spc="0" normalizeH="0" baseline="0" noProof="0" dirty="0">
                <a:ln>
                  <a:noFill/>
                </a:ln>
                <a:solidFill>
                  <a:prstClr val="black"/>
                </a:solidFill>
                <a:effectLst/>
                <a:uLnTx/>
                <a:uFillTx/>
                <a:latin typeface="Arial"/>
                <a:ea typeface="+mn-ea"/>
                <a:cs typeface="+mn-cs"/>
              </a:rPr>
              <a:t> 80 % : 20 % (4:1). </a:t>
            </a:r>
          </a:p>
          <a:p>
            <a:pPr marL="285750" lvl="0" indent="-285750">
              <a:lnSpc>
                <a:spcPct val="112000"/>
              </a:lnSpc>
              <a:buFont typeface="Arial" panose="020B0604020202020204" pitchFamily="34" charset="0"/>
              <a:buChar char="•"/>
              <a:defRPr/>
            </a:pPr>
            <a:r>
              <a:rPr kumimoji="0" lang="de-DE" sz="1800" b="0" i="0" u="none" strike="noStrike" kern="1200" cap="none" spc="0" normalizeH="0" baseline="0" noProof="0" dirty="0" err="1">
                <a:ln>
                  <a:noFill/>
                </a:ln>
                <a:solidFill>
                  <a:prstClr val="black"/>
                </a:solidFill>
                <a:effectLst/>
                <a:uLnTx/>
                <a:uFillTx/>
                <a:latin typeface="Arial"/>
                <a:ea typeface="+mn-ea"/>
                <a:cs typeface="+mn-cs"/>
              </a:rPr>
              <a:t>Issues</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charge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middle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layer</a:t>
            </a:r>
            <a:r>
              <a:rPr kumimoji="0" lang="de-DE" sz="1800" b="0" i="0" u="none" strike="noStrike" kern="1200" cap="none" spc="0" normalizeH="0" baseline="0" noProof="0" dirty="0">
                <a:ln>
                  <a:noFill/>
                </a:ln>
                <a:solidFill>
                  <a:prstClr val="black"/>
                </a:solidFill>
                <a:effectLst/>
                <a:uLnTx/>
                <a:uFillTx/>
                <a:latin typeface="Arial"/>
                <a:ea typeface="+mn-ea"/>
                <a:cs typeface="+mn-cs"/>
              </a:rPr>
              <a:t>, XGM </a:t>
            </a:r>
            <a:r>
              <a:rPr kumimoji="0" lang="de-DE" sz="1800" b="0" i="0" u="none" strike="noStrike" kern="1200" cap="none" spc="0" normalizeH="0" baseline="0" noProof="0" dirty="0" err="1">
                <a:ln>
                  <a:noFill/>
                </a:ln>
                <a:solidFill>
                  <a:prstClr val="black"/>
                </a:solidFill>
                <a:effectLst/>
                <a:uLnTx/>
                <a:uFillTx/>
                <a:latin typeface="Arial"/>
                <a:ea typeface="+mn-ea"/>
                <a:cs typeface="+mn-cs"/>
              </a:rPr>
              <a:t>readout</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and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slow</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orbit</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feedbacks</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lang="en-US" b="1" dirty="0">
                <a:solidFill>
                  <a:srgbClr val="00B050"/>
                </a:solidFill>
              </a:rPr>
              <a:t>SOLVED NOW</a:t>
            </a: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4572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Pulse-</a:t>
            </a:r>
            <a:r>
              <a:rPr kumimoji="0" lang="de-DE" sz="1800" b="0" i="0" u="none" strike="noStrike" kern="1200" cap="none" spc="0" normalizeH="0" baseline="0" noProof="0" dirty="0" err="1">
                <a:ln>
                  <a:noFill/>
                </a:ln>
                <a:solidFill>
                  <a:prstClr val="black"/>
                </a:solidFill>
                <a:effectLst/>
                <a:uLnTx/>
                <a:uFillTx/>
                <a:latin typeface="Arial"/>
                <a:ea typeface="+mn-ea"/>
                <a:cs typeface="+mn-cs"/>
              </a:rPr>
              <a:t>by</a:t>
            </a:r>
            <a:r>
              <a:rPr kumimoji="0" lang="de-DE" sz="1800" b="0" i="0" u="none" strike="noStrike" kern="1200" cap="none" spc="0" normalizeH="0" baseline="0" noProof="0" dirty="0">
                <a:ln>
                  <a:noFill/>
                </a:ln>
                <a:solidFill>
                  <a:prstClr val="black"/>
                </a:solidFill>
                <a:effectLst/>
                <a:uLnTx/>
                <a:uFillTx/>
                <a:latin typeface="Arial"/>
                <a:ea typeface="+mn-ea"/>
                <a:cs typeface="+mn-cs"/>
              </a:rPr>
              <a:t>-pulse </a:t>
            </a:r>
            <a:r>
              <a:rPr kumimoji="0" lang="de-DE" sz="1800" b="0" i="0" u="none" strike="noStrike" kern="1200" cap="none" spc="0" normalizeH="0" baseline="0" noProof="0" dirty="0" err="1">
                <a:ln>
                  <a:noFill/>
                </a:ln>
                <a:solidFill>
                  <a:prstClr val="black"/>
                </a:solidFill>
                <a:effectLst/>
                <a:uLnTx/>
                <a:uFillTx/>
                <a:latin typeface="Arial"/>
                <a:ea typeface="+mn-ea"/>
                <a:cs typeface="+mn-cs"/>
              </a:rPr>
              <a:t>switching</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of</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bunch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pattern</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works</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well</a:t>
            </a:r>
            <a:r>
              <a:rPr kumimoji="0" lang="de-DE" sz="1800" b="0" i="0" u="none" strike="noStrike" kern="1200" cap="none" spc="0" normalizeH="0" baseline="0" noProof="0" dirty="0">
                <a:ln>
                  <a:noFill/>
                </a:ln>
                <a:solidFill>
                  <a:prstClr val="black"/>
                </a:solidFill>
                <a:effectLst/>
                <a:uLnTx/>
                <a:uFillTx/>
                <a:latin typeface="Arial"/>
                <a:ea typeface="+mn-ea"/>
                <a:cs typeface="+mn-cs"/>
              </a:rPr>
              <a:t> in </a:t>
            </a:r>
            <a:r>
              <a:rPr kumimoji="0" lang="de-DE" sz="1800" b="0" i="0" u="none" strike="noStrike" kern="1200" cap="none" spc="0" normalizeH="0" baseline="0" noProof="0" dirty="0" err="1">
                <a:ln>
                  <a:noFill/>
                </a:ln>
                <a:solidFill>
                  <a:prstClr val="black"/>
                </a:solidFill>
                <a:effectLst/>
                <a:uLnTx/>
                <a:uFillTx/>
                <a:latin typeface="Arial"/>
                <a:ea typeface="+mn-ea"/>
                <a:cs typeface="+mn-cs"/>
              </a:rPr>
              <a:t>principle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and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turns</a:t>
            </a:r>
            <a:r>
              <a:rPr kumimoji="0" lang="de-DE" sz="1800" b="0" i="0" u="none" strike="noStrike" kern="1200" cap="none" spc="0" normalizeH="0" baseline="0" noProof="0" dirty="0">
                <a:ln>
                  <a:noFill/>
                </a:ln>
                <a:solidFill>
                  <a:prstClr val="black"/>
                </a:solidFill>
                <a:effectLst/>
                <a:uLnTx/>
                <a:uFillTx/>
                <a:latin typeface="Arial"/>
                <a:ea typeface="+mn-ea"/>
                <a:cs typeface="+mn-cs"/>
              </a:rPr>
              <a:t> out </a:t>
            </a:r>
            <a:r>
              <a:rPr kumimoji="0" lang="de-DE" sz="1800" b="0" i="0" u="none" strike="noStrike" kern="1200" cap="none" spc="0" normalizeH="0" baseline="0" noProof="0" dirty="0" err="1">
                <a:ln>
                  <a:noFill/>
                </a:ln>
                <a:solidFill>
                  <a:prstClr val="black"/>
                </a:solidFill>
                <a:effectLst/>
                <a:uLnTx/>
                <a:uFillTx/>
                <a:latin typeface="Arial"/>
                <a:ea typeface="+mn-ea"/>
                <a:cs typeface="+mn-cs"/>
              </a:rPr>
              <a:t>to</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be</a:t>
            </a:r>
            <a:r>
              <a:rPr kumimoji="0" lang="de-DE" sz="1800" b="0" i="0" u="none" strike="noStrike" kern="1200" cap="none" spc="0" normalizeH="0" baseline="0" noProof="0" dirty="0">
                <a:ln>
                  <a:noFill/>
                </a:ln>
                <a:solidFill>
                  <a:prstClr val="black"/>
                </a:solidFill>
                <a:effectLst/>
                <a:uLnTx/>
                <a:uFillTx/>
                <a:latin typeface="Arial"/>
                <a:ea typeface="+mn-ea"/>
                <a:cs typeface="+mn-cs"/>
              </a:rPr>
              <a:t> a </a:t>
            </a:r>
            <a:r>
              <a:rPr kumimoji="0" lang="de-DE" sz="1800" b="0" i="0" u="none" strike="noStrike" kern="1200" cap="none" spc="0" normalizeH="0" baseline="0" noProof="0" dirty="0" err="1">
                <a:ln>
                  <a:noFill/>
                </a:ln>
                <a:solidFill>
                  <a:prstClr val="black"/>
                </a:solidFill>
                <a:effectLst/>
                <a:uLnTx/>
                <a:uFillTx/>
                <a:latin typeface="Arial"/>
                <a:ea typeface="+mn-ea"/>
                <a:cs typeface="+mn-cs"/>
              </a:rPr>
              <a:t>viable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solution</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for</a:t>
            </a:r>
            <a:r>
              <a:rPr kumimoji="0" lang="de-DE" sz="1800" b="0" i="0" u="none" strike="noStrike" kern="1200" cap="none" spc="0" normalizeH="0" baseline="0" noProof="0" dirty="0">
                <a:ln>
                  <a:noFill/>
                </a:ln>
                <a:solidFill>
                  <a:prstClr val="black"/>
                </a:solidFill>
                <a:effectLst/>
                <a:uLnTx/>
                <a:uFillTx/>
                <a:latin typeface="Arial"/>
                <a:ea typeface="+mn-ea"/>
                <a:cs typeface="+mn-cs"/>
              </a:rPr>
              <a:t> parallel operation </a:t>
            </a:r>
            <a:r>
              <a:rPr kumimoji="0" lang="de-DE" sz="1800" b="0" i="0" u="none" strike="noStrike" kern="1200" cap="none" spc="0" normalizeH="0" baseline="0" noProof="0" dirty="0" err="1">
                <a:ln>
                  <a:noFill/>
                </a:ln>
                <a:solidFill>
                  <a:prstClr val="black"/>
                </a:solidFill>
                <a:effectLst/>
                <a:uLnTx/>
                <a:uFillTx/>
                <a:latin typeface="Arial"/>
                <a:ea typeface="+mn-ea"/>
                <a:cs typeface="+mn-cs"/>
              </a:rPr>
              <a:t>of</a:t>
            </a:r>
            <a:r>
              <a:rPr kumimoji="0" lang="de-DE" sz="1800" b="0" i="0" u="none" strike="noStrike" kern="1200" cap="none" spc="0" normalizeH="0" baseline="0" noProof="0" dirty="0">
                <a:ln>
                  <a:noFill/>
                </a:ln>
                <a:solidFill>
                  <a:prstClr val="black"/>
                </a:solidFill>
                <a:effectLst/>
                <a:uLnTx/>
                <a:uFillTx/>
                <a:latin typeface="Arial"/>
                <a:ea typeface="+mn-ea"/>
                <a:cs typeface="+mn-cs"/>
              </a:rPr>
              <a:t> SA1/3 </a:t>
            </a:r>
            <a:r>
              <a:rPr kumimoji="0" lang="de-DE" sz="1800" b="0" i="0" u="none" strike="noStrike" kern="1200" cap="none" spc="0" normalizeH="0" baseline="0" noProof="0" dirty="0" err="1">
                <a:ln>
                  <a:noFill/>
                </a:ln>
                <a:solidFill>
                  <a:prstClr val="black"/>
                </a:solidFill>
                <a:effectLst/>
                <a:uLnTx/>
                <a:uFillTx/>
                <a:latin typeface="Arial"/>
                <a:ea typeface="+mn-ea"/>
                <a:cs typeface="+mn-cs"/>
              </a:rPr>
              <a:t>for</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this</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week's</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user</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experiment</a:t>
            </a:r>
            <a:r>
              <a:rPr kumimoji="0" lang="de-DE" sz="1800" b="0" i="0" u="none" strike="noStrike" kern="1200" cap="none" spc="0" normalizeH="0" baseline="0" noProof="0" dirty="0">
                <a:ln>
                  <a:noFill/>
                </a:ln>
                <a:solidFill>
                  <a:prstClr val="black"/>
                </a:solidFill>
                <a:effectLst/>
                <a:uLnTx/>
                <a:uFillTx/>
                <a:latin typeface="Arial"/>
                <a:ea typeface="+mn-ea"/>
                <a:cs typeface="+mn-cs"/>
              </a:rPr>
              <a:t> at SCS. </a:t>
            </a:r>
            <a:r>
              <a:rPr kumimoji="0" lang="de-DE" sz="1800" b="1" i="0" u="none" strike="noStrike" kern="1200" cap="none" spc="0" normalizeH="0" baseline="0" noProof="0" dirty="0">
                <a:ln>
                  <a:noFill/>
                </a:ln>
                <a:solidFill>
                  <a:srgbClr val="00B050"/>
                </a:solidFill>
                <a:effectLst/>
                <a:uLnTx/>
                <a:uFillTx/>
                <a:latin typeface="Arial"/>
                <a:ea typeface="+mn-ea"/>
                <a:cs typeface="+mn-cs"/>
                <a:sym typeface="Wingdings" pitchFamily="2" charset="2"/>
              </a:rPr>
              <a:t></a:t>
            </a:r>
            <a:endParaRPr kumimoji="0" lang="de-DE" sz="1800" b="1" i="0" u="none" strike="noStrike" kern="1200" cap="none" spc="0" normalizeH="0" baseline="0" noProof="0" dirty="0">
              <a:ln>
                <a:noFill/>
              </a:ln>
              <a:solidFill>
                <a:srgbClr val="00B050"/>
              </a:solidFill>
              <a:effectLst/>
              <a:uLnTx/>
              <a:uFillTx/>
              <a:latin typeface="Arial"/>
              <a:ea typeface="+mn-ea"/>
              <a:cs typeface="+mn-cs"/>
            </a:endParaRPr>
          </a:p>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11.04.2019:</a:t>
            </a:r>
          </a:p>
          <a:p>
            <a:pPr marL="342900" lvl="0" indent="-342900">
              <a:lnSpc>
                <a:spcPct val="112000"/>
              </a:lnSpc>
              <a:buFont typeface="Arial" panose="020B0604020202020204" pitchFamily="34" charset="0"/>
              <a:buChar char="•"/>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GMD </a:t>
            </a:r>
            <a:r>
              <a:rPr kumimoji="0" lang="de-DE" sz="1800" b="0" i="0" u="none" strike="noStrike" kern="1200" cap="none" spc="0" normalizeH="0" baseline="0" noProof="0" dirty="0" err="1">
                <a:ln>
                  <a:noFill/>
                </a:ln>
                <a:solidFill>
                  <a:prstClr val="black"/>
                </a:solidFill>
                <a:effectLst/>
                <a:uLnTx/>
                <a:uFillTx/>
                <a:latin typeface="Arial"/>
                <a:ea typeface="+mn-ea"/>
                <a:cs typeface="+mn-cs"/>
              </a:rPr>
              <a:t>slow</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signal</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normalization</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is</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wrong</a:t>
            </a:r>
            <a:r>
              <a:rPr kumimoji="0" lang="de-DE" sz="1800" b="0" i="0" u="none" strike="noStrike" kern="1200" cap="none" spc="0" normalizeH="0" baseline="0" noProof="0" dirty="0">
                <a:ln>
                  <a:noFill/>
                </a:ln>
                <a:solidFill>
                  <a:prstClr val="black"/>
                </a:solidFill>
                <a:effectLst/>
                <a:uLnTx/>
                <a:uFillTx/>
                <a:latin typeface="Arial"/>
                <a:ea typeface="+mn-ea"/>
                <a:cs typeface="+mn-cs"/>
              </a:rPr>
              <a:t>, i.e. </a:t>
            </a:r>
            <a:r>
              <a:rPr kumimoji="0" lang="de-DE" sz="1800" b="0" i="0" u="none" strike="noStrike" kern="1200" cap="none" spc="0" normalizeH="0" baseline="0" noProof="0" dirty="0" err="1">
                <a:ln>
                  <a:noFill/>
                </a:ln>
                <a:solidFill>
                  <a:prstClr val="black"/>
                </a:solidFill>
                <a:effectLst/>
                <a:uLnTx/>
                <a:uFillTx/>
                <a:latin typeface="Arial"/>
                <a:ea typeface="+mn-ea"/>
                <a:cs typeface="+mn-cs"/>
              </a:rPr>
              <a:t>displayed</a:t>
            </a:r>
            <a:r>
              <a:rPr kumimoji="0" lang="de-DE" sz="1800" b="0" i="0" u="none" strike="noStrike" kern="1200" cap="none" spc="0" normalizeH="0" baseline="0" noProof="0" dirty="0">
                <a:ln>
                  <a:noFill/>
                </a:ln>
                <a:solidFill>
                  <a:prstClr val="black"/>
                </a:solidFill>
                <a:effectLst/>
                <a:uLnTx/>
                <a:uFillTx/>
                <a:latin typeface="Arial"/>
                <a:ea typeface="+mn-ea"/>
                <a:cs typeface="+mn-cs"/>
              </a:rPr>
              <a:t> pulse </a:t>
            </a:r>
            <a:r>
              <a:rPr kumimoji="0" lang="de-DE" sz="1800" b="0" i="0" u="none" strike="noStrike" kern="1200" cap="none" spc="0" normalizeH="0" baseline="0" noProof="0" dirty="0" err="1">
                <a:ln>
                  <a:noFill/>
                </a:ln>
                <a:solidFill>
                  <a:prstClr val="black"/>
                </a:solidFill>
                <a:effectLst/>
                <a:uLnTx/>
                <a:uFillTx/>
                <a:latin typeface="Arial"/>
                <a:ea typeface="+mn-ea"/>
                <a:cs typeface="+mn-cs"/>
              </a:rPr>
              <a:t>energy</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halved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lang="en-US" b="1" dirty="0">
                <a:solidFill>
                  <a:srgbClr val="00B050"/>
                </a:solidFill>
              </a:rPr>
              <a:t>SOLVED NOW</a:t>
            </a: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a:p>
            <a:pPr marL="342900" lvl="0" indent="-342900">
              <a:lnSpc>
                <a:spcPct val="112000"/>
              </a:lnSpc>
              <a:buFont typeface="Arial" panose="020B0604020202020204" pitchFamily="34" charset="0"/>
              <a:buChar char="•"/>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Orbit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server</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shows</a:t>
            </a:r>
            <a:r>
              <a:rPr kumimoji="0" lang="de-DE" sz="1800" b="0" i="0" u="none" strike="noStrike" kern="1200" cap="none" spc="0" normalizeH="0" baseline="0" noProof="0" dirty="0">
                <a:ln>
                  <a:noFill/>
                </a:ln>
                <a:solidFill>
                  <a:prstClr val="black"/>
                </a:solidFill>
                <a:effectLst/>
                <a:uLnTx/>
                <a:uFillTx/>
                <a:latin typeface="Arial"/>
                <a:ea typeface="+mn-ea"/>
                <a:cs typeface="+mn-cs"/>
              </a:rPr>
              <a:t> 0 </a:t>
            </a:r>
            <a:r>
              <a:rPr kumimoji="0" lang="de-DE" sz="1800" b="0" i="0" u="none" strike="noStrike" kern="1200" cap="none" spc="0" normalizeH="0" baseline="0" noProof="0" dirty="0" err="1">
                <a:ln>
                  <a:noFill/>
                </a:ln>
                <a:solidFill>
                  <a:prstClr val="black"/>
                </a:solidFill>
                <a:effectLst/>
                <a:uLnTx/>
                <a:uFillTx/>
                <a:latin typeface="Arial"/>
                <a:ea typeface="+mn-ea"/>
                <a:cs typeface="+mn-cs"/>
              </a:rPr>
              <a:t>for</a:t>
            </a:r>
            <a:r>
              <a:rPr kumimoji="0" lang="de-DE" sz="1800" b="0" i="0" u="none" strike="noStrike" kern="1200" cap="none" spc="0" normalizeH="0" baseline="0" noProof="0" dirty="0">
                <a:ln>
                  <a:noFill/>
                </a:ln>
                <a:solidFill>
                  <a:prstClr val="black"/>
                </a:solidFill>
                <a:effectLst/>
                <a:uLnTx/>
                <a:uFillTx/>
                <a:latin typeface="Arial"/>
                <a:ea typeface="+mn-ea"/>
                <a:cs typeface="+mn-cs"/>
              </a:rPr>
              <a:t> SA1 </a:t>
            </a:r>
            <a:r>
              <a:rPr kumimoji="0" lang="de-DE" sz="1800" b="0" i="0" u="none" strike="noStrike" kern="1200" cap="none" spc="0" normalizeH="0" baseline="0" noProof="0" dirty="0" err="1">
                <a:ln>
                  <a:noFill/>
                </a:ln>
                <a:solidFill>
                  <a:prstClr val="black"/>
                </a:solidFill>
                <a:effectLst/>
                <a:uLnTx/>
                <a:uFillTx/>
                <a:latin typeface="Arial"/>
                <a:ea typeface="+mn-ea"/>
                <a:cs typeface="+mn-cs"/>
              </a:rPr>
              <a:t>or</a:t>
            </a:r>
            <a:r>
              <a:rPr kumimoji="0" lang="de-DE" sz="1800" b="0" i="0" u="none" strike="noStrike" kern="1200" cap="none" spc="0" normalizeH="0" baseline="0" noProof="0" dirty="0">
                <a:ln>
                  <a:noFill/>
                </a:ln>
                <a:solidFill>
                  <a:prstClr val="black"/>
                </a:solidFill>
                <a:effectLst/>
                <a:uLnTx/>
                <a:uFillTx/>
                <a:latin typeface="Arial"/>
                <a:ea typeface="+mn-ea"/>
                <a:cs typeface="+mn-cs"/>
              </a:rPr>
              <a:t> SA3 </a:t>
            </a:r>
            <a:r>
              <a:rPr kumimoji="0" lang="de-DE" sz="1800" b="0" i="0" u="none" strike="noStrike" kern="1200" cap="none" spc="0" normalizeH="0" baseline="0" noProof="0" dirty="0" err="1">
                <a:ln>
                  <a:noFill/>
                </a:ln>
                <a:solidFill>
                  <a:prstClr val="black"/>
                </a:solidFill>
                <a:effectLst/>
                <a:uLnTx/>
                <a:uFillTx/>
                <a:latin typeface="Arial"/>
                <a:ea typeface="+mn-ea"/>
                <a:cs typeface="+mn-cs"/>
              </a:rPr>
              <a:t>bunches</a:t>
            </a:r>
            <a:r>
              <a:rPr kumimoji="0" lang="de-DE" sz="1800" b="0" i="0" u="none" strike="noStrike" kern="1200" cap="none" spc="0" normalizeH="0" baseline="0" noProof="0" dirty="0">
                <a:ln>
                  <a:noFill/>
                </a:ln>
                <a:solidFill>
                  <a:prstClr val="black"/>
                </a:solidFill>
                <a:effectLst/>
                <a:uLnTx/>
                <a:uFillTx/>
                <a:latin typeface="Arial"/>
                <a:ea typeface="+mn-ea"/>
                <a:cs typeface="+mn-cs"/>
              </a:rPr>
              <a:t> in </a:t>
            </a:r>
            <a:r>
              <a:rPr kumimoji="0" lang="de-DE" sz="1800" b="0" i="0" u="none" strike="noStrike" kern="1200" cap="none" spc="0" normalizeH="0" baseline="0" noProof="0" dirty="0" err="1">
                <a:ln>
                  <a:noFill/>
                </a:ln>
                <a:solidFill>
                  <a:prstClr val="black"/>
                </a:solidFill>
                <a:effectLst/>
                <a:uLnTx/>
                <a:uFillTx/>
                <a:latin typeface="Arial"/>
                <a:ea typeface="+mn-ea"/>
                <a:cs typeface="+mn-cs"/>
              </a:rPr>
              <a:t>the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north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branch</a:t>
            </a:r>
            <a:r>
              <a:rPr kumimoji="0" lang="de-DE" sz="1800" b="0" i="0" u="none" strike="noStrike" kern="1200" cap="none" spc="0" normalizeH="0" baseline="0" noProof="0" dirty="0">
                <a:ln>
                  <a:noFill/>
                </a:ln>
                <a:solidFill>
                  <a:prstClr val="black"/>
                </a:solidFill>
                <a:effectLst/>
                <a:uLnTx/>
                <a:uFillTx/>
                <a:latin typeface="Arial"/>
                <a:ea typeface="+mn-ea"/>
                <a:cs typeface="+mn-cs"/>
              </a:rPr>
              <a:t> -&gt; FB </a:t>
            </a:r>
            <a:r>
              <a:rPr kumimoji="0" lang="de-DE" sz="1800" b="0" i="0" u="none" strike="noStrike" kern="1200" cap="none" spc="0" normalizeH="0" baseline="0" noProof="0" dirty="0" err="1">
                <a:ln>
                  <a:noFill/>
                </a:ln>
                <a:solidFill>
                  <a:prstClr val="black"/>
                </a:solidFill>
                <a:effectLst/>
                <a:uLnTx/>
                <a:uFillTx/>
                <a:latin typeface="Arial"/>
                <a:ea typeface="+mn-ea"/>
                <a:cs typeface="+mn-cs"/>
              </a:rPr>
              <a:t>does</a:t>
            </a:r>
            <a:r>
              <a:rPr kumimoji="0" lang="de-DE" sz="1800" b="0" i="0" u="none" strike="noStrike" kern="1200" cap="none" spc="0" normalizeH="0" baseline="0" noProof="0" dirty="0">
                <a:ln>
                  <a:noFill/>
                </a:ln>
                <a:solidFill>
                  <a:prstClr val="black"/>
                </a:solidFill>
                <a:effectLst/>
                <a:uLnTx/>
                <a:uFillTx/>
                <a:latin typeface="Arial"/>
                <a:ea typeface="+mn-ea"/>
                <a:cs typeface="+mn-cs"/>
              </a:rPr>
              <a:t> not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work</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lang="en-US" b="1" dirty="0">
                <a:solidFill>
                  <a:srgbClr val="00B050"/>
                </a:solidFill>
              </a:rPr>
              <a:t>SOLVED NOW</a:t>
            </a: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4572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T4D </a:t>
            </a:r>
            <a:r>
              <a:rPr kumimoji="0" lang="de-DE" sz="1800" b="0" i="0" u="none" strike="noStrike" kern="1200" cap="none" spc="0" normalizeH="0" baseline="0" noProof="0" dirty="0" err="1">
                <a:ln>
                  <a:noFill/>
                </a:ln>
                <a:solidFill>
                  <a:prstClr val="black"/>
                </a:solidFill>
                <a:effectLst/>
                <a:uLnTx/>
                <a:uFillTx/>
                <a:latin typeface="Arial"/>
                <a:ea typeface="+mn-ea"/>
                <a:cs typeface="+mn-cs"/>
              </a:rPr>
              <a:t>feedback</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should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be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re-configured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longer</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integration</a:t>
            </a:r>
            <a:r>
              <a:rPr kumimoji="0" lang="de-DE" sz="1800" b="0" i="0" u="none" strike="noStrike" kern="1200" cap="none" spc="0" normalizeH="0" baseline="0" noProof="0" dirty="0">
                <a:ln>
                  <a:noFill/>
                </a:ln>
                <a:solidFill>
                  <a:prstClr val="black"/>
                </a:solidFill>
                <a:effectLst/>
                <a:uLnTx/>
                <a:uFillTx/>
                <a:latin typeface="Arial"/>
                <a:ea typeface="+mn-ea"/>
                <a:cs typeface="+mn-cs"/>
              </a:rPr>
              <a:t> time (</a:t>
            </a:r>
            <a:r>
              <a:rPr kumimoji="0" lang="de-DE" sz="1800" b="0" i="0" u="none" strike="noStrike" kern="1200" cap="none" spc="0" normalizeH="0" baseline="0" noProof="0" dirty="0" err="1">
                <a:ln>
                  <a:noFill/>
                </a:ln>
                <a:solidFill>
                  <a:prstClr val="black"/>
                </a:solidFill>
                <a:effectLst/>
                <a:uLnTx/>
                <a:uFillTx/>
                <a:latin typeface="Arial"/>
                <a:ea typeface="+mn-ea"/>
                <a:cs typeface="+mn-cs"/>
              </a:rPr>
              <a:t>to</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be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tested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next</a:t>
            </a:r>
            <a:r>
              <a:rPr kumimoji="0" lang="de-DE" sz="1800" b="0" i="0" u="none" strike="noStrike" kern="1200" cap="none" spc="0" normalizeH="0" baseline="0" noProof="0" dirty="0">
                <a:ln>
                  <a:noFill/>
                </a:ln>
                <a:solidFill>
                  <a:prstClr val="black"/>
                </a:solidFill>
                <a:effectLst/>
                <a:uLnTx/>
                <a:uFillTx/>
                <a:latin typeface="Arial"/>
                <a:ea typeface="+mn-ea"/>
                <a:cs typeface="+mn-cs"/>
              </a:rPr>
              <a:t> time) </a:t>
            </a:r>
          </a:p>
          <a:p>
            <a:pPr marL="342900" marR="0" lvl="0" indent="-342900" algn="l" defTabSz="457200" rtl="0" eaLnBrk="1" fontAlgn="auto" latinLnBrk="0" hangingPunct="1">
              <a:lnSpc>
                <a:spcPct val="112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a:ln>
                  <a:noFill/>
                </a:ln>
                <a:solidFill>
                  <a:prstClr val="black"/>
                </a:solidFill>
                <a:effectLst/>
                <a:uLnTx/>
                <a:uFillTx/>
                <a:latin typeface="Arial"/>
                <a:ea typeface="+mn-ea"/>
                <a:cs typeface="+mn-cs"/>
              </a:rPr>
              <a:t>Bunch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counting</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does</a:t>
            </a:r>
            <a:r>
              <a:rPr kumimoji="0" lang="de-DE" sz="1800" b="0" i="0" u="none" strike="noStrike" kern="1200" cap="none" spc="0" normalizeH="0" baseline="0" noProof="0" dirty="0">
                <a:ln>
                  <a:noFill/>
                </a:ln>
                <a:solidFill>
                  <a:prstClr val="black"/>
                </a:solidFill>
                <a:effectLst/>
                <a:uLnTx/>
                <a:uFillTx/>
                <a:latin typeface="Arial"/>
                <a:ea typeface="+mn-ea"/>
                <a:cs typeface="+mn-cs"/>
              </a:rPr>
              <a:t> not </a:t>
            </a:r>
            <a:r>
              <a:rPr kumimoji="0" lang="de-DE" sz="1800" b="0" i="0" u="none" strike="noStrike" kern="1200" cap="none" spc="0" normalizeH="0" baseline="0" noProof="0" dirty="0" err="1">
                <a:ln>
                  <a:noFill/>
                </a:ln>
                <a:solidFill>
                  <a:prstClr val="black"/>
                </a:solidFill>
                <a:effectLst/>
                <a:uLnTx/>
                <a:uFillTx/>
                <a:latin typeface="Arial"/>
                <a:ea typeface="+mn-ea"/>
                <a:cs typeface="+mn-cs"/>
              </a:rPr>
              <a:t>work</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0" i="0" u="none" strike="noStrike" kern="1200" cap="none" spc="0" normalizeH="0" baseline="0" noProof="0" dirty="0">
                <a:ln>
                  <a:noFill/>
                </a:ln>
                <a:solidFill>
                  <a:prstClr val="black"/>
                </a:solidFill>
                <a:effectLst/>
                <a:uLnTx/>
                <a:uFillTx/>
                <a:latin typeface="Arial"/>
                <a:ea typeface="+mn-ea"/>
                <a:cs typeface="+mn-cs"/>
              </a:rPr>
              <a:t> </a:t>
            </a:r>
            <a:r>
              <a:rPr kumimoji="0" lang="en-US" sz="1800" b="1" i="0" u="none" strike="noStrike" kern="1200" cap="none" spc="0" normalizeH="0" baseline="0" noProof="0" dirty="0">
                <a:ln>
                  <a:noFill/>
                </a:ln>
                <a:solidFill>
                  <a:srgbClr val="00B050"/>
                </a:solidFill>
                <a:effectLst/>
                <a:uLnTx/>
                <a:uFillTx/>
                <a:latin typeface="Arial"/>
                <a:ea typeface="+mn-ea"/>
                <a:cs typeface="+mn-cs"/>
              </a:rPr>
              <a:t>SOLVED NOW</a:t>
            </a:r>
            <a:endParaRPr kumimoji="0" lang="en-US" sz="2000" b="1" i="0" u="none" strike="noStrike" kern="1200" cap="none" spc="0" normalizeH="0" baseline="0" noProof="0" dirty="0">
              <a:ln>
                <a:noFill/>
              </a:ln>
              <a:solidFill>
                <a:srgbClr val="00B050"/>
              </a:solidFill>
              <a:effectLst/>
              <a:uLnTx/>
              <a:uFillTx/>
              <a:latin typeface="Arial"/>
              <a:ea typeface="+mn-ea"/>
              <a:cs typeface="+mn-cs"/>
            </a:endParaRPr>
          </a:p>
        </p:txBody>
      </p:sp>
      <p:sp>
        <p:nvSpPr>
          <p:cNvPr id="6" name="TextBox 5">
            <a:extLst>
              <a:ext uri="{FF2B5EF4-FFF2-40B4-BE49-F238E27FC236}">
                <a16:creationId xmlns:a16="http://schemas.microsoft.com/office/drawing/2014/main" id="{94852D30-99AA-A44C-A99B-21B73D130B17}"/>
              </a:ext>
            </a:extLst>
          </p:cNvPr>
          <p:cNvSpPr txBox="1"/>
          <p:nvPr/>
        </p:nvSpPr>
        <p:spPr>
          <a:xfrm>
            <a:off x="407987" y="4542009"/>
            <a:ext cx="11376025" cy="1754326"/>
          </a:xfrm>
          <a:prstGeom prst="rect">
            <a:avLst/>
          </a:prstGeom>
          <a:noFill/>
        </p:spPr>
        <p:txBody>
          <a:bodyPr wrap="square" rtlCol="0">
            <a:spAutoFit/>
          </a:bodyPr>
          <a:lstStyle/>
          <a:p>
            <a:r>
              <a:rPr lang="de-DE" dirty="0" err="1"/>
              <a:t>Improvements</a:t>
            </a:r>
            <a:r>
              <a:rPr lang="de-DE" dirty="0"/>
              <a:t> / </a:t>
            </a:r>
            <a:r>
              <a:rPr lang="de-DE" dirty="0" err="1"/>
              <a:t>Modifications</a:t>
            </a:r>
            <a:r>
              <a:rPr lang="de-DE" dirty="0"/>
              <a:t> </a:t>
            </a:r>
            <a:r>
              <a:rPr lang="de-DE" dirty="0" err="1"/>
              <a:t>since</a:t>
            </a:r>
            <a:r>
              <a:rPr lang="de-DE" dirty="0"/>
              <a:t> April:</a:t>
            </a:r>
          </a:p>
          <a:p>
            <a:pPr marL="285750" indent="-285750">
              <a:buFont typeface="Arial" panose="020B0604020202020204" pitchFamily="34" charset="0"/>
              <a:buChar char="•"/>
            </a:pPr>
            <a:r>
              <a:rPr lang="de-DE" dirty="0"/>
              <a:t>New </a:t>
            </a:r>
            <a:r>
              <a:rPr lang="de-DE" dirty="0" err="1"/>
              <a:t>limits</a:t>
            </a:r>
            <a:r>
              <a:rPr lang="de-DE" dirty="0"/>
              <a:t> on </a:t>
            </a:r>
            <a:r>
              <a:rPr lang="de-DE" dirty="0" err="1"/>
              <a:t>number</a:t>
            </a:r>
            <a:r>
              <a:rPr lang="de-DE" dirty="0"/>
              <a:t> </a:t>
            </a:r>
            <a:r>
              <a:rPr lang="de-DE" dirty="0" err="1"/>
              <a:t>of</a:t>
            </a:r>
            <a:r>
              <a:rPr lang="de-DE" dirty="0"/>
              <a:t> SA1 </a:t>
            </a:r>
            <a:r>
              <a:rPr lang="de-DE" dirty="0" err="1"/>
              <a:t>and</a:t>
            </a:r>
            <a:r>
              <a:rPr lang="de-DE" dirty="0"/>
              <a:t> SA3 </a:t>
            </a:r>
            <a:r>
              <a:rPr lang="de-DE" dirty="0" err="1"/>
              <a:t>bunches</a:t>
            </a:r>
            <a:r>
              <a:rPr lang="de-DE" dirty="0"/>
              <a:t> </a:t>
            </a:r>
            <a:r>
              <a:rPr lang="de-DE" dirty="0" err="1"/>
              <a:t>available</a:t>
            </a:r>
            <a:r>
              <a:rPr lang="de-DE" dirty="0"/>
              <a:t> on </a:t>
            </a:r>
            <a:r>
              <a:rPr lang="de-DE" dirty="0" err="1"/>
              <a:t>master</a:t>
            </a:r>
            <a:r>
              <a:rPr lang="de-DE" dirty="0"/>
              <a:t> x2timer</a:t>
            </a:r>
            <a:r>
              <a:rPr lang="de-DE" sz="1600" dirty="0"/>
              <a:t> </a:t>
            </a:r>
            <a:r>
              <a:rPr lang="de-DE" dirty="0" err="1"/>
              <a:t>server</a:t>
            </a:r>
            <a:endParaRPr lang="de-DE" sz="1600" dirty="0"/>
          </a:p>
          <a:p>
            <a:pPr marL="285750" indent="-285750">
              <a:buFont typeface="Arial" panose="020B0604020202020204" pitchFamily="34" charset="0"/>
              <a:buChar char="•"/>
            </a:pPr>
            <a:r>
              <a:rPr lang="de-DE" dirty="0"/>
              <a:t>"Big Brother" </a:t>
            </a:r>
            <a:r>
              <a:rPr lang="de-DE" dirty="0" err="1"/>
              <a:t>server</a:t>
            </a:r>
            <a:r>
              <a:rPr lang="de-DE" dirty="0"/>
              <a:t> </a:t>
            </a:r>
            <a:r>
              <a:rPr lang="de-DE" dirty="0" err="1"/>
              <a:t>available</a:t>
            </a:r>
            <a:r>
              <a:rPr lang="de-DE" dirty="0"/>
              <a:t> </a:t>
            </a:r>
            <a:r>
              <a:rPr lang="de-DE" dirty="0" err="1"/>
              <a:t>to</a:t>
            </a:r>
            <a:r>
              <a:rPr lang="de-DE" dirty="0"/>
              <a:t> </a:t>
            </a:r>
            <a:r>
              <a:rPr lang="de-DE" dirty="0" err="1"/>
              <a:t>set</a:t>
            </a:r>
            <a:r>
              <a:rPr lang="de-DE" dirty="0"/>
              <a:t> </a:t>
            </a:r>
            <a:r>
              <a:rPr lang="de-DE" dirty="0" err="1"/>
              <a:t>these</a:t>
            </a:r>
            <a:r>
              <a:rPr lang="de-DE" dirty="0"/>
              <a:t> </a:t>
            </a:r>
            <a:r>
              <a:rPr lang="de-DE" dirty="0" err="1"/>
              <a:t>limits</a:t>
            </a:r>
            <a:r>
              <a:rPr lang="de-DE" dirty="0"/>
              <a:t> </a:t>
            </a:r>
            <a:r>
              <a:rPr lang="de-DE" dirty="0" err="1"/>
              <a:t>based</a:t>
            </a:r>
            <a:r>
              <a:rPr lang="de-DE" dirty="0"/>
              <a:t> on </a:t>
            </a:r>
            <a:r>
              <a:rPr lang="de-DE" dirty="0" err="1"/>
              <a:t>conditions</a:t>
            </a:r>
            <a:r>
              <a:rPr lang="de-DE" sz="1600" dirty="0"/>
              <a:t> </a:t>
            </a:r>
            <a:r>
              <a:rPr lang="de-DE" dirty="0"/>
              <a:t>like "</a:t>
            </a:r>
            <a:r>
              <a:rPr lang="de-DE" dirty="0" err="1"/>
              <a:t>undulator</a:t>
            </a:r>
            <a:r>
              <a:rPr lang="de-DE" dirty="0"/>
              <a:t> </a:t>
            </a:r>
            <a:r>
              <a:rPr lang="de-DE" dirty="0" err="1"/>
              <a:t>closed</a:t>
            </a:r>
            <a:r>
              <a:rPr lang="de-DE" dirty="0"/>
              <a:t>", "</a:t>
            </a:r>
            <a:r>
              <a:rPr lang="de-DE" dirty="0" err="1"/>
              <a:t>shutter</a:t>
            </a:r>
            <a:r>
              <a:rPr lang="de-DE" dirty="0"/>
              <a:t> </a:t>
            </a:r>
            <a:r>
              <a:rPr lang="de-DE" dirty="0" err="1"/>
              <a:t>closed</a:t>
            </a:r>
            <a:r>
              <a:rPr lang="de-DE" dirty="0"/>
              <a:t>", etc. (so </a:t>
            </a:r>
            <a:r>
              <a:rPr lang="de-DE" dirty="0" err="1"/>
              <a:t>far</a:t>
            </a:r>
            <a:r>
              <a:rPr lang="de-DE" dirty="0"/>
              <a:t> </a:t>
            </a:r>
            <a:r>
              <a:rPr lang="de-DE" dirty="0" err="1"/>
              <a:t>used</a:t>
            </a:r>
            <a:r>
              <a:rPr lang="de-DE" dirty="0"/>
              <a:t> </a:t>
            </a:r>
            <a:r>
              <a:rPr lang="de-DE" dirty="0" err="1"/>
              <a:t>to</a:t>
            </a:r>
            <a:r>
              <a:rPr lang="de-DE" dirty="0"/>
              <a:t> </a:t>
            </a:r>
            <a:r>
              <a:rPr lang="de-DE" dirty="0" err="1"/>
              <a:t>limit</a:t>
            </a:r>
            <a:r>
              <a:rPr lang="de-DE" sz="1600" dirty="0"/>
              <a:t> </a:t>
            </a:r>
            <a:r>
              <a:rPr lang="de-DE" dirty="0" err="1"/>
              <a:t>photon</a:t>
            </a:r>
            <a:r>
              <a:rPr lang="de-DE" dirty="0"/>
              <a:t> beam power </a:t>
            </a:r>
            <a:r>
              <a:rPr lang="de-DE" dirty="0" err="1"/>
              <a:t>only</a:t>
            </a:r>
            <a:r>
              <a:rPr lang="de-DE" dirty="0"/>
              <a:t>)</a:t>
            </a:r>
            <a:endParaRPr lang="de-DE" sz="1600" dirty="0"/>
          </a:p>
          <a:p>
            <a:pPr marL="285750" indent="-285750">
              <a:buFont typeface="Arial" panose="020B0604020202020204" pitchFamily="34" charset="0"/>
              <a:buChar char="•"/>
            </a:pPr>
            <a:r>
              <a:rPr lang="de-DE" dirty="0" err="1"/>
              <a:t>Doubts</a:t>
            </a:r>
            <a:r>
              <a:rPr lang="de-DE" dirty="0"/>
              <a:t> on BPM </a:t>
            </a:r>
            <a:r>
              <a:rPr lang="de-DE" dirty="0" err="1"/>
              <a:t>readout</a:t>
            </a:r>
            <a:r>
              <a:rPr lang="de-DE" dirty="0"/>
              <a:t> </a:t>
            </a:r>
            <a:r>
              <a:rPr lang="de-DE" dirty="0" err="1"/>
              <a:t>if</a:t>
            </a:r>
            <a:r>
              <a:rPr lang="de-DE" dirty="0"/>
              <a:t> time </a:t>
            </a:r>
            <a:r>
              <a:rPr lang="de-DE" dirty="0" err="1"/>
              <a:t>between</a:t>
            </a:r>
            <a:r>
              <a:rPr lang="de-DE" dirty="0"/>
              <a:t> </a:t>
            </a:r>
            <a:r>
              <a:rPr lang="de-DE" dirty="0" err="1"/>
              <a:t>pulses</a:t>
            </a:r>
            <a:r>
              <a:rPr lang="de-DE" dirty="0"/>
              <a:t> </a:t>
            </a:r>
            <a:r>
              <a:rPr lang="de-DE" dirty="0" err="1"/>
              <a:t>is</a:t>
            </a:r>
            <a:r>
              <a:rPr lang="de-DE" dirty="0"/>
              <a:t> large (due </a:t>
            </a:r>
            <a:r>
              <a:rPr lang="de-DE" dirty="0" err="1"/>
              <a:t>to</a:t>
            </a:r>
            <a:r>
              <a:rPr lang="de-DE" dirty="0"/>
              <a:t> </a:t>
            </a:r>
            <a:r>
              <a:rPr lang="de-DE" dirty="0" err="1"/>
              <a:t>automatic</a:t>
            </a:r>
            <a:r>
              <a:rPr lang="de-DE" dirty="0"/>
              <a:t> </a:t>
            </a:r>
            <a:r>
              <a:rPr lang="de-DE" dirty="0" err="1"/>
              <a:t>switching</a:t>
            </a:r>
            <a:r>
              <a:rPr lang="de-DE" dirty="0"/>
              <a:t> </a:t>
            </a:r>
            <a:r>
              <a:rPr lang="de-DE" dirty="0" err="1"/>
              <a:t>of</a:t>
            </a:r>
            <a:r>
              <a:rPr lang="de-DE" dirty="0"/>
              <a:t> </a:t>
            </a:r>
            <a:r>
              <a:rPr lang="de-DE" dirty="0" err="1"/>
              <a:t>attenuators</a:t>
            </a:r>
            <a:r>
              <a:rPr lang="de-DE" dirty="0"/>
              <a:t>); </a:t>
            </a:r>
            <a:r>
              <a:rPr lang="de-DE" dirty="0" err="1"/>
              <a:t>implications</a:t>
            </a:r>
            <a:r>
              <a:rPr lang="de-DE" dirty="0"/>
              <a:t> </a:t>
            </a:r>
            <a:r>
              <a:rPr lang="de-DE" dirty="0" err="1"/>
              <a:t>for</a:t>
            </a:r>
            <a:r>
              <a:rPr lang="de-DE" dirty="0"/>
              <a:t> </a:t>
            </a:r>
            <a:r>
              <a:rPr lang="de-DE" dirty="0" err="1"/>
              <a:t>orbit</a:t>
            </a:r>
            <a:r>
              <a:rPr lang="de-DE" dirty="0"/>
              <a:t> FB</a:t>
            </a:r>
            <a:endParaRPr lang="en-US" sz="1600" dirty="0" err="1"/>
          </a:p>
        </p:txBody>
      </p:sp>
    </p:spTree>
    <p:extLst>
      <p:ext uri="{BB962C8B-B14F-4D97-AF65-F5344CB8AC3E}">
        <p14:creationId xmlns:p14="http://schemas.microsoft.com/office/powerpoint/2010/main" val="4138951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D7D0F-461E-6F49-9632-1C756C2D7A1D}"/>
              </a:ext>
            </a:extLst>
          </p:cNvPr>
          <p:cNvSpPr>
            <a:spLocks noGrp="1"/>
          </p:cNvSpPr>
          <p:nvPr>
            <p:ph type="title"/>
          </p:nvPr>
        </p:nvSpPr>
        <p:spPr/>
        <p:txBody>
          <a:bodyPr/>
          <a:lstStyle/>
          <a:p>
            <a:r>
              <a:rPr lang="en-US" sz="3200" dirty="0"/>
              <a:t>Working Group Parallel Operations, EPS&amp;MPS: Project 2</a:t>
            </a:r>
            <a:endParaRPr lang="en-US" dirty="0"/>
          </a:p>
        </p:txBody>
      </p:sp>
      <p:sp>
        <p:nvSpPr>
          <p:cNvPr id="3" name="Footer Placeholder 2">
            <a:extLst>
              <a:ext uri="{FF2B5EF4-FFF2-40B4-BE49-F238E27FC236}">
                <a16:creationId xmlns:a16="http://schemas.microsoft.com/office/drawing/2014/main" id="{DF01CB4B-F6C0-9345-BA22-89BBA2B0514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D1F32A75-10AA-2F47-B4B2-AC9D5076A850}"/>
              </a:ext>
            </a:extLst>
          </p:cNvPr>
          <p:cNvSpPr>
            <a:spLocks noGrp="1"/>
          </p:cNvSpPr>
          <p:nvPr>
            <p:ph type="body" sz="quarter" idx="13"/>
          </p:nvPr>
        </p:nvSpPr>
        <p:spPr/>
        <p:txBody>
          <a:bodyPr/>
          <a:lstStyle/>
          <a:p>
            <a:r>
              <a:rPr lang="en-US" dirty="0"/>
              <a:t>5 Hz Operation Tests – Experiments SPB/SQS(SCS)</a:t>
            </a:r>
          </a:p>
          <a:p>
            <a:endParaRPr lang="en-US" dirty="0"/>
          </a:p>
        </p:txBody>
      </p:sp>
      <p:sp>
        <p:nvSpPr>
          <p:cNvPr id="5" name="Rectangle 4">
            <a:extLst>
              <a:ext uri="{FF2B5EF4-FFF2-40B4-BE49-F238E27FC236}">
                <a16:creationId xmlns:a16="http://schemas.microsoft.com/office/drawing/2014/main" id="{86EE090D-FF4C-6D43-A29F-CE9FD5639A65}"/>
              </a:ext>
            </a:extLst>
          </p:cNvPr>
          <p:cNvSpPr/>
          <p:nvPr/>
        </p:nvSpPr>
        <p:spPr>
          <a:xfrm>
            <a:off x="335360" y="1124744"/>
            <a:ext cx="11448652" cy="526297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Arial"/>
                <a:ea typeface="+mn-ea"/>
                <a:cs typeface="+mn-cs"/>
              </a:rPr>
              <a:t>Jan's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entry</a:t>
            </a:r>
            <a:r>
              <a:rPr kumimoji="0" lang="de-DE" sz="1600" b="0" i="0" u="none" strike="noStrike" kern="1200" cap="none" spc="0" normalizeH="0" baseline="0" noProof="0" dirty="0">
                <a:ln>
                  <a:noFill/>
                </a:ln>
                <a:solidFill>
                  <a:prstClr val="black"/>
                </a:solidFill>
                <a:effectLst/>
                <a:uLnTx/>
                <a:uFillTx/>
                <a:latin typeface="Arial"/>
                <a:ea typeface="+mn-ea"/>
                <a:cs typeface="+mn-cs"/>
              </a:rPr>
              <a:t> https://in.xfel.eu/elog/OPERATION-2019/213 </a:t>
            </a:r>
            <a:r>
              <a:rPr kumimoji="0" lang="de-DE" sz="1600" b="0" i="0" u="none" strike="noStrike" kern="1200" cap="none" spc="0" normalizeH="0" baseline="0" noProof="0" dirty="0" err="1">
                <a:ln>
                  <a:noFill/>
                </a:ln>
                <a:solidFill>
                  <a:prstClr val="black"/>
                </a:solidFill>
                <a:effectLst/>
                <a:uLnTx/>
                <a:uFillTx/>
                <a:latin typeface="Arial"/>
                <a:ea typeface="+mn-ea"/>
                <a:cs typeface="+mn-cs"/>
              </a:rPr>
              <a:t>and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conclusion</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SA1 </a:t>
            </a:r>
            <a:r>
              <a:rPr kumimoji="0" lang="de-DE" sz="1600" b="0" i="0" u="none" strike="noStrike" kern="1200" cap="none" spc="0" normalizeH="0" baseline="0" noProof="0" dirty="0" err="1">
                <a:ln>
                  <a:noFill/>
                </a:ln>
                <a:solidFill>
                  <a:prstClr val="black"/>
                </a:solidFill>
                <a:effectLst/>
                <a:uLnTx/>
                <a:uFillTx/>
                <a:latin typeface="Arial"/>
                <a:ea typeface="+mn-ea"/>
                <a:cs typeface="+mn-cs"/>
              </a:rPr>
              <a:t>and</a:t>
            </a:r>
            <a:r>
              <a:rPr kumimoji="0" lang="de-DE" sz="1600" b="0" i="0" u="none" strike="noStrike" kern="1200" cap="none" spc="0" normalizeH="0" baseline="0" noProof="0" dirty="0">
                <a:ln>
                  <a:noFill/>
                </a:ln>
                <a:solidFill>
                  <a:prstClr val="black"/>
                </a:solidFill>
                <a:effectLst/>
                <a:uLnTx/>
                <a:uFillTx/>
                <a:latin typeface="Arial"/>
                <a:ea typeface="+mn-ea"/>
                <a:cs typeface="+mn-cs"/>
              </a:rPr>
              <a:t> SA3 </a:t>
            </a:r>
            <a:r>
              <a:rPr kumimoji="0" lang="de-DE" sz="1600" b="0" i="0" u="none" strike="noStrike" kern="1200" cap="none" spc="0" normalizeH="0" baseline="0" noProof="0" dirty="0" err="1">
                <a:ln>
                  <a:noFill/>
                </a:ln>
                <a:solidFill>
                  <a:prstClr val="black"/>
                </a:solidFill>
                <a:effectLst/>
                <a:uLnTx/>
                <a:uFillTx/>
                <a:latin typeface="Arial"/>
                <a:ea typeface="+mn-ea"/>
                <a:cs typeface="+mn-cs"/>
              </a:rPr>
              <a:t>diagnostics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can</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cope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600" b="0" i="0" u="none" strike="noStrike" kern="1200" cap="none" spc="0" normalizeH="0" baseline="0" noProof="0" dirty="0">
                <a:ln>
                  <a:noFill/>
                </a:ln>
                <a:solidFill>
                  <a:prstClr val="black"/>
                </a:solidFill>
                <a:effectLst/>
                <a:uLnTx/>
                <a:uFillTx/>
                <a:latin typeface="Arial"/>
                <a:ea typeface="+mn-ea"/>
                <a:cs typeface="+mn-cs"/>
              </a:rPr>
              <a:t> 5 Hz </a:t>
            </a:r>
            <a:r>
              <a:rPr kumimoji="0" lang="de-DE" sz="1600" b="0" i="0" u="none" strike="noStrike" kern="1200" cap="none" spc="0" normalizeH="0" baseline="0" noProof="0" dirty="0" err="1">
                <a:ln>
                  <a:noFill/>
                </a:ln>
                <a:solidFill>
                  <a:prstClr val="black"/>
                </a:solidFill>
                <a:effectLst/>
                <a:uLnTx/>
                <a:uFillTx/>
                <a:latin typeface="Arial"/>
                <a:ea typeface="+mn-ea"/>
                <a:cs typeface="+mn-cs"/>
              </a:rPr>
              <a:t>delivery</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to</a:t>
            </a:r>
            <a:r>
              <a:rPr kumimoji="0" lang="de-DE" sz="1600" b="0" i="0" u="none" strike="noStrike" kern="1200" cap="none" spc="0" normalizeH="0" baseline="0" noProof="0" dirty="0">
                <a:ln>
                  <a:noFill/>
                </a:ln>
                <a:solidFill>
                  <a:prstClr val="black"/>
                </a:solidFill>
                <a:effectLst/>
                <a:uLnTx/>
                <a:uFillTx/>
                <a:latin typeface="Arial"/>
                <a:ea typeface="+mn-ea"/>
                <a:cs typeface="+mn-cs"/>
              </a:rPr>
              <a:t> SPB-SQS </a:t>
            </a:r>
            <a:r>
              <a:rPr kumimoji="0" lang="de-DE" sz="16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some</a:t>
            </a:r>
            <a:r>
              <a:rPr kumimoji="0" lang="de-DE" sz="1600" b="0" i="0" u="none" strike="noStrike" kern="1200" cap="none" spc="0" normalizeH="0" baseline="0" noProof="0" dirty="0">
                <a:ln>
                  <a:noFill/>
                </a:ln>
                <a:solidFill>
                  <a:prstClr val="black"/>
                </a:solidFill>
                <a:effectLst/>
                <a:uLnTx/>
                <a:uFillTx/>
                <a:latin typeface="Arial"/>
                <a:ea typeface="+mn-ea"/>
                <a:cs typeface="+mn-cs"/>
              </a:rPr>
              <a:t> minor </a:t>
            </a:r>
            <a:r>
              <a:rPr kumimoji="0" lang="de-DE" sz="1600" b="0" i="0" u="none" strike="noStrike" kern="1200" cap="none" spc="0" normalizeH="0" baseline="0" noProof="0" dirty="0" err="1">
                <a:ln>
                  <a:noFill/>
                </a:ln>
                <a:solidFill>
                  <a:prstClr val="black"/>
                </a:solidFill>
                <a:effectLst/>
                <a:uLnTx/>
                <a:uFillTx/>
                <a:latin typeface="Arial"/>
                <a:ea typeface="+mn-ea"/>
                <a:cs typeface="+mn-cs"/>
              </a:rPr>
              <a:t>issues</a:t>
            </a:r>
            <a:endParaRPr kumimoji="0" lang="de-DE" sz="16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SPB: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and</a:t>
            </a:r>
            <a:r>
              <a:rPr kumimoji="0" lang="de-DE" sz="1600" b="0" i="0" u="none" strike="noStrike" kern="1200" cap="none" spc="0" normalizeH="0" baseline="0" noProof="0" dirty="0">
                <a:ln>
                  <a:noFill/>
                </a:ln>
                <a:solidFill>
                  <a:prstClr val="black"/>
                </a:solidFill>
                <a:effectLst/>
                <a:uLnTx/>
                <a:uFillTx/>
                <a:latin typeface="Arial"/>
                <a:ea typeface="+mn-ea"/>
                <a:cs typeface="+mn-cs"/>
              </a:rPr>
              <a:t> SQS(SCS):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DAQ </a:t>
            </a:r>
            <a:r>
              <a:rPr kumimoji="0" lang="de-DE" sz="1600" b="0" i="0" u="none" strike="noStrike" kern="1200" cap="none" spc="0" normalizeH="0" baseline="0" noProof="0" dirty="0" err="1">
                <a:ln>
                  <a:noFill/>
                </a:ln>
                <a:solidFill>
                  <a:prstClr val="black"/>
                </a:solidFill>
                <a:effectLst/>
                <a:uLnTx/>
                <a:uFillTx/>
                <a:latin typeface="Arial"/>
                <a:ea typeface="+mn-ea"/>
                <a:cs typeface="+mn-cs"/>
              </a:rPr>
              <a:t>problems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err="1">
                <a:ln>
                  <a:noFill/>
                </a:ln>
                <a:solidFill>
                  <a:prstClr val="black"/>
                </a:solidFill>
                <a:effectLst/>
                <a:uLnTx/>
                <a:uFillTx/>
                <a:latin typeface="Arial"/>
                <a:ea typeface="+mn-ea"/>
                <a:cs typeface="+mn-cs"/>
              </a:rPr>
              <a:t>Diagnostics</a:t>
            </a:r>
            <a:r>
              <a:rPr kumimoji="0" lang="de-DE" sz="1600" b="0" i="0" u="none" strike="noStrike" kern="1200" cap="none" spc="0" normalizeH="0" baseline="0" noProof="0" dirty="0">
                <a:ln>
                  <a:noFill/>
                </a:ln>
                <a:solidFill>
                  <a:prstClr val="black"/>
                </a:solidFill>
                <a:effectLst/>
                <a:uLnTx/>
                <a:uFillTx/>
                <a:latin typeface="Arial"/>
                <a:ea typeface="+mn-ea"/>
                <a:cs typeface="+mn-cs"/>
              </a:rPr>
              <a:t>: HIREX, MCP, XGM (</a:t>
            </a:r>
            <a:r>
              <a:rPr kumimoji="0" lang="de-DE" sz="1600" b="0" i="0" u="none" strike="noStrike" kern="1200" cap="none" spc="0" normalizeH="0" baseline="0" noProof="0" dirty="0" err="1">
                <a:ln>
                  <a:noFill/>
                </a:ln>
                <a:solidFill>
                  <a:prstClr val="black"/>
                </a:solidFill>
                <a:effectLst/>
                <a:uLnTx/>
                <a:uFillTx/>
                <a:latin typeface="Arial"/>
                <a:ea typeface="+mn-ea"/>
                <a:cs typeface="+mn-cs"/>
              </a:rPr>
              <a:t>except</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factor</a:t>
            </a:r>
            <a:r>
              <a:rPr kumimoji="0" lang="de-DE" sz="1600" b="0" i="0" u="none" strike="noStrike" kern="1200" cap="none" spc="0" normalizeH="0" baseline="0" noProof="0" dirty="0">
                <a:ln>
                  <a:noFill/>
                </a:ln>
                <a:solidFill>
                  <a:prstClr val="black"/>
                </a:solidFill>
                <a:effectLst/>
                <a:uLnTx/>
                <a:uFillTx/>
                <a:latin typeface="Arial"/>
                <a:ea typeface="+mn-ea"/>
                <a:cs typeface="+mn-cs"/>
              </a:rPr>
              <a:t> 2, </a:t>
            </a:r>
            <a:r>
              <a:rPr kumimoji="0" lang="de-DE" sz="1600" b="0" i="0" u="none" strike="noStrike" kern="1200" cap="none" spc="0" normalizeH="0" baseline="0" noProof="0" dirty="0" err="1">
                <a:ln>
                  <a:noFill/>
                </a:ln>
                <a:solidFill>
                  <a:prstClr val="black"/>
                </a:solidFill>
                <a:effectLst/>
                <a:uLnTx/>
                <a:uFillTx/>
                <a:latin typeface="Arial"/>
                <a:ea typeface="+mn-ea"/>
                <a:cs typeface="+mn-cs"/>
              </a:rPr>
              <a:t>to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fixed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srgbClr val="00B050"/>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err="1">
                <a:ln>
                  <a:noFill/>
                </a:ln>
                <a:solidFill>
                  <a:prstClr val="black"/>
                </a:solidFill>
                <a:effectLst/>
                <a:uLnTx/>
                <a:uFillTx/>
                <a:latin typeface="Arial"/>
                <a:ea typeface="+mn-ea"/>
                <a:cs typeface="+mn-cs"/>
              </a:rPr>
              <a:t>Imagers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1" i="0" u="none" strike="noStrike" kern="1200" cap="none" spc="0" normalizeH="0" baseline="0" noProof="0" dirty="0">
                <a:ln>
                  <a:noFill/>
                </a:ln>
                <a:solidFill>
                  <a:prstClr val="black"/>
                </a:solidFill>
                <a:effectLst/>
                <a:uLnTx/>
                <a:uFillTx/>
                <a:latin typeface="Arial"/>
                <a:ea typeface="+mn-ea"/>
                <a:cs typeface="+mn-cs"/>
              </a:rPr>
              <a:t>not ok -&gt;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fixed</a:t>
            </a:r>
            <a:r>
              <a:rPr kumimoji="0" lang="de-DE" sz="1600" b="0" i="0" u="none" strike="noStrike" kern="1200" cap="none" spc="0" normalizeH="0" baseline="0" noProof="0" dirty="0">
                <a:ln>
                  <a:noFill/>
                </a:ln>
                <a:solidFill>
                  <a:prstClr val="black"/>
                </a:solidFill>
                <a:effectLst/>
                <a:uLnTx/>
                <a:uFillTx/>
                <a:latin typeface="Arial"/>
                <a:ea typeface="+mn-ea"/>
                <a:cs typeface="+mn-cs"/>
              </a:rPr>
              <a:t> 18.04.19 via </a:t>
            </a:r>
            <a:r>
              <a:rPr kumimoji="0" lang="de-DE" sz="1600" b="0" i="0" u="none" strike="noStrike" kern="1200" cap="none" spc="0" normalizeH="0" baseline="0" noProof="0" dirty="0" err="1">
                <a:ln>
                  <a:noFill/>
                </a:ln>
                <a:solidFill>
                  <a:prstClr val="black"/>
                </a:solidFill>
                <a:effectLst/>
                <a:uLnTx/>
                <a:uFillTx/>
                <a:latin typeface="Arial"/>
                <a:ea typeface="+mn-ea"/>
                <a:cs typeface="+mn-cs"/>
              </a:rPr>
              <a:t>two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new</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parameters</a:t>
            </a:r>
            <a:r>
              <a:rPr kumimoji="0" lang="de-DE" sz="1600" b="0" i="0" u="none" strike="noStrike" kern="1200" cap="none" spc="0" normalizeH="0" baseline="0" noProof="0" dirty="0">
                <a:ln>
                  <a:noFill/>
                </a:ln>
                <a:solidFill>
                  <a:prstClr val="black"/>
                </a:solidFill>
                <a:effectLst/>
                <a:uLnTx/>
                <a:uFillTx/>
                <a:latin typeface="Arial"/>
                <a:ea typeface="+mn-ea"/>
                <a:cs typeface="+mn-cs"/>
              </a:rPr>
              <a:t> in </a:t>
            </a:r>
            <a:r>
              <a:rPr kumimoji="0" lang="de-DE" sz="1600" b="0" i="0" u="none" strike="noStrike" kern="1200" cap="none" spc="0" normalizeH="0" baseline="0" noProof="0" dirty="0" err="1">
                <a:ln>
                  <a:noFill/>
                </a:ln>
                <a:solidFill>
                  <a:prstClr val="black"/>
                </a:solidFill>
                <a:effectLst/>
                <a:uLnTx/>
                <a:uFillTx/>
                <a:latin typeface="Arial"/>
                <a:ea typeface="+mn-ea"/>
                <a:cs typeface="+mn-cs"/>
              </a:rPr>
              <a:t>imager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scenes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Bunch</a:t>
            </a:r>
            <a:r>
              <a:rPr kumimoji="0" lang="de-DE" sz="1600" b="0" i="0" u="none" strike="noStrike" kern="1200" cap="none" spc="0" normalizeH="0" baseline="0" noProof="0" dirty="0">
                <a:ln>
                  <a:noFill/>
                </a:ln>
                <a:solidFill>
                  <a:prstClr val="black"/>
                </a:solidFill>
                <a:effectLst/>
                <a:uLnTx/>
                <a:uFillTx/>
                <a:latin typeface="Arial"/>
                <a:ea typeface="+mn-ea"/>
                <a:cs typeface="+mn-cs"/>
              </a:rPr>
              <a:t> Patterns </a:t>
            </a:r>
            <a:r>
              <a:rPr kumimoji="0" lang="de-DE" sz="1600" b="0" i="0" u="none" strike="noStrike" kern="1200" cap="none" spc="0" normalizeH="0" baseline="0" noProof="0" dirty="0" err="1">
                <a:ln>
                  <a:noFill/>
                </a:ln>
                <a:solidFill>
                  <a:prstClr val="black"/>
                </a:solidFill>
                <a:effectLst/>
                <a:uLnTx/>
                <a:uFillTx/>
                <a:latin typeface="Arial"/>
                <a:ea typeface="+mn-ea"/>
                <a:cs typeface="+mn-cs"/>
              </a:rPr>
              <a:t>and</a:t>
            </a:r>
            <a:r>
              <a:rPr kumimoji="0" lang="de-DE" sz="1600" b="0" i="0" u="none" strike="noStrike" kern="1200" cap="none" spc="0" normalizeH="0" baseline="0" noProof="0" dirty="0">
                <a:ln>
                  <a:noFill/>
                </a:ln>
                <a:solidFill>
                  <a:prstClr val="black"/>
                </a:solidFill>
                <a:effectLst/>
                <a:uLnTx/>
                <a:uFillTx/>
                <a:latin typeface="Arial"/>
                <a:ea typeface="+mn-ea"/>
                <a:cs typeface="+mn-cs"/>
              </a:rPr>
              <a:t> Pattern Offset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srgbClr val="00B050"/>
                </a:solidFill>
                <a:effectLst/>
                <a:uLnTx/>
                <a:uFillTx/>
                <a:latin typeface="Arial"/>
                <a:ea typeface="+mn-ea"/>
                <a:cs typeface="+mn-cs"/>
              </a:rPr>
              <a:t> </a:t>
            </a:r>
            <a:endParaRPr kumimoji="0" lang="de-DE" sz="16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Arial"/>
                <a:ea typeface="+mn-ea"/>
                <a:cs typeface="+mn-cs"/>
              </a:rPr>
              <a:t>Alessandro's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conclusions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The 5 Hz </a:t>
            </a:r>
            <a:r>
              <a:rPr kumimoji="0" lang="de-DE" sz="1600" b="0" i="0" u="none" strike="noStrike" kern="1200" cap="none" spc="0" normalizeH="0" baseline="0" noProof="0" dirty="0" err="1">
                <a:ln>
                  <a:noFill/>
                </a:ln>
                <a:solidFill>
                  <a:prstClr val="black"/>
                </a:solidFill>
                <a:effectLst/>
                <a:uLnTx/>
                <a:uFillTx/>
                <a:latin typeface="Arial"/>
                <a:ea typeface="+mn-ea"/>
                <a:cs typeface="+mn-cs"/>
              </a:rPr>
              <a:t>trigger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effective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Diagnostic</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Cameras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and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Digitizers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srgbClr val="00B050"/>
                </a:solidFill>
                <a:effectLst/>
                <a:uLnTx/>
                <a:uFillTx/>
                <a:latin typeface="Arial"/>
                <a:ea typeface="+mn-ea"/>
                <a:cs typeface="+mn-cs"/>
              </a:rPr>
              <a:t> </a:t>
            </a:r>
            <a:endParaRPr kumimoji="0" lang="de-DE" sz="16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DAQ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complies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this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pattern</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as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expected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srgbClr val="00B050"/>
                </a:solidFill>
                <a:effectLst/>
                <a:uLnTx/>
                <a:uFillTx/>
                <a:latin typeface="Arial"/>
                <a:ea typeface="+mn-ea"/>
                <a:cs typeface="+mn-cs"/>
              </a:rPr>
              <a:t> </a:t>
            </a:r>
            <a:endParaRPr kumimoji="0" lang="de-DE" sz="16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Manual </a:t>
            </a:r>
            <a:r>
              <a:rPr kumimoji="0" lang="de-DE" sz="1600" b="0" i="0" u="none" strike="noStrike" kern="1200" cap="none" spc="0" normalizeH="0" baseline="0" noProof="0" dirty="0" err="1">
                <a:ln>
                  <a:noFill/>
                </a:ln>
                <a:solidFill>
                  <a:prstClr val="black"/>
                </a:solidFill>
                <a:effectLst/>
                <a:uLnTx/>
                <a:uFillTx/>
                <a:latin typeface="Arial"/>
                <a:ea typeface="+mn-ea"/>
                <a:cs typeface="+mn-cs"/>
              </a:rPr>
              <a:t>work</a:t>
            </a:r>
            <a:r>
              <a:rPr kumimoji="0" lang="de-DE" sz="1600" b="0" i="0" u="none" strike="noStrike" kern="1200" cap="none" spc="0" normalizeH="0" baseline="0" noProof="0" dirty="0">
                <a:ln>
                  <a:noFill/>
                </a:ln>
                <a:solidFill>
                  <a:prstClr val="black"/>
                </a:solidFill>
                <a:effectLst/>
                <a:uLnTx/>
                <a:uFillTx/>
                <a:latin typeface="Arial"/>
                <a:ea typeface="+mn-ea"/>
                <a:cs typeface="+mn-cs"/>
              </a:rPr>
              <a:t> on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the</a:t>
            </a:r>
            <a:r>
              <a:rPr kumimoji="0" lang="de-DE" sz="1600" b="0" i="0" u="none" strike="noStrike" kern="1200" cap="none" spc="0" normalizeH="0" baseline="0" noProof="0" dirty="0">
                <a:ln>
                  <a:noFill/>
                </a:ln>
                <a:solidFill>
                  <a:prstClr val="black"/>
                </a:solidFill>
                <a:effectLst/>
                <a:uLnTx/>
                <a:uFillTx/>
                <a:latin typeface="Arial"/>
                <a:ea typeface="+mn-ea"/>
                <a:cs typeface="+mn-cs"/>
              </a:rPr>
              <a:t> x2Timer </a:t>
            </a:r>
            <a:r>
              <a:rPr kumimoji="0" lang="de-DE" sz="1600" b="0" i="0" u="none" strike="noStrike" kern="1200" cap="none" spc="0" normalizeH="0" baseline="0" noProof="0" dirty="0" err="1">
                <a:ln>
                  <a:noFill/>
                </a:ln>
                <a:solidFill>
                  <a:prstClr val="black"/>
                </a:solidFill>
                <a:effectLst/>
                <a:uLnTx/>
                <a:uFillTx/>
                <a:latin typeface="Arial"/>
                <a:ea typeface="+mn-ea"/>
                <a:cs typeface="+mn-cs"/>
              </a:rPr>
              <a:t>boards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need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performed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err="1">
                <a:ln>
                  <a:noFill/>
                </a:ln>
                <a:solidFill>
                  <a:prstClr val="black"/>
                </a:solidFill>
                <a:effectLst/>
                <a:uLnTx/>
                <a:uFillTx/>
                <a:latin typeface="Arial"/>
                <a:ea typeface="+mn-ea"/>
                <a:cs typeface="+mn-cs"/>
              </a:rPr>
              <a:t>Karabo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provide</a:t>
            </a:r>
            <a:r>
              <a:rPr kumimoji="0" lang="de-DE" sz="1600" b="0" i="0" u="none" strike="noStrike" kern="1200" cap="none" spc="0" normalizeH="0" baseline="0" noProof="0" dirty="0">
                <a:ln>
                  <a:noFill/>
                </a:ln>
                <a:solidFill>
                  <a:prstClr val="black"/>
                </a:solidFill>
                <a:effectLst/>
                <a:uLnTx/>
                <a:uFillTx/>
                <a:latin typeface="Arial"/>
                <a:ea typeface="+mn-ea"/>
                <a:cs typeface="+mn-cs"/>
              </a:rPr>
              <a:t> a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convenient</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way</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switch</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between</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the</a:t>
            </a:r>
            <a:r>
              <a:rPr kumimoji="0" lang="de-DE" sz="1600" b="0" i="0" u="none" strike="noStrike" kern="1200" cap="none" spc="0" normalizeH="0" baseline="0" noProof="0" dirty="0">
                <a:ln>
                  <a:noFill/>
                </a:ln>
                <a:solidFill>
                  <a:prstClr val="black"/>
                </a:solidFill>
                <a:effectLst/>
                <a:uLnTx/>
                <a:uFillTx/>
                <a:latin typeface="Arial"/>
                <a:ea typeface="+mn-ea"/>
                <a:cs typeface="+mn-cs"/>
              </a:rPr>
              <a:t> 2 </a:t>
            </a:r>
            <a:r>
              <a:rPr kumimoji="0" lang="de-DE" sz="1600" b="0" i="0" u="none" strike="noStrike" kern="1200" cap="none" spc="0" normalizeH="0" baseline="0" noProof="0" dirty="0" err="1">
                <a:ln>
                  <a:noFill/>
                </a:ln>
                <a:solidFill>
                  <a:prstClr val="black"/>
                </a:solidFill>
                <a:effectLst/>
                <a:uLnTx/>
                <a:uFillTx/>
                <a:latin typeface="Arial"/>
                <a:ea typeface="+mn-ea"/>
                <a:cs typeface="+mn-cs"/>
              </a:rPr>
              <a:t>modes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test</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systems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are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available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this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task</a:t>
            </a:r>
            <a:r>
              <a:rPr kumimoji="0" lang="de-DE" sz="1600" b="0" i="0" u="none" strike="noStrike" kern="1200" cap="none" spc="0" normalizeH="0" baseline="0" noProof="0" dirty="0">
                <a:ln>
                  <a:noFill/>
                </a:ln>
                <a:solidFill>
                  <a:prstClr val="black"/>
                </a:solidFill>
                <a:effectLst/>
                <a:uLnTx/>
                <a:uFillTx/>
                <a:latin typeface="Arial"/>
                <a:ea typeface="+mn-ea"/>
                <a:cs typeface="+mn-cs"/>
              </a:rPr>
              <a:t> at XFEL </a:t>
            </a:r>
            <a:r>
              <a:rPr kumimoji="0" lang="de-DE" sz="1600" b="0" i="0" u="none" strike="noStrike" kern="1200" cap="none" spc="0" normalizeH="0" baseline="0" noProof="0" dirty="0" err="1">
                <a:ln>
                  <a:noFill/>
                </a:ln>
                <a:solidFill>
                  <a:prstClr val="black"/>
                </a:solidFill>
                <a:effectLst/>
                <a:uLnTx/>
                <a:uFillTx/>
                <a:latin typeface="Arial"/>
                <a:ea typeface="+mn-ea"/>
                <a:cs typeface="+mn-cs"/>
              </a:rPr>
              <a:t>premises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A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conditional</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trigger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compatible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600" b="0" i="0" u="none" strike="noStrike" kern="1200" cap="none" spc="0" normalizeH="0" baseline="0" noProof="0" dirty="0">
                <a:ln>
                  <a:noFill/>
                </a:ln>
                <a:solidFill>
                  <a:prstClr val="black"/>
                </a:solidFill>
                <a:effectLst/>
                <a:uLnTx/>
                <a:uFillTx/>
                <a:latin typeface="Arial"/>
                <a:ea typeface="+mn-ea"/>
                <a:cs typeface="+mn-cs"/>
              </a:rPr>
              <a:t> 10 Hz </a:t>
            </a:r>
            <a:r>
              <a:rPr kumimoji="0" lang="de-DE" sz="1600" b="0" i="0" u="none" strike="noStrike" kern="1200" cap="none" spc="0" normalizeH="0" baseline="0" noProof="0" dirty="0" err="1">
                <a:ln>
                  <a:noFill/>
                </a:ln>
                <a:solidFill>
                  <a:prstClr val="black"/>
                </a:solidFill>
                <a:effectLst/>
                <a:uLnTx/>
                <a:uFillTx/>
                <a:latin typeface="Arial"/>
                <a:ea typeface="+mn-ea"/>
                <a:cs typeface="+mn-cs"/>
              </a:rPr>
              <a:t>needs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demonstrated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SASE1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err="1">
                <a:ln>
                  <a:noFill/>
                </a:ln>
                <a:solidFill>
                  <a:prstClr val="black"/>
                </a:solidFill>
                <a:effectLst/>
                <a:uLnTx/>
                <a:uFillTx/>
                <a:latin typeface="Arial"/>
                <a:ea typeface="+mn-ea"/>
                <a:cs typeface="+mn-cs"/>
              </a:rPr>
              <a:t>No</a:t>
            </a:r>
            <a:r>
              <a:rPr kumimoji="0" lang="de-DE" sz="1600" b="0" i="0" u="none" strike="noStrike" kern="1200" cap="none" spc="0" normalizeH="0" baseline="0" noProof="0" dirty="0">
                <a:ln>
                  <a:noFill/>
                </a:ln>
                <a:solidFill>
                  <a:prstClr val="black"/>
                </a:solidFill>
                <a:effectLst/>
                <a:uLnTx/>
                <a:uFillTx/>
                <a:latin typeface="Arial"/>
                <a:ea typeface="+mn-ea"/>
                <a:cs typeface="+mn-cs"/>
              </a:rPr>
              <a:t> large </a:t>
            </a:r>
            <a:r>
              <a:rPr kumimoji="0" lang="de-DE" sz="1600" b="0" i="0" u="none" strike="noStrike" kern="1200" cap="none" spc="0" normalizeH="0" baseline="0" noProof="0" dirty="0" err="1">
                <a:ln>
                  <a:noFill/>
                </a:ln>
                <a:solidFill>
                  <a:prstClr val="black"/>
                </a:solidFill>
                <a:effectLst/>
                <a:uLnTx/>
                <a:uFillTx/>
                <a:latin typeface="Arial"/>
                <a:ea typeface="+mn-ea"/>
                <a:cs typeface="+mn-cs"/>
              </a:rPr>
              <a:t>area</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detector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has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been</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tested</a:t>
            </a:r>
            <a:endParaRPr kumimoji="0" lang="de-DE" sz="16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The </a:t>
            </a:r>
            <a:r>
              <a:rPr kumimoji="0" lang="de-DE" sz="1600" b="0" i="0" u="none" strike="noStrike" kern="1200" cap="none" spc="0" normalizeH="0" baseline="0" noProof="0" dirty="0" err="1">
                <a:ln>
                  <a:noFill/>
                </a:ln>
                <a:solidFill>
                  <a:prstClr val="black"/>
                </a:solidFill>
                <a:effectLst/>
                <a:uLnTx/>
                <a:uFillTx/>
                <a:latin typeface="Arial"/>
                <a:ea typeface="+mn-ea"/>
                <a:cs typeface="+mn-cs"/>
              </a:rPr>
              <a:t>software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filtering</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currently</a:t>
            </a:r>
            <a:r>
              <a:rPr kumimoji="0" lang="de-DE" sz="1600" b="0" i="0" u="none" strike="noStrike" kern="1200" cap="none" spc="0" normalizeH="0" baseline="0" noProof="0" dirty="0">
                <a:ln>
                  <a:noFill/>
                </a:ln>
                <a:solidFill>
                  <a:prstClr val="black"/>
                </a:solidFill>
                <a:effectLst/>
                <a:uLnTx/>
                <a:uFillTx/>
                <a:latin typeface="Arial"/>
                <a:ea typeface="+mn-ea"/>
                <a:cs typeface="+mn-cs"/>
              </a:rPr>
              <a:t> not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implemented</a:t>
            </a:r>
            <a:r>
              <a:rPr kumimoji="0" lang="de-DE" sz="1600" b="0" i="0" u="none" strike="noStrike" kern="1200" cap="none" spc="0" normalizeH="0" baseline="0" noProof="0" dirty="0">
                <a:ln>
                  <a:noFill/>
                </a:ln>
                <a:solidFill>
                  <a:prstClr val="black"/>
                </a:solidFill>
                <a:effectLst/>
                <a:uLnTx/>
                <a:uFillTx/>
                <a:latin typeface="Arial"/>
                <a:ea typeface="+mn-ea"/>
                <a:cs typeface="+mn-cs"/>
              </a:rPr>
              <a:t>/</a:t>
            </a:r>
            <a:r>
              <a:rPr kumimoji="0" lang="de-DE" sz="1600" b="0" i="0" u="none" strike="noStrike" kern="1200" cap="none" spc="0" normalizeH="0" baseline="0" noProof="0" dirty="0" err="1">
                <a:ln>
                  <a:noFill/>
                </a:ln>
                <a:solidFill>
                  <a:prstClr val="black"/>
                </a:solidFill>
                <a:effectLst/>
                <a:uLnTx/>
                <a:uFillTx/>
                <a:latin typeface="Arial"/>
                <a:ea typeface="+mn-ea"/>
                <a:cs typeface="+mn-cs"/>
              </a:rPr>
              <a:t>blocked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by</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image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timestamping</a:t>
            </a:r>
            <a:r>
              <a:rPr kumimoji="0" lang="de-DE" sz="1600" b="0" i="0" u="none" strike="noStrike" kern="1200" cap="none" spc="0" normalizeH="0" baseline="0" noProof="0" dirty="0">
                <a:ln>
                  <a:noFill/>
                </a:ln>
                <a:solidFill>
                  <a:prstClr val="black"/>
                </a:solidFill>
                <a:effectLst/>
                <a:uLnTx/>
                <a:uFillTx/>
                <a:latin typeface="Arial"/>
                <a:ea typeface="+mn-ea"/>
                <a:cs typeface="+mn-cs"/>
              </a:rPr>
              <a:t>” on </a:t>
            </a:r>
            <a:r>
              <a:rPr kumimoji="0" lang="de-DE" sz="1600" b="0" i="0" u="none" strike="noStrike" kern="1200" cap="none" spc="0" normalizeH="0" baseline="0" noProof="0" dirty="0" err="1">
                <a:ln>
                  <a:noFill/>
                </a:ln>
                <a:solidFill>
                  <a:prstClr val="black"/>
                </a:solidFill>
                <a:effectLst/>
                <a:uLnTx/>
                <a:uFillTx/>
                <a:latin typeface="Arial"/>
                <a:ea typeface="+mn-ea"/>
                <a:cs typeface="+mn-cs"/>
              </a:rPr>
              <a:t>Karabo</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side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Joint DESY/XFEL </a:t>
            </a:r>
            <a:r>
              <a:rPr kumimoji="0" lang="de-DE" sz="1600" b="0" i="0" u="none" strike="noStrike" kern="1200" cap="none" spc="0" normalizeH="0" baseline="0" noProof="0" dirty="0" err="1">
                <a:ln>
                  <a:noFill/>
                </a:ln>
                <a:solidFill>
                  <a:prstClr val="black"/>
                </a:solidFill>
                <a:effectLst/>
                <a:uLnTx/>
                <a:uFillTx/>
                <a:latin typeface="Arial"/>
                <a:ea typeface="+mn-ea"/>
                <a:cs typeface="+mn-cs"/>
              </a:rPr>
              <a:t>review</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welcome</a:t>
            </a:r>
            <a:r>
              <a:rPr kumimoji="0" lang="de-DE" sz="1600" b="0" i="0" u="none" strike="noStrike" kern="1200" cap="none" spc="0" normalizeH="0" baseline="0" noProof="0" dirty="0">
                <a:ln>
                  <a:noFill/>
                </a:ln>
                <a:solidFill>
                  <a:prstClr val="black"/>
                </a:solidFill>
                <a:effectLst/>
                <a:uLnTx/>
                <a:uFillTx/>
                <a:latin typeface="Arial"/>
                <a:ea typeface="+mn-ea"/>
                <a:cs typeface="+mn-cs"/>
              </a:rPr>
              <a:t> in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frame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of</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the</a:t>
            </a:r>
            <a:r>
              <a:rPr kumimoji="0" lang="de-DE" sz="1600" b="0" i="0" u="none" strike="noStrike" kern="1200" cap="none" spc="0" normalizeH="0" baseline="0" noProof="0" dirty="0">
                <a:ln>
                  <a:noFill/>
                </a:ln>
                <a:solidFill>
                  <a:prstClr val="black"/>
                </a:solidFill>
                <a:effectLst/>
                <a:uLnTx/>
                <a:uFillTx/>
                <a:latin typeface="Arial"/>
                <a:ea typeface="+mn-ea"/>
                <a:cs typeface="+mn-cs"/>
              </a:rPr>
              <a:t> Trigger </a:t>
            </a:r>
            <a:r>
              <a:rPr kumimoji="0" lang="de-DE" sz="1600" b="0" i="0" u="none" strike="noStrike" kern="1200" cap="none" spc="0" normalizeH="0" baseline="0" noProof="0" dirty="0" err="1">
                <a:ln>
                  <a:noFill/>
                </a:ln>
                <a:solidFill>
                  <a:prstClr val="black"/>
                </a:solidFill>
                <a:effectLst/>
                <a:uLnTx/>
                <a:uFillTx/>
                <a:latin typeface="Arial"/>
                <a:ea typeface="+mn-ea"/>
                <a:cs typeface="+mn-cs"/>
              </a:rPr>
              <a:t>Taskforce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from</a:t>
            </a:r>
            <a:r>
              <a:rPr kumimoji="0" lang="de-DE" sz="1600" b="0" i="0" u="none" strike="noStrike" kern="1200" cap="none" spc="0" normalizeH="0" baseline="0" noProof="0" dirty="0">
                <a:ln>
                  <a:noFill/>
                </a:ln>
                <a:solidFill>
                  <a:prstClr val="black"/>
                </a:solidFill>
                <a:effectLst/>
                <a:uLnTx/>
                <a:uFillTx/>
                <a:latin typeface="Arial"/>
                <a:ea typeface="+mn-ea"/>
                <a:cs typeface="+mn-cs"/>
              </a:rPr>
              <a:t> last Joint Workshop.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Denys </a:t>
            </a:r>
            <a:r>
              <a:rPr kumimoji="0" lang="de-DE" sz="1600" b="0" i="0" u="none" strike="noStrike" kern="1200" cap="none" spc="0" normalizeH="0" baseline="0" noProof="0" dirty="0" err="1">
                <a:ln>
                  <a:noFill/>
                </a:ln>
                <a:solidFill>
                  <a:prstClr val="black"/>
                </a:solidFill>
                <a:effectLst/>
                <a:uLnTx/>
                <a:uFillTx/>
                <a:latin typeface="Arial"/>
                <a:ea typeface="+mn-ea"/>
                <a:cs typeface="+mn-cs"/>
              </a:rPr>
              <a:t>message</a:t>
            </a:r>
            <a:r>
              <a:rPr kumimoji="0" lang="de-DE" sz="1600" b="0" i="0" u="none" strike="noStrike" kern="1200" cap="none" spc="0" normalizeH="0" baseline="0" noProof="0" dirty="0">
                <a:ln>
                  <a:noFill/>
                </a:ln>
                <a:solidFill>
                  <a:prstClr val="black"/>
                </a:solidFill>
                <a:effectLst/>
                <a:uLnTx/>
                <a:uFillTx/>
                <a:latin typeface="Arial"/>
                <a:ea typeface="+mn-ea"/>
                <a:cs typeface="+mn-cs"/>
              </a:rPr>
              <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err="1">
                <a:ln>
                  <a:noFill/>
                </a:ln>
                <a:solidFill>
                  <a:prstClr val="black"/>
                </a:solidFill>
                <a:effectLst/>
                <a:uLnTx/>
                <a:uFillTx/>
                <a:latin typeface="Arial"/>
                <a:ea typeface="+mn-ea"/>
                <a:cs typeface="+mn-cs"/>
              </a:rPr>
              <a:t>Condition</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checked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if</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bit</a:t>
            </a:r>
            <a:r>
              <a:rPr kumimoji="0" lang="de-DE" sz="1600" b="0" i="0" u="none" strike="noStrike" kern="1200" cap="none" spc="0" normalizeH="0" baseline="0" noProof="0" dirty="0">
                <a:ln>
                  <a:noFill/>
                </a:ln>
                <a:solidFill>
                  <a:prstClr val="black"/>
                </a:solidFill>
                <a:effectLst/>
                <a:uLnTx/>
                <a:uFillTx/>
                <a:latin typeface="Arial"/>
                <a:ea typeface="+mn-ea"/>
                <a:cs typeface="+mn-cs"/>
              </a:rPr>
              <a:t> #16 </a:t>
            </a:r>
            <a:r>
              <a:rPr kumimoji="0" lang="de-DE" sz="1600" b="0" i="0" u="none" strike="noStrike" kern="1200" cap="none" spc="0" normalizeH="0" baseline="0" noProof="0" dirty="0" err="1">
                <a:ln>
                  <a:noFill/>
                </a:ln>
                <a:solidFill>
                  <a:prstClr val="black"/>
                </a:solidFill>
                <a:effectLst/>
                <a:uLnTx/>
                <a:uFillTx/>
                <a:latin typeface="Arial"/>
                <a:ea typeface="+mn-ea"/>
                <a:cs typeface="+mn-cs"/>
              </a:rPr>
              <a:t>is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set</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bunch</a:t>
            </a:r>
            <a:r>
              <a:rPr kumimoji="0" lang="de-DE" sz="1600" b="0" i="0" u="none" strike="noStrike" kern="1200" cap="none" spc="0" normalizeH="0" baseline="0" noProof="0" dirty="0">
                <a:ln>
                  <a:noFill/>
                </a:ln>
                <a:solidFill>
                  <a:prstClr val="black"/>
                </a:solidFill>
                <a:effectLst/>
                <a:uLnTx/>
                <a:uFillTx/>
                <a:latin typeface="Arial"/>
                <a:ea typeface="+mn-ea"/>
                <a:cs typeface="+mn-cs"/>
              </a:rPr>
              <a:t> in </a:t>
            </a:r>
            <a:r>
              <a:rPr kumimoji="0" lang="de-DE" sz="1600" b="0" i="0" u="none" strike="noStrike" kern="1200" cap="none" spc="0" normalizeH="0" baseline="0" noProof="0" dirty="0" err="1">
                <a:ln>
                  <a:noFill/>
                </a:ln>
                <a:solidFill>
                  <a:prstClr val="black"/>
                </a:solidFill>
                <a:effectLst/>
                <a:uLnTx/>
                <a:uFillTx/>
                <a:latin typeface="Arial"/>
                <a:ea typeface="+mn-ea"/>
                <a:cs typeface="+mn-cs"/>
              </a:rPr>
              <a:t>bunchpatterntable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corresponding</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trainId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the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trainId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matched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srgbClr val="00B050"/>
                </a:solidFill>
                <a:effectLst/>
                <a:uLnTx/>
                <a:uFillTx/>
                <a:latin typeface="Arial"/>
                <a:ea typeface="+mn-ea"/>
                <a:cs typeface="+mn-cs"/>
              </a:rPr>
              <a:t> </a:t>
            </a:r>
            <a:endParaRPr kumimoji="0" lang="de-DE" sz="1600" b="0" i="0" u="none" strike="noStrike" kern="1200" cap="none" spc="0" normalizeH="0" baseline="0" noProof="0" dirty="0">
              <a:ln>
                <a:noFill/>
              </a:ln>
              <a:solidFill>
                <a:prstClr val="black"/>
              </a:solidFill>
              <a:effectLst/>
              <a:uLnTx/>
              <a:uFillTx/>
              <a:latin typeface="Arial"/>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a:ea typeface="+mn-ea"/>
                <a:cs typeface="+mn-cs"/>
              </a:rPr>
              <a:t>As </a:t>
            </a:r>
            <a:r>
              <a:rPr kumimoji="0" lang="de-DE" sz="1600" b="0" i="0" u="none" strike="noStrike" kern="1200" cap="none" spc="0" normalizeH="0" baseline="0" noProof="0" dirty="0" err="1">
                <a:ln>
                  <a:noFill/>
                </a:ln>
                <a:solidFill>
                  <a:prstClr val="black"/>
                </a:solidFill>
                <a:effectLst/>
                <a:uLnTx/>
                <a:uFillTx/>
                <a:latin typeface="Arial"/>
                <a:ea typeface="+mn-ea"/>
                <a:cs typeface="+mn-cs"/>
              </a:rPr>
              <a:t>expected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trainIds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are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increasing</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by</a:t>
            </a:r>
            <a:r>
              <a:rPr kumimoji="0" lang="de-DE" sz="1600" b="0" i="0" u="none" strike="noStrike" kern="1200" cap="none" spc="0" normalizeH="0" baseline="0" noProof="0" dirty="0">
                <a:ln>
                  <a:noFill/>
                </a:ln>
                <a:solidFill>
                  <a:prstClr val="black"/>
                </a:solidFill>
                <a:effectLst/>
                <a:uLnTx/>
                <a:uFillTx/>
                <a:latin typeface="Arial"/>
                <a:ea typeface="+mn-ea"/>
                <a:cs typeface="+mn-cs"/>
              </a:rPr>
              <a:t> 2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5 Hz </a:t>
            </a:r>
            <a:r>
              <a:rPr kumimoji="0" lang="de-DE" sz="1600" b="0" i="0" u="none" strike="noStrike" kern="1200" cap="none" spc="0" normalizeH="0" baseline="0" noProof="0" dirty="0" err="1">
                <a:ln>
                  <a:noFill/>
                </a:ln>
                <a:solidFill>
                  <a:prstClr val="black"/>
                </a:solidFill>
                <a:effectLst/>
                <a:uLnTx/>
                <a:uFillTx/>
                <a:latin typeface="Arial"/>
                <a:ea typeface="+mn-ea"/>
                <a:cs typeface="+mn-cs"/>
              </a:rPr>
              <a:t>mode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destinations</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distribution</a:t>
            </a:r>
            <a:r>
              <a:rPr kumimoji="0" lang="de-DE" sz="1600" b="0" i="0" u="none" strike="noStrike" kern="1200" cap="none" spc="0" normalizeH="0" baseline="0" noProof="0" dirty="0">
                <a:ln>
                  <a:noFill/>
                </a:ln>
                <a:solidFill>
                  <a:prstClr val="black"/>
                </a:solidFill>
                <a:effectLst/>
                <a:uLnTx/>
                <a:uFillTx/>
                <a:latin typeface="Arial"/>
                <a:ea typeface="+mn-ea"/>
                <a:cs typeface="+mn-cs"/>
              </a:rPr>
              <a:t> was </a:t>
            </a:r>
            <a:r>
              <a:rPr kumimoji="0" lang="de-DE" sz="1600" b="0" i="0" u="none" strike="noStrike" kern="1200" cap="none" spc="0" normalizeH="0" baseline="0" noProof="0" dirty="0" err="1">
                <a:ln>
                  <a:noFill/>
                </a:ln>
                <a:solidFill>
                  <a:prstClr val="black"/>
                </a:solidFill>
                <a:effectLst/>
                <a:uLnTx/>
                <a:uFillTx/>
                <a:latin typeface="Arial"/>
                <a:ea typeface="+mn-ea"/>
                <a:cs typeface="+mn-cs"/>
              </a:rPr>
              <a:t>set</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as</a:t>
            </a:r>
            <a:r>
              <a:rPr kumimoji="0" lang="de-DE" sz="1600" b="0" i="0" u="none" strike="noStrike" kern="1200" cap="none" spc="0" normalizeH="0" baseline="0" noProof="0" dirty="0">
                <a:ln>
                  <a:noFill/>
                </a:ln>
                <a:solidFill>
                  <a:prstClr val="black"/>
                </a:solidFill>
                <a:effectLst/>
                <a:uLnTx/>
                <a:uFillTx/>
                <a:latin typeface="Arial"/>
                <a:ea typeface="+mn-ea"/>
                <a:cs typeface="+mn-cs"/>
              </a:rPr>
              <a:t> 1:1) </a:t>
            </a:r>
            <a:r>
              <a:rPr kumimoji="0" lang="de-DE" sz="1600" b="0" i="0" u="none" strike="noStrike" kern="1200" cap="none" spc="0" normalizeH="0" baseline="0" noProof="0" dirty="0" err="1">
                <a:ln>
                  <a:noFill/>
                </a:ln>
                <a:solidFill>
                  <a:prstClr val="black"/>
                </a:solidFill>
                <a:effectLst/>
                <a:uLnTx/>
                <a:uFillTx/>
                <a:latin typeface="Arial"/>
                <a:ea typeface="+mn-ea"/>
                <a:cs typeface="+mn-cs"/>
              </a:rPr>
              <a:t>and</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by</a:t>
            </a:r>
            <a:r>
              <a:rPr kumimoji="0" lang="de-DE" sz="1600" b="0" i="0" u="none" strike="noStrike" kern="1200" cap="none" spc="0" normalizeH="0" baseline="0" noProof="0" dirty="0">
                <a:ln>
                  <a:noFill/>
                </a:ln>
                <a:solidFill>
                  <a:prstClr val="black"/>
                </a:solidFill>
                <a:effectLst/>
                <a:uLnTx/>
                <a:uFillTx/>
                <a:latin typeface="Arial"/>
                <a:ea typeface="+mn-ea"/>
                <a:cs typeface="+mn-cs"/>
              </a:rPr>
              <a:t> 5 </a:t>
            </a:r>
            <a:r>
              <a:rPr kumimoji="0" lang="de-DE" sz="1600" b="0" i="0" u="none" strike="noStrike" kern="1200" cap="none" spc="0" normalizeH="0" baseline="0" noProof="0" dirty="0" err="1">
                <a:ln>
                  <a:noFill/>
                </a:ln>
                <a:solidFill>
                  <a:prstClr val="black"/>
                </a:solidFill>
                <a:effectLst/>
                <a:uLnTx/>
                <a:uFillTx/>
                <a:latin typeface="Arial"/>
                <a:ea typeface="+mn-ea"/>
                <a:cs typeface="+mn-cs"/>
              </a:rPr>
              <a:t>for</a:t>
            </a:r>
            <a:r>
              <a:rPr kumimoji="0" lang="de-DE" sz="1600" b="0" i="0" u="none" strike="noStrike" kern="1200" cap="none" spc="0" normalizeH="0" baseline="0" noProof="0" dirty="0">
                <a:ln>
                  <a:noFill/>
                </a:ln>
                <a:solidFill>
                  <a:prstClr val="black"/>
                </a:solidFill>
                <a:effectLst/>
                <a:uLnTx/>
                <a:uFillTx/>
                <a:latin typeface="Arial"/>
                <a:ea typeface="+mn-ea"/>
                <a:cs typeface="+mn-cs"/>
              </a:rPr>
              <a:t> 2 Hz </a:t>
            </a:r>
            <a:r>
              <a:rPr kumimoji="0" lang="de-DE" sz="1600" b="0" i="0" u="none" strike="noStrike" kern="1200" cap="none" spc="0" normalizeH="0" baseline="0" noProof="0" dirty="0" err="1">
                <a:ln>
                  <a:noFill/>
                </a:ln>
                <a:solidFill>
                  <a:prstClr val="black"/>
                </a:solidFill>
                <a:effectLst/>
                <a:uLnTx/>
                <a:uFillTx/>
                <a:latin typeface="Arial"/>
                <a:ea typeface="+mn-ea"/>
                <a:cs typeface="+mn-cs"/>
              </a:rPr>
              <a:t>mode</a:t>
            </a:r>
            <a:r>
              <a:rPr kumimoji="0" lang="de-DE" sz="1600" b="0" i="0" u="none" strike="noStrike" kern="1200" cap="none" spc="0" normalizeH="0" baseline="0" noProof="0" dirty="0">
                <a:ln>
                  <a:noFill/>
                </a:ln>
                <a:solidFill>
                  <a:prstClr val="black"/>
                </a:solidFill>
                <a:effectLst/>
                <a:uLnTx/>
                <a:uFillTx/>
                <a:latin typeface="Arial"/>
                <a:ea typeface="+mn-ea"/>
                <a:cs typeface="+mn-cs"/>
              </a:rPr>
              <a:t> (</a:t>
            </a:r>
            <a:r>
              <a:rPr kumimoji="0" lang="de-DE" sz="1600" b="0" i="0" u="none" strike="noStrike" kern="1200" cap="none" spc="0" normalizeH="0" baseline="0" noProof="0" dirty="0" err="1">
                <a:ln>
                  <a:noFill/>
                </a:ln>
                <a:solidFill>
                  <a:prstClr val="black"/>
                </a:solidFill>
                <a:effectLst/>
                <a:uLnTx/>
                <a:uFillTx/>
                <a:latin typeface="Arial"/>
                <a:ea typeface="+mn-ea"/>
                <a:cs typeface="+mn-cs"/>
              </a:rPr>
              <a:t>distribution</a:t>
            </a:r>
            <a:r>
              <a:rPr kumimoji="0" lang="de-DE" sz="1600" b="0" i="0" u="none" strike="noStrike" kern="1200" cap="none" spc="0" normalizeH="0" baseline="0" noProof="0" dirty="0">
                <a:ln>
                  <a:noFill/>
                </a:ln>
                <a:solidFill>
                  <a:prstClr val="black"/>
                </a:solidFill>
                <a:effectLst/>
                <a:uLnTx/>
                <a:uFillTx/>
                <a:latin typeface="Arial"/>
                <a:ea typeface="+mn-ea"/>
                <a:cs typeface="+mn-cs"/>
              </a:rPr>
              <a:t> 1:4) </a:t>
            </a:r>
            <a:r>
              <a:rPr kumimoji="0" lang="de-DE" sz="1600" b="1" i="0" u="none" strike="noStrike" kern="1200" cap="none" spc="0" normalizeH="0" baseline="0" noProof="0" dirty="0">
                <a:ln>
                  <a:noFill/>
                </a:ln>
                <a:solidFill>
                  <a:srgbClr val="00B050"/>
                </a:solidFill>
                <a:effectLst/>
                <a:uLnTx/>
                <a:uFillTx/>
                <a:latin typeface="Arial"/>
                <a:ea typeface="+mn-ea"/>
                <a:cs typeface="+mn-cs"/>
              </a:rPr>
              <a:t>ok</a:t>
            </a:r>
            <a:r>
              <a:rPr kumimoji="0" lang="de-DE" sz="1600" b="0" i="0" u="none" strike="noStrike" kern="1200" cap="none" spc="0" normalizeH="0" baseline="0" noProof="0" dirty="0">
                <a:ln>
                  <a:noFill/>
                </a:ln>
                <a:solidFill>
                  <a:srgbClr val="00B050"/>
                </a:solidFill>
                <a:effectLst/>
                <a:uLnTx/>
                <a:uFillTx/>
                <a:latin typeface="Arial"/>
                <a:ea typeface="+mn-ea"/>
                <a:cs typeface="+mn-cs"/>
              </a:rPr>
              <a:t> </a:t>
            </a:r>
            <a:endParaRPr kumimoji="0" lang="de-DE" sz="16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3762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64F5-F010-2B4A-9B8C-B86A3821AC28}"/>
              </a:ext>
            </a:extLst>
          </p:cNvPr>
          <p:cNvSpPr>
            <a:spLocks noGrp="1"/>
          </p:cNvSpPr>
          <p:nvPr>
            <p:ph type="title"/>
          </p:nvPr>
        </p:nvSpPr>
        <p:spPr/>
        <p:txBody>
          <a:bodyPr/>
          <a:lstStyle/>
          <a:p>
            <a:r>
              <a:rPr lang="en-US" sz="3200" dirty="0"/>
              <a:t>Working Group Parallel Operations, EPS&amp;MPS: Project 3</a:t>
            </a:r>
            <a:endParaRPr lang="en-US" dirty="0"/>
          </a:p>
        </p:txBody>
      </p:sp>
      <p:sp>
        <p:nvSpPr>
          <p:cNvPr id="3" name="Footer Placeholder 2">
            <a:extLst>
              <a:ext uri="{FF2B5EF4-FFF2-40B4-BE49-F238E27FC236}">
                <a16:creationId xmlns:a16="http://schemas.microsoft.com/office/drawing/2014/main" id="{A34B7326-763A-F544-8DC6-3D8E11D4EC7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055EE2D6-F3EF-3842-BE84-A1573DC26D6E}"/>
              </a:ext>
            </a:extLst>
          </p:cNvPr>
          <p:cNvSpPr>
            <a:spLocks noGrp="1"/>
          </p:cNvSpPr>
          <p:nvPr>
            <p:ph type="body" sz="quarter" idx="13"/>
          </p:nvPr>
        </p:nvSpPr>
        <p:spPr/>
        <p:txBody>
          <a:bodyPr/>
          <a:lstStyle/>
          <a:p>
            <a:endParaRPr lang="en-US" dirty="0"/>
          </a:p>
        </p:txBody>
      </p:sp>
      <p:sp>
        <p:nvSpPr>
          <p:cNvPr id="5" name="TextBox 4">
            <a:extLst>
              <a:ext uri="{FF2B5EF4-FFF2-40B4-BE49-F238E27FC236}">
                <a16:creationId xmlns:a16="http://schemas.microsoft.com/office/drawing/2014/main" id="{DDDF6BEA-2566-954B-9537-1D406D71F9E5}"/>
              </a:ext>
            </a:extLst>
          </p:cNvPr>
          <p:cNvSpPr txBox="1"/>
          <p:nvPr/>
        </p:nvSpPr>
        <p:spPr>
          <a:xfrm>
            <a:off x="407987" y="1412776"/>
            <a:ext cx="11376025" cy="4968552"/>
          </a:xfrm>
          <a:prstGeom prst="rect">
            <a:avLst/>
          </a:prstGeom>
          <a:noFill/>
        </p:spPr>
        <p:txBody>
          <a:bodyPr wrap="square" lIns="90000" rtlCol="0">
            <a:noAutofit/>
          </a:bodyPr>
          <a:lstStyle/>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18F1F"/>
                </a:solidFill>
                <a:effectLst/>
                <a:uLnTx/>
                <a:uFillTx/>
                <a:latin typeface="Arial"/>
                <a:ea typeface="+mn-ea"/>
                <a:cs typeface="+mn-cs"/>
              </a:rPr>
              <a:t>Charge:</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Signal: ‘All undulators open’ from each SASE shall be forwarded to the MPS. With this information all ‘Schenefeld signals’ could be gated to allow operation.</a:t>
            </a:r>
          </a:p>
          <a:p>
            <a:pPr marL="0" marR="0" lvl="0" indent="0" algn="l" defTabSz="457200" rtl="0" eaLnBrk="1" fontAlgn="auto" latinLnBrk="0" hangingPunct="1">
              <a:lnSpc>
                <a:spcPct val="112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 Suren, Jürgen, Tim + Robert Kunze. + Ralf </a:t>
            </a:r>
            <a:r>
              <a:rPr kumimoji="0" lang="en-US" sz="2000" b="0" i="0" u="none" strike="noStrike" kern="1200" cap="none" spc="0" normalizeH="0" baseline="0" noProof="0">
                <a:ln>
                  <a:noFill/>
                </a:ln>
                <a:solidFill>
                  <a:prstClr val="black"/>
                </a:solidFill>
                <a:effectLst/>
                <a:uLnTx/>
                <a:uFillTx/>
                <a:latin typeface="Arial"/>
                <a:ea typeface="+mn-ea"/>
                <a:cs typeface="+mn-cs"/>
              </a:rPr>
              <a:t>Acksteiner</a:t>
            </a:r>
            <a:endParaRPr kumimoji="0" lang="en-US" sz="2000" b="0" i="0" u="none" strike="noStrike" kern="1200" cap="none" spc="0" normalizeH="0" baseline="0" noProof="0" dirty="0" err="1">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Interface probably to both MPS and EPS useful.</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Already prepared on the undulator PLC side (Schenefeld balcony room) </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Connection path to MPS needs to be reviewed (Robert)</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Need level converters, cables, space  etc. in balcony room </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Later one has to decide, which signals will be gated. For this more people have to be involved (D3, Dirk, Winni, Harald, Schenefeld vacuum, involved instruments). This review should also include gating by Photon Shutters (signals are already visible in the MPS).</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Time scale: starts now.</a:t>
            </a:r>
            <a:endParaRPr kumimoji="0" lang="en-US" sz="1400" b="0" i="0" u="none" strike="noStrike" kern="1200" cap="none" spc="0" normalizeH="0" baseline="0" noProof="0" dirty="0" err="1">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2870368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24CC-96F0-FB4D-9A83-350550748030}"/>
              </a:ext>
            </a:extLst>
          </p:cNvPr>
          <p:cNvSpPr>
            <a:spLocks noGrp="1"/>
          </p:cNvSpPr>
          <p:nvPr>
            <p:ph type="title"/>
          </p:nvPr>
        </p:nvSpPr>
        <p:spPr/>
        <p:txBody>
          <a:bodyPr/>
          <a:lstStyle/>
          <a:p>
            <a:r>
              <a:rPr lang="en-US" sz="2800" dirty="0"/>
              <a:t>Working Group Parallel Operations, EPS&amp;MPS: Project 3</a:t>
            </a:r>
            <a:endParaRPr lang="en-US" dirty="0"/>
          </a:p>
        </p:txBody>
      </p:sp>
      <p:sp>
        <p:nvSpPr>
          <p:cNvPr id="3" name="Footer Placeholder 2">
            <a:extLst>
              <a:ext uri="{FF2B5EF4-FFF2-40B4-BE49-F238E27FC236}">
                <a16:creationId xmlns:a16="http://schemas.microsoft.com/office/drawing/2014/main" id="{E9A34F25-FB38-3249-B5C9-D46C43008104}"/>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35EA6620-B997-2742-875E-41DBA8998522}"/>
              </a:ext>
            </a:extLst>
          </p:cNvPr>
          <p:cNvSpPr>
            <a:spLocks noGrp="1"/>
          </p:cNvSpPr>
          <p:nvPr>
            <p:ph type="body" sz="quarter" idx="13"/>
          </p:nvPr>
        </p:nvSpPr>
        <p:spPr/>
        <p:txBody>
          <a:bodyPr/>
          <a:lstStyle/>
          <a:p>
            <a:r>
              <a:rPr lang="en-US" dirty="0"/>
              <a:t>EL2624 | 4-channel relay output terminals are used for EPS</a:t>
            </a:r>
          </a:p>
        </p:txBody>
      </p:sp>
      <p:sp>
        <p:nvSpPr>
          <p:cNvPr id="5" name="Content Placeholder 2">
            <a:extLst>
              <a:ext uri="{FF2B5EF4-FFF2-40B4-BE49-F238E27FC236}">
                <a16:creationId xmlns:a16="http://schemas.microsoft.com/office/drawing/2014/main" id="{3CBE895A-7BBA-C24D-A27D-D9C87C00B456}"/>
              </a:ext>
            </a:extLst>
          </p:cNvPr>
          <p:cNvSpPr txBox="1">
            <a:spLocks/>
          </p:cNvSpPr>
          <p:nvPr/>
        </p:nvSpPr>
        <p:spPr>
          <a:xfrm>
            <a:off x="590302" y="1537591"/>
            <a:ext cx="4569593" cy="1757455"/>
          </a:xfrm>
          <a:prstGeom prst="rect">
            <a:avLst/>
          </a:prstGeom>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Installed in each media converter rack </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Located in the Balcony Rooms for SASE1, SASE2 and SASE3</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All SASE sections wired up</a:t>
            </a: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tab pos="361950" algn="l"/>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a:extLst>
              <a:ext uri="{FF2B5EF4-FFF2-40B4-BE49-F238E27FC236}">
                <a16:creationId xmlns:a16="http://schemas.microsoft.com/office/drawing/2014/main" id="{14D7F294-F2A9-7142-9B04-5DD4CCE970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0247" y="1537591"/>
            <a:ext cx="5901860" cy="4426396"/>
          </a:xfrm>
          <a:prstGeom prst="rect">
            <a:avLst/>
          </a:prstGeom>
        </p:spPr>
      </p:pic>
      <p:sp>
        <p:nvSpPr>
          <p:cNvPr id="7" name="Rectangle 6">
            <a:extLst>
              <a:ext uri="{FF2B5EF4-FFF2-40B4-BE49-F238E27FC236}">
                <a16:creationId xmlns:a16="http://schemas.microsoft.com/office/drawing/2014/main" id="{F3D48E54-C098-2748-AFF1-45456A74EF98}"/>
              </a:ext>
            </a:extLst>
          </p:cNvPr>
          <p:cNvSpPr/>
          <p:nvPr/>
        </p:nvSpPr>
        <p:spPr>
          <a:xfrm>
            <a:off x="6196953" y="2944135"/>
            <a:ext cx="605717" cy="1493908"/>
          </a:xfrm>
          <a:prstGeom prst="rect">
            <a:avLst/>
          </a:prstGeom>
          <a:noFill/>
          <a:ln w="50800">
            <a:solidFill>
              <a:srgbClr val="FF0000"/>
            </a:solidFill>
          </a:ln>
        </p:spPr>
        <p:txBody>
          <a:bodyPr rtlCol="0" anchor="ctr">
            <a:noAutofit/>
          </a:bodyPr>
          <a:lstStyle/>
          <a:p>
            <a:pPr marL="0" marR="0" lvl="0" indent="0" algn="ctr" defTabSz="457200" rtl="0" eaLnBrk="1" fontAlgn="auto" latinLnBrk="0" hangingPunct="1">
              <a:lnSpc>
                <a:spcPct val="113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prstClr val="black"/>
              </a:solidFill>
              <a:effectLst/>
              <a:uLnTx/>
              <a:uFillTx/>
              <a:latin typeface="Arial"/>
              <a:ea typeface="+mn-ea"/>
              <a:cs typeface="+mn-cs"/>
            </a:endParaRPr>
          </a:p>
        </p:txBody>
      </p:sp>
      <p:sp>
        <p:nvSpPr>
          <p:cNvPr id="8" name="TextBox 7">
            <a:extLst>
              <a:ext uri="{FF2B5EF4-FFF2-40B4-BE49-F238E27FC236}">
                <a16:creationId xmlns:a16="http://schemas.microsoft.com/office/drawing/2014/main" id="{C6BEEFFA-2DA5-A24A-8A4B-2DFE0FFC613E}"/>
              </a:ext>
            </a:extLst>
          </p:cNvPr>
          <p:cNvSpPr txBox="1"/>
          <p:nvPr/>
        </p:nvSpPr>
        <p:spPr>
          <a:xfrm>
            <a:off x="6196953" y="6068821"/>
            <a:ext cx="4810792" cy="457200"/>
          </a:xfrm>
          <a:prstGeom prst="rect">
            <a:avLst/>
          </a:prstGeom>
          <a:noFill/>
        </p:spPr>
        <p:txBody>
          <a:bodyPr wrap="none" rtlCol="0">
            <a:noAutofit/>
          </a:bodyPr>
          <a:lstStyle/>
          <a:p>
            <a:pPr marL="269875" marR="0" lvl="0" indent="-269875" algn="l" defTabSz="457200" rtl="0" eaLnBrk="1" fontAlgn="auto" latinLnBrk="0" hangingPunct="1">
              <a:lnSpc>
                <a:spcPct val="112000"/>
              </a:lnSpc>
              <a:spcBef>
                <a:spcPts val="0"/>
              </a:spcBef>
              <a:spcAft>
                <a:spcPts val="0"/>
              </a:spcAft>
              <a:buClrTx/>
              <a:buSzTx/>
              <a:buFontTx/>
              <a:buBlip>
                <a:blip r:embed="rId3"/>
              </a:buBlip>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SASE1 media converter rack in the balcony room</a:t>
            </a:r>
          </a:p>
        </p:txBody>
      </p:sp>
      <p:graphicFrame>
        <p:nvGraphicFramePr>
          <p:cNvPr id="9" name="Table 8">
            <a:extLst>
              <a:ext uri="{FF2B5EF4-FFF2-40B4-BE49-F238E27FC236}">
                <a16:creationId xmlns:a16="http://schemas.microsoft.com/office/drawing/2014/main" id="{93E2036E-0D81-034D-85C2-58ACE6FC7ABF}"/>
              </a:ext>
            </a:extLst>
          </p:cNvPr>
          <p:cNvGraphicFramePr>
            <a:graphicFrameLocks noGrp="1"/>
          </p:cNvGraphicFramePr>
          <p:nvPr>
            <p:extLst>
              <p:ext uri="{D42A27DB-BD31-4B8C-83A1-F6EECF244321}">
                <p14:modId xmlns:p14="http://schemas.microsoft.com/office/powerpoint/2010/main" val="785782486"/>
              </p:ext>
            </p:extLst>
          </p:nvPr>
        </p:nvGraphicFramePr>
        <p:xfrm>
          <a:off x="548640" y="3691089"/>
          <a:ext cx="4723667" cy="2436808"/>
        </p:xfrm>
        <a:graphic>
          <a:graphicData uri="http://schemas.openxmlformats.org/drawingml/2006/table">
            <a:tbl>
              <a:tblPr firstRow="1" firstCol="1" bandRow="1">
                <a:tableStyleId>{21E4AEA4-8DFA-4A89-87EB-49C32662AFE0}</a:tableStyleId>
              </a:tblPr>
              <a:tblGrid>
                <a:gridCol w="960120">
                  <a:extLst>
                    <a:ext uri="{9D8B030D-6E8A-4147-A177-3AD203B41FA5}">
                      <a16:colId xmlns:a16="http://schemas.microsoft.com/office/drawing/2014/main" val="20000"/>
                    </a:ext>
                  </a:extLst>
                </a:gridCol>
                <a:gridCol w="889994">
                  <a:extLst>
                    <a:ext uri="{9D8B030D-6E8A-4147-A177-3AD203B41FA5}">
                      <a16:colId xmlns:a16="http://schemas.microsoft.com/office/drawing/2014/main" val="20001"/>
                    </a:ext>
                  </a:extLst>
                </a:gridCol>
                <a:gridCol w="657828">
                  <a:extLst>
                    <a:ext uri="{9D8B030D-6E8A-4147-A177-3AD203B41FA5}">
                      <a16:colId xmlns:a16="http://schemas.microsoft.com/office/drawing/2014/main" val="20002"/>
                    </a:ext>
                  </a:extLst>
                </a:gridCol>
                <a:gridCol w="2215725">
                  <a:extLst>
                    <a:ext uri="{9D8B030D-6E8A-4147-A177-3AD203B41FA5}">
                      <a16:colId xmlns:a16="http://schemas.microsoft.com/office/drawing/2014/main" val="20003"/>
                    </a:ext>
                  </a:extLst>
                </a:gridCol>
              </a:tblGrid>
              <a:tr h="352111">
                <a:tc>
                  <a:txBody>
                    <a:bodyPr/>
                    <a:lstStyle/>
                    <a:p>
                      <a:pPr>
                        <a:spcAft>
                          <a:spcPts val="0"/>
                        </a:spcAft>
                      </a:pPr>
                      <a:r>
                        <a:rPr lang="en-US" sz="1200" dirty="0">
                          <a:effectLst/>
                        </a:rPr>
                        <a:t>Channel </a:t>
                      </a:r>
                      <a:r>
                        <a:rPr lang="en-US" sz="1200" dirty="0" err="1">
                          <a:effectLst/>
                        </a:rPr>
                        <a:t>Nr</a:t>
                      </a:r>
                      <a:r>
                        <a:rPr lang="en-US" sz="1200" dirty="0">
                          <a:effectLst/>
                        </a:rPr>
                        <a:t>.</a:t>
                      </a:r>
                      <a:endParaRPr lang="en-US" sz="1200" dirty="0">
                        <a:effectLst/>
                        <a:latin typeface="Times New Roman"/>
                        <a:ea typeface="Calibri"/>
                      </a:endParaRPr>
                    </a:p>
                  </a:txBody>
                  <a:tcPr marL="68580" marR="68580" marT="0" marB="0"/>
                </a:tc>
                <a:tc>
                  <a:txBody>
                    <a:bodyPr/>
                    <a:lstStyle/>
                    <a:p>
                      <a:pPr algn="ctr">
                        <a:spcAft>
                          <a:spcPts val="0"/>
                        </a:spcAft>
                      </a:pPr>
                      <a:r>
                        <a:rPr lang="en-US" sz="1200">
                          <a:effectLst/>
                        </a:rPr>
                        <a:t>Contacts on the pluggable wiring level</a:t>
                      </a:r>
                      <a:endParaRPr lang="en-US" sz="1200">
                        <a:effectLst/>
                        <a:latin typeface="Times New Roman"/>
                        <a:ea typeface="Calibri"/>
                      </a:endParaRPr>
                    </a:p>
                  </a:txBody>
                  <a:tcPr marL="68580" marR="68580" marT="0" marB="0"/>
                </a:tc>
                <a:tc>
                  <a:txBody>
                    <a:bodyPr/>
                    <a:lstStyle/>
                    <a:p>
                      <a:pPr algn="ctr">
                        <a:spcAft>
                          <a:spcPts val="0"/>
                        </a:spcAft>
                      </a:pPr>
                      <a:r>
                        <a:rPr lang="en-US" sz="1200" dirty="0">
                          <a:effectLst/>
                        </a:rPr>
                        <a:t>Contacts on the terminal</a:t>
                      </a:r>
                      <a:endParaRPr lang="en-US" sz="1200" dirty="0">
                        <a:effectLst/>
                        <a:latin typeface="Times New Roman"/>
                        <a:ea typeface="Calibri"/>
                      </a:endParaRPr>
                    </a:p>
                  </a:txBody>
                  <a:tcPr marL="68580" marR="68580" marT="0" marB="0"/>
                </a:tc>
                <a:tc>
                  <a:txBody>
                    <a:bodyPr/>
                    <a:lstStyle/>
                    <a:p>
                      <a:pPr algn="ctr">
                        <a:spcAft>
                          <a:spcPts val="0"/>
                        </a:spcAft>
                      </a:pPr>
                      <a:r>
                        <a:rPr lang="en-US" sz="1200" kern="1200" dirty="0">
                          <a:effectLst/>
                        </a:rPr>
                        <a:t>Meaning</a:t>
                      </a:r>
                      <a:endParaRPr lang="en-US" sz="1200" b="1" kern="1200" dirty="0">
                        <a:solidFill>
                          <a:schemeClr val="lt1"/>
                        </a:solidFill>
                        <a:effectLst/>
                        <a:latin typeface="+mn-lt"/>
                        <a:ea typeface="+mn-ea"/>
                        <a:cs typeface="+mn-cs"/>
                      </a:endParaRPr>
                    </a:p>
                  </a:txBody>
                  <a:tcPr marL="68580" marR="68580" marT="0" marB="0"/>
                </a:tc>
                <a:extLst>
                  <a:ext uri="{0D108BD9-81ED-4DB2-BD59-A6C34878D82A}">
                    <a16:rowId xmlns:a16="http://schemas.microsoft.com/office/drawing/2014/main" val="10000"/>
                  </a:ext>
                </a:extLst>
              </a:tr>
              <a:tr h="380602">
                <a:tc>
                  <a:txBody>
                    <a:bodyPr/>
                    <a:lstStyle/>
                    <a:p>
                      <a:pPr>
                        <a:spcAft>
                          <a:spcPts val="0"/>
                        </a:spcAft>
                      </a:pPr>
                      <a:r>
                        <a:rPr lang="en-US" sz="1200">
                          <a:effectLst/>
                        </a:rPr>
                        <a:t>Channel 1</a:t>
                      </a:r>
                      <a:endParaRPr lang="en-US" sz="1200">
                        <a:effectLst/>
                        <a:latin typeface="Times New Roman"/>
                        <a:ea typeface="Calibri"/>
                      </a:endParaRPr>
                    </a:p>
                  </a:txBody>
                  <a:tcPr marL="68580" marR="68580" marT="0" marB="0"/>
                </a:tc>
                <a:tc>
                  <a:txBody>
                    <a:bodyPr/>
                    <a:lstStyle/>
                    <a:p>
                      <a:pPr algn="r">
                        <a:spcAft>
                          <a:spcPts val="0"/>
                        </a:spcAft>
                      </a:pPr>
                      <a:r>
                        <a:rPr lang="en-US" sz="1200" dirty="0">
                          <a:effectLst/>
                        </a:rPr>
                        <a:t>13, 14</a:t>
                      </a:r>
                      <a:endParaRPr lang="en-US" sz="1200" dirty="0">
                        <a:effectLst/>
                        <a:latin typeface="Times New Roman"/>
                        <a:ea typeface="Calibri"/>
                      </a:endParaRPr>
                    </a:p>
                  </a:txBody>
                  <a:tcPr marL="68580" marR="68580" marT="0" marB="0"/>
                </a:tc>
                <a:tc>
                  <a:txBody>
                    <a:bodyPr/>
                    <a:lstStyle/>
                    <a:p>
                      <a:pPr algn="r">
                        <a:spcAft>
                          <a:spcPts val="0"/>
                        </a:spcAft>
                      </a:pPr>
                      <a:r>
                        <a:rPr lang="en-US" sz="1200">
                          <a:effectLst/>
                        </a:rPr>
                        <a:t>1,2</a:t>
                      </a:r>
                      <a:endParaRPr lang="en-US" sz="1200">
                        <a:effectLst/>
                        <a:latin typeface="Times New Roman"/>
                        <a:ea typeface="Calibri"/>
                      </a:endParaRPr>
                    </a:p>
                  </a:txBody>
                  <a:tcPr marL="68580" marR="68580" marT="0" marB="0"/>
                </a:tc>
                <a:tc>
                  <a:txBody>
                    <a:bodyPr/>
                    <a:lstStyle/>
                    <a:p>
                      <a:pPr algn="ctr">
                        <a:spcAft>
                          <a:spcPts val="0"/>
                        </a:spcAft>
                      </a:pPr>
                      <a:r>
                        <a:rPr lang="en-US" sz="1200" dirty="0"/>
                        <a:t>NO_PHOTON_BEAM --&gt;EPS</a:t>
                      </a:r>
                      <a:endParaRPr lang="en-US" sz="1200" dirty="0">
                        <a:effectLst/>
                        <a:latin typeface="Times New Roman"/>
                        <a:ea typeface="Calibri"/>
                      </a:endParaRPr>
                    </a:p>
                  </a:txBody>
                  <a:tcPr marL="68580" marR="68580" marT="0" marB="0" anchor="ctr"/>
                </a:tc>
                <a:extLst>
                  <a:ext uri="{0D108BD9-81ED-4DB2-BD59-A6C34878D82A}">
                    <a16:rowId xmlns:a16="http://schemas.microsoft.com/office/drawing/2014/main" val="10001"/>
                  </a:ext>
                </a:extLst>
              </a:tr>
              <a:tr h="380602">
                <a:tc>
                  <a:txBody>
                    <a:bodyPr/>
                    <a:lstStyle/>
                    <a:p>
                      <a:pPr>
                        <a:spcAft>
                          <a:spcPts val="0"/>
                        </a:spcAft>
                      </a:pPr>
                      <a:r>
                        <a:rPr lang="en-US" sz="1200">
                          <a:effectLst/>
                        </a:rPr>
                        <a:t>Channel 2</a:t>
                      </a:r>
                      <a:endParaRPr lang="en-US" sz="1200">
                        <a:effectLst/>
                        <a:latin typeface="Times New Roman"/>
                        <a:ea typeface="Calibri"/>
                      </a:endParaRPr>
                    </a:p>
                  </a:txBody>
                  <a:tcPr marL="68580" marR="68580" marT="0" marB="0"/>
                </a:tc>
                <a:tc>
                  <a:txBody>
                    <a:bodyPr/>
                    <a:lstStyle/>
                    <a:p>
                      <a:pPr algn="r">
                        <a:spcAft>
                          <a:spcPts val="0"/>
                        </a:spcAft>
                      </a:pPr>
                      <a:r>
                        <a:rPr lang="en-US" sz="1200" dirty="0">
                          <a:effectLst/>
                        </a:rPr>
                        <a:t>23, 24</a:t>
                      </a:r>
                      <a:endParaRPr lang="en-US" sz="1200" dirty="0">
                        <a:effectLst/>
                        <a:latin typeface="Times New Roman"/>
                        <a:ea typeface="Calibri"/>
                      </a:endParaRPr>
                    </a:p>
                  </a:txBody>
                  <a:tcPr marL="68580" marR="68580" marT="0" marB="0"/>
                </a:tc>
                <a:tc>
                  <a:txBody>
                    <a:bodyPr/>
                    <a:lstStyle/>
                    <a:p>
                      <a:pPr algn="r">
                        <a:spcAft>
                          <a:spcPts val="0"/>
                        </a:spcAft>
                      </a:pPr>
                      <a:r>
                        <a:rPr lang="en-US" sz="1200" dirty="0">
                          <a:effectLst/>
                        </a:rPr>
                        <a:t>5,6</a:t>
                      </a:r>
                      <a:endParaRPr lang="en-US" sz="1200" dirty="0">
                        <a:effectLst/>
                        <a:latin typeface="Times New Roman"/>
                        <a:ea typeface="Calibri"/>
                      </a:endParaRPr>
                    </a:p>
                  </a:txBody>
                  <a:tcPr marL="68580" marR="68580" marT="0" marB="0"/>
                </a:tc>
                <a:tc>
                  <a:txBody>
                    <a:bodyPr/>
                    <a:lstStyle/>
                    <a:p>
                      <a:pPr algn="ctr">
                        <a:spcAft>
                          <a:spcPts val="0"/>
                        </a:spcAft>
                      </a:pPr>
                      <a:r>
                        <a:rPr lang="en-US" sz="1200" dirty="0"/>
                        <a:t>MOTORS_NOT_MOVING</a:t>
                      </a:r>
                      <a:endParaRPr lang="en-US" sz="1200" dirty="0">
                        <a:effectLst/>
                        <a:latin typeface="Times New Roman"/>
                        <a:ea typeface="Calibri"/>
                      </a:endParaRPr>
                    </a:p>
                  </a:txBody>
                  <a:tcPr marL="68580" marR="68580" marT="0" marB="0" anchor="ctr"/>
                </a:tc>
                <a:extLst>
                  <a:ext uri="{0D108BD9-81ED-4DB2-BD59-A6C34878D82A}">
                    <a16:rowId xmlns:a16="http://schemas.microsoft.com/office/drawing/2014/main" val="10002"/>
                  </a:ext>
                </a:extLst>
              </a:tr>
              <a:tr h="380602">
                <a:tc>
                  <a:txBody>
                    <a:bodyPr/>
                    <a:lstStyle/>
                    <a:p>
                      <a:pPr>
                        <a:spcAft>
                          <a:spcPts val="0"/>
                        </a:spcAft>
                      </a:pPr>
                      <a:r>
                        <a:rPr lang="en-US" sz="1200">
                          <a:effectLst/>
                        </a:rPr>
                        <a:t>Channel 3</a:t>
                      </a:r>
                      <a:endParaRPr lang="en-US" sz="1200">
                        <a:effectLst/>
                        <a:latin typeface="Times New Roman"/>
                        <a:ea typeface="Calibri"/>
                      </a:endParaRPr>
                    </a:p>
                  </a:txBody>
                  <a:tcPr marL="68580" marR="68580" marT="0" marB="0"/>
                </a:tc>
                <a:tc>
                  <a:txBody>
                    <a:bodyPr/>
                    <a:lstStyle/>
                    <a:p>
                      <a:pPr algn="r">
                        <a:spcAft>
                          <a:spcPts val="0"/>
                        </a:spcAft>
                      </a:pPr>
                      <a:r>
                        <a:rPr lang="en-US" sz="1200" dirty="0">
                          <a:effectLst/>
                        </a:rPr>
                        <a:t>33, 34</a:t>
                      </a:r>
                      <a:endParaRPr lang="en-US" sz="1200" dirty="0">
                        <a:effectLst/>
                        <a:latin typeface="Times New Roman"/>
                        <a:ea typeface="Calibri"/>
                      </a:endParaRPr>
                    </a:p>
                  </a:txBody>
                  <a:tcPr marL="68580" marR="68580" marT="0" marB="0"/>
                </a:tc>
                <a:tc>
                  <a:txBody>
                    <a:bodyPr/>
                    <a:lstStyle/>
                    <a:p>
                      <a:pPr algn="r">
                        <a:spcAft>
                          <a:spcPts val="0"/>
                        </a:spcAft>
                      </a:pPr>
                      <a:r>
                        <a:rPr lang="en-US" sz="1200">
                          <a:effectLst/>
                        </a:rPr>
                        <a:t>3,4</a:t>
                      </a:r>
                      <a:endParaRPr lang="en-US" sz="1200">
                        <a:effectLst/>
                        <a:latin typeface="Times New Roman"/>
                        <a:ea typeface="Calibri"/>
                      </a:endParaRPr>
                    </a:p>
                  </a:txBody>
                  <a:tcPr marL="68580" marR="68580" marT="0" marB="0"/>
                </a:tc>
                <a:tc>
                  <a:txBody>
                    <a:bodyPr/>
                    <a:lstStyle/>
                    <a:p>
                      <a:pPr algn="ctr">
                        <a:spcAft>
                          <a:spcPts val="0"/>
                        </a:spcAft>
                      </a:pPr>
                      <a:r>
                        <a:rPr lang="en-US" sz="1200" dirty="0"/>
                        <a:t>ON_THE_FLY_SCAN</a:t>
                      </a:r>
                      <a:endParaRPr lang="en-US" sz="1200" dirty="0">
                        <a:effectLst/>
                        <a:latin typeface="Times New Roman"/>
                        <a:ea typeface="Calibri"/>
                      </a:endParaRPr>
                    </a:p>
                  </a:txBody>
                  <a:tcPr marL="68580" marR="68580" marT="0" marB="0" anchor="ctr"/>
                </a:tc>
                <a:extLst>
                  <a:ext uri="{0D108BD9-81ED-4DB2-BD59-A6C34878D82A}">
                    <a16:rowId xmlns:a16="http://schemas.microsoft.com/office/drawing/2014/main" val="10003"/>
                  </a:ext>
                </a:extLst>
              </a:tr>
              <a:tr h="380602">
                <a:tc>
                  <a:txBody>
                    <a:bodyPr/>
                    <a:lstStyle/>
                    <a:p>
                      <a:pPr>
                        <a:spcAft>
                          <a:spcPts val="0"/>
                        </a:spcAft>
                      </a:pPr>
                      <a:r>
                        <a:rPr lang="en-US" sz="1200">
                          <a:effectLst/>
                        </a:rPr>
                        <a:t>Channel 4</a:t>
                      </a:r>
                      <a:endParaRPr lang="en-US" sz="1200">
                        <a:effectLst/>
                        <a:latin typeface="Times New Roman"/>
                        <a:ea typeface="Calibri"/>
                      </a:endParaRPr>
                    </a:p>
                  </a:txBody>
                  <a:tcPr marL="68580" marR="68580" marT="0" marB="0"/>
                </a:tc>
                <a:tc>
                  <a:txBody>
                    <a:bodyPr/>
                    <a:lstStyle/>
                    <a:p>
                      <a:pPr algn="r">
                        <a:spcAft>
                          <a:spcPts val="0"/>
                        </a:spcAft>
                      </a:pPr>
                      <a:r>
                        <a:rPr lang="en-US" sz="1200" dirty="0">
                          <a:effectLst/>
                        </a:rPr>
                        <a:t>43, 44</a:t>
                      </a:r>
                      <a:endParaRPr lang="en-US" sz="1200" dirty="0">
                        <a:effectLst/>
                        <a:latin typeface="Times New Roman"/>
                        <a:ea typeface="Calibri"/>
                      </a:endParaRPr>
                    </a:p>
                  </a:txBody>
                  <a:tcPr marL="68580" marR="68580" marT="0" marB="0"/>
                </a:tc>
                <a:tc>
                  <a:txBody>
                    <a:bodyPr/>
                    <a:lstStyle/>
                    <a:p>
                      <a:pPr algn="r">
                        <a:spcAft>
                          <a:spcPts val="0"/>
                        </a:spcAft>
                      </a:pPr>
                      <a:r>
                        <a:rPr lang="en-US" sz="1200" dirty="0">
                          <a:effectLst/>
                        </a:rPr>
                        <a:t>7,8</a:t>
                      </a:r>
                      <a:endParaRPr lang="en-US" sz="1200" dirty="0">
                        <a:effectLst/>
                        <a:latin typeface="Times New Roman"/>
                        <a:ea typeface="Calibri"/>
                      </a:endParaRPr>
                    </a:p>
                  </a:txBody>
                  <a:tcPr marL="68580" marR="68580" marT="0" marB="0"/>
                </a:tc>
                <a:tc>
                  <a:txBody>
                    <a:bodyPr/>
                    <a:lstStyle/>
                    <a:p>
                      <a:pPr marL="0" algn="ctr" defTabSz="914400" rtl="0" eaLnBrk="1" latinLnBrk="0" hangingPunct="1">
                        <a:spcAft>
                          <a:spcPts val="0"/>
                        </a:spcAft>
                      </a:pPr>
                      <a:r>
                        <a:rPr lang="en-US" sz="1200" kern="1200">
                          <a:solidFill>
                            <a:schemeClr val="dk1"/>
                          </a:solidFill>
                          <a:latin typeface="+mn-lt"/>
                          <a:ea typeface="+mn-ea"/>
                          <a:cs typeface="+mn-cs"/>
                        </a:rPr>
                        <a:t>NO_PHOTON_BEAM -&gt; EPS</a:t>
                      </a:r>
                      <a:endParaRPr lang="en-US" sz="12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9634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EA7D4-7EB4-F84D-8859-4DEE50FD3A5E}"/>
              </a:ext>
            </a:extLst>
          </p:cNvPr>
          <p:cNvSpPr>
            <a:spLocks noGrp="1"/>
          </p:cNvSpPr>
          <p:nvPr>
            <p:ph type="title"/>
          </p:nvPr>
        </p:nvSpPr>
        <p:spPr/>
        <p:txBody>
          <a:bodyPr/>
          <a:lstStyle/>
          <a:p>
            <a:r>
              <a:rPr lang="en-US" sz="3200" dirty="0"/>
              <a:t>Working Group Parallel Operations, EPS&amp;MPS: Project 3</a:t>
            </a:r>
            <a:endParaRPr lang="en-US" dirty="0"/>
          </a:p>
        </p:txBody>
      </p:sp>
      <p:sp>
        <p:nvSpPr>
          <p:cNvPr id="3" name="Footer Placeholder 2">
            <a:extLst>
              <a:ext uri="{FF2B5EF4-FFF2-40B4-BE49-F238E27FC236}">
                <a16:creationId xmlns:a16="http://schemas.microsoft.com/office/drawing/2014/main" id="{DA8CD366-A708-F748-A316-6EADB21E9B59}"/>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12D9D693-EAA6-0F4E-85E5-4017BADB4074}"/>
              </a:ext>
            </a:extLst>
          </p:cNvPr>
          <p:cNvSpPr>
            <a:spLocks noGrp="1"/>
          </p:cNvSpPr>
          <p:nvPr>
            <p:ph type="body" sz="quarter" idx="13"/>
          </p:nvPr>
        </p:nvSpPr>
        <p:spPr/>
        <p:txBody>
          <a:bodyPr/>
          <a:lstStyle/>
          <a:p>
            <a:r>
              <a:rPr lang="en-US" dirty="0"/>
              <a:t>Hardware Interface</a:t>
            </a:r>
          </a:p>
        </p:txBody>
      </p:sp>
      <p:sp>
        <p:nvSpPr>
          <p:cNvPr id="6" name="Content Placeholder 2">
            <a:extLst>
              <a:ext uri="{FF2B5EF4-FFF2-40B4-BE49-F238E27FC236}">
                <a16:creationId xmlns:a16="http://schemas.microsoft.com/office/drawing/2014/main" id="{A641A922-8720-6647-9B4F-2B46DE746F66}"/>
              </a:ext>
            </a:extLst>
          </p:cNvPr>
          <p:cNvSpPr txBox="1">
            <a:spLocks/>
          </p:cNvSpPr>
          <p:nvPr/>
        </p:nvSpPr>
        <p:spPr>
          <a:xfrm>
            <a:off x="263352" y="1280532"/>
            <a:ext cx="11233248" cy="5216487"/>
          </a:xfrm>
          <a:prstGeom prst="rect">
            <a:avLst/>
          </a:prstGeom>
        </p:spPr>
        <p:txBody>
          <a:bodyPr>
            <a:normAutofit fontScale="85000" lnSpcReduction="20000"/>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ES2624 has 4 x normally open single contacts</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NO_PHOTON_BEAM bit over the Channel 1. This bit will be insured if all undulators have gap more than 190 mm.</a:t>
            </a:r>
          </a:p>
          <a:p>
            <a:pPr marL="628650" marR="0" lvl="1"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black"/>
                </a:solidFill>
                <a:effectLst/>
                <a:uLnTx/>
                <a:uFillTx/>
                <a:latin typeface="Arial"/>
                <a:ea typeface="+mn-ea"/>
                <a:cs typeface="+mn-cs"/>
              </a:rPr>
              <a:t>Channel 1 - NO_PHOTON_BEAM:</a:t>
            </a: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logical „1“ – contacts 13 and 14 are connected. Meaning: photon beam is not possible</a:t>
            </a: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logical „0“ – contacts 13 and 14 are not connected. Meaning: photon beam is possible</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MOTORS_NOT_MOVING bit over the Channel 2. This bit will be insured if none of undulator motors are moving.</a:t>
            </a:r>
          </a:p>
          <a:p>
            <a:pPr marL="628650" marR="0" lvl="1"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black"/>
                </a:solidFill>
                <a:effectLst/>
                <a:uLnTx/>
                <a:uFillTx/>
                <a:latin typeface="Arial"/>
                <a:ea typeface="+mn-ea"/>
                <a:cs typeface="+mn-cs"/>
              </a:rPr>
              <a:t>Channel 2 - MOTORS_NOT_MOVING:</a:t>
            </a: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logical „1“ – contacts 23 and 24 are connected. Meaning: motors are not moving</a:t>
            </a: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logical „0“ – contacts 23 and 24 are not connected. Meaning: motors are moving    </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In the future we are going to operate the undulator systems in “on-the-fly” energy scan mode. That means, that during electron beam operation, the undulator gap will be changed with the speed up to ~1µm/sec. So for the future operation, we suggest to use channel Nr. 3 to provide the information about the ON_THE_FLY_SCAN operational mode.</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ON_THE_FLY_SCAN bit over the Channel 3.</a:t>
            </a:r>
          </a:p>
          <a:p>
            <a:pPr marL="628650" marR="0" lvl="1"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1" u="none" strike="noStrike" kern="1200" cap="none" spc="0" normalizeH="0" baseline="0" noProof="0">
                <a:ln>
                  <a:noFill/>
                </a:ln>
                <a:solidFill>
                  <a:prstClr val="black"/>
                </a:solidFill>
                <a:effectLst/>
                <a:uLnTx/>
                <a:uFillTx/>
                <a:latin typeface="Arial"/>
                <a:ea typeface="+mn-ea"/>
                <a:cs typeface="+mn-cs"/>
              </a:rPr>
              <a:t>Channel 3 - ON_THE_FLY_SCAN:</a:t>
            </a: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logical „1“ – contacts 33 and 34 are connected. Meaning: undulator system is on-the-fly scan mode</a:t>
            </a: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logical „0“ – contacts 33 and 34 are not connected. Meaning: undulator system is not on-the-fly scan mode</a:t>
            </a:r>
          </a:p>
          <a:p>
            <a:pPr marL="628650" marR="0" lvl="1"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Channel 4 - Reserved</a:t>
            </a: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895350" marR="0" lvl="2" indent="-2667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Arial"/>
              <a:ea typeface="+mn-ea"/>
              <a:cs typeface="+mn-cs"/>
            </a:endParaRP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6767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7CF56-A05A-4A46-8ACD-83F9CF90C8B6}"/>
              </a:ext>
            </a:extLst>
          </p:cNvPr>
          <p:cNvSpPr>
            <a:spLocks noGrp="1"/>
          </p:cNvSpPr>
          <p:nvPr>
            <p:ph type="title"/>
          </p:nvPr>
        </p:nvSpPr>
        <p:spPr/>
        <p:txBody>
          <a:bodyPr/>
          <a:lstStyle/>
          <a:p>
            <a:r>
              <a:rPr lang="en-US" sz="2800" dirty="0"/>
              <a:t>Working Group Parallel Operations, EPS&amp;MPS: Project 3</a:t>
            </a:r>
            <a:endParaRPr lang="en-US" dirty="0"/>
          </a:p>
        </p:txBody>
      </p:sp>
      <p:sp>
        <p:nvSpPr>
          <p:cNvPr id="3" name="Footer Placeholder 2">
            <a:extLst>
              <a:ext uri="{FF2B5EF4-FFF2-40B4-BE49-F238E27FC236}">
                <a16:creationId xmlns:a16="http://schemas.microsoft.com/office/drawing/2014/main" id="{25E6B7DD-89F7-6A40-86E6-9A1385A11F13}"/>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79ABA745-FDBB-6147-BED4-1F9A9998A3FB}"/>
              </a:ext>
            </a:extLst>
          </p:cNvPr>
          <p:cNvSpPr>
            <a:spLocks noGrp="1"/>
          </p:cNvSpPr>
          <p:nvPr>
            <p:ph type="body" sz="quarter" idx="13"/>
          </p:nvPr>
        </p:nvSpPr>
        <p:spPr/>
        <p:txBody>
          <a:bodyPr/>
          <a:lstStyle/>
          <a:p>
            <a:r>
              <a:rPr lang="en-US" dirty="0"/>
              <a:t>Integration into MPS</a:t>
            </a:r>
          </a:p>
          <a:p>
            <a:endParaRPr lang="en-US" dirty="0"/>
          </a:p>
        </p:txBody>
      </p:sp>
      <p:pic>
        <p:nvPicPr>
          <p:cNvPr id="7" name="Picture Placeholder 6">
            <a:extLst>
              <a:ext uri="{FF2B5EF4-FFF2-40B4-BE49-F238E27FC236}">
                <a16:creationId xmlns:a16="http://schemas.microsoft.com/office/drawing/2014/main" id="{7EB42C9B-9651-C449-87D7-C3A75DC8D2F6}"/>
              </a:ext>
            </a:extLst>
          </p:cNvPr>
          <p:cNvPicPr>
            <a:picLocks noGrp="1" noChangeAspect="1"/>
          </p:cNvPicPr>
          <p:nvPr>
            <p:ph type="pic" sz="quarter" idx="14"/>
          </p:nvPr>
        </p:nvPicPr>
        <p:blipFill>
          <a:blip r:embed="rId2">
            <a:extLst>
              <a:ext uri="{28A0092B-C50C-407E-A947-70E740481C1C}">
                <a14:useLocalDpi xmlns:a14="http://schemas.microsoft.com/office/drawing/2010/main"/>
              </a:ext>
            </a:extLst>
          </a:blip>
          <a:srcRect/>
          <a:stretch>
            <a:fillRect/>
          </a:stretch>
        </p:blipFill>
        <p:spPr>
          <a:xfrm>
            <a:off x="4104431" y="2368333"/>
            <a:ext cx="7787593" cy="3956254"/>
          </a:xfrm>
        </p:spPr>
      </p:pic>
      <p:sp>
        <p:nvSpPr>
          <p:cNvPr id="9" name="Content Placeholder 2">
            <a:extLst>
              <a:ext uri="{FF2B5EF4-FFF2-40B4-BE49-F238E27FC236}">
                <a16:creationId xmlns:a16="http://schemas.microsoft.com/office/drawing/2014/main" id="{3FE602F8-9367-4F4F-8920-FFFCE90CABDD}"/>
              </a:ext>
            </a:extLst>
          </p:cNvPr>
          <p:cNvSpPr txBox="1">
            <a:spLocks/>
          </p:cNvSpPr>
          <p:nvPr/>
        </p:nvSpPr>
        <p:spPr>
          <a:xfrm>
            <a:off x="407987" y="1157567"/>
            <a:ext cx="3554703" cy="5065090"/>
          </a:xfrm>
          <a:prstGeom prst="rect">
            <a:avLst/>
          </a:prstGeom>
        </p:spPr>
        <p:txBody>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tab pos="36195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Undulator “open signals” in MPS</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Connection via RS422 and 3 FCI cables each to MPS RTM boards for all SASE1,2,3 sections (SA1-BR-R7.0, SA3-BR-R8, SA2-BR-R8) </a:t>
            </a:r>
            <a:r>
              <a:rPr kumimoji="0" lang="en-US" sz="1800" b="1" i="0" u="none" strike="noStrike" kern="1200" cap="none" spc="0" normalizeH="0" baseline="0" noProof="0" dirty="0">
                <a:ln>
                  <a:noFill/>
                </a:ln>
                <a:solidFill>
                  <a:srgbClr val="00B050"/>
                </a:solidFill>
                <a:effectLst/>
                <a:uLnTx/>
                <a:uFillTx/>
                <a:latin typeface="Arial"/>
                <a:ea typeface="+mn-ea"/>
                <a:cs typeface="+mn-cs"/>
              </a:rPr>
              <a:t>DONE</a:t>
            </a: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Tests on 24.06.19: move undulators from closed to open positions. At &gt; 190 mm signal is received by MPS  </a:t>
            </a:r>
            <a:r>
              <a:rPr kumimoji="0" lang="en-US" sz="1800" b="1" i="0" u="none" strike="noStrike" kern="1200" cap="none" spc="0" normalizeH="0" baseline="0" noProof="0" dirty="0">
                <a:ln>
                  <a:noFill/>
                </a:ln>
                <a:solidFill>
                  <a:srgbClr val="00B050"/>
                </a:solidFill>
                <a:effectLst/>
                <a:uLnTx/>
                <a:uFillTx/>
                <a:latin typeface="Arial"/>
                <a:ea typeface="+mn-ea"/>
                <a:cs typeface="+mn-cs"/>
              </a:rPr>
              <a:t>DONE - OK</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r>
              <a:rPr kumimoji="0" lang="en-GB" sz="1800" b="0" i="0" u="none" strike="noStrike" kern="1200" cap="none" spc="0" normalizeH="0" baseline="0" noProof="0" dirty="0">
                <a:ln>
                  <a:noFill/>
                </a:ln>
                <a:solidFill>
                  <a:prstClr val="black"/>
                </a:solidFill>
                <a:effectLst/>
                <a:uLnTx/>
                <a:uFillTx/>
                <a:latin typeface="Arial"/>
                <a:ea typeface="+mn-ea"/>
                <a:cs typeface="+mn-cs"/>
              </a:rPr>
              <a:t>Discussion on </a:t>
            </a:r>
            <a:r>
              <a:rPr kumimoji="0" lang="en-GB" sz="1800" b="0" i="0" u="none" strike="noStrike" kern="1200" cap="none" spc="0" normalizeH="0" baseline="0" noProof="0" dirty="0">
                <a:ln>
                  <a:noFill/>
                </a:ln>
                <a:solidFill>
                  <a:srgbClr val="F18F1F"/>
                </a:solidFill>
                <a:effectLst/>
                <a:uLnTx/>
                <a:uFillTx/>
                <a:latin typeface="Arial"/>
                <a:ea typeface="+mn-ea"/>
                <a:cs typeface="+mn-cs"/>
              </a:rPr>
              <a:t>“safety labels” </a:t>
            </a:r>
            <a:r>
              <a:rPr kumimoji="0" lang="en-GB" sz="1800" b="0" i="0" u="none" strike="noStrike" kern="1200" cap="none" spc="0" normalizeH="0" baseline="0" noProof="0" dirty="0">
                <a:ln>
                  <a:noFill/>
                </a:ln>
                <a:solidFill>
                  <a:prstClr val="black"/>
                </a:solidFill>
                <a:effectLst/>
                <a:uLnTx/>
                <a:uFillTx/>
                <a:latin typeface="Arial"/>
                <a:ea typeface="+mn-ea"/>
                <a:cs typeface="+mn-cs"/>
              </a:rPr>
              <a:t>since undulator open gates now existing safety signals, too. </a:t>
            </a:r>
            <a:r>
              <a:rPr kumimoji="0" lang="en-GB" sz="1800" b="0" i="0" u="none" strike="noStrike" kern="1200" cap="none" spc="0" normalizeH="0" baseline="0" noProof="0" dirty="0">
                <a:ln>
                  <a:noFill/>
                </a:ln>
                <a:solidFill>
                  <a:schemeClr val="accent2"/>
                </a:solidFill>
                <a:effectLst/>
                <a:uLnTx/>
                <a:uFillTx/>
                <a:latin typeface="Arial"/>
                <a:ea typeface="+mn-ea"/>
                <a:cs typeface="+mn-cs"/>
              </a:rPr>
              <a:t>ONGOING</a:t>
            </a: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tab pos="361950" algn="l"/>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a:p>
            <a:pPr marL="361950" marR="0" lvl="0" indent="-361950" algn="l" defTabSz="914400" rtl="0" eaLnBrk="1" fontAlgn="auto" latinLnBrk="0" hangingPunct="1">
              <a:lnSpc>
                <a:spcPct val="110000"/>
              </a:lnSpc>
              <a:spcBef>
                <a:spcPts val="0"/>
              </a:spcBef>
              <a:spcAft>
                <a:spcPts val="1200"/>
              </a:spcAft>
              <a:buClrTx/>
              <a:buSzTx/>
              <a:buFont typeface="Arial" panose="020B0604020202020204" pitchFamily="34" charset="0"/>
              <a:buChar char="•"/>
              <a:tabLst>
                <a:tab pos="361950" algn="l"/>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Freeform 9">
            <a:extLst>
              <a:ext uri="{FF2B5EF4-FFF2-40B4-BE49-F238E27FC236}">
                <a16:creationId xmlns:a16="http://schemas.microsoft.com/office/drawing/2014/main" id="{4EBFFEF3-1E9E-6C4E-BF40-A76FB6430715}"/>
              </a:ext>
            </a:extLst>
          </p:cNvPr>
          <p:cNvSpPr/>
          <p:nvPr/>
        </p:nvSpPr>
        <p:spPr>
          <a:xfrm>
            <a:off x="6600056" y="3140968"/>
            <a:ext cx="504056" cy="1944216"/>
          </a:xfrm>
          <a:custGeom>
            <a:avLst/>
            <a:gdLst>
              <a:gd name="connsiteX0" fmla="*/ 331470 w 948690"/>
              <a:gd name="connsiteY0" fmla="*/ 12128 h 1543748"/>
              <a:gd name="connsiteX1" fmla="*/ 91440 w 948690"/>
              <a:gd name="connsiteY1" fmla="*/ 263588 h 1543748"/>
              <a:gd name="connsiteX2" fmla="*/ 68580 w 948690"/>
              <a:gd name="connsiteY2" fmla="*/ 332168 h 1543748"/>
              <a:gd name="connsiteX3" fmla="*/ 45720 w 948690"/>
              <a:gd name="connsiteY3" fmla="*/ 423608 h 1543748"/>
              <a:gd name="connsiteX4" fmla="*/ 22860 w 948690"/>
              <a:gd name="connsiteY4" fmla="*/ 503618 h 1543748"/>
              <a:gd name="connsiteX5" fmla="*/ 0 w 948690"/>
              <a:gd name="connsiteY5" fmla="*/ 686498 h 1543748"/>
              <a:gd name="connsiteX6" fmla="*/ 11430 w 948690"/>
              <a:gd name="connsiteY6" fmla="*/ 972248 h 1543748"/>
              <a:gd name="connsiteX7" fmla="*/ 34290 w 948690"/>
              <a:gd name="connsiteY7" fmla="*/ 1086548 h 1543748"/>
              <a:gd name="connsiteX8" fmla="*/ 57150 w 948690"/>
              <a:gd name="connsiteY8" fmla="*/ 1189418 h 1543748"/>
              <a:gd name="connsiteX9" fmla="*/ 102870 w 948690"/>
              <a:gd name="connsiteY9" fmla="*/ 1292288 h 1543748"/>
              <a:gd name="connsiteX10" fmla="*/ 160020 w 948690"/>
              <a:gd name="connsiteY10" fmla="*/ 1360868 h 1543748"/>
              <a:gd name="connsiteX11" fmla="*/ 182880 w 948690"/>
              <a:gd name="connsiteY11" fmla="*/ 1395158 h 1543748"/>
              <a:gd name="connsiteX12" fmla="*/ 285750 w 948690"/>
              <a:gd name="connsiteY12" fmla="*/ 1452308 h 1543748"/>
              <a:gd name="connsiteX13" fmla="*/ 320040 w 948690"/>
              <a:gd name="connsiteY13" fmla="*/ 1475168 h 1543748"/>
              <a:gd name="connsiteX14" fmla="*/ 354330 w 948690"/>
              <a:gd name="connsiteY14" fmla="*/ 1486598 h 1543748"/>
              <a:gd name="connsiteX15" fmla="*/ 434340 w 948690"/>
              <a:gd name="connsiteY15" fmla="*/ 1520888 h 1543748"/>
              <a:gd name="connsiteX16" fmla="*/ 571500 w 948690"/>
              <a:gd name="connsiteY16" fmla="*/ 1543748 h 1543748"/>
              <a:gd name="connsiteX17" fmla="*/ 800100 w 948690"/>
              <a:gd name="connsiteY17" fmla="*/ 1509458 h 1543748"/>
              <a:gd name="connsiteX18" fmla="*/ 845820 w 948690"/>
              <a:gd name="connsiteY18" fmla="*/ 1475168 h 1543748"/>
              <a:gd name="connsiteX19" fmla="*/ 868680 w 948690"/>
              <a:gd name="connsiteY19" fmla="*/ 1429448 h 1543748"/>
              <a:gd name="connsiteX20" fmla="*/ 902970 w 948690"/>
              <a:gd name="connsiteY20" fmla="*/ 1338008 h 1543748"/>
              <a:gd name="connsiteX21" fmla="*/ 914400 w 948690"/>
              <a:gd name="connsiteY21" fmla="*/ 1280858 h 1543748"/>
              <a:gd name="connsiteX22" fmla="*/ 948690 w 948690"/>
              <a:gd name="connsiteY22" fmla="*/ 1189418 h 1543748"/>
              <a:gd name="connsiteX23" fmla="*/ 914400 w 948690"/>
              <a:gd name="connsiteY23" fmla="*/ 675068 h 1543748"/>
              <a:gd name="connsiteX24" fmla="*/ 902970 w 948690"/>
              <a:gd name="connsiteY24" fmla="*/ 629348 h 1543748"/>
              <a:gd name="connsiteX25" fmla="*/ 891540 w 948690"/>
              <a:gd name="connsiteY25" fmla="*/ 492188 h 1543748"/>
              <a:gd name="connsiteX26" fmla="*/ 845820 w 948690"/>
              <a:gd name="connsiteY26" fmla="*/ 332168 h 1543748"/>
              <a:gd name="connsiteX27" fmla="*/ 777240 w 948690"/>
              <a:gd name="connsiteY27" fmla="*/ 229298 h 1543748"/>
              <a:gd name="connsiteX28" fmla="*/ 720090 w 948690"/>
              <a:gd name="connsiteY28" fmla="*/ 149288 h 1543748"/>
              <a:gd name="connsiteX29" fmla="*/ 617220 w 948690"/>
              <a:gd name="connsiteY29" fmla="*/ 69278 h 1543748"/>
              <a:gd name="connsiteX30" fmla="*/ 582930 w 948690"/>
              <a:gd name="connsiteY30" fmla="*/ 46418 h 1543748"/>
              <a:gd name="connsiteX31" fmla="*/ 548640 w 948690"/>
              <a:gd name="connsiteY31" fmla="*/ 23558 h 1543748"/>
              <a:gd name="connsiteX32" fmla="*/ 480060 w 948690"/>
              <a:gd name="connsiteY32" fmla="*/ 698 h 1543748"/>
              <a:gd name="connsiteX33" fmla="*/ 354330 w 948690"/>
              <a:gd name="connsiteY33" fmla="*/ 34988 h 1543748"/>
              <a:gd name="connsiteX34" fmla="*/ 331470 w 948690"/>
              <a:gd name="connsiteY34" fmla="*/ 12128 h 1543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48690" h="1543748">
                <a:moveTo>
                  <a:pt x="331470" y="12128"/>
                </a:moveTo>
                <a:cubicBezTo>
                  <a:pt x="287655" y="50228"/>
                  <a:pt x="164991" y="174047"/>
                  <a:pt x="91440" y="263588"/>
                </a:cubicBezTo>
                <a:cubicBezTo>
                  <a:pt x="76145" y="282208"/>
                  <a:pt x="75200" y="308999"/>
                  <a:pt x="68580" y="332168"/>
                </a:cubicBezTo>
                <a:cubicBezTo>
                  <a:pt x="59949" y="362377"/>
                  <a:pt x="55655" y="393802"/>
                  <a:pt x="45720" y="423608"/>
                </a:cubicBezTo>
                <a:cubicBezTo>
                  <a:pt x="34826" y="456290"/>
                  <a:pt x="30036" y="467738"/>
                  <a:pt x="22860" y="503618"/>
                </a:cubicBezTo>
                <a:cubicBezTo>
                  <a:pt x="8680" y="574517"/>
                  <a:pt x="7879" y="607707"/>
                  <a:pt x="0" y="686498"/>
                </a:cubicBezTo>
                <a:cubicBezTo>
                  <a:pt x="3810" y="781748"/>
                  <a:pt x="3289" y="877270"/>
                  <a:pt x="11430" y="972248"/>
                </a:cubicBezTo>
                <a:cubicBezTo>
                  <a:pt x="14748" y="1010961"/>
                  <a:pt x="26670" y="1048448"/>
                  <a:pt x="34290" y="1086548"/>
                </a:cubicBezTo>
                <a:cubicBezTo>
                  <a:pt x="38820" y="1109196"/>
                  <a:pt x="49079" y="1165205"/>
                  <a:pt x="57150" y="1189418"/>
                </a:cubicBezTo>
                <a:cubicBezTo>
                  <a:pt x="66948" y="1218811"/>
                  <a:pt x="86937" y="1264406"/>
                  <a:pt x="102870" y="1292288"/>
                </a:cubicBezTo>
                <a:cubicBezTo>
                  <a:pt x="133828" y="1346465"/>
                  <a:pt x="117038" y="1309289"/>
                  <a:pt x="160020" y="1360868"/>
                </a:cubicBezTo>
                <a:cubicBezTo>
                  <a:pt x="168814" y="1371421"/>
                  <a:pt x="172542" y="1386112"/>
                  <a:pt x="182880" y="1395158"/>
                </a:cubicBezTo>
                <a:cubicBezTo>
                  <a:pt x="278984" y="1479249"/>
                  <a:pt x="217722" y="1418294"/>
                  <a:pt x="285750" y="1452308"/>
                </a:cubicBezTo>
                <a:cubicBezTo>
                  <a:pt x="298037" y="1458451"/>
                  <a:pt x="307753" y="1469025"/>
                  <a:pt x="320040" y="1475168"/>
                </a:cubicBezTo>
                <a:cubicBezTo>
                  <a:pt x="330816" y="1480556"/>
                  <a:pt x="343256" y="1481852"/>
                  <a:pt x="354330" y="1486598"/>
                </a:cubicBezTo>
                <a:cubicBezTo>
                  <a:pt x="400127" y="1506225"/>
                  <a:pt x="391451" y="1510166"/>
                  <a:pt x="434340" y="1520888"/>
                </a:cubicBezTo>
                <a:cubicBezTo>
                  <a:pt x="478909" y="1532030"/>
                  <a:pt x="526339" y="1537296"/>
                  <a:pt x="571500" y="1543748"/>
                </a:cubicBezTo>
                <a:cubicBezTo>
                  <a:pt x="754462" y="1517611"/>
                  <a:pt x="678372" y="1529746"/>
                  <a:pt x="800100" y="1509458"/>
                </a:cubicBezTo>
                <a:cubicBezTo>
                  <a:pt x="815340" y="1498028"/>
                  <a:pt x="833422" y="1489632"/>
                  <a:pt x="845820" y="1475168"/>
                </a:cubicBezTo>
                <a:cubicBezTo>
                  <a:pt x="856909" y="1462231"/>
                  <a:pt x="861760" y="1445018"/>
                  <a:pt x="868680" y="1429448"/>
                </a:cubicBezTo>
                <a:cubicBezTo>
                  <a:pt x="874673" y="1415963"/>
                  <a:pt x="897584" y="1359553"/>
                  <a:pt x="902970" y="1338008"/>
                </a:cubicBezTo>
                <a:cubicBezTo>
                  <a:pt x="907682" y="1319161"/>
                  <a:pt x="908257" y="1299288"/>
                  <a:pt x="914400" y="1280858"/>
                </a:cubicBezTo>
                <a:cubicBezTo>
                  <a:pt x="974171" y="1101546"/>
                  <a:pt x="905575" y="1361880"/>
                  <a:pt x="948690" y="1189418"/>
                </a:cubicBezTo>
                <a:cubicBezTo>
                  <a:pt x="943508" y="1090964"/>
                  <a:pt x="942785" y="831186"/>
                  <a:pt x="914400" y="675068"/>
                </a:cubicBezTo>
                <a:cubicBezTo>
                  <a:pt x="911590" y="659612"/>
                  <a:pt x="906780" y="644588"/>
                  <a:pt x="902970" y="629348"/>
                </a:cubicBezTo>
                <a:cubicBezTo>
                  <a:pt x="899160" y="583628"/>
                  <a:pt x="898346" y="537559"/>
                  <a:pt x="891540" y="492188"/>
                </a:cubicBezTo>
                <a:cubicBezTo>
                  <a:pt x="890065" y="482354"/>
                  <a:pt x="857731" y="350035"/>
                  <a:pt x="845820" y="332168"/>
                </a:cubicBezTo>
                <a:lnTo>
                  <a:pt x="777240" y="229298"/>
                </a:lnTo>
                <a:cubicBezTo>
                  <a:pt x="759148" y="202160"/>
                  <a:pt x="741356" y="174099"/>
                  <a:pt x="720090" y="149288"/>
                </a:cubicBezTo>
                <a:cubicBezTo>
                  <a:pt x="684278" y="107508"/>
                  <a:pt x="668816" y="103675"/>
                  <a:pt x="617220" y="69278"/>
                </a:cubicBezTo>
                <a:lnTo>
                  <a:pt x="582930" y="46418"/>
                </a:lnTo>
                <a:cubicBezTo>
                  <a:pt x="571500" y="38798"/>
                  <a:pt x="561672" y="27902"/>
                  <a:pt x="548640" y="23558"/>
                </a:cubicBezTo>
                <a:lnTo>
                  <a:pt x="480060" y="698"/>
                </a:lnTo>
                <a:cubicBezTo>
                  <a:pt x="451217" y="7909"/>
                  <a:pt x="389939" y="20744"/>
                  <a:pt x="354330" y="34988"/>
                </a:cubicBezTo>
                <a:cubicBezTo>
                  <a:pt x="346420" y="38152"/>
                  <a:pt x="375285" y="-25972"/>
                  <a:pt x="331470" y="1212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err="1">
              <a:ln>
                <a:noFill/>
              </a:ln>
              <a:solidFill>
                <a:prstClr val="black"/>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BE89CB9F-D1E4-684E-82F3-F1AF02EF3A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52384" y="817500"/>
            <a:ext cx="2139702" cy="2852936"/>
          </a:xfrm>
          <a:prstGeom prst="rect">
            <a:avLst/>
          </a:prstGeom>
        </p:spPr>
      </p:pic>
    </p:spTree>
    <p:extLst>
      <p:ext uri="{BB962C8B-B14F-4D97-AF65-F5344CB8AC3E}">
        <p14:creationId xmlns:p14="http://schemas.microsoft.com/office/powerpoint/2010/main" val="3695234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7527-B19F-154F-99EE-0EB8808F004E}"/>
              </a:ext>
            </a:extLst>
          </p:cNvPr>
          <p:cNvSpPr>
            <a:spLocks noGrp="1"/>
          </p:cNvSpPr>
          <p:nvPr>
            <p:ph type="title"/>
          </p:nvPr>
        </p:nvSpPr>
        <p:spPr/>
        <p:txBody>
          <a:bodyPr/>
          <a:lstStyle/>
          <a:p>
            <a:r>
              <a:rPr lang="en-US" sz="2800" dirty="0"/>
              <a:t>Working Group Parallel Operations, EPS&amp;MPS: Project 3</a:t>
            </a:r>
            <a:endParaRPr lang="en-US" dirty="0"/>
          </a:p>
        </p:txBody>
      </p:sp>
      <p:sp>
        <p:nvSpPr>
          <p:cNvPr id="3" name="Footer Placeholder 2">
            <a:extLst>
              <a:ext uri="{FF2B5EF4-FFF2-40B4-BE49-F238E27FC236}">
                <a16:creationId xmlns:a16="http://schemas.microsoft.com/office/drawing/2014/main" id="{7EE4BB77-205C-0143-84A8-96387F5F6FC6}"/>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Picture 9">
            <a:extLst>
              <a:ext uri="{FF2B5EF4-FFF2-40B4-BE49-F238E27FC236}">
                <a16:creationId xmlns:a16="http://schemas.microsoft.com/office/drawing/2014/main" id="{C78B6617-518F-BB47-A6DB-595319D66005}"/>
              </a:ext>
            </a:extLst>
          </p:cNvPr>
          <p:cNvPicPr>
            <a:picLocks noChangeAspect="1"/>
          </p:cNvPicPr>
          <p:nvPr/>
        </p:nvPicPr>
        <p:blipFill>
          <a:blip r:embed="rId2"/>
          <a:stretch>
            <a:fillRect/>
          </a:stretch>
        </p:blipFill>
        <p:spPr>
          <a:xfrm>
            <a:off x="6064250" y="3422650"/>
            <a:ext cx="63500" cy="12700"/>
          </a:xfrm>
          <a:prstGeom prst="rect">
            <a:avLst/>
          </a:prstGeom>
        </p:spPr>
      </p:pic>
      <p:sp>
        <p:nvSpPr>
          <p:cNvPr id="11" name="Text Placeholder 3">
            <a:extLst>
              <a:ext uri="{FF2B5EF4-FFF2-40B4-BE49-F238E27FC236}">
                <a16:creationId xmlns:a16="http://schemas.microsoft.com/office/drawing/2014/main" id="{8F71D22D-60C2-CA4C-81BE-415B5F2CFDFD}"/>
              </a:ext>
            </a:extLst>
          </p:cNvPr>
          <p:cNvSpPr txBox="1">
            <a:spLocks/>
          </p:cNvSpPr>
          <p:nvPr/>
        </p:nvSpPr>
        <p:spPr>
          <a:xfrm>
            <a:off x="376237" y="800709"/>
            <a:ext cx="11376025" cy="379252"/>
          </a:xfrm>
          <a:prstGeom prst="rect">
            <a:avLst/>
          </a:prstGeom>
        </p:spPr>
        <p:txBody>
          <a:bodyPr vert="horz" lIns="0" tIns="0" rIns="0" bIns="0" rtlCol="0" anchor="t" anchorCtr="0">
            <a:noAutofit/>
          </a:bodyPr>
          <a:lstStyle>
            <a:lvl1pPr marL="0" indent="0" algn="l" defTabSz="914400" rtl="0" eaLnBrk="1" latinLnBrk="0" hangingPunct="1">
              <a:lnSpc>
                <a:spcPct val="110000"/>
              </a:lnSpc>
              <a:spcBef>
                <a:spcPts val="0"/>
              </a:spcBef>
              <a:spcAft>
                <a:spcPts val="0"/>
              </a:spcAft>
              <a:buFont typeface="Arial" panose="020B0604020202020204" pitchFamily="34" charset="0"/>
              <a:buNone/>
              <a:tabLst>
                <a:tab pos="361950" algn="l"/>
              </a:tabLst>
              <a:defRPr sz="1800" b="1" kern="1200">
                <a:solidFill>
                  <a:schemeClr val="accent2"/>
                </a:solidFill>
                <a:latin typeface="+mn-lt"/>
                <a:ea typeface="+mn-ea"/>
                <a:cs typeface="+mn-cs"/>
              </a:defRPr>
            </a:lvl1pPr>
            <a:lvl2pPr marL="266700" indent="0" algn="l" defTabSz="914400" rtl="0" eaLnBrk="1" latinLnBrk="0" hangingPunct="1">
              <a:lnSpc>
                <a:spcPct val="100000"/>
              </a:lnSpc>
              <a:spcBef>
                <a:spcPts val="0"/>
              </a:spcBef>
              <a:spcAft>
                <a:spcPts val="800"/>
              </a:spcAft>
              <a:buFont typeface="Arial" panose="020B0604020202020204" pitchFamily="34" charset="0"/>
              <a:buNone/>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tab pos="361950" algn="l"/>
              </a:tabLst>
              <a:defRPr/>
            </a:pPr>
            <a:r>
              <a:rPr kumimoji="0" lang="en-US" sz="1800" b="1" i="0" u="none" strike="noStrike" kern="1200" cap="none" spc="0" normalizeH="0" baseline="0" noProof="0" dirty="0">
                <a:ln>
                  <a:noFill/>
                </a:ln>
                <a:solidFill>
                  <a:srgbClr val="F18F1F"/>
                </a:solidFill>
                <a:effectLst/>
                <a:uLnTx/>
                <a:uFillTx/>
                <a:latin typeface="Arial"/>
                <a:ea typeface="+mn-ea"/>
                <a:cs typeface="+mn-cs"/>
              </a:rPr>
              <a:t>MPS topology for undulator open signal processing</a:t>
            </a:r>
          </a:p>
        </p:txBody>
      </p:sp>
      <p:pic>
        <p:nvPicPr>
          <p:cNvPr id="13" name="Picture 12">
            <a:extLst>
              <a:ext uri="{FF2B5EF4-FFF2-40B4-BE49-F238E27FC236}">
                <a16:creationId xmlns:a16="http://schemas.microsoft.com/office/drawing/2014/main" id="{85EAA678-CD17-A644-B38E-8995C96122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3441391" y="-1475967"/>
            <a:ext cx="5500374" cy="10800000"/>
          </a:xfrm>
          <a:prstGeom prst="rect">
            <a:avLst/>
          </a:prstGeom>
        </p:spPr>
      </p:pic>
    </p:spTree>
    <p:extLst>
      <p:ext uri="{BB962C8B-B14F-4D97-AF65-F5344CB8AC3E}">
        <p14:creationId xmlns:p14="http://schemas.microsoft.com/office/powerpoint/2010/main" val="88031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79B50-54BE-ED46-BCEB-097116F2061C}"/>
              </a:ext>
            </a:extLst>
          </p:cNvPr>
          <p:cNvSpPr>
            <a:spLocks noGrp="1"/>
          </p:cNvSpPr>
          <p:nvPr>
            <p:ph type="title"/>
          </p:nvPr>
        </p:nvSpPr>
        <p:spPr/>
        <p:txBody>
          <a:bodyPr/>
          <a:lstStyle/>
          <a:p>
            <a:r>
              <a:rPr lang="en-US" sz="3200" dirty="0"/>
              <a:t>Working Group Parallel Operations, EPS&amp;MPS: Project 5</a:t>
            </a:r>
            <a:endParaRPr lang="en-US" dirty="0"/>
          </a:p>
        </p:txBody>
      </p:sp>
      <p:sp>
        <p:nvSpPr>
          <p:cNvPr id="3" name="Footer Placeholder 2">
            <a:extLst>
              <a:ext uri="{FF2B5EF4-FFF2-40B4-BE49-F238E27FC236}">
                <a16:creationId xmlns:a16="http://schemas.microsoft.com/office/drawing/2014/main" id="{8A97A529-7989-B24A-A62F-FFEC7F0A9C1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E2DBA0B9-9049-7344-B388-F1B2A7B2240A}"/>
              </a:ext>
            </a:extLst>
          </p:cNvPr>
          <p:cNvSpPr>
            <a:spLocks noGrp="1"/>
          </p:cNvSpPr>
          <p:nvPr>
            <p:ph type="body" sz="quarter" idx="13"/>
          </p:nvPr>
        </p:nvSpPr>
        <p:spPr/>
        <p:txBody>
          <a:bodyPr/>
          <a:lstStyle/>
          <a:p>
            <a:endParaRPr lang="en-US" dirty="0"/>
          </a:p>
        </p:txBody>
      </p:sp>
      <p:sp>
        <p:nvSpPr>
          <p:cNvPr id="5" name="Rectangle 4">
            <a:extLst>
              <a:ext uri="{FF2B5EF4-FFF2-40B4-BE49-F238E27FC236}">
                <a16:creationId xmlns:a16="http://schemas.microsoft.com/office/drawing/2014/main" id="{9AFAA44B-6392-EF49-8CBC-1C721600C5DC}"/>
              </a:ext>
            </a:extLst>
          </p:cNvPr>
          <p:cNvSpPr/>
          <p:nvPr/>
        </p:nvSpPr>
        <p:spPr>
          <a:xfrm>
            <a:off x="335360" y="1556792"/>
            <a:ext cx="11448652" cy="3789884"/>
          </a:xfrm>
          <a:prstGeom prst="rect">
            <a:avLst/>
          </a:prstGeom>
        </p:spPr>
        <p:txBody>
          <a:bodyPr wrap="square">
            <a:spAutoFit/>
          </a:bodyPr>
          <a:lstStyle/>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18F1F"/>
                </a:solidFill>
                <a:effectLst/>
                <a:uLnTx/>
                <a:uFillTx/>
                <a:latin typeface="Arial"/>
                <a:ea typeface="+mn-ea"/>
                <a:cs typeface="+mn-cs"/>
              </a:rPr>
              <a:t>Charge: </a:t>
            </a:r>
          </a:p>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Establish a </a:t>
            </a:r>
            <a:r>
              <a:rPr kumimoji="0" lang="en-US" sz="1800" b="1" i="0" u="none" strike="noStrike" kern="1200" cap="none" spc="0" normalizeH="0" baseline="0" noProof="0" dirty="0">
                <a:ln>
                  <a:noFill/>
                </a:ln>
                <a:solidFill>
                  <a:prstClr val="black"/>
                </a:solidFill>
                <a:effectLst/>
                <a:uLnTx/>
                <a:uFillTx/>
                <a:latin typeface="Arial"/>
                <a:ea typeface="+mn-ea"/>
                <a:cs typeface="+mn-cs"/>
              </a:rPr>
              <a:t>Task Force </a:t>
            </a:r>
            <a:r>
              <a:rPr kumimoji="0" lang="en-US" sz="1800" b="0" i="0" u="none" strike="noStrike" kern="1200" cap="none" spc="0" normalizeH="0" baseline="0" noProof="0" dirty="0">
                <a:ln>
                  <a:noFill/>
                </a:ln>
                <a:solidFill>
                  <a:prstClr val="black"/>
                </a:solidFill>
                <a:effectLst/>
                <a:uLnTx/>
                <a:uFillTx/>
                <a:latin typeface="Arial"/>
                <a:ea typeface="+mn-ea"/>
                <a:cs typeface="+mn-cs"/>
              </a:rPr>
              <a:t>(group of experts DESY +XFEL, ‘Timing Board’) </a:t>
            </a:r>
            <a:r>
              <a:rPr kumimoji="0" lang="en-US" sz="1800" b="1" i="0" u="none" strike="noStrike" kern="1200" cap="none" spc="0" normalizeH="0" baseline="0" noProof="0" dirty="0">
                <a:ln>
                  <a:noFill/>
                </a:ln>
                <a:solidFill>
                  <a:prstClr val="black"/>
                </a:solidFill>
                <a:effectLst/>
                <a:uLnTx/>
                <a:uFillTx/>
                <a:latin typeface="Arial"/>
                <a:ea typeface="+mn-ea"/>
                <a:cs typeface="+mn-cs"/>
              </a:rPr>
              <a:t>on timing, synchronization, pulse labeling, timing pattern, triggers</a:t>
            </a:r>
            <a:r>
              <a:rPr kumimoji="0" lang="en-US" sz="1800" b="0" i="0" u="none" strike="noStrike" kern="1200" cap="none" spc="0" normalizeH="0" baseline="0" noProof="0" dirty="0">
                <a:ln>
                  <a:noFill/>
                </a:ln>
                <a:solidFill>
                  <a:prstClr val="black"/>
                </a:solidFill>
                <a:effectLst/>
                <a:uLnTx/>
                <a:uFillTx/>
                <a:latin typeface="Arial"/>
                <a:ea typeface="+mn-ea"/>
                <a:cs typeface="+mn-cs"/>
              </a:rPr>
              <a:t> that meets regularly and communicates developments across the facilities potentially with a review mechanism</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Patrick, Tim, Alessandro, (+MCS, +CAS, ITDM </a:t>
            </a:r>
            <a:r>
              <a:rPr kumimoji="0" lang="mr-IN" sz="1800" b="0" i="0" u="none" strike="noStrike" kern="1200" cap="none" spc="0" normalizeH="0" baseline="0" noProof="0" dirty="0">
                <a:ln>
                  <a:noFill/>
                </a:ln>
                <a:solidFill>
                  <a:prstClr val="black"/>
                </a:solidFill>
                <a:effectLst/>
                <a:uLnTx/>
                <a:uFillTx/>
                <a:latin typeface="Arial"/>
                <a:ea typeface="+mn-ea"/>
                <a:cs typeface="+mn-cs"/>
              </a:rPr>
              <a:t>…</a:t>
            </a:r>
            <a:r>
              <a:rPr kumimoji="0" lang="de-DE" sz="1800" b="0" i="0" u="none" strike="noStrike" kern="1200" cap="none" spc="0" normalizeH="0" baseline="0" noProof="0" dirty="0">
                <a:ln>
                  <a:noFill/>
                </a:ln>
                <a:solidFill>
                  <a:prstClr val="black"/>
                </a:solidFill>
                <a:effectLst/>
                <a:uLnTx/>
                <a:uFillTx/>
                <a:latin typeface="Arial"/>
                <a:ea typeface="+mn-ea"/>
                <a:cs typeface="+mn-cs"/>
              </a:rPr>
              <a:t>)</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Could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start</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soon</a:t>
            </a: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endParaRPr kumimoji="0" lang="de-DE" sz="1800" b="0" i="0" u="none" strike="noStrike" kern="1200" cap="none" spc="0" normalizeH="0" baseline="0" noProof="0" dirty="0">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de-DE" sz="1800" b="0" i="0" u="none" strike="noStrike" kern="1200" cap="none" spc="0" normalizeH="0" baseline="0" noProof="0" dirty="0">
                <a:ln>
                  <a:noFill/>
                </a:ln>
                <a:solidFill>
                  <a:prstClr val="black"/>
                </a:solidFill>
                <a:effectLst/>
                <a:uLnTx/>
                <a:uFillTx/>
                <a:latin typeface="Arial"/>
                <a:ea typeface="+mn-ea"/>
                <a:cs typeface="+mn-cs"/>
              </a:rPr>
              <a:t>First </a:t>
            </a:r>
            <a:r>
              <a:rPr kumimoji="0" lang="de-DE" sz="1800" b="0" i="0" u="none" strike="noStrike" kern="1200" cap="none" spc="0" normalizeH="0" baseline="0" noProof="0" dirty="0" err="1">
                <a:ln>
                  <a:noFill/>
                </a:ln>
                <a:solidFill>
                  <a:prstClr val="black"/>
                </a:solidFill>
                <a:effectLst/>
                <a:uLnTx/>
                <a:uFillTx/>
                <a:latin typeface="Arial"/>
                <a:ea typeface="+mn-ea"/>
                <a:cs typeface="+mn-cs"/>
              </a:rPr>
              <a:t>meeting</a:t>
            </a:r>
            <a:r>
              <a:rPr kumimoji="0" lang="de-DE" sz="1800" b="0" i="0" u="none" strike="noStrike" kern="1200" cap="none" spc="0" normalizeH="0" baseline="0" noProof="0" dirty="0">
                <a:ln>
                  <a:noFill/>
                </a:ln>
                <a:solidFill>
                  <a:prstClr val="black"/>
                </a:solidFill>
                <a:effectLst/>
                <a:uLnTx/>
                <a:uFillTx/>
                <a:latin typeface="Arial"/>
                <a:ea typeface="+mn-ea"/>
                <a:cs typeface="+mn-cs"/>
              </a:rPr>
              <a:t> in </a:t>
            </a:r>
            <a:r>
              <a:rPr kumimoji="0" lang="de-DE" sz="1800" b="0" i="0" u="none" strike="noStrike" kern="1200" cap="none" spc="0" normalizeH="0" baseline="0" noProof="0" dirty="0" err="1">
                <a:ln>
                  <a:noFill/>
                </a:ln>
                <a:solidFill>
                  <a:prstClr val="black"/>
                </a:solidFill>
                <a:effectLst/>
                <a:uLnTx/>
                <a:uFillTx/>
                <a:latin typeface="Arial"/>
                <a:ea typeface="+mn-ea"/>
                <a:cs typeface="+mn-cs"/>
              </a:rPr>
              <a:t>February</a:t>
            </a:r>
            <a:r>
              <a:rPr kumimoji="0" lang="de-DE" sz="1800" b="0" i="0" u="none" strike="noStrike" kern="1200" cap="none" spc="0" normalizeH="0" baseline="0" noProof="0" dirty="0">
                <a:ln>
                  <a:noFill/>
                </a:ln>
                <a:solidFill>
                  <a:prstClr val="black"/>
                </a:solidFill>
                <a:effectLst/>
                <a:uLnTx/>
                <a:uFillTx/>
                <a:latin typeface="Arial"/>
                <a:ea typeface="+mn-ea"/>
                <a:cs typeface="+mn-cs"/>
              </a:rPr>
              <a:t>, Kick-Off Meeting</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de-DE" sz="1800" b="0" i="0" u="none" strike="noStrike" kern="1200" cap="none" spc="0" normalizeH="0" baseline="0" noProof="0" dirty="0" err="1">
                <a:ln>
                  <a:noFill/>
                </a:ln>
                <a:solidFill>
                  <a:prstClr val="black"/>
                </a:solidFill>
                <a:effectLst/>
                <a:uLnTx/>
                <a:uFillTx/>
                <a:latin typeface="Arial"/>
                <a:ea typeface="+mn-ea"/>
                <a:cs typeface="+mn-cs"/>
              </a:rPr>
              <a:t>Specialized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meeting</a:t>
            </a:r>
            <a:r>
              <a:rPr kumimoji="0" lang="de-DE" sz="1800" b="0" i="0" u="none" strike="noStrike" kern="1200" cap="none" spc="0" normalizeH="0" baseline="0" noProof="0" dirty="0">
                <a:ln>
                  <a:noFill/>
                </a:ln>
                <a:solidFill>
                  <a:prstClr val="black"/>
                </a:solidFill>
                <a:effectLst/>
                <a:uLnTx/>
                <a:uFillTx/>
                <a:latin typeface="Arial"/>
                <a:ea typeface="+mn-ea"/>
                <a:cs typeface="+mn-cs"/>
              </a:rPr>
              <a:t>(s) </a:t>
            </a:r>
            <a:r>
              <a:rPr kumimoji="0" lang="de-DE" sz="1800" b="0" i="0" u="none" strike="noStrike" kern="1200" cap="none" spc="0" normalizeH="0" baseline="0" noProof="0" dirty="0" err="1">
                <a:ln>
                  <a:noFill/>
                </a:ln>
                <a:solidFill>
                  <a:prstClr val="black"/>
                </a:solidFill>
                <a:effectLst/>
                <a:uLnTx/>
                <a:uFillTx/>
                <a:latin typeface="Arial"/>
                <a:ea typeface="+mn-ea"/>
                <a:cs typeface="+mn-cs"/>
              </a:rPr>
              <a:t>with</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experts</a:t>
            </a:r>
            <a:r>
              <a:rPr kumimoji="0" lang="de-DE" sz="1800" b="0" i="0" u="none" strike="noStrike" kern="1200" cap="none" spc="0" normalizeH="0" baseline="0" noProof="0" dirty="0">
                <a:ln>
                  <a:noFill/>
                </a:ln>
                <a:solidFill>
                  <a:prstClr val="black"/>
                </a:solidFill>
                <a:effectLst/>
                <a:uLnTx/>
                <a:uFillTx/>
                <a:latin typeface="Arial"/>
                <a:ea typeface="+mn-ea"/>
                <a:cs typeface="+mn-cs"/>
              </a:rPr>
              <a:t> on </a:t>
            </a:r>
            <a:r>
              <a:rPr kumimoji="0" lang="de-DE" sz="1800" b="0" i="0" u="none" strike="noStrike" kern="1200" cap="none" spc="0" normalizeH="0" baseline="0" noProof="0" dirty="0" err="1">
                <a:ln>
                  <a:noFill/>
                </a:ln>
                <a:solidFill>
                  <a:prstClr val="black"/>
                </a:solidFill>
                <a:effectLst/>
                <a:uLnTx/>
                <a:uFillTx/>
                <a:latin typeface="Arial"/>
                <a:ea typeface="+mn-ea"/>
                <a:cs typeface="+mn-cs"/>
              </a:rPr>
              <a:t>macropulse</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number</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and</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timestamp</a:t>
            </a:r>
            <a:r>
              <a:rPr kumimoji="0" lang="de-DE" sz="1800" b="0" i="0" u="none" strike="noStrike" kern="1200" cap="none" spc="0" normalizeH="0" baseline="0" noProof="0" dirty="0">
                <a:ln>
                  <a:noFill/>
                </a:ln>
                <a:solidFill>
                  <a:prstClr val="black"/>
                </a:solidFill>
                <a:effectLst/>
                <a:uLnTx/>
                <a:uFillTx/>
                <a:latin typeface="Arial"/>
                <a:ea typeface="+mn-ea"/>
                <a:cs typeface="+mn-cs"/>
              </a:rPr>
              <a:t> </a:t>
            </a:r>
            <a:r>
              <a:rPr kumimoji="0" lang="de-DE" sz="1800" b="0" i="0" u="none" strike="noStrike" kern="1200" cap="none" spc="0" normalizeH="0" baseline="0" noProof="0" dirty="0" err="1">
                <a:ln>
                  <a:noFill/>
                </a:ln>
                <a:solidFill>
                  <a:prstClr val="black"/>
                </a:solidFill>
                <a:effectLst/>
                <a:uLnTx/>
                <a:uFillTx/>
                <a:latin typeface="Arial"/>
                <a:ea typeface="+mn-ea"/>
                <a:cs typeface="+mn-cs"/>
              </a:rPr>
              <a:t>questions</a:t>
            </a:r>
            <a:r>
              <a:rPr kumimoji="0" lang="de-DE" sz="1800" b="0" i="0" u="none" strike="noStrike" kern="1200" cap="none" spc="0" normalizeH="0" baseline="0" noProof="0" dirty="0">
                <a:ln>
                  <a:noFill/>
                </a:ln>
                <a:solidFill>
                  <a:prstClr val="black"/>
                </a:solidFill>
                <a:effectLst/>
                <a:uLnTx/>
                <a:uFillTx/>
                <a:latin typeface="Arial"/>
                <a:ea typeface="+mn-ea"/>
                <a:cs typeface="+mn-cs"/>
              </a:rPr>
              <a:t> in May</a:t>
            </a:r>
            <a:endParaRPr kumimoji="0" lang="en-US" sz="1800" b="0" i="0" u="none" strike="noStrike" kern="1200" cap="none" spc="0" normalizeH="0" baseline="0" noProof="0" dirty="0" err="1">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64569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115C-BF55-6947-AA6C-F5AE8EE9C7C1}"/>
              </a:ext>
            </a:extLst>
          </p:cNvPr>
          <p:cNvSpPr>
            <a:spLocks noGrp="1"/>
          </p:cNvSpPr>
          <p:nvPr>
            <p:ph type="title"/>
          </p:nvPr>
        </p:nvSpPr>
        <p:spPr/>
        <p:txBody>
          <a:bodyPr/>
          <a:lstStyle/>
          <a:p>
            <a:r>
              <a:rPr lang="en-US" sz="2800" dirty="0"/>
              <a:t>Working Group Parallel Operations, EPS&amp;MPS: Project 5</a:t>
            </a:r>
            <a:endParaRPr lang="en-US" dirty="0"/>
          </a:p>
        </p:txBody>
      </p:sp>
      <p:sp>
        <p:nvSpPr>
          <p:cNvPr id="3" name="Footer Placeholder 2">
            <a:extLst>
              <a:ext uri="{FF2B5EF4-FFF2-40B4-BE49-F238E27FC236}">
                <a16:creationId xmlns:a16="http://schemas.microsoft.com/office/drawing/2014/main" id="{0A9B0AF9-61C6-7F44-8EFB-35EFED2F465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5BA69197-17C3-C144-99E5-0FE1C85B3CB6}"/>
              </a:ext>
            </a:extLst>
          </p:cNvPr>
          <p:cNvSpPr>
            <a:spLocks noGrp="1"/>
          </p:cNvSpPr>
          <p:nvPr>
            <p:ph type="body" sz="quarter" idx="13"/>
          </p:nvPr>
        </p:nvSpPr>
        <p:spPr/>
        <p:txBody>
          <a:bodyPr/>
          <a:lstStyle/>
          <a:p>
            <a:r>
              <a:rPr lang="en-US" dirty="0"/>
              <a:t>Timing Task Force - Kick-Off Meeting – 15.02.2019</a:t>
            </a:r>
          </a:p>
        </p:txBody>
      </p:sp>
      <p:sp>
        <p:nvSpPr>
          <p:cNvPr id="5" name="Rectangle 4">
            <a:extLst>
              <a:ext uri="{FF2B5EF4-FFF2-40B4-BE49-F238E27FC236}">
                <a16:creationId xmlns:a16="http://schemas.microsoft.com/office/drawing/2014/main" id="{5842BB1B-75C5-844F-A3F3-50159B72DA9F}"/>
              </a:ext>
            </a:extLst>
          </p:cNvPr>
          <p:cNvSpPr/>
          <p:nvPr/>
        </p:nvSpPr>
        <p:spPr>
          <a:xfrm>
            <a:off x="333327" y="1178946"/>
            <a:ext cx="11450685"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18F1F"/>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18F1F"/>
                </a:solidFill>
                <a:effectLst/>
                <a:uLnTx/>
                <a:uFillTx/>
                <a:latin typeface="Arial"/>
                <a:ea typeface="+mn-ea"/>
                <a:cs typeface="+mn-cs"/>
              </a:rPr>
              <a:t>Topics:</a:t>
            </a: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Scope and goals of this task force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Identification of pulse/bunch resolved data handling/identification/storage </a:t>
            </a:r>
            <a:r>
              <a:rPr kumimoji="0" lang="en-US" sz="2000" b="1" i="0" u="none" strike="noStrike" kern="1200" cap="none" spc="0" normalizeH="0" baseline="0" noProof="0" dirty="0">
                <a:ln>
                  <a:noFill/>
                </a:ln>
                <a:solidFill>
                  <a:srgbClr val="F18F1F"/>
                </a:solidFill>
                <a:effectLst/>
                <a:uLnTx/>
                <a:uFillTx/>
                <a:latin typeface="Arial"/>
                <a:ea typeface="+mn-ea"/>
                <a:cs typeface="+mn-cs"/>
              </a:rPr>
              <a:t>ongoing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Definition of best practice for the implementation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Documentation of translation between different concepts (if more than one)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Clarification and documentation of multiple bunch pattern distribution </a:t>
            </a:r>
            <a:r>
              <a:rPr kumimoji="0" lang="en-US" sz="2000" b="1" i="0" u="none" strike="noStrike" kern="1200" cap="none" spc="0" normalizeH="0" baseline="0" noProof="0" dirty="0">
                <a:ln>
                  <a:noFill/>
                </a:ln>
                <a:solidFill>
                  <a:srgbClr val="F18F1F"/>
                </a:solidFill>
                <a:effectLst/>
                <a:uLnTx/>
                <a:uFillTx/>
                <a:latin typeface="Arial"/>
                <a:ea typeface="+mn-ea"/>
                <a:cs typeface="+mn-cs"/>
              </a:rPr>
              <a:t>ongoing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Clarification on how to allow local setups compatible to master (important for PPL group) </a:t>
            </a:r>
            <a:r>
              <a:rPr kumimoji="0" lang="en-US" sz="2000" b="1" i="0" u="none" strike="noStrike" kern="1200" cap="none" spc="0" normalizeH="0" baseline="0" noProof="0" dirty="0">
                <a:ln>
                  <a:noFill/>
                </a:ln>
                <a:solidFill>
                  <a:srgbClr val="00B050"/>
                </a:solidFill>
                <a:effectLst/>
                <a:uLnTx/>
                <a:uFillTx/>
                <a:latin typeface="Arial"/>
                <a:ea typeface="+mn-ea"/>
                <a:cs typeface="+mn-cs"/>
              </a:rPr>
              <a:t>ok</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Basically ideally getting the bunch pattern server usable for local installations </a:t>
            </a:r>
            <a:r>
              <a:rPr kumimoji="0" lang="en-US" sz="2000" b="1" i="0" u="none" strike="noStrike" kern="1200" cap="none" spc="0" normalizeH="0" baseline="0" noProof="0" dirty="0">
                <a:ln>
                  <a:noFill/>
                </a:ln>
                <a:solidFill>
                  <a:srgbClr val="00B050"/>
                </a:solidFill>
                <a:effectLst/>
                <a:uLnTx/>
                <a:uFillTx/>
                <a:latin typeface="Arial"/>
                <a:ea typeface="+mn-ea"/>
                <a:cs typeface="+mn-cs"/>
              </a:rPr>
              <a:t>available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Agree on </a:t>
            </a:r>
            <a:r>
              <a:rPr kumimoji="0" lang="en-US" sz="2000" b="1" i="0" u="none" strike="noStrike" kern="1200" cap="none" spc="0" normalizeH="0" baseline="0" noProof="0" dirty="0">
                <a:ln>
                  <a:noFill/>
                </a:ln>
                <a:solidFill>
                  <a:prstClr val="black"/>
                </a:solidFill>
                <a:effectLst/>
                <a:uLnTx/>
                <a:uFillTx/>
                <a:latin typeface="Arial"/>
                <a:ea typeface="+mn-ea"/>
                <a:cs typeface="+mn-cs"/>
              </a:rPr>
              <a:t>procedures for upgrades of f/w and servers </a:t>
            </a:r>
            <a:r>
              <a:rPr kumimoji="0" lang="en-US" sz="2000" b="0" i="0" u="none" strike="noStrike" kern="1200" cap="none" spc="0" normalizeH="0" baseline="0" noProof="0" dirty="0">
                <a:ln>
                  <a:noFill/>
                </a:ln>
                <a:solidFill>
                  <a:prstClr val="black"/>
                </a:solidFill>
                <a:effectLst/>
                <a:uLnTx/>
                <a:uFillTx/>
                <a:latin typeface="Arial"/>
                <a:ea typeface="+mn-ea"/>
                <a:cs typeface="+mn-cs"/>
              </a:rPr>
              <a:t>(timing and bunch pattern) </a:t>
            </a:r>
            <a:r>
              <a:rPr kumimoji="0" lang="en-US" sz="2000" b="1" i="0" u="none" strike="noStrike" kern="1200" cap="none" spc="0" normalizeH="0" baseline="0" noProof="0" dirty="0">
                <a:ln>
                  <a:noFill/>
                </a:ln>
                <a:solidFill>
                  <a:srgbClr val="F18F1F"/>
                </a:solidFill>
                <a:effectLst/>
                <a:uLnTx/>
                <a:uFillTx/>
                <a:latin typeface="Arial"/>
                <a:ea typeface="+mn-ea"/>
                <a:cs typeface="+mn-cs"/>
              </a:rPr>
              <a:t>ongoing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Evaluate </a:t>
            </a:r>
            <a:r>
              <a:rPr kumimoji="0" lang="en-US" sz="2000" b="1" i="0" u="none" strike="noStrike" kern="1200" cap="none" spc="0" normalizeH="0" baseline="0" noProof="0" dirty="0">
                <a:ln>
                  <a:noFill/>
                </a:ln>
                <a:solidFill>
                  <a:prstClr val="black"/>
                </a:solidFill>
                <a:effectLst/>
                <a:uLnTx/>
                <a:uFillTx/>
                <a:latin typeface="Arial"/>
                <a:ea typeface="+mn-ea"/>
                <a:cs typeface="+mn-cs"/>
              </a:rPr>
              <a:t>synchronization between DOOCS and Karabo </a:t>
            </a:r>
            <a:r>
              <a:rPr kumimoji="0" lang="en-US" sz="2000" b="0" i="0" u="none" strike="noStrike" kern="1200" cap="none" spc="0" normalizeH="0" baseline="0" noProof="0" dirty="0">
                <a:ln>
                  <a:noFill/>
                </a:ln>
                <a:solidFill>
                  <a:prstClr val="black"/>
                </a:solidFill>
                <a:effectLst/>
                <a:uLnTx/>
                <a:uFillTx/>
                <a:latin typeface="Arial"/>
                <a:ea typeface="+mn-ea"/>
                <a:cs typeface="+mn-cs"/>
              </a:rPr>
              <a:t>w/ </a:t>
            </a:r>
            <a:r>
              <a:rPr kumimoji="0" lang="en-US" sz="2000" b="0" i="0" u="none" strike="noStrike" kern="1200" cap="none" spc="0" normalizeH="0" baseline="0" noProof="0" dirty="0" err="1">
                <a:ln>
                  <a:noFill/>
                </a:ln>
                <a:solidFill>
                  <a:prstClr val="black"/>
                </a:solidFill>
                <a:effectLst/>
                <a:uLnTx/>
                <a:uFillTx/>
                <a:latin typeface="Arial"/>
                <a:ea typeface="+mn-ea"/>
                <a:cs typeface="+mn-cs"/>
              </a:rPr>
              <a:t>TrainIDs</a:t>
            </a:r>
            <a:r>
              <a:rPr kumimoji="0" lang="en-US" sz="2000" b="0" i="0" u="none" strike="noStrike" kern="1200" cap="none" spc="0" normalizeH="0" baseline="0" noProof="0" dirty="0">
                <a:ln>
                  <a:noFill/>
                </a:ln>
                <a:solidFill>
                  <a:prstClr val="black"/>
                </a:solidFill>
                <a:effectLst/>
                <a:uLnTx/>
                <a:uFillTx/>
                <a:latin typeface="Arial"/>
                <a:ea typeface="+mn-ea"/>
                <a:cs typeface="+mn-cs"/>
              </a:rPr>
              <a:t> / </a:t>
            </a:r>
            <a:r>
              <a:rPr kumimoji="0" lang="en-US" sz="2000" b="0" i="0" u="none" strike="noStrike" kern="1200" cap="none" spc="0" normalizeH="0" baseline="0" noProof="0" dirty="0" err="1">
                <a:ln>
                  <a:noFill/>
                </a:ln>
                <a:solidFill>
                  <a:prstClr val="black"/>
                </a:solidFill>
                <a:effectLst/>
                <a:uLnTx/>
                <a:uFillTx/>
                <a:latin typeface="Arial"/>
                <a:ea typeface="+mn-ea"/>
                <a:cs typeface="+mn-cs"/>
              </a:rPr>
              <a:t>MacroPulse</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r>
              <a:rPr kumimoji="0" lang="en-US" sz="2000" b="1" i="0" u="none" strike="noStrike" kern="1200" cap="none" spc="0" normalizeH="0" baseline="0" noProof="0" dirty="0">
                <a:ln>
                  <a:noFill/>
                </a:ln>
                <a:solidFill>
                  <a:srgbClr val="F18F1F"/>
                </a:solidFill>
                <a:effectLst/>
                <a:uLnTx/>
                <a:uFillTx/>
                <a:latin typeface="Arial"/>
                <a:ea typeface="+mn-ea"/>
                <a:cs typeface="+mn-cs"/>
              </a:rPr>
              <a:t>ongoing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Collect and make a list of all relevant documentation related to timing system </a:t>
            </a:r>
            <a:r>
              <a:rPr kumimoji="0" lang="en-US" sz="2000" b="1" i="0" u="none" strike="noStrike" kern="1200" cap="none" spc="0" normalizeH="0" baseline="0" noProof="0" dirty="0">
                <a:ln>
                  <a:noFill/>
                </a:ln>
                <a:solidFill>
                  <a:srgbClr val="F18F1F"/>
                </a:solidFill>
                <a:effectLst/>
                <a:uLnTx/>
                <a:uFillTx/>
                <a:latin typeface="Arial"/>
                <a:ea typeface="+mn-ea"/>
                <a:cs typeface="+mn-cs"/>
              </a:rPr>
              <a:t>ongoing</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Mailing list for internal communication of Timing Task Force team (</a:t>
            </a:r>
            <a:r>
              <a:rPr kumimoji="0" lang="en-US" sz="2000" b="1" i="0" u="none" strike="noStrike" kern="1200" cap="none" spc="0" normalizeH="0" baseline="0" noProof="0" dirty="0" err="1">
                <a:ln>
                  <a:noFill/>
                </a:ln>
                <a:solidFill>
                  <a:prstClr val="black"/>
                </a:solidFill>
                <a:effectLst/>
                <a:uLnTx/>
                <a:uFillTx/>
                <a:latin typeface="Arial"/>
                <a:ea typeface="+mn-ea"/>
                <a:cs typeface="+mn-cs"/>
              </a:rPr>
              <a:t>xfel</a:t>
            </a:r>
            <a:r>
              <a:rPr kumimoji="0" lang="en-US" sz="2000" b="1" i="0" u="none" strike="noStrike" kern="1200" cap="none" spc="0" normalizeH="0" baseline="0" noProof="0" dirty="0">
                <a:ln>
                  <a:noFill/>
                </a:ln>
                <a:solidFill>
                  <a:prstClr val="black"/>
                </a:solidFill>
                <a:effectLst/>
                <a:uLnTx/>
                <a:uFillTx/>
                <a:latin typeface="Arial"/>
                <a:ea typeface="+mn-ea"/>
                <a:cs typeface="+mn-cs"/>
              </a:rPr>
              <a:t>-timing)</a:t>
            </a:r>
            <a:r>
              <a:rPr kumimoji="0" lang="en-US" sz="2000" b="0" i="0" u="none" strike="noStrike" kern="1200" cap="none" spc="0" normalizeH="0" baseline="0" noProof="0" dirty="0">
                <a:ln>
                  <a:noFill/>
                </a:ln>
                <a:solidFill>
                  <a:prstClr val="black"/>
                </a:solidFill>
                <a:effectLst/>
                <a:uLnTx/>
                <a:uFillTx/>
                <a:latin typeface="Arial"/>
                <a:ea typeface="+mn-ea"/>
                <a:cs typeface="+mn-cs"/>
              </a:rPr>
              <a:t> and mailing list for the Timing related announcements (</a:t>
            </a:r>
            <a:r>
              <a:rPr kumimoji="0" lang="en-US" sz="2000" b="1" i="0" u="none" strike="noStrike" kern="1200" cap="none" spc="0" normalizeH="0" baseline="0" noProof="0" dirty="0" err="1">
                <a:ln>
                  <a:noFill/>
                </a:ln>
                <a:solidFill>
                  <a:prstClr val="black"/>
                </a:solidFill>
                <a:effectLst/>
                <a:uLnTx/>
                <a:uFillTx/>
                <a:latin typeface="Arial"/>
                <a:ea typeface="+mn-ea"/>
                <a:cs typeface="+mn-cs"/>
              </a:rPr>
              <a:t>xfel</a:t>
            </a:r>
            <a:r>
              <a:rPr kumimoji="0" lang="en-US" sz="2000" b="1" i="0" u="none" strike="noStrike" kern="1200" cap="none" spc="0" normalizeH="0" baseline="0" noProof="0" dirty="0">
                <a:ln>
                  <a:noFill/>
                </a:ln>
                <a:solidFill>
                  <a:prstClr val="black"/>
                </a:solidFill>
                <a:effectLst/>
                <a:uLnTx/>
                <a:uFillTx/>
                <a:latin typeface="Arial"/>
                <a:ea typeface="+mn-ea"/>
                <a:cs typeface="+mn-cs"/>
              </a:rPr>
              <a:t>-timing-info)</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Setup of a </a:t>
            </a:r>
            <a:r>
              <a:rPr kumimoji="0" lang="en-US" sz="2000" b="1" i="0" u="none" strike="noStrike" kern="1200" cap="none" spc="0" normalizeH="0" baseline="0" noProof="0" dirty="0">
                <a:ln>
                  <a:noFill/>
                </a:ln>
                <a:solidFill>
                  <a:prstClr val="black"/>
                </a:solidFill>
                <a:effectLst/>
                <a:uLnTx/>
                <a:uFillTx/>
                <a:latin typeface="Arial"/>
                <a:ea typeface="+mn-ea"/>
                <a:cs typeface="+mn-cs"/>
              </a:rPr>
              <a:t>permanent</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r>
              <a:rPr kumimoji="0" lang="en-US" sz="2000" b="1" i="0" u="none" strike="noStrike" kern="1200" cap="none" spc="0" normalizeH="0" baseline="0" noProof="0" dirty="0">
                <a:ln>
                  <a:noFill/>
                </a:ln>
                <a:solidFill>
                  <a:prstClr val="black"/>
                </a:solidFill>
                <a:effectLst/>
                <a:uLnTx/>
                <a:uFillTx/>
                <a:latin typeface="Arial"/>
                <a:ea typeface="+mn-ea"/>
                <a:cs typeface="+mn-cs"/>
              </a:rPr>
              <a:t>timing board </a:t>
            </a:r>
            <a:r>
              <a:rPr kumimoji="0" lang="en-US" sz="2000" b="0" i="0" u="none" strike="noStrike" kern="1200" cap="none" spc="0" normalizeH="0" baseline="0" noProof="0" dirty="0">
                <a:ln>
                  <a:noFill/>
                </a:ln>
                <a:solidFill>
                  <a:prstClr val="black"/>
                </a:solidFill>
                <a:effectLst/>
                <a:uLnTx/>
                <a:uFillTx/>
                <a:latin typeface="Arial"/>
                <a:ea typeface="+mn-ea"/>
                <a:cs typeface="+mn-cs"/>
              </a:rPr>
              <a:t>as expert committee on timing matters and required modifications</a:t>
            </a:r>
          </a:p>
        </p:txBody>
      </p:sp>
    </p:spTree>
    <p:extLst>
      <p:ext uri="{BB962C8B-B14F-4D97-AF65-F5344CB8AC3E}">
        <p14:creationId xmlns:p14="http://schemas.microsoft.com/office/powerpoint/2010/main" val="25144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Themes for workshop </a:t>
            </a:r>
            <a:r>
              <a:rPr lang="en-US" sz="2800" dirty="0" err="1"/>
              <a:t>Travemünde</a:t>
            </a:r>
            <a:r>
              <a:rPr lang="en-US" sz="2800" dirty="0"/>
              <a:t>, January 9-10, 2019</a:t>
            </a:r>
          </a:p>
        </p:txBody>
      </p:sp>
      <p:sp>
        <p:nvSpPr>
          <p:cNvPr id="3" name="Rectangle 2"/>
          <p:cNvSpPr/>
          <p:nvPr/>
        </p:nvSpPr>
        <p:spPr>
          <a:xfrm>
            <a:off x="7706343" y="3983759"/>
            <a:ext cx="3482741" cy="1481771"/>
          </a:xfrm>
          <a:prstGeom prst="rect">
            <a:avLst/>
          </a:prstGeom>
          <a:solidFill>
            <a:srgbClr val="FF6600"/>
          </a:solidFill>
        </p:spPr>
        <p:txBody>
          <a:bodyPr rtlCol="0" anchor="ctr">
            <a:noAutofit/>
          </a:bodyPr>
          <a:lstStyle/>
          <a:p>
            <a:pPr algn="ctr">
              <a:lnSpc>
                <a:spcPct val="113000"/>
              </a:lnSpc>
            </a:pPr>
            <a:r>
              <a:rPr lang="en-US" sz="2800" dirty="0" err="1"/>
              <a:t>Development</a:t>
            </a:r>
          </a:p>
        </p:txBody>
      </p:sp>
      <p:sp>
        <p:nvSpPr>
          <p:cNvPr id="4" name="Rectangle 3"/>
          <p:cNvSpPr/>
          <p:nvPr/>
        </p:nvSpPr>
        <p:spPr>
          <a:xfrm>
            <a:off x="3864603" y="1429129"/>
            <a:ext cx="3482741" cy="1481771"/>
          </a:xfrm>
          <a:prstGeom prst="rect">
            <a:avLst/>
          </a:prstGeom>
          <a:solidFill>
            <a:srgbClr val="3366FF"/>
          </a:solidFill>
        </p:spPr>
        <p:txBody>
          <a:bodyPr rtlCol="0" anchor="ctr">
            <a:noAutofit/>
          </a:bodyPr>
          <a:lstStyle/>
          <a:p>
            <a:pPr algn="ctr">
              <a:lnSpc>
                <a:spcPct val="113000"/>
              </a:lnSpc>
            </a:pPr>
            <a:r>
              <a:rPr lang="en-US" sz="2800" dirty="0" err="1"/>
              <a:t>Stability</a:t>
            </a:r>
          </a:p>
        </p:txBody>
      </p:sp>
      <p:sp>
        <p:nvSpPr>
          <p:cNvPr id="5" name="Rectangle 4"/>
          <p:cNvSpPr/>
          <p:nvPr/>
        </p:nvSpPr>
        <p:spPr>
          <a:xfrm>
            <a:off x="1177695" y="4109408"/>
            <a:ext cx="3482741" cy="1481771"/>
          </a:xfrm>
          <a:prstGeom prst="rect">
            <a:avLst/>
          </a:prstGeom>
          <a:solidFill>
            <a:srgbClr val="008000"/>
          </a:solidFill>
        </p:spPr>
        <p:txBody>
          <a:bodyPr rtlCol="0" anchor="ctr">
            <a:noAutofit/>
          </a:bodyPr>
          <a:lstStyle/>
          <a:p>
            <a:pPr algn="ctr">
              <a:lnSpc>
                <a:spcPct val="113000"/>
              </a:lnSpc>
            </a:pPr>
            <a:r>
              <a:rPr lang="en-US" sz="2800" dirty="0" err="1"/>
              <a:t>Parallel Operation, EPS, MPS</a:t>
            </a:r>
          </a:p>
        </p:txBody>
      </p:sp>
      <p:sp>
        <p:nvSpPr>
          <p:cNvPr id="6" name="TextBox 5"/>
          <p:cNvSpPr txBox="1"/>
          <p:nvPr/>
        </p:nvSpPr>
        <p:spPr>
          <a:xfrm>
            <a:off x="6778546" y="5591179"/>
            <a:ext cx="4906626" cy="788994"/>
          </a:xfrm>
          <a:prstGeom prst="rect">
            <a:avLst/>
          </a:prstGeom>
          <a:noFill/>
        </p:spPr>
        <p:txBody>
          <a:bodyPr wrap="square" rtlCol="0">
            <a:noAutofit/>
          </a:bodyPr>
          <a:lstStyle/>
          <a:p>
            <a:pPr algn="ctr">
              <a:lnSpc>
                <a:spcPct val="112000"/>
              </a:lnSpc>
            </a:pPr>
            <a:r>
              <a:rPr lang="en-US" sz="2000" dirty="0"/>
              <a:t>“Develop new </a:t>
            </a:r>
            <a:r>
              <a:rPr lang="en-US" sz="2000" dirty="0" err="1"/>
              <a:t>capabilites</a:t>
            </a:r>
            <a:r>
              <a:rPr lang="en-US" sz="2000" dirty="0"/>
              <a:t> that we would like to have tomorrow” </a:t>
            </a:r>
          </a:p>
        </p:txBody>
      </p:sp>
      <p:sp>
        <p:nvSpPr>
          <p:cNvPr id="7" name="TextBox 6"/>
          <p:cNvSpPr txBox="1"/>
          <p:nvPr/>
        </p:nvSpPr>
        <p:spPr>
          <a:xfrm>
            <a:off x="3768393" y="2968633"/>
            <a:ext cx="3676693" cy="788994"/>
          </a:xfrm>
          <a:prstGeom prst="rect">
            <a:avLst/>
          </a:prstGeom>
          <a:noFill/>
        </p:spPr>
        <p:txBody>
          <a:bodyPr wrap="square" rtlCol="0">
            <a:noAutofit/>
          </a:bodyPr>
          <a:lstStyle/>
          <a:p>
            <a:pPr algn="ctr">
              <a:lnSpc>
                <a:spcPct val="112000"/>
              </a:lnSpc>
            </a:pPr>
            <a:r>
              <a:rPr lang="en-US" sz="2000" dirty="0"/>
              <a:t>“Improve the </a:t>
            </a:r>
            <a:r>
              <a:rPr lang="en-US" sz="2000" dirty="0" err="1"/>
              <a:t>capabilites</a:t>
            </a:r>
            <a:r>
              <a:rPr lang="en-US" sz="2000" dirty="0"/>
              <a:t> that we have today” </a:t>
            </a:r>
          </a:p>
        </p:txBody>
      </p:sp>
      <p:sp>
        <p:nvSpPr>
          <p:cNvPr id="8" name="TextBox 7"/>
          <p:cNvSpPr txBox="1"/>
          <p:nvPr/>
        </p:nvSpPr>
        <p:spPr>
          <a:xfrm>
            <a:off x="754376" y="5687399"/>
            <a:ext cx="4486376" cy="984532"/>
          </a:xfrm>
          <a:prstGeom prst="rect">
            <a:avLst/>
          </a:prstGeom>
          <a:noFill/>
        </p:spPr>
        <p:txBody>
          <a:bodyPr wrap="square" rtlCol="0">
            <a:noAutofit/>
          </a:bodyPr>
          <a:lstStyle/>
          <a:p>
            <a:pPr algn="ctr">
              <a:lnSpc>
                <a:spcPct val="112000"/>
              </a:lnSpc>
            </a:pPr>
            <a:r>
              <a:rPr lang="en-US" sz="2000" dirty="0"/>
              <a:t>“Do the urgent things that we should have done yesterday” </a:t>
            </a:r>
          </a:p>
        </p:txBody>
      </p:sp>
      <p:pic>
        <p:nvPicPr>
          <p:cNvPr id="10" name="Picture 9">
            <a:extLst>
              <a:ext uri="{FF2B5EF4-FFF2-40B4-BE49-F238E27FC236}">
                <a16:creationId xmlns:a16="http://schemas.microsoft.com/office/drawing/2014/main" id="{BF00E38C-BC23-EA41-8982-1C4F62C7A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1213" y="981130"/>
            <a:ext cx="3568700" cy="2514600"/>
          </a:xfrm>
          <a:prstGeom prst="rect">
            <a:avLst/>
          </a:prstGeom>
        </p:spPr>
      </p:pic>
    </p:spTree>
    <p:extLst>
      <p:ext uri="{BB962C8B-B14F-4D97-AF65-F5344CB8AC3E}">
        <p14:creationId xmlns:p14="http://schemas.microsoft.com/office/powerpoint/2010/main" val="34924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115C-BF55-6947-AA6C-F5AE8EE9C7C1}"/>
              </a:ext>
            </a:extLst>
          </p:cNvPr>
          <p:cNvSpPr>
            <a:spLocks noGrp="1"/>
          </p:cNvSpPr>
          <p:nvPr>
            <p:ph type="title"/>
          </p:nvPr>
        </p:nvSpPr>
        <p:spPr/>
        <p:txBody>
          <a:bodyPr/>
          <a:lstStyle/>
          <a:p>
            <a:r>
              <a:rPr lang="en-US" sz="2800" dirty="0"/>
              <a:t>Working Group Parallel Operations, EPS&amp;MPS: Project 4</a:t>
            </a:r>
            <a:endParaRPr lang="en-US" dirty="0"/>
          </a:p>
        </p:txBody>
      </p:sp>
      <p:sp>
        <p:nvSpPr>
          <p:cNvPr id="3" name="Footer Placeholder 2">
            <a:extLst>
              <a:ext uri="{FF2B5EF4-FFF2-40B4-BE49-F238E27FC236}">
                <a16:creationId xmlns:a16="http://schemas.microsoft.com/office/drawing/2014/main" id="{0A9B0AF9-61C6-7F44-8EFB-35EFED2F465E}"/>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5BA69197-17C3-C144-99E5-0FE1C85B3CB6}"/>
              </a:ext>
            </a:extLst>
          </p:cNvPr>
          <p:cNvSpPr>
            <a:spLocks noGrp="1"/>
          </p:cNvSpPr>
          <p:nvPr>
            <p:ph type="body" sz="quarter" idx="13"/>
          </p:nvPr>
        </p:nvSpPr>
        <p:spPr/>
        <p:txBody>
          <a:bodyPr/>
          <a:lstStyle/>
          <a:p>
            <a:r>
              <a:rPr lang="en-US" dirty="0"/>
              <a:t>Scanning of soft X-ray mono</a:t>
            </a:r>
          </a:p>
        </p:txBody>
      </p:sp>
      <p:sp>
        <p:nvSpPr>
          <p:cNvPr id="5" name="Rectangle 4">
            <a:extLst>
              <a:ext uri="{FF2B5EF4-FFF2-40B4-BE49-F238E27FC236}">
                <a16:creationId xmlns:a16="http://schemas.microsoft.com/office/drawing/2014/main" id="{5842BB1B-75C5-844F-A3F3-50159B72DA9F}"/>
              </a:ext>
            </a:extLst>
          </p:cNvPr>
          <p:cNvSpPr/>
          <p:nvPr/>
        </p:nvSpPr>
        <p:spPr>
          <a:xfrm>
            <a:off x="333327" y="1178946"/>
            <a:ext cx="11450685" cy="449969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18F1F"/>
              </a:solidFill>
              <a:effectLst/>
              <a:uLnTx/>
              <a:uFillTx/>
              <a:latin typeface="Arial"/>
              <a:ea typeface="+mn-ea"/>
              <a:cs typeface="+mn-cs"/>
            </a:endParaRPr>
          </a:p>
          <a:p>
            <a:pPr>
              <a:lnSpc>
                <a:spcPct val="112000"/>
              </a:lnSpc>
            </a:pPr>
            <a:r>
              <a:rPr kumimoji="0" lang="en-US" sz="2000" b="1" i="0" u="none" strike="noStrike" kern="1200" cap="none" spc="0" normalizeH="0" baseline="0" noProof="0" dirty="0">
                <a:ln>
                  <a:noFill/>
                </a:ln>
                <a:solidFill>
                  <a:srgbClr val="F18F1F"/>
                </a:solidFill>
                <a:effectLst/>
                <a:uLnTx/>
                <a:uFillTx/>
                <a:latin typeface="Arial"/>
                <a:ea typeface="+mn-ea"/>
                <a:cs typeface="+mn-cs"/>
              </a:rPr>
              <a:t>Topics: </a:t>
            </a:r>
            <a:r>
              <a:rPr lang="en-US" sz="2000" dirty="0"/>
              <a:t>(Development) Scanning of SASE3 soft mono synchronous to small undulator gap scans</a:t>
            </a:r>
          </a:p>
          <a:p>
            <a:pPr marL="269875" indent="-269875">
              <a:lnSpc>
                <a:spcPct val="112000"/>
              </a:lnSpc>
              <a:buBlip>
                <a:blip r:embed="rId2"/>
              </a:buBlip>
            </a:pPr>
            <a:r>
              <a:rPr lang="en-US" sz="2000" dirty="0"/>
              <a:t> Andreas, Suren, Lars, (Alessandro, </a:t>
            </a:r>
            <a:r>
              <a:rPr lang="en-US" sz="2000" dirty="0" err="1"/>
              <a:t>Liuba</a:t>
            </a:r>
            <a:r>
              <a:rPr lang="en-US" sz="2000" dirty="0"/>
              <a:t>, Dirk, Harald, Olaf </a:t>
            </a:r>
            <a:r>
              <a:rPr lang="en-US" sz="2000" dirty="0" err="1"/>
              <a:t>Hensler</a:t>
            </a:r>
            <a:r>
              <a:rPr lang="en-US" sz="2000" dirty="0"/>
              <a:t>, Daniele La Civita, Natalia </a:t>
            </a:r>
            <a:r>
              <a:rPr lang="en-US" sz="2000" dirty="0" err="1"/>
              <a:t>Gerassimova</a:t>
            </a:r>
            <a:r>
              <a:rPr lang="en-US" sz="2000" dirty="0"/>
              <a:t>, David </a:t>
            </a:r>
            <a:r>
              <a:rPr lang="en-US" sz="2000" dirty="0" err="1"/>
              <a:t>Hickin</a:t>
            </a:r>
            <a:r>
              <a:rPr lang="en-US" sz="2000" dirty="0"/>
              <a:t>).</a:t>
            </a:r>
          </a:p>
          <a:p>
            <a:pPr marL="269875" indent="-269875">
              <a:lnSpc>
                <a:spcPct val="112000"/>
              </a:lnSpc>
              <a:buBlip>
                <a:blip r:embed="rId2"/>
              </a:buBlip>
            </a:pPr>
            <a:r>
              <a:rPr lang="en-US" sz="2000" dirty="0"/>
              <a:t> 0.6 eV per second is the typical ‘on the fly’ speed of the soft mono</a:t>
            </a:r>
          </a:p>
          <a:p>
            <a:pPr marL="269875" indent="-269875">
              <a:lnSpc>
                <a:spcPct val="112000"/>
              </a:lnSpc>
              <a:buBlip>
                <a:blip r:embed="rId2"/>
              </a:buBlip>
            </a:pPr>
            <a:r>
              <a:rPr lang="en-US" sz="2000" dirty="0"/>
              <a:t> Undulators are not synchronized among each other, but should be OK for these small motions</a:t>
            </a:r>
          </a:p>
          <a:p>
            <a:pPr marL="269875" indent="-269875">
              <a:lnSpc>
                <a:spcPct val="112000"/>
              </a:lnSpc>
              <a:buBlip>
                <a:blip r:embed="rId2"/>
              </a:buBlip>
            </a:pPr>
            <a:r>
              <a:rPr lang="en-US" sz="2000" dirty="0"/>
              <a:t> Mono may be master, requesting </a:t>
            </a:r>
            <a:r>
              <a:rPr lang="en-US" sz="2000" dirty="0" err="1"/>
              <a:t>enegry</a:t>
            </a:r>
            <a:r>
              <a:rPr lang="en-US" sz="2000" dirty="0"/>
              <a:t> change</a:t>
            </a:r>
          </a:p>
          <a:p>
            <a:pPr marL="269875" indent="-269875">
              <a:lnSpc>
                <a:spcPct val="112000"/>
              </a:lnSpc>
              <a:buBlip>
                <a:blip r:embed="rId2"/>
              </a:buBlip>
            </a:pPr>
            <a:r>
              <a:rPr lang="en-US" sz="2000" dirty="0"/>
              <a:t> Couple over Karabo-</a:t>
            </a:r>
            <a:r>
              <a:rPr lang="en-US" sz="2000" dirty="0" err="1"/>
              <a:t>Doocs</a:t>
            </a:r>
            <a:r>
              <a:rPr lang="en-US" sz="2000" dirty="0"/>
              <a:t> bridge the energy</a:t>
            </a:r>
          </a:p>
          <a:p>
            <a:pPr marL="269875" indent="-269875">
              <a:lnSpc>
                <a:spcPct val="112000"/>
              </a:lnSpc>
              <a:buBlip>
                <a:blip r:embed="rId2"/>
              </a:buBlip>
            </a:pPr>
            <a:r>
              <a:rPr lang="en-US" sz="2000" dirty="0"/>
              <a:t> Requires undulator movement requested via Karabo </a:t>
            </a:r>
          </a:p>
          <a:p>
            <a:pPr marL="269875" indent="-269875">
              <a:lnSpc>
                <a:spcPct val="112000"/>
              </a:lnSpc>
              <a:buBlip>
                <a:blip r:embed="rId2"/>
              </a:buBlip>
            </a:pPr>
            <a:r>
              <a:rPr lang="en-US" sz="2000" dirty="0"/>
              <a:t> Requires test to see whether undulator stepping </a:t>
            </a:r>
          </a:p>
          <a:p>
            <a:pPr marL="269875" indent="-269875">
              <a:lnSpc>
                <a:spcPct val="112000"/>
              </a:lnSpc>
              <a:buBlip>
                <a:blip r:embed="rId2"/>
              </a:buBlip>
            </a:pPr>
            <a:r>
              <a:rPr lang="en-US" sz="2000" dirty="0"/>
              <a:t> Discuss implications with D3</a:t>
            </a:r>
          </a:p>
          <a:p>
            <a:pPr marL="269875" indent="-269875">
              <a:lnSpc>
                <a:spcPct val="112000"/>
              </a:lnSpc>
              <a:buBlip>
                <a:blip r:embed="rId2"/>
              </a:buBlip>
            </a:pPr>
            <a:r>
              <a:rPr lang="en-US" sz="2000" dirty="0"/>
              <a:t> 3-6 months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37135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0C2ED-93BD-D340-8151-BEB1F1F4076F}"/>
              </a:ext>
            </a:extLst>
          </p:cNvPr>
          <p:cNvSpPr>
            <a:spLocks noGrp="1"/>
          </p:cNvSpPr>
          <p:nvPr>
            <p:ph type="title"/>
          </p:nvPr>
        </p:nvSpPr>
        <p:spPr>
          <a:xfrm>
            <a:off x="407988" y="349610"/>
            <a:ext cx="11376024" cy="1059059"/>
          </a:xfrm>
        </p:spPr>
        <p:txBody>
          <a:bodyPr/>
          <a:lstStyle/>
          <a:p>
            <a:r>
              <a:rPr lang="en-US" dirty="0"/>
              <a:t>Experience SCS: Femtosecond </a:t>
            </a:r>
            <a:br>
              <a:rPr lang="en-US" dirty="0"/>
            </a:br>
            <a:r>
              <a:rPr lang="en-US" dirty="0"/>
              <a:t>X-ray absorption  Spectroscopy </a:t>
            </a:r>
          </a:p>
        </p:txBody>
      </p:sp>
      <p:sp>
        <p:nvSpPr>
          <p:cNvPr id="4" name="Content Placeholder 3">
            <a:extLst>
              <a:ext uri="{FF2B5EF4-FFF2-40B4-BE49-F238E27FC236}">
                <a16:creationId xmlns:a16="http://schemas.microsoft.com/office/drawing/2014/main" id="{7FA2CD58-6225-B344-9C83-241FD47449F7}"/>
              </a:ext>
            </a:extLst>
          </p:cNvPr>
          <p:cNvSpPr>
            <a:spLocks noGrp="1"/>
          </p:cNvSpPr>
          <p:nvPr>
            <p:ph idx="1"/>
          </p:nvPr>
        </p:nvSpPr>
        <p:spPr>
          <a:xfrm>
            <a:off x="611187" y="1673204"/>
            <a:ext cx="5311962" cy="1825370"/>
          </a:xfrm>
        </p:spPr>
        <p:txBody>
          <a:bodyPr/>
          <a:lstStyle/>
          <a:p>
            <a:r>
              <a:rPr lang="en-US" dirty="0"/>
              <a:t>Continuous Soft x-ray Monochromator Scan between two photon energies:</a:t>
            </a:r>
            <a:br>
              <a:rPr lang="en-US" dirty="0"/>
            </a:br>
            <a:r>
              <a:rPr lang="en-US" dirty="0"/>
              <a:t>Here across SASE3 bandwidth 1%</a:t>
            </a:r>
          </a:p>
          <a:p>
            <a:r>
              <a:rPr lang="en-US" dirty="0"/>
              <a:t>Gap scan in development to span over several SASE3 bandwidths</a:t>
            </a:r>
          </a:p>
        </p:txBody>
      </p:sp>
      <p:sp>
        <p:nvSpPr>
          <p:cNvPr id="5" name="TextBox 6">
            <a:extLst>
              <a:ext uri="{FF2B5EF4-FFF2-40B4-BE49-F238E27FC236}">
                <a16:creationId xmlns:a16="http://schemas.microsoft.com/office/drawing/2014/main" id="{C76716AF-1BF2-0346-81E7-896411699438}"/>
              </a:ext>
            </a:extLst>
          </p:cNvPr>
          <p:cNvSpPr txBox="1"/>
          <p:nvPr/>
        </p:nvSpPr>
        <p:spPr>
          <a:xfrm>
            <a:off x="615057" y="3498573"/>
            <a:ext cx="5739594" cy="2886323"/>
          </a:xfrm>
          <a:prstGeom prst="rect">
            <a:avLst/>
          </a:prstGeom>
          <a:solidFill>
            <a:schemeClr val="accent3"/>
          </a:solidFill>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Ni L3 edge ( 30 nm ), 852 eV, 1.1MHz, ~25fs pulses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Scan speed is 55 </a:t>
            </a:r>
            <a:r>
              <a:rPr kumimoji="0" lang="en-GB" sz="1800" b="1" i="0" u="none" strike="noStrike" kern="1200" cap="none" spc="0" normalizeH="0" baseline="0" noProof="0" dirty="0" err="1">
                <a:ln>
                  <a:noFill/>
                </a:ln>
                <a:solidFill>
                  <a:prstClr val="white"/>
                </a:solidFill>
                <a:effectLst/>
                <a:uLnTx/>
                <a:uFillTx/>
                <a:latin typeface="Arial"/>
                <a:ea typeface="+mn-ea"/>
                <a:cs typeface="+mn-cs"/>
              </a:rPr>
              <a:t>meV</a:t>
            </a:r>
            <a:r>
              <a:rPr kumimoji="0" lang="en-GB" sz="1800" b="1" i="0" u="none" strike="noStrike" kern="1200" cap="none" spc="0" normalizeH="0" baseline="0" noProof="0" dirty="0">
                <a:ln>
                  <a:noFill/>
                </a:ln>
                <a:solidFill>
                  <a:prstClr val="white"/>
                </a:solidFill>
                <a:effectLst/>
                <a:uLnTx/>
                <a:uFillTx/>
                <a:latin typeface="Arial"/>
                <a:ea typeface="+mn-ea"/>
                <a:cs typeface="+mn-cs"/>
              </a:rPr>
              <a:t> / pulse train, 3 times slower than the resolving power of the mono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scanning 10 eV = 180 pulse trains = 18 sec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1-3µJ / pulse x 150 pulses x 10Hz =1-3x10</a:t>
            </a:r>
            <a:r>
              <a:rPr kumimoji="0" lang="en-GB" sz="1800" b="1" i="0" u="none" strike="noStrike" kern="1200" cap="none" spc="0" normalizeH="0" baseline="30000" noProof="0" dirty="0">
                <a:ln>
                  <a:noFill/>
                </a:ln>
                <a:solidFill>
                  <a:prstClr val="white"/>
                </a:solidFill>
                <a:effectLst/>
                <a:uLnTx/>
                <a:uFillTx/>
                <a:latin typeface="Arial"/>
                <a:ea typeface="+mn-ea"/>
                <a:cs typeface="+mn-cs"/>
              </a:rPr>
              <a:t>13</a:t>
            </a:r>
            <a:r>
              <a:rPr kumimoji="0" lang="en-GB" sz="1800" b="1" i="0" u="none" strike="noStrike" kern="1200" cap="none" spc="0" normalizeH="0" baseline="0" noProof="0" dirty="0">
                <a:ln>
                  <a:noFill/>
                </a:ln>
                <a:solidFill>
                  <a:prstClr val="white"/>
                </a:solidFill>
                <a:effectLst/>
                <a:uLnTx/>
                <a:uFillTx/>
                <a:latin typeface="Arial"/>
                <a:ea typeface="+mn-ea"/>
                <a:cs typeface="+mn-cs"/>
              </a:rPr>
              <a:t> </a:t>
            </a:r>
            <a:r>
              <a:rPr kumimoji="0" lang="en-GB" sz="1800" b="1" i="0" u="none" strike="noStrike" kern="1200" cap="none" spc="0" normalizeH="0" baseline="0" noProof="0" dirty="0" err="1">
                <a:ln>
                  <a:noFill/>
                </a:ln>
                <a:solidFill>
                  <a:prstClr val="white"/>
                </a:solidFill>
                <a:effectLst/>
                <a:uLnTx/>
                <a:uFillTx/>
                <a:latin typeface="Arial"/>
                <a:ea typeface="+mn-ea"/>
                <a:cs typeface="+mn-cs"/>
              </a:rPr>
              <a:t>ph</a:t>
            </a:r>
            <a:r>
              <a:rPr kumimoji="0" lang="en-GB" sz="1800" b="1" i="0" u="none" strike="noStrike" kern="1200" cap="none" spc="0" normalizeH="0" baseline="0" noProof="0" dirty="0">
                <a:ln>
                  <a:noFill/>
                </a:ln>
                <a:solidFill>
                  <a:prstClr val="white"/>
                </a:solidFill>
                <a:effectLst/>
                <a:uLnTx/>
                <a:uFillTx/>
                <a:latin typeface="Arial"/>
                <a:ea typeface="+mn-ea"/>
                <a:cs typeface="+mn-cs"/>
              </a:rPr>
              <a:t>/sec</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a:ea typeface="+mn-ea"/>
                <a:cs typeface="+mn-cs"/>
              </a:rPr>
              <a:t>Non-destructive!</a:t>
            </a:r>
          </a:p>
        </p:txBody>
      </p:sp>
      <p:pic>
        <p:nvPicPr>
          <p:cNvPr id="6" name="movie_xas_run1_bin80_74L">
            <a:hlinkClick r:id="" action="ppaction://media"/>
            <a:extLst>
              <a:ext uri="{FF2B5EF4-FFF2-40B4-BE49-F238E27FC236}">
                <a16:creationId xmlns:a16="http://schemas.microsoft.com/office/drawing/2014/main" id="{C88E46CE-8D64-B64F-AEDB-44348D530C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6152" y="607267"/>
            <a:ext cx="4266162" cy="6058454"/>
          </a:xfrm>
          <a:prstGeom prst="rect">
            <a:avLst/>
          </a:prstGeom>
        </p:spPr>
      </p:pic>
    </p:spTree>
    <p:extLst>
      <p:ext uri="{BB962C8B-B14F-4D97-AF65-F5344CB8AC3E}">
        <p14:creationId xmlns:p14="http://schemas.microsoft.com/office/powerpoint/2010/main" val="1738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743D-57AB-384F-ABA1-8BB4E38BDF21}"/>
              </a:ext>
            </a:extLst>
          </p:cNvPr>
          <p:cNvSpPr>
            <a:spLocks noGrp="1"/>
          </p:cNvSpPr>
          <p:nvPr>
            <p:ph type="title"/>
          </p:nvPr>
        </p:nvSpPr>
        <p:spPr/>
        <p:txBody>
          <a:bodyPr/>
          <a:lstStyle/>
          <a:p>
            <a:r>
              <a:rPr lang="en-US" sz="2000" dirty="0"/>
              <a:t>Test of I</a:t>
            </a:r>
            <a:r>
              <a:rPr lang="en-US" sz="2000" baseline="-25000" dirty="0"/>
              <a:t>0 </a:t>
            </a:r>
            <a:r>
              <a:rPr lang="en-US" sz="2000" dirty="0"/>
              <a:t>/ I</a:t>
            </a:r>
            <a:r>
              <a:rPr lang="en-US" sz="2000" baseline="-25000" dirty="0"/>
              <a:t>1</a:t>
            </a:r>
            <a:r>
              <a:rPr lang="en-US" sz="2000" dirty="0"/>
              <a:t> correlation without sample</a:t>
            </a:r>
            <a:endParaRPr lang="de-DE"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388" y="2492146"/>
            <a:ext cx="3708372" cy="275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63972" y="1948070"/>
            <a:ext cx="4094922" cy="457200"/>
          </a:xfrm>
          <a:prstGeom prst="rect">
            <a:avLst/>
          </a:prstGeom>
          <a:noFill/>
        </p:spPr>
        <p:txBody>
          <a:bodyPr wrap="none" rtlCol="0">
            <a:noAutofit/>
          </a:bodyPr>
          <a:lstStyle/>
          <a:p>
            <a:pPr>
              <a:lnSpc>
                <a:spcPct val="112000"/>
              </a:lnSpc>
            </a:pPr>
            <a:r>
              <a:rPr lang="en-US" sz="1400" dirty="0"/>
              <a:t>Repetition rate and pulse energy dependence</a:t>
            </a:r>
            <a:endParaRPr lang="de-DE" sz="1400" dirty="0" err="1"/>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588" y="2492146"/>
            <a:ext cx="3693958" cy="2750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7013339" y="1940118"/>
            <a:ext cx="2320456" cy="457200"/>
          </a:xfrm>
          <a:prstGeom prst="rect">
            <a:avLst/>
          </a:prstGeom>
          <a:noFill/>
        </p:spPr>
        <p:txBody>
          <a:bodyPr wrap="none" rtlCol="0">
            <a:noAutofit/>
          </a:bodyPr>
          <a:lstStyle/>
          <a:p>
            <a:pPr>
              <a:lnSpc>
                <a:spcPct val="112000"/>
              </a:lnSpc>
            </a:pPr>
            <a:r>
              <a:rPr lang="en-US" sz="1400" dirty="0"/>
              <a:t>Varying the HAMP voltage</a:t>
            </a:r>
            <a:endParaRPr lang="de-DE" sz="1400" dirty="0" err="1"/>
          </a:p>
        </p:txBody>
      </p:sp>
    </p:spTree>
    <p:extLst>
      <p:ext uri="{BB962C8B-B14F-4D97-AF65-F5344CB8AC3E}">
        <p14:creationId xmlns:p14="http://schemas.microsoft.com/office/powerpoint/2010/main" val="139396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743D-57AB-384F-ABA1-8BB4E38BDF21}"/>
              </a:ext>
            </a:extLst>
          </p:cNvPr>
          <p:cNvSpPr>
            <a:spLocks noGrp="1"/>
          </p:cNvSpPr>
          <p:nvPr>
            <p:ph type="title"/>
          </p:nvPr>
        </p:nvSpPr>
        <p:spPr/>
        <p:txBody>
          <a:bodyPr/>
          <a:lstStyle/>
          <a:p>
            <a:r>
              <a:rPr lang="en-US" sz="2000" dirty="0"/>
              <a:t>X-ray absorption spectroscopy</a:t>
            </a:r>
            <a:br>
              <a:rPr lang="en-US" sz="2000" dirty="0"/>
            </a:br>
            <a:r>
              <a:rPr lang="en-US" sz="2000" dirty="0"/>
              <a:t>with manual gap scan at SCS</a:t>
            </a:r>
            <a:endParaRPr lang="de-DE" sz="2000" dirty="0"/>
          </a:p>
        </p:txBody>
      </p:sp>
      <p:pic>
        <p:nvPicPr>
          <p:cNvPr id="7" name="Picture 2" descr="D:\SCS beamline\GapScan_pulses\XASgapscan_run782_p900074_MCP3.png">
            <a:extLst>
              <a:ext uri="{FF2B5EF4-FFF2-40B4-BE49-F238E27FC236}">
                <a16:creationId xmlns:a16="http://schemas.microsoft.com/office/drawing/2014/main" id="{80EB2130-8649-0747-B81B-4F112D1FEA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58" y="2214258"/>
            <a:ext cx="6076804" cy="40512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SCS beamline\GapScan_fccd\sum_run_831_832_833_medium_high_gain_data.png">
            <a:extLst>
              <a:ext uri="{FF2B5EF4-FFF2-40B4-BE49-F238E27FC236}">
                <a16:creationId xmlns:a16="http://schemas.microsoft.com/office/drawing/2014/main" id="{DAEE7EB8-1E96-964E-B22D-E41724282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85" y="1955160"/>
            <a:ext cx="5951515" cy="44644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A330ECA-FC5F-7F45-9C9F-4550DD6F3A30}"/>
              </a:ext>
            </a:extLst>
          </p:cNvPr>
          <p:cNvSpPr txBox="1"/>
          <p:nvPr/>
        </p:nvSpPr>
        <p:spPr>
          <a:xfrm>
            <a:off x="118177" y="6265460"/>
            <a:ext cx="5564459"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a:t>Ni metal, XAS with XGM-TIM, transmission 1%, 150 pulses</a:t>
            </a:r>
            <a:endParaRPr lang="de-DE" sz="1600" dirty="0"/>
          </a:p>
        </p:txBody>
      </p:sp>
      <p:sp>
        <p:nvSpPr>
          <p:cNvPr id="10" name="TextBox 9">
            <a:extLst>
              <a:ext uri="{FF2B5EF4-FFF2-40B4-BE49-F238E27FC236}">
                <a16:creationId xmlns:a16="http://schemas.microsoft.com/office/drawing/2014/main" id="{0A24D12B-9DFB-9745-BE86-EBF2DCB3C02F}"/>
              </a:ext>
            </a:extLst>
          </p:cNvPr>
          <p:cNvSpPr txBox="1"/>
          <p:nvPr/>
        </p:nvSpPr>
        <p:spPr>
          <a:xfrm>
            <a:off x="6240485" y="6384138"/>
            <a:ext cx="5535433" cy="33855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1600" dirty="0" err="1"/>
              <a:t>NiO</a:t>
            </a:r>
            <a:r>
              <a:rPr lang="en-US" sz="1600" dirty="0"/>
              <a:t>, XAS </a:t>
            </a:r>
            <a:r>
              <a:rPr lang="en-US" sz="1400" dirty="0"/>
              <a:t>with</a:t>
            </a:r>
            <a:r>
              <a:rPr lang="en-US" sz="1600" dirty="0"/>
              <a:t> Fast CCD, transmission 0.08-0.1%, 1 pulse</a:t>
            </a:r>
            <a:endParaRPr lang="de-DE" sz="1600" dirty="0"/>
          </a:p>
        </p:txBody>
      </p:sp>
      <p:sp>
        <p:nvSpPr>
          <p:cNvPr id="11" name="Rectangle 10">
            <a:extLst>
              <a:ext uri="{FF2B5EF4-FFF2-40B4-BE49-F238E27FC236}">
                <a16:creationId xmlns:a16="http://schemas.microsoft.com/office/drawing/2014/main" id="{10C0BE5C-B31D-AD4A-958F-D73CC87D49E6}"/>
              </a:ext>
            </a:extLst>
          </p:cNvPr>
          <p:cNvSpPr/>
          <p:nvPr/>
        </p:nvSpPr>
        <p:spPr>
          <a:xfrm>
            <a:off x="5147066" y="756176"/>
            <a:ext cx="3367763" cy="923330"/>
          </a:xfrm>
          <a:prstGeom prst="rect">
            <a:avLst/>
          </a:prstGeom>
        </p:spPr>
        <p:txBody>
          <a:bodyPr wrap="square">
            <a:spAutoFit/>
          </a:bodyPr>
          <a:lstStyle/>
          <a:p>
            <a:r>
              <a:rPr lang="en-US" dirty="0"/>
              <a:t>Gap scan parameters</a:t>
            </a:r>
          </a:p>
          <a:p>
            <a:r>
              <a:rPr lang="en-US" dirty="0"/>
              <a:t>grating speed: 0.00008 mm/s</a:t>
            </a:r>
          </a:p>
          <a:p>
            <a:r>
              <a:rPr lang="en-US" dirty="0" err="1"/>
              <a:t>undulators</a:t>
            </a:r>
            <a:r>
              <a:rPr lang="en-US" dirty="0"/>
              <a:t>: 0.5 eV/step</a:t>
            </a:r>
            <a:endParaRPr lang="de-DE" dirty="0"/>
          </a:p>
        </p:txBody>
      </p:sp>
    </p:spTree>
    <p:extLst>
      <p:ext uri="{BB962C8B-B14F-4D97-AF65-F5344CB8AC3E}">
        <p14:creationId xmlns:p14="http://schemas.microsoft.com/office/powerpoint/2010/main" val="1648619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743D-57AB-384F-ABA1-8BB4E38BDF21}"/>
              </a:ext>
            </a:extLst>
          </p:cNvPr>
          <p:cNvSpPr>
            <a:spLocks noGrp="1"/>
          </p:cNvSpPr>
          <p:nvPr>
            <p:ph type="title"/>
          </p:nvPr>
        </p:nvSpPr>
        <p:spPr/>
        <p:txBody>
          <a:bodyPr/>
          <a:lstStyle/>
          <a:p>
            <a:r>
              <a:rPr lang="en-US" sz="2000" dirty="0"/>
              <a:t>X-ray absorption spectroscopy</a:t>
            </a:r>
            <a:br>
              <a:rPr lang="en-US" sz="2000" dirty="0"/>
            </a:br>
            <a:r>
              <a:rPr lang="en-US" sz="2000" dirty="0"/>
              <a:t>with manual gap scan at SCS</a:t>
            </a:r>
            <a:endParaRPr lang="de-DE" sz="2000" dirty="0"/>
          </a:p>
        </p:txBody>
      </p:sp>
      <p:sp>
        <p:nvSpPr>
          <p:cNvPr id="11" name="Rectangle 10">
            <a:extLst>
              <a:ext uri="{FF2B5EF4-FFF2-40B4-BE49-F238E27FC236}">
                <a16:creationId xmlns:a16="http://schemas.microsoft.com/office/drawing/2014/main" id="{10C0BE5C-B31D-AD4A-958F-D73CC87D49E6}"/>
              </a:ext>
            </a:extLst>
          </p:cNvPr>
          <p:cNvSpPr/>
          <p:nvPr/>
        </p:nvSpPr>
        <p:spPr>
          <a:xfrm>
            <a:off x="5147066" y="756176"/>
            <a:ext cx="3949226" cy="1200329"/>
          </a:xfrm>
          <a:prstGeom prst="rect">
            <a:avLst/>
          </a:prstGeom>
        </p:spPr>
        <p:txBody>
          <a:bodyPr wrap="square">
            <a:spAutoFit/>
          </a:bodyPr>
          <a:lstStyle/>
          <a:p>
            <a:r>
              <a:rPr lang="en-US" dirty="0"/>
              <a:t>Ni metal, detection with XGM/TIM</a:t>
            </a:r>
          </a:p>
          <a:p>
            <a:r>
              <a:rPr lang="en-US" dirty="0"/>
              <a:t>Gap scan parameters</a:t>
            </a:r>
          </a:p>
          <a:p>
            <a:r>
              <a:rPr lang="en-US" dirty="0"/>
              <a:t>grating speed: 0.00008 mm/s</a:t>
            </a:r>
          </a:p>
          <a:p>
            <a:r>
              <a:rPr lang="en-US" dirty="0" err="1"/>
              <a:t>undulators</a:t>
            </a:r>
            <a:r>
              <a:rPr lang="en-US" dirty="0"/>
              <a:t>: 1.0 or 0.5 eV/step</a:t>
            </a:r>
            <a:endParaRPr lang="de-DE" dirty="0"/>
          </a:p>
        </p:txBody>
      </p:sp>
      <p:pic>
        <p:nvPicPr>
          <p:cNvPr id="12" name="Рисунок 6" descr="Изображение выглядит как карта&#10;&#10;Автоматически созданное описание">
            <a:extLst>
              <a:ext uri="{FF2B5EF4-FFF2-40B4-BE49-F238E27FC236}">
                <a16:creationId xmlns:a16="http://schemas.microsoft.com/office/drawing/2014/main" id="{0E3EE9D1-F63E-4D79-B4D8-EA986CA89F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74" y="2582765"/>
            <a:ext cx="3869213" cy="2579476"/>
          </a:xfrm>
          <a:prstGeom prst="rect">
            <a:avLst/>
          </a:prstGeom>
        </p:spPr>
      </p:pic>
      <p:pic>
        <p:nvPicPr>
          <p:cNvPr id="13" name="Рисунок 10" descr="Изображение выглядит как карта, текст&#10;&#10;Автоматически созданное описание">
            <a:extLst>
              <a:ext uri="{FF2B5EF4-FFF2-40B4-BE49-F238E27FC236}">
                <a16:creationId xmlns:a16="http://schemas.microsoft.com/office/drawing/2014/main" id="{7B3FA7D4-54AE-4B01-92BA-799EEAE16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732" y="2482583"/>
            <a:ext cx="3869214" cy="2579476"/>
          </a:xfrm>
          <a:prstGeom prst="rect">
            <a:avLst/>
          </a:prstGeom>
        </p:spPr>
      </p:pic>
      <p:sp>
        <p:nvSpPr>
          <p:cNvPr id="14" name="Прямоугольник 13">
            <a:extLst>
              <a:ext uri="{FF2B5EF4-FFF2-40B4-BE49-F238E27FC236}">
                <a16:creationId xmlns:a16="http://schemas.microsoft.com/office/drawing/2014/main" id="{E8BBD361-BEF4-478B-9D2C-132D329D81CA}"/>
              </a:ext>
            </a:extLst>
          </p:cNvPr>
          <p:cNvSpPr/>
          <p:nvPr/>
        </p:nvSpPr>
        <p:spPr>
          <a:xfrm>
            <a:off x="666682" y="2188416"/>
            <a:ext cx="3935693" cy="400110"/>
          </a:xfrm>
          <a:prstGeom prst="rect">
            <a:avLst/>
          </a:prstGeom>
        </p:spPr>
        <p:txBody>
          <a:bodyPr wrap="none">
            <a:spAutoFit/>
          </a:bodyPr>
          <a:lstStyle/>
          <a:p>
            <a:r>
              <a:rPr lang="en-US" sz="1000" b="0" i="0" dirty="0">
                <a:solidFill>
                  <a:srgbClr val="000000"/>
                </a:solidFill>
                <a:effectLst/>
                <a:latin typeface="verdana" panose="020B0604030504040204" pitchFamily="34" charset="0"/>
              </a:rPr>
              <a:t>Run 771, </a:t>
            </a:r>
            <a:r>
              <a:rPr lang="en-US" sz="1000" dirty="0">
                <a:solidFill>
                  <a:srgbClr val="000000"/>
                </a:solidFill>
                <a:latin typeface="verdana" panose="020B0604030504040204" pitchFamily="34" charset="0"/>
              </a:rPr>
              <a:t>0.5 MHz,</a:t>
            </a:r>
            <a:r>
              <a:rPr lang="en-US" sz="1000" b="0" i="0" dirty="0">
                <a:solidFill>
                  <a:srgbClr val="000000"/>
                </a:solidFill>
                <a:effectLst/>
                <a:latin typeface="verdana" panose="020B0604030504040204" pitchFamily="34" charset="0"/>
              </a:rPr>
              <a:t> HAMP=1550V, TIM=1500V, </a:t>
            </a:r>
            <a:r>
              <a:rPr lang="en-US" sz="1000" b="1" i="0" dirty="0">
                <a:solidFill>
                  <a:srgbClr val="000000"/>
                </a:solidFill>
                <a:effectLst/>
                <a:latin typeface="verdana" panose="020B0604030504040204" pitchFamily="34" charset="0"/>
              </a:rPr>
              <a:t>1 eV step</a:t>
            </a:r>
            <a:br>
              <a:rPr lang="en-US" sz="1000" b="1" i="0" dirty="0">
                <a:solidFill>
                  <a:srgbClr val="000000"/>
                </a:solidFill>
                <a:effectLst/>
                <a:latin typeface="verdana" panose="020B0604030504040204" pitchFamily="34" charset="0"/>
              </a:rPr>
            </a:br>
            <a:r>
              <a:rPr lang="en-US" sz="1000" b="0" i="0" dirty="0">
                <a:solidFill>
                  <a:srgbClr val="000000"/>
                </a:solidFill>
                <a:effectLst/>
                <a:latin typeface="verdana" panose="020B0604030504040204" pitchFamily="34" charset="0"/>
              </a:rPr>
              <a:t>little slope and obvious oscillations</a:t>
            </a:r>
            <a:endParaRPr lang="ru-RU" sz="1000" dirty="0"/>
          </a:p>
        </p:txBody>
      </p:sp>
      <p:sp>
        <p:nvSpPr>
          <p:cNvPr id="15" name="Прямоугольник 16">
            <a:extLst>
              <a:ext uri="{FF2B5EF4-FFF2-40B4-BE49-F238E27FC236}">
                <a16:creationId xmlns:a16="http://schemas.microsoft.com/office/drawing/2014/main" id="{85A0CC45-3C05-4538-B020-955128855FBE}"/>
              </a:ext>
            </a:extLst>
          </p:cNvPr>
          <p:cNvSpPr/>
          <p:nvPr/>
        </p:nvSpPr>
        <p:spPr>
          <a:xfrm>
            <a:off x="5987382" y="2188416"/>
            <a:ext cx="5548314" cy="400110"/>
          </a:xfrm>
          <a:prstGeom prst="rect">
            <a:avLst/>
          </a:prstGeom>
        </p:spPr>
        <p:txBody>
          <a:bodyPr wrap="none">
            <a:spAutoFit/>
          </a:bodyPr>
          <a:lstStyle/>
          <a:p>
            <a:r>
              <a:rPr lang="en-US" sz="1000" b="0" i="0" dirty="0">
                <a:solidFill>
                  <a:srgbClr val="000000"/>
                </a:solidFill>
                <a:effectLst/>
                <a:latin typeface="verdana" panose="020B0604030504040204" pitchFamily="34" charset="0"/>
              </a:rPr>
              <a:t>Run 782, </a:t>
            </a:r>
            <a:r>
              <a:rPr lang="en-US" sz="1000" dirty="0">
                <a:solidFill>
                  <a:srgbClr val="000000"/>
                </a:solidFill>
                <a:latin typeface="verdana" panose="020B0604030504040204" pitchFamily="34" charset="0"/>
              </a:rPr>
              <a:t>0.5 MHz,</a:t>
            </a:r>
            <a:r>
              <a:rPr lang="en-US" sz="1000" b="0" i="0" dirty="0">
                <a:solidFill>
                  <a:srgbClr val="000000"/>
                </a:solidFill>
                <a:effectLst/>
                <a:latin typeface="verdana" panose="020B0604030504040204" pitchFamily="34" charset="0"/>
              </a:rPr>
              <a:t> HAMP=1400V, TIM=1450V, speed 0.00008 mm/s, </a:t>
            </a:r>
            <a:r>
              <a:rPr lang="en-US" sz="1000" b="1" i="0" dirty="0">
                <a:solidFill>
                  <a:srgbClr val="000000"/>
                </a:solidFill>
                <a:effectLst/>
                <a:latin typeface="verdana" panose="020B0604030504040204" pitchFamily="34" charset="0"/>
              </a:rPr>
              <a:t>0.5 eV step</a:t>
            </a:r>
          </a:p>
          <a:p>
            <a:r>
              <a:rPr lang="en-US" sz="1000" dirty="0">
                <a:solidFill>
                  <a:srgbClr val="000000"/>
                </a:solidFill>
                <a:latin typeface="verdana" panose="020B0604030504040204" pitchFamily="34" charset="0"/>
              </a:rPr>
              <a:t>very small slope and still see the oscillations</a:t>
            </a:r>
            <a:endParaRPr lang="ru-RU" sz="1000" dirty="0"/>
          </a:p>
        </p:txBody>
      </p:sp>
    </p:spTree>
    <p:extLst>
      <p:ext uri="{BB962C8B-B14F-4D97-AF65-F5344CB8AC3E}">
        <p14:creationId xmlns:p14="http://schemas.microsoft.com/office/powerpoint/2010/main" val="411982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40D90-0184-ED48-B9C8-4F68400327E3}"/>
              </a:ext>
            </a:extLst>
          </p:cNvPr>
          <p:cNvSpPr>
            <a:spLocks noGrp="1"/>
          </p:cNvSpPr>
          <p:nvPr>
            <p:ph type="title"/>
          </p:nvPr>
        </p:nvSpPr>
        <p:spPr>
          <a:xfrm>
            <a:off x="611189" y="581969"/>
            <a:ext cx="10956924" cy="780540"/>
          </a:xfrm>
        </p:spPr>
        <p:txBody>
          <a:bodyPr/>
          <a:lstStyle/>
          <a:p>
            <a:r>
              <a:rPr lang="de-DE" dirty="0"/>
              <a:t>Time-</a:t>
            </a:r>
            <a:r>
              <a:rPr lang="de-DE" dirty="0" err="1"/>
              <a:t>resolved</a:t>
            </a:r>
            <a:r>
              <a:rPr lang="de-DE" dirty="0"/>
              <a:t> X-</a:t>
            </a:r>
            <a:r>
              <a:rPr lang="de-DE" dirty="0" err="1"/>
              <a:t>ray</a:t>
            </a:r>
            <a:r>
              <a:rPr lang="de-DE" dirty="0"/>
              <a:t> </a:t>
            </a:r>
            <a:r>
              <a:rPr lang="de-DE" dirty="0" err="1"/>
              <a:t>absorption</a:t>
            </a:r>
            <a:r>
              <a:rPr lang="de-DE" dirty="0"/>
              <a:t> </a:t>
            </a:r>
            <a:r>
              <a:rPr lang="de-DE" dirty="0" err="1"/>
              <a:t>spectroscopy</a:t>
            </a:r>
            <a:r>
              <a:rPr lang="de-DE" dirty="0"/>
              <a:t> </a:t>
            </a:r>
            <a:r>
              <a:rPr lang="de-DE" dirty="0" err="1"/>
              <a:t>and</a:t>
            </a:r>
            <a:r>
              <a:rPr lang="de-DE" dirty="0"/>
              <a:t> </a:t>
            </a:r>
            <a:r>
              <a:rPr lang="de-DE" dirty="0" err="1"/>
              <a:t>magnetic</a:t>
            </a:r>
            <a:r>
              <a:rPr lang="de-DE" dirty="0"/>
              <a:t> </a:t>
            </a:r>
            <a:r>
              <a:rPr lang="de-DE" dirty="0" err="1"/>
              <a:t>circular</a:t>
            </a:r>
            <a:r>
              <a:rPr lang="de-DE" dirty="0"/>
              <a:t> </a:t>
            </a:r>
            <a:r>
              <a:rPr lang="de-DE" dirty="0" err="1"/>
              <a:t>dichroism</a:t>
            </a:r>
            <a:r>
              <a:rPr lang="de-DE" dirty="0"/>
              <a:t> </a:t>
            </a:r>
            <a:br>
              <a:rPr lang="de-DE" dirty="0"/>
            </a:br>
            <a:endParaRPr lang="en-US" dirty="0"/>
          </a:p>
        </p:txBody>
      </p:sp>
      <p:pic>
        <p:nvPicPr>
          <p:cNvPr id="5" name="Picture 4">
            <a:extLst>
              <a:ext uri="{FF2B5EF4-FFF2-40B4-BE49-F238E27FC236}">
                <a16:creationId xmlns:a16="http://schemas.microsoft.com/office/drawing/2014/main" id="{B01441FB-AC6A-DF4E-A2CB-2287279F32AA}"/>
              </a:ext>
            </a:extLst>
          </p:cNvPr>
          <p:cNvPicPr>
            <a:picLocks noChangeAspect="1"/>
          </p:cNvPicPr>
          <p:nvPr/>
        </p:nvPicPr>
        <p:blipFill>
          <a:blip r:embed="rId2"/>
          <a:stretch>
            <a:fillRect/>
          </a:stretch>
        </p:blipFill>
        <p:spPr>
          <a:xfrm>
            <a:off x="422456" y="1640952"/>
            <a:ext cx="3604872" cy="4540313"/>
          </a:xfrm>
          <a:prstGeom prst="rect">
            <a:avLst/>
          </a:prstGeom>
        </p:spPr>
      </p:pic>
      <p:pic>
        <p:nvPicPr>
          <p:cNvPr id="6" name="Picture 5">
            <a:extLst>
              <a:ext uri="{FF2B5EF4-FFF2-40B4-BE49-F238E27FC236}">
                <a16:creationId xmlns:a16="http://schemas.microsoft.com/office/drawing/2014/main" id="{89539E70-72AF-4B4B-B2C7-631BC7F91E70}"/>
              </a:ext>
            </a:extLst>
          </p:cNvPr>
          <p:cNvPicPr>
            <a:picLocks noChangeAspect="1"/>
          </p:cNvPicPr>
          <p:nvPr/>
        </p:nvPicPr>
        <p:blipFill>
          <a:blip r:embed="rId3"/>
          <a:stretch>
            <a:fillRect/>
          </a:stretch>
        </p:blipFill>
        <p:spPr>
          <a:xfrm>
            <a:off x="3822515" y="1722867"/>
            <a:ext cx="2736953" cy="4376482"/>
          </a:xfrm>
          <a:prstGeom prst="rect">
            <a:avLst/>
          </a:prstGeom>
        </p:spPr>
      </p:pic>
      <p:sp>
        <p:nvSpPr>
          <p:cNvPr id="9" name="Rectangle 8">
            <a:extLst>
              <a:ext uri="{FF2B5EF4-FFF2-40B4-BE49-F238E27FC236}">
                <a16:creationId xmlns:a16="http://schemas.microsoft.com/office/drawing/2014/main" id="{0939A2EB-2D60-4249-BD7A-049953546FE8}"/>
              </a:ext>
            </a:extLst>
          </p:cNvPr>
          <p:cNvSpPr/>
          <p:nvPr/>
        </p:nvSpPr>
        <p:spPr>
          <a:xfrm>
            <a:off x="3020012" y="6329445"/>
            <a:ext cx="3664786" cy="338554"/>
          </a:xfrm>
          <a:prstGeom prst="rect">
            <a:avLst/>
          </a:prstGeom>
          <a:solidFill>
            <a:schemeClr val="accent6"/>
          </a:solidFill>
        </p:spPr>
        <p:txBody>
          <a:bodyPr wrap="none">
            <a:spAutoFit/>
          </a:bodyPr>
          <a:lstStyle/>
          <a:p>
            <a:r>
              <a:rPr lang="en-US" sz="1600" dirty="0" err="1"/>
              <a:t>Boeglin</a:t>
            </a:r>
            <a:r>
              <a:rPr lang="en-US" sz="1600" dirty="0"/>
              <a:t>, et al., Nature 465, 458 (2010)</a:t>
            </a:r>
          </a:p>
        </p:txBody>
      </p:sp>
      <p:sp>
        <p:nvSpPr>
          <p:cNvPr id="3" name="TextBox 2">
            <a:extLst>
              <a:ext uri="{FF2B5EF4-FFF2-40B4-BE49-F238E27FC236}">
                <a16:creationId xmlns:a16="http://schemas.microsoft.com/office/drawing/2014/main" id="{73014D7E-7F8F-8D4B-BC2F-66440BF64C6B}"/>
              </a:ext>
            </a:extLst>
          </p:cNvPr>
          <p:cNvSpPr txBox="1"/>
          <p:nvPr/>
        </p:nvSpPr>
        <p:spPr>
          <a:xfrm>
            <a:off x="1744407" y="1327990"/>
            <a:ext cx="3446585" cy="321548"/>
          </a:xfrm>
          <a:prstGeom prst="rect">
            <a:avLst/>
          </a:prstGeom>
          <a:noFill/>
        </p:spPr>
        <p:txBody>
          <a:bodyPr wrap="none" rtlCol="0">
            <a:noAutofit/>
          </a:bodyPr>
          <a:lstStyle/>
          <a:p>
            <a:pPr>
              <a:lnSpc>
                <a:spcPct val="112000"/>
              </a:lnSpc>
            </a:pPr>
            <a:r>
              <a:rPr lang="de-DE" b="1" dirty="0" err="1"/>
              <a:t>Femto-slicing</a:t>
            </a:r>
            <a:r>
              <a:rPr lang="de-DE" b="1" dirty="0"/>
              <a:t> </a:t>
            </a:r>
            <a:r>
              <a:rPr lang="de-DE" b="1" dirty="0" err="1"/>
              <a:t>source</a:t>
            </a:r>
            <a:r>
              <a:rPr lang="de-DE" b="1" dirty="0"/>
              <a:t> @ BESSY </a:t>
            </a:r>
          </a:p>
        </p:txBody>
      </p:sp>
      <p:sp>
        <p:nvSpPr>
          <p:cNvPr id="10" name="Rectangle 9">
            <a:extLst>
              <a:ext uri="{FF2B5EF4-FFF2-40B4-BE49-F238E27FC236}">
                <a16:creationId xmlns:a16="http://schemas.microsoft.com/office/drawing/2014/main" id="{62890247-BDA4-154E-9A61-2A247578B257}"/>
              </a:ext>
            </a:extLst>
          </p:cNvPr>
          <p:cNvSpPr/>
          <p:nvPr/>
        </p:nvSpPr>
        <p:spPr>
          <a:xfrm>
            <a:off x="7264167" y="6329445"/>
            <a:ext cx="4442819" cy="338554"/>
          </a:xfrm>
          <a:prstGeom prst="rect">
            <a:avLst/>
          </a:prstGeom>
          <a:solidFill>
            <a:schemeClr val="accent6"/>
          </a:solidFill>
        </p:spPr>
        <p:txBody>
          <a:bodyPr wrap="none">
            <a:spAutoFit/>
          </a:bodyPr>
          <a:lstStyle/>
          <a:p>
            <a:r>
              <a:rPr lang="en-US" sz="1600" dirty="0" err="1"/>
              <a:t>Higley</a:t>
            </a:r>
            <a:r>
              <a:rPr lang="en-US" sz="1600" dirty="0"/>
              <a:t>, et al., Rev. Sci. Instr. 87, 033110 (2016)</a:t>
            </a:r>
          </a:p>
        </p:txBody>
      </p:sp>
      <p:pic>
        <p:nvPicPr>
          <p:cNvPr id="11" name="Picture 10">
            <a:extLst>
              <a:ext uri="{FF2B5EF4-FFF2-40B4-BE49-F238E27FC236}">
                <a16:creationId xmlns:a16="http://schemas.microsoft.com/office/drawing/2014/main" id="{85CDCE89-1D46-DC49-A0D1-8DEC51A16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024" y="1640952"/>
            <a:ext cx="4578328" cy="4631155"/>
          </a:xfrm>
          <a:prstGeom prst="rect">
            <a:avLst/>
          </a:prstGeom>
        </p:spPr>
      </p:pic>
      <p:sp>
        <p:nvSpPr>
          <p:cNvPr id="12" name="TextBox 11">
            <a:extLst>
              <a:ext uri="{FF2B5EF4-FFF2-40B4-BE49-F238E27FC236}">
                <a16:creationId xmlns:a16="http://schemas.microsoft.com/office/drawing/2014/main" id="{7804C42D-D56F-7D4D-A06E-EDFD7CF55B21}"/>
              </a:ext>
            </a:extLst>
          </p:cNvPr>
          <p:cNvSpPr txBox="1"/>
          <p:nvPr/>
        </p:nvSpPr>
        <p:spPr>
          <a:xfrm>
            <a:off x="7639911" y="1319404"/>
            <a:ext cx="3446585" cy="321548"/>
          </a:xfrm>
          <a:prstGeom prst="rect">
            <a:avLst/>
          </a:prstGeom>
          <a:noFill/>
        </p:spPr>
        <p:txBody>
          <a:bodyPr wrap="none" rtlCol="0">
            <a:noAutofit/>
          </a:bodyPr>
          <a:lstStyle/>
          <a:p>
            <a:pPr algn="ctr">
              <a:lnSpc>
                <a:spcPct val="112000"/>
              </a:lnSpc>
            </a:pPr>
            <a:r>
              <a:rPr lang="de-DE" b="1" dirty="0"/>
              <a:t>SXR at LCLS </a:t>
            </a:r>
          </a:p>
        </p:txBody>
      </p:sp>
      <p:sp>
        <p:nvSpPr>
          <p:cNvPr id="16" name="Rectangle 15">
            <a:extLst>
              <a:ext uri="{FF2B5EF4-FFF2-40B4-BE49-F238E27FC236}">
                <a16:creationId xmlns:a16="http://schemas.microsoft.com/office/drawing/2014/main" id="{3608D864-A653-4D41-9C1B-C298EB97B817}"/>
              </a:ext>
            </a:extLst>
          </p:cNvPr>
          <p:cNvSpPr/>
          <p:nvPr/>
        </p:nvSpPr>
        <p:spPr>
          <a:xfrm>
            <a:off x="1563974" y="2169175"/>
            <a:ext cx="140677" cy="3205424"/>
          </a:xfrm>
          <a:prstGeom prst="rect">
            <a:avLst/>
          </a:prstGeom>
          <a:solidFill>
            <a:schemeClr val="bg2">
              <a:lumMod val="60000"/>
              <a:lumOff val="40000"/>
              <a:alpha val="61000"/>
            </a:schemeClr>
          </a:solidFill>
          <a:ln>
            <a:noFill/>
          </a:ln>
        </p:spPr>
        <p:txBody>
          <a:bodyPr rtlCol="0" anchor="ctr">
            <a:noAutofit/>
          </a:bodyPr>
          <a:lstStyle/>
          <a:p>
            <a:pPr algn="ctr">
              <a:lnSpc>
                <a:spcPct val="113000"/>
              </a:lnSpc>
            </a:pPr>
            <a:endParaRPr lang="de-DE" sz="1400" dirty="0" err="1"/>
          </a:p>
        </p:txBody>
      </p:sp>
    </p:spTree>
    <p:extLst>
      <p:ext uri="{BB962C8B-B14F-4D97-AF65-F5344CB8AC3E}">
        <p14:creationId xmlns:p14="http://schemas.microsoft.com/office/powerpoint/2010/main" val="2393621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a:t>Working Group</a:t>
            </a:r>
            <a:br>
              <a:rPr lang="en-US" dirty="0"/>
            </a:br>
            <a:r>
              <a:rPr lang="en-US" dirty="0"/>
              <a:t>Parallel Operations</a:t>
            </a:r>
          </a:p>
        </p:txBody>
      </p:sp>
      <p:sp>
        <p:nvSpPr>
          <p:cNvPr id="3" name="Untertitel 2"/>
          <p:cNvSpPr>
            <a:spLocks noGrp="1"/>
          </p:cNvSpPr>
          <p:nvPr>
            <p:ph type="subTitle" idx="1"/>
          </p:nvPr>
        </p:nvSpPr>
        <p:spPr/>
        <p:txBody>
          <a:bodyPr/>
          <a:lstStyle/>
          <a:p>
            <a:r>
              <a:rPr lang="en-US" dirty="0"/>
              <a:t>Status and Updates - XFEL Joint Operations Workshop in </a:t>
            </a:r>
            <a:r>
              <a:rPr lang="en-US" dirty="0" err="1"/>
              <a:t>Travemünde</a:t>
            </a:r>
            <a:r>
              <a:rPr lang="en-US" dirty="0"/>
              <a:t> 2019</a:t>
            </a:r>
          </a:p>
        </p:txBody>
      </p:sp>
      <p:sp>
        <p:nvSpPr>
          <p:cNvPr id="4" name="Textplatzhalter 3"/>
          <p:cNvSpPr>
            <a:spLocks noGrp="1"/>
          </p:cNvSpPr>
          <p:nvPr>
            <p:ph type="body" sz="quarter" idx="10"/>
          </p:nvPr>
        </p:nvSpPr>
        <p:spPr/>
        <p:txBody>
          <a:bodyPr/>
          <a:lstStyle/>
          <a:p>
            <a:r>
              <a:rPr lang="en-US" dirty="0"/>
              <a:t>Tim </a:t>
            </a:r>
            <a:r>
              <a:rPr lang="en-US" dirty="0" err="1"/>
              <a:t>Wilksen</a:t>
            </a:r>
            <a:r>
              <a:rPr lang="en-US" dirty="0"/>
              <a:t> &amp; Harald Sinn on behalf of the Working Group</a:t>
            </a:r>
          </a:p>
          <a:p>
            <a:r>
              <a:rPr lang="en-US" dirty="0"/>
              <a:t>Schenefeld, 26.06.2019</a:t>
            </a:r>
          </a:p>
        </p:txBody>
      </p:sp>
    </p:spTree>
    <p:extLst>
      <p:ext uri="{BB962C8B-B14F-4D97-AF65-F5344CB8AC3E}">
        <p14:creationId xmlns:p14="http://schemas.microsoft.com/office/powerpoint/2010/main" val="2035076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200590"/>
            <a:ext cx="11580811" cy="780540"/>
          </a:xfrm>
        </p:spPr>
        <p:txBody>
          <a:bodyPr/>
          <a:lstStyle/>
          <a:p>
            <a:r>
              <a:rPr lang="en-US" sz="2400" dirty="0"/>
              <a:t>Overview</a:t>
            </a:r>
          </a:p>
        </p:txBody>
      </p:sp>
      <mc:AlternateContent xmlns:mc="http://schemas.openxmlformats.org/markup-compatibility/2006" xmlns:a14="http://schemas.microsoft.com/office/drawing/2010/main">
        <mc:Choice Requires="a14">
          <p:sp>
            <p:nvSpPr>
              <p:cNvPr id="3" name="TextBox 2"/>
              <p:cNvSpPr txBox="1"/>
              <p:nvPr/>
            </p:nvSpPr>
            <p:spPr>
              <a:xfrm>
                <a:off x="803893" y="1153886"/>
                <a:ext cx="10764220" cy="4890654"/>
              </a:xfrm>
              <a:prstGeom prst="rect">
                <a:avLst/>
              </a:prstGeom>
              <a:noFill/>
            </p:spPr>
            <p:txBody>
              <a:bodyPr wrap="square" rtlCol="0">
                <a:noAutofit/>
              </a:bodyPr>
              <a:lstStyle/>
              <a:p>
                <a:pPr>
                  <a:lnSpc>
                    <a:spcPct val="112000"/>
                  </a:lnSpc>
                </a:pPr>
                <a:r>
                  <a:rPr lang="en-US" sz="2000" b="1" dirty="0"/>
                  <a:t>Project 1</a:t>
                </a:r>
                <a:r>
                  <a:rPr lang="en-US" sz="2000" dirty="0"/>
                  <a:t>: Review the existing machine/equipment protection philosophies and implementations. (Harald)</a:t>
                </a:r>
              </a:p>
              <a:p>
                <a:pPr>
                  <a:lnSpc>
                    <a:spcPct val="112000"/>
                  </a:lnSpc>
                </a:pPr>
                <a:endParaRPr lang="en-US" sz="2000" dirty="0"/>
              </a:p>
              <a:p>
                <a:pPr>
                  <a:lnSpc>
                    <a:spcPct val="112000"/>
                  </a:lnSpc>
                </a:pPr>
                <a:r>
                  <a:rPr lang="en-US" sz="2000" b="1" dirty="0"/>
                  <a:t>Project 2</a:t>
                </a:r>
                <a:r>
                  <a:rPr lang="en-US" sz="2000" dirty="0"/>
                  <a:t>: Improvements of parallel operations: </a:t>
                </a:r>
              </a:p>
              <a:p>
                <a:pPr>
                  <a:lnSpc>
                    <a:spcPct val="112000"/>
                  </a:lnSpc>
                </a:pPr>
                <a:r>
                  <a:rPr lang="en-US" sz="2000" dirty="0"/>
                  <a:t>EPS is not linked to fresh bunches, trigger problems, parasitic light  (Tim)</a:t>
                </a:r>
              </a:p>
              <a:p>
                <a:pPr>
                  <a:lnSpc>
                    <a:spcPct val="112000"/>
                  </a:lnSpc>
                </a:pPr>
                <a:endParaRPr lang="en-US" sz="2000" dirty="0"/>
              </a:p>
              <a:p>
                <a:pPr>
                  <a:lnSpc>
                    <a:spcPct val="112000"/>
                  </a:lnSpc>
                </a:pPr>
                <a:r>
                  <a:rPr lang="en-US" sz="2000" b="1" dirty="0"/>
                  <a:t>Project 3</a:t>
                </a:r>
                <a:r>
                  <a:rPr lang="en-US" sz="2000" dirty="0"/>
                  <a:t>: Signal: ‘All undulators open’ from each SASE shall be forwarded to the MPS. With this information all ‘</a:t>
                </a:r>
                <a:r>
                  <a:rPr lang="en-US" sz="2000" dirty="0" err="1"/>
                  <a:t>Schenefeld</a:t>
                </a:r>
                <a:r>
                  <a:rPr lang="en-US" sz="2000" dirty="0"/>
                  <a:t> signals’ could be gated  (Tim)</a:t>
                </a:r>
              </a:p>
              <a:p>
                <a:pPr>
                  <a:lnSpc>
                    <a:spcPct val="112000"/>
                  </a:lnSpc>
                </a:pPr>
                <a:endParaRPr lang="en-US" sz="2000" dirty="0"/>
              </a:p>
              <a:p>
                <a:pPr>
                  <a:lnSpc>
                    <a:spcPct val="112000"/>
                  </a:lnSpc>
                </a:pPr>
                <a:r>
                  <a:rPr lang="en-US" sz="2000" b="1" dirty="0"/>
                  <a:t>Project 4</a:t>
                </a:r>
                <a:r>
                  <a:rPr lang="en-US" sz="2000" dirty="0"/>
                  <a:t>: (Development) Scanning of SASE3 soft mono synchronous to small undulator gap scans  (Andreas </a:t>
                </a:r>
                <a:r>
                  <a:rPr lang="en-US" sz="2000" dirty="0" err="1"/>
                  <a:t>Scherz</a:t>
                </a:r>
                <a:r>
                  <a:rPr lang="en-US" sz="2000" dirty="0"/>
                  <a:t>, last </a:t>
                </a:r>
                <a14:m>
                  <m:oMath xmlns:m="http://schemas.openxmlformats.org/officeDocument/2006/math">
                    <m:r>
                      <a:rPr lang="en-US" sz="2000" i="1" smtClean="0">
                        <a:latin typeface="Cambria Math" panose="02040503050406030204" pitchFamily="18" charset="0"/>
                        <a:ea typeface="Cambria Math" panose="02040503050406030204" pitchFamily="18" charset="0"/>
                      </a:rPr>
                      <m:t>≠</m:t>
                    </m:r>
                  </m:oMath>
                </a14:m>
                <a:r>
                  <a:rPr lang="en-US" sz="2000" dirty="0"/>
                  <a:t> least)</a:t>
                </a:r>
              </a:p>
              <a:p>
                <a:pPr>
                  <a:lnSpc>
                    <a:spcPct val="112000"/>
                  </a:lnSpc>
                </a:pPr>
                <a:endParaRPr lang="en-US" sz="2000" dirty="0"/>
              </a:p>
              <a:p>
                <a:pPr>
                  <a:lnSpc>
                    <a:spcPct val="112000"/>
                  </a:lnSpc>
                </a:pPr>
                <a:r>
                  <a:rPr lang="en-US" sz="2000" b="1" dirty="0"/>
                  <a:t>Project 5</a:t>
                </a:r>
                <a:r>
                  <a:rPr lang="en-US" sz="2000" dirty="0"/>
                  <a:t>: Task Force (group of experts DESY +XFEL, ‘Timing Board’) on timing  (Tim)</a:t>
                </a:r>
              </a:p>
              <a:p>
                <a:pPr>
                  <a:lnSpc>
                    <a:spcPct val="112000"/>
                  </a:lnSpc>
                </a:pPr>
                <a:endParaRPr lang="en-US" sz="2000" b="1" dirty="0"/>
              </a:p>
              <a:p>
                <a:pPr>
                  <a:lnSpc>
                    <a:spcPct val="112000"/>
                  </a:lnSpc>
                </a:pPr>
                <a:endParaRPr lang="en-US" sz="2000" dirty="0"/>
              </a:p>
              <a:p>
                <a:pPr>
                  <a:lnSpc>
                    <a:spcPct val="112000"/>
                  </a:lnSpc>
                </a:pPr>
                <a:endParaRPr lang="en-US" sz="2000" dirty="0"/>
              </a:p>
              <a:p>
                <a:pPr>
                  <a:lnSpc>
                    <a:spcPct val="112000"/>
                  </a:lnSpc>
                </a:pPr>
                <a:endParaRPr lang="en-US" sz="2000" dirty="0"/>
              </a:p>
              <a:p>
                <a:pPr>
                  <a:lnSpc>
                    <a:spcPct val="112000"/>
                  </a:lnSpc>
                </a:pPr>
                <a:endParaRPr lang="en-US" sz="2000" dirty="0"/>
              </a:p>
              <a:p>
                <a:pPr>
                  <a:lnSpc>
                    <a:spcPct val="112000"/>
                  </a:lnSpc>
                </a:pPr>
                <a:endParaRPr lang="en-US" sz="2000" dirty="0" err="1"/>
              </a:p>
            </p:txBody>
          </p:sp>
        </mc:Choice>
        <mc:Fallback xmlns="">
          <p:sp>
            <p:nvSpPr>
              <p:cNvPr id="3" name="TextBox 2"/>
              <p:cNvSpPr txBox="1">
                <a:spLocks noRot="1" noChangeAspect="1" noMove="1" noResize="1" noEditPoints="1" noAdjustHandles="1" noChangeArrowheads="1" noChangeShapeType="1" noTextEdit="1"/>
              </p:cNvSpPr>
              <p:nvPr/>
            </p:nvSpPr>
            <p:spPr>
              <a:xfrm>
                <a:off x="803893" y="1153886"/>
                <a:ext cx="10764220" cy="4890654"/>
              </a:xfrm>
              <a:prstGeom prst="rect">
                <a:avLst/>
              </a:prstGeom>
              <a:blipFill>
                <a:blip r:embed="rId2"/>
                <a:stretch>
                  <a:fillRect l="-471" t="-259"/>
                </a:stretch>
              </a:blipFill>
            </p:spPr>
            <p:txBody>
              <a:bodyPr/>
              <a:lstStyle/>
              <a:p>
                <a:r>
                  <a:rPr lang="de-DE">
                    <a:noFill/>
                  </a:rPr>
                  <a:t> </a:t>
                </a:r>
              </a:p>
            </p:txBody>
          </p:sp>
        </mc:Fallback>
      </mc:AlternateContent>
    </p:spTree>
    <p:extLst>
      <p:ext uri="{BB962C8B-B14F-4D97-AF65-F5344CB8AC3E}">
        <p14:creationId xmlns:p14="http://schemas.microsoft.com/office/powerpoint/2010/main" val="723510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Working group Parallel Operation, EPS&amp;MPS: Project 1</a:t>
            </a:r>
          </a:p>
        </p:txBody>
      </p:sp>
      <p:sp>
        <p:nvSpPr>
          <p:cNvPr id="3" name="TextBox 2"/>
          <p:cNvSpPr txBox="1"/>
          <p:nvPr/>
        </p:nvSpPr>
        <p:spPr>
          <a:xfrm>
            <a:off x="1041400" y="1676400"/>
            <a:ext cx="9791700" cy="4241800"/>
          </a:xfrm>
          <a:prstGeom prst="rect">
            <a:avLst/>
          </a:prstGeom>
          <a:noFill/>
        </p:spPr>
        <p:txBody>
          <a:bodyPr wrap="square" rtlCol="0">
            <a:noAutofit/>
          </a:bodyPr>
          <a:lstStyle/>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Review the existing machine/equipment protection philosophies and implementations. </a:t>
            </a:r>
          </a:p>
          <a:p>
            <a:pPr marL="0" marR="0" lvl="0" indent="0" algn="l" defTabSz="457200" rtl="0" eaLnBrk="1" fontAlgn="auto" latinLnBrk="0" hangingPunct="1">
              <a:lnSpc>
                <a:spcPct val="112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srgbClr val="000000"/>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 Harald, Tim, Patrick, Wolfgang Clement, Tobias Haas, D3 + SRP group, + </a:t>
            </a:r>
            <a:r>
              <a:rPr kumimoji="0" lang="mr-IN" sz="2000" b="0" i="0" u="none" strike="noStrike" kern="1200" cap="none" spc="0" normalizeH="0" baseline="0" noProof="0" dirty="0" err="1">
                <a:ln>
                  <a:noFill/>
                </a:ln>
                <a:solidFill>
                  <a:srgbClr val="000000"/>
                </a:solidFill>
                <a:effectLst/>
                <a:uLnTx/>
                <a:uFillTx/>
                <a:latin typeface="Arial"/>
                <a:ea typeface="+mn-ea"/>
                <a:cs typeface="+mn-cs"/>
              </a:rPr>
              <a:t>…</a:t>
            </a:r>
            <a:r>
              <a:rPr kumimoji="0" lang="en-US" sz="2000" b="0" i="0" u="none" strike="noStrike" kern="1200" cap="none" spc="0" normalizeH="0" baseline="0" noProof="0" dirty="0" err="1">
                <a:ln>
                  <a:noFill/>
                </a:ln>
                <a:solidFill>
                  <a:srgbClr val="000000"/>
                </a:solidFill>
                <a:effectLst/>
                <a:uLnTx/>
                <a:uFillTx/>
                <a:latin typeface="Arial"/>
                <a:ea typeface="+mn-ea"/>
                <a:cs typeface="+mn-cs"/>
              </a:rPr>
              <a:t> </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 Review of Layer 1-4 structures, discuss Safety Layer 1 with D3</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 Re-structuring of EPS Layer. On same layer as MPS or one above?</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 Which hardware changes/ implementations are required?</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 Which software adjustments are needed?</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 Time scale: Start early 2019, implemenation during 2019 </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srgbClr val="000000"/>
                </a:solidFill>
                <a:effectLst/>
                <a:uLnTx/>
                <a:uFillTx/>
                <a:latin typeface="Arial"/>
                <a:ea typeface="+mn-ea"/>
                <a:cs typeface="+mn-cs"/>
              </a:rPr>
              <a:t> Intermediate solutions are required earlier</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endParaRPr kumimoji="0" lang="en-US" sz="1400" b="0" i="0" u="none" strike="noStrike" kern="1200" cap="none" spc="0" normalizeH="0" baseline="0" noProof="0" dirty="0" err="1">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62256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9" y="271113"/>
            <a:ext cx="10956924" cy="981130"/>
          </a:xfrm>
        </p:spPr>
        <p:txBody>
          <a:bodyPr/>
          <a:lstStyle/>
          <a:p>
            <a:r>
              <a:rPr lang="en-US" sz="2400" dirty="0"/>
              <a:t>Project 1: New safety concept /  Layered safety system structure</a:t>
            </a:r>
            <a:endParaRPr lang="en-US" sz="2400" b="0" dirty="0"/>
          </a:p>
        </p:txBody>
      </p:sp>
      <p:graphicFrame>
        <p:nvGraphicFramePr>
          <p:cNvPr id="3" name="Table 2"/>
          <p:cNvGraphicFramePr>
            <a:graphicFrameLocks noGrp="1"/>
          </p:cNvGraphicFramePr>
          <p:nvPr>
            <p:extLst>
              <p:ext uri="{D42A27DB-BD31-4B8C-83A1-F6EECF244321}">
                <p14:modId xmlns:p14="http://schemas.microsoft.com/office/powerpoint/2010/main" val="1890825412"/>
              </p:ext>
            </p:extLst>
          </p:nvPr>
        </p:nvGraphicFramePr>
        <p:xfrm>
          <a:off x="611189" y="2098874"/>
          <a:ext cx="8667403" cy="4023360"/>
        </p:xfrm>
        <a:graphic>
          <a:graphicData uri="http://schemas.openxmlformats.org/drawingml/2006/table">
            <a:tbl>
              <a:tblPr firstRow="1" bandRow="1">
                <a:tableStyleId>{5940675A-B579-460E-94D1-54222C63F5DA}</a:tableStyleId>
              </a:tblPr>
              <a:tblGrid>
                <a:gridCol w="1278222">
                  <a:extLst>
                    <a:ext uri="{9D8B030D-6E8A-4147-A177-3AD203B41FA5}">
                      <a16:colId xmlns:a16="http://schemas.microsoft.com/office/drawing/2014/main" val="20000"/>
                    </a:ext>
                  </a:extLst>
                </a:gridCol>
                <a:gridCol w="1929400">
                  <a:extLst>
                    <a:ext uri="{9D8B030D-6E8A-4147-A177-3AD203B41FA5}">
                      <a16:colId xmlns:a16="http://schemas.microsoft.com/office/drawing/2014/main" val="20001"/>
                    </a:ext>
                  </a:extLst>
                </a:gridCol>
                <a:gridCol w="3153024">
                  <a:extLst>
                    <a:ext uri="{9D8B030D-6E8A-4147-A177-3AD203B41FA5}">
                      <a16:colId xmlns:a16="http://schemas.microsoft.com/office/drawing/2014/main" val="20002"/>
                    </a:ext>
                  </a:extLst>
                </a:gridCol>
                <a:gridCol w="2306757">
                  <a:extLst>
                    <a:ext uri="{9D8B030D-6E8A-4147-A177-3AD203B41FA5}">
                      <a16:colId xmlns:a16="http://schemas.microsoft.com/office/drawing/2014/main" val="20003"/>
                    </a:ext>
                  </a:extLst>
                </a:gridCol>
              </a:tblGrid>
              <a:tr h="370840">
                <a:tc>
                  <a:txBody>
                    <a:bodyPr/>
                    <a:lstStyle/>
                    <a:p>
                      <a:pPr algn="ctr"/>
                      <a:r>
                        <a:rPr lang="en-US" sz="2000"/>
                        <a:t>Layer</a:t>
                      </a:r>
                      <a:r>
                        <a:rPr lang="en-US" sz="2000" baseline="0"/>
                        <a:t> 4</a:t>
                      </a:r>
                      <a:endParaRPr lang="en-US" sz="2000"/>
                    </a:p>
                  </a:txBody>
                  <a:tcPr>
                    <a:solidFill>
                      <a:srgbClr val="CCFFCC"/>
                    </a:solidFill>
                  </a:tcPr>
                </a:tc>
                <a:tc>
                  <a:txBody>
                    <a:bodyPr/>
                    <a:lstStyle/>
                    <a:p>
                      <a:r>
                        <a:rPr lang="en-US" sz="2000"/>
                        <a:t>Enable operation</a:t>
                      </a:r>
                    </a:p>
                  </a:txBody>
                  <a:tcPr>
                    <a:solidFill>
                      <a:srgbClr val="CCFFCC"/>
                    </a:solidFill>
                  </a:tcPr>
                </a:tc>
                <a:tc>
                  <a:txBody>
                    <a:bodyPr/>
                    <a:lstStyle/>
                    <a:p>
                      <a:r>
                        <a:rPr lang="en-US" sz="2000"/>
                        <a:t>Open high-leve</a:t>
                      </a:r>
                      <a:r>
                        <a:rPr lang="en-US" sz="2000" baseline="0"/>
                        <a:t>l control system, DOOCS + Karabo</a:t>
                      </a:r>
                      <a:endParaRPr lang="en-US" sz="2000"/>
                    </a:p>
                  </a:txBody>
                  <a:tcPr>
                    <a:solidFill>
                      <a:srgbClr val="CCFFCC"/>
                    </a:solidFill>
                  </a:tcPr>
                </a:tc>
                <a:tc>
                  <a:txBody>
                    <a:bodyPr/>
                    <a:lstStyle/>
                    <a:p>
                      <a:r>
                        <a:rPr lang="en-US" sz="2000"/>
                        <a:t>Open to larger group of operators</a:t>
                      </a:r>
                    </a:p>
                  </a:txBody>
                  <a:tcPr>
                    <a:solidFill>
                      <a:srgbClr val="CCFFCC"/>
                    </a:solidFill>
                  </a:tcPr>
                </a:tc>
                <a:extLst>
                  <a:ext uri="{0D108BD9-81ED-4DB2-BD59-A6C34878D82A}">
                    <a16:rowId xmlns:a16="http://schemas.microsoft.com/office/drawing/2014/main" val="10000"/>
                  </a:ext>
                </a:extLst>
              </a:tr>
              <a:tr h="370840">
                <a:tc>
                  <a:txBody>
                    <a:bodyPr/>
                    <a:lstStyle/>
                    <a:p>
                      <a:pPr algn="ctr"/>
                      <a:r>
                        <a:rPr lang="en-US" sz="2000"/>
                        <a:t>Layer 3</a:t>
                      </a:r>
                    </a:p>
                  </a:txBody>
                  <a:tcPr>
                    <a:solidFill>
                      <a:schemeClr val="bg2">
                        <a:lumMod val="40000"/>
                        <a:lumOff val="60000"/>
                      </a:schemeClr>
                    </a:solidFill>
                  </a:tcPr>
                </a:tc>
                <a:tc>
                  <a:txBody>
                    <a:bodyPr/>
                    <a:lstStyle/>
                    <a:p>
                      <a:r>
                        <a:rPr lang="en-US" sz="2000"/>
                        <a:t>Protect</a:t>
                      </a:r>
                      <a:r>
                        <a:rPr lang="en-US" sz="2000" baseline="0"/>
                        <a:t> equipement</a:t>
                      </a:r>
                      <a:endParaRPr lang="en-US" sz="2000"/>
                    </a:p>
                  </a:txBody>
                  <a:tcPr>
                    <a:solidFill>
                      <a:schemeClr val="bg2">
                        <a:lumMod val="40000"/>
                        <a:lumOff val="60000"/>
                      </a:schemeClr>
                    </a:solidFill>
                  </a:tcPr>
                </a:tc>
                <a:tc>
                  <a:txBody>
                    <a:bodyPr/>
                    <a:lstStyle/>
                    <a:p>
                      <a:r>
                        <a:rPr lang="en-US" sz="2000"/>
                        <a:t>protected high-level control systems, MPS,</a:t>
                      </a:r>
                      <a:r>
                        <a:rPr lang="en-US" sz="2000" baseline="0"/>
                        <a:t> EPS, VAC</a:t>
                      </a:r>
                      <a:endParaRPr lang="en-US" sz="2000"/>
                    </a:p>
                  </a:txBody>
                  <a:tcPr>
                    <a:solidFill>
                      <a:schemeClr val="bg2">
                        <a:lumMod val="40000"/>
                        <a:lumOff val="60000"/>
                      </a:schemeClr>
                    </a:solidFill>
                  </a:tcPr>
                </a:tc>
                <a:tc>
                  <a:txBody>
                    <a:bodyPr/>
                    <a:lstStyle/>
                    <a:p>
                      <a:r>
                        <a:rPr lang="en-US" sz="2000"/>
                        <a:t>Access control</a:t>
                      </a:r>
                    </a:p>
                  </a:txBody>
                  <a:tcPr>
                    <a:solidFill>
                      <a:schemeClr val="bg2">
                        <a:lumMod val="40000"/>
                        <a:lumOff val="60000"/>
                      </a:schemeClr>
                    </a:solidFill>
                  </a:tcPr>
                </a:tc>
                <a:extLst>
                  <a:ext uri="{0D108BD9-81ED-4DB2-BD59-A6C34878D82A}">
                    <a16:rowId xmlns:a16="http://schemas.microsoft.com/office/drawing/2014/main" val="10001"/>
                  </a:ext>
                </a:extLst>
              </a:tr>
              <a:tr h="370840">
                <a:tc>
                  <a:txBody>
                    <a:bodyPr/>
                    <a:lstStyle/>
                    <a:p>
                      <a:pPr algn="ctr"/>
                      <a:r>
                        <a:rPr lang="en-US" sz="2000"/>
                        <a:t>Layer 2</a:t>
                      </a:r>
                    </a:p>
                  </a:txBody>
                  <a:tcPr>
                    <a:solidFill>
                      <a:schemeClr val="accent2">
                        <a:lumMod val="60000"/>
                        <a:lumOff val="40000"/>
                      </a:schemeClr>
                    </a:solidFill>
                  </a:tcPr>
                </a:tc>
                <a:tc>
                  <a:txBody>
                    <a:bodyPr/>
                    <a:lstStyle/>
                    <a:p>
                      <a:r>
                        <a:rPr lang="en-US" sz="2000"/>
                        <a:t>Protect</a:t>
                      </a:r>
                      <a:r>
                        <a:rPr lang="en-US" sz="2000" baseline="0"/>
                        <a:t> equipment that protects life</a:t>
                      </a:r>
                      <a:endParaRPr lang="en-US" sz="2000"/>
                    </a:p>
                  </a:txBody>
                  <a:tcPr>
                    <a:solidFill>
                      <a:schemeClr val="accent2">
                        <a:lumMod val="60000"/>
                        <a:lumOff val="40000"/>
                      </a:schemeClr>
                    </a:solidFill>
                  </a:tcPr>
                </a:tc>
                <a:tc>
                  <a:txBody>
                    <a:bodyPr/>
                    <a:lstStyle/>
                    <a:p>
                      <a:r>
                        <a:rPr lang="en-US" sz="2000"/>
                        <a:t>protected MPS, S-EPS</a:t>
                      </a:r>
                    </a:p>
                  </a:txBody>
                  <a:tcPr>
                    <a:solidFill>
                      <a:schemeClr val="accent2">
                        <a:lumMod val="60000"/>
                        <a:lumOff val="40000"/>
                      </a:schemeClr>
                    </a:solidFill>
                  </a:tcPr>
                </a:tc>
                <a:tc>
                  <a:txBody>
                    <a:bodyPr/>
                    <a:lstStyle/>
                    <a:p>
                      <a:r>
                        <a:rPr lang="en-US" sz="2000"/>
                        <a:t>Access control binary inputs</a:t>
                      </a:r>
                    </a:p>
                  </a:txBody>
                  <a:tcPr>
                    <a:solidFill>
                      <a:schemeClr val="accent2">
                        <a:lumMod val="60000"/>
                        <a:lumOff val="40000"/>
                      </a:schemeClr>
                    </a:solidFill>
                  </a:tcPr>
                </a:tc>
                <a:extLst>
                  <a:ext uri="{0D108BD9-81ED-4DB2-BD59-A6C34878D82A}">
                    <a16:rowId xmlns:a16="http://schemas.microsoft.com/office/drawing/2014/main" val="10002"/>
                  </a:ext>
                </a:extLst>
              </a:tr>
              <a:tr h="370840">
                <a:tc>
                  <a:txBody>
                    <a:bodyPr/>
                    <a:lstStyle/>
                    <a:p>
                      <a:pPr algn="ctr"/>
                      <a:r>
                        <a:rPr lang="en-US" sz="2000"/>
                        <a:t>Layer 1</a:t>
                      </a:r>
                    </a:p>
                  </a:txBody>
                  <a:tcPr>
                    <a:solidFill>
                      <a:schemeClr val="bg1">
                        <a:lumMod val="75000"/>
                      </a:schemeClr>
                    </a:solidFill>
                  </a:tcPr>
                </a:tc>
                <a:tc>
                  <a:txBody>
                    <a:bodyPr/>
                    <a:lstStyle/>
                    <a:p>
                      <a:r>
                        <a:rPr lang="en-US" sz="2000"/>
                        <a:t>Protect Life</a:t>
                      </a:r>
                    </a:p>
                  </a:txBody>
                  <a:tcPr>
                    <a:solidFill>
                      <a:schemeClr val="bg1">
                        <a:lumMod val="75000"/>
                      </a:schemeClr>
                    </a:solidFill>
                  </a:tcPr>
                </a:tc>
                <a:tc>
                  <a:txBody>
                    <a:bodyPr/>
                    <a:lstStyle/>
                    <a:p>
                      <a:r>
                        <a:rPr lang="en-US" sz="2000"/>
                        <a:t>PPS</a:t>
                      </a:r>
                    </a:p>
                  </a:txBody>
                  <a:tcPr>
                    <a:solidFill>
                      <a:schemeClr val="bg1">
                        <a:lumMod val="75000"/>
                      </a:schemeClr>
                    </a:solidFill>
                  </a:tcPr>
                </a:tc>
                <a:tc>
                  <a:txBody>
                    <a:bodyPr/>
                    <a:lstStyle/>
                    <a:p>
                      <a:r>
                        <a:rPr lang="en-US" sz="2000" dirty="0"/>
                        <a:t>Access control, binary inputs,</a:t>
                      </a:r>
                      <a:r>
                        <a:rPr lang="en-US" sz="2000" baseline="0" dirty="0"/>
                        <a:t> SIL-2</a:t>
                      </a:r>
                      <a:endParaRPr lang="en-US" sz="2000" dirty="0"/>
                    </a:p>
                  </a:txBody>
                  <a:tcPr>
                    <a:solidFill>
                      <a:schemeClr val="bg1">
                        <a:lumMod val="75000"/>
                      </a:schemeClr>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4590521" y="1379210"/>
            <a:ext cx="4419602" cy="660400"/>
          </a:xfrm>
          <a:prstGeom prst="rect">
            <a:avLst/>
          </a:prstGeom>
          <a:noFill/>
        </p:spPr>
        <p:txBody>
          <a:bodyPr wrap="square" rtlCol="0">
            <a:noAutofit/>
          </a:bodyPr>
          <a:lstStyle/>
          <a:p>
            <a:pPr>
              <a:lnSpc>
                <a:spcPct val="112000"/>
              </a:lnSpc>
            </a:pPr>
            <a:r>
              <a:rPr lang="en-US" sz="2000" dirty="0" err="1"/>
              <a:t>Information</a:t>
            </a:r>
            <a:r>
              <a:rPr lang="en-US" sz="2400" dirty="0" err="1"/>
              <a:t> </a:t>
            </a:r>
            <a:r>
              <a:rPr lang="en-US" sz="2400" dirty="0" err="1">
                <a:ea typeface="Wingdings"/>
                <a:cs typeface="Wingdings"/>
                <a:sym typeface="Wingdings"/>
              </a:rPr>
              <a:t>     </a:t>
            </a:r>
            <a:r>
              <a:rPr lang="en-US" sz="2000" dirty="0" err="1">
                <a:ea typeface="Wingdings"/>
                <a:cs typeface="Wingdings"/>
                <a:sym typeface="Wingdings"/>
              </a:rPr>
              <a:t> </a:t>
            </a:r>
            <a:r>
              <a:rPr lang="en-US" sz="2000" dirty="0" err="1">
                <a:sym typeface="Wingdings"/>
              </a:rPr>
              <a:t>Requests</a:t>
            </a:r>
            <a:r>
              <a:rPr lang="en-US" sz="2000" dirty="0" err="1">
                <a:ea typeface="Wingdings"/>
                <a:cs typeface="Wingdings"/>
                <a:sym typeface="Wingdings"/>
              </a:rPr>
              <a:t> </a:t>
            </a:r>
            <a:r>
              <a:rPr lang="en-US" sz="2400" dirty="0" err="1">
                <a:ea typeface="Wingdings"/>
                <a:cs typeface="Wingdings"/>
                <a:sym typeface="Wingdings"/>
              </a:rPr>
              <a:t></a:t>
            </a:r>
            <a:endParaRPr lang="en-US" sz="2400" dirty="0" err="1"/>
          </a:p>
        </p:txBody>
      </p:sp>
      <p:grpSp>
        <p:nvGrpSpPr>
          <p:cNvPr id="7" name="Group 6"/>
          <p:cNvGrpSpPr/>
          <p:nvPr/>
        </p:nvGrpSpPr>
        <p:grpSpPr>
          <a:xfrm rot="316701">
            <a:off x="8726000" y="1973794"/>
            <a:ext cx="3020557" cy="4755351"/>
            <a:chOff x="7281333" y="629220"/>
            <a:chExt cx="4070586" cy="5771579"/>
          </a:xfrm>
        </p:grpSpPr>
        <p:pic>
          <p:nvPicPr>
            <p:cNvPr id="5" name="Picture 4"/>
            <p:cNvPicPr>
              <a:picLocks noChangeAspect="1"/>
            </p:cNvPicPr>
            <p:nvPr/>
          </p:nvPicPr>
          <p:blipFill>
            <a:blip r:embed="rId2"/>
            <a:stretch>
              <a:fillRect/>
            </a:stretch>
          </p:blipFill>
          <p:spPr>
            <a:xfrm>
              <a:off x="7281333" y="629220"/>
              <a:ext cx="4070586" cy="577157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7941734" y="3945466"/>
              <a:ext cx="2912533" cy="1219200"/>
            </a:xfrm>
            <a:prstGeom prst="rect">
              <a:avLst/>
            </a:prstGeom>
            <a:noFill/>
          </p:spPr>
          <p:txBody>
            <a:bodyPr wrap="square" rtlCol="0">
              <a:noAutofit/>
            </a:bodyPr>
            <a:lstStyle/>
            <a:p>
              <a:pPr>
                <a:lnSpc>
                  <a:spcPct val="112000"/>
                </a:lnSpc>
              </a:pPr>
              <a:r>
                <a:rPr lang="en-US" sz="1600" b="1" i="1" dirty="0" err="1">
                  <a:solidFill>
                    <a:srgbClr val="FD6064"/>
                  </a:solidFill>
                  <a:latin typeface="Courier"/>
                  <a:cs typeface="Courier"/>
                </a:rPr>
                <a:t>Reviewed on </a:t>
              </a:r>
            </a:p>
            <a:p>
              <a:pPr>
                <a:lnSpc>
                  <a:spcPct val="112000"/>
                </a:lnSpc>
              </a:pPr>
              <a:r>
                <a:rPr lang="en-US" sz="1600" b="1" i="1" dirty="0" err="1">
                  <a:solidFill>
                    <a:srgbClr val="FD6064"/>
                  </a:solidFill>
                  <a:latin typeface="Courier"/>
                  <a:cs typeface="Courier"/>
                </a:rPr>
                <a:t>April 10 2019 </a:t>
              </a:r>
            </a:p>
          </p:txBody>
        </p:sp>
      </p:grpSp>
    </p:spTree>
    <p:extLst>
      <p:ext uri="{BB962C8B-B14F-4D97-AF65-F5344CB8AC3E}">
        <p14:creationId xmlns:p14="http://schemas.microsoft.com/office/powerpoint/2010/main" val="396128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D:\CAD_SE\Frontend_SE files\type1_3.jpg"/>
          <p:cNvPicPr/>
          <p:nvPr/>
        </p:nvPicPr>
        <p:blipFill rotWithShape="1">
          <a:blip r:embed="rId2">
            <a:extLst>
              <a:ext uri="{28A0092B-C50C-407E-A947-70E740481C1C}">
                <a14:useLocalDpi xmlns:a14="http://schemas.microsoft.com/office/drawing/2010/main" val="0"/>
              </a:ext>
            </a:extLst>
          </a:blip>
          <a:srcRect l="12506" r="3459" b="20987"/>
          <a:stretch/>
        </p:blipFill>
        <p:spPr bwMode="auto">
          <a:xfrm>
            <a:off x="1388533" y="1032932"/>
            <a:ext cx="9144000" cy="5418667"/>
          </a:xfrm>
          <a:prstGeom prst="rect">
            <a:avLst/>
          </a:prstGeom>
          <a:noFill/>
          <a:ln>
            <a:noFill/>
          </a:ln>
        </p:spPr>
      </p:pic>
      <p:sp>
        <p:nvSpPr>
          <p:cNvPr id="4" name="Rectangle 3"/>
          <p:cNvSpPr/>
          <p:nvPr/>
        </p:nvSpPr>
        <p:spPr>
          <a:xfrm>
            <a:off x="3293458" y="4004733"/>
            <a:ext cx="1616298" cy="650206"/>
          </a:xfrm>
          <a:prstGeom prst="rect">
            <a:avLst/>
          </a:prstGeom>
          <a:solidFill>
            <a:srgbClr val="2065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675684" y="3537473"/>
            <a:ext cx="727907" cy="944303"/>
          </a:xfrm>
          <a:prstGeom prst="rect">
            <a:avLst/>
          </a:prstGeom>
          <a:solidFill>
            <a:srgbClr val="2065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767949" y="3497642"/>
            <a:ext cx="439051" cy="944303"/>
          </a:xfrm>
          <a:prstGeom prst="rect">
            <a:avLst/>
          </a:prstGeom>
          <a:gradFill flip="none" rotWithShape="1">
            <a:gsLst>
              <a:gs pos="0">
                <a:srgbClr val="765E7B"/>
              </a:gs>
              <a:gs pos="100000">
                <a:srgbClr val="765E7B"/>
              </a:gs>
              <a:gs pos="50000">
                <a:srgbClr val="9F7CA8"/>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689351" y="3999636"/>
            <a:ext cx="916483" cy="161729"/>
          </a:xfrm>
          <a:prstGeom prst="rect">
            <a:avLst/>
          </a:prstGeom>
          <a:solidFill>
            <a:srgbClr val="FB95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255320" y="3679630"/>
            <a:ext cx="453081" cy="650206"/>
          </a:xfrm>
          <a:prstGeom prst="rect">
            <a:avLst/>
          </a:prstGeom>
          <a:solidFill>
            <a:srgbClr val="2065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911598" y="4093634"/>
            <a:ext cx="45719" cy="348312"/>
          </a:xfrm>
          <a:prstGeom prst="rect">
            <a:avLst/>
          </a:prstGeom>
          <a:solidFill>
            <a:srgbClr val="FFFF00"/>
          </a:solidFill>
          <a:ln>
            <a:noFill/>
          </a:ln>
          <a:scene3d>
            <a:camera prst="orthographicFront">
              <a:rot lat="0" lon="0" rev="1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194805" y="4087285"/>
            <a:ext cx="207861" cy="348312"/>
          </a:xfrm>
          <a:prstGeom prst="rect">
            <a:avLst/>
          </a:prstGeom>
          <a:solidFill>
            <a:schemeClr val="bg1">
              <a:lumMod val="50000"/>
            </a:schemeClr>
          </a:solidFill>
          <a:ln>
            <a:noFill/>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064845" y="4093633"/>
            <a:ext cx="45719" cy="348312"/>
          </a:xfrm>
          <a:prstGeom prst="rect">
            <a:avLst/>
          </a:prstGeom>
          <a:solidFill>
            <a:srgbClr val="FFFF00"/>
          </a:solidFill>
          <a:ln>
            <a:noFill/>
          </a:ln>
          <a:scene3d>
            <a:camera prst="orthographicFront">
              <a:rot lat="0" lon="0" rev="1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505088" y="3920066"/>
            <a:ext cx="321846" cy="79570"/>
          </a:xfrm>
          <a:prstGeom prst="rect">
            <a:avLst/>
          </a:prstGeom>
          <a:solidFill>
            <a:srgbClr val="2065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039445" y="5528733"/>
            <a:ext cx="157903" cy="184150"/>
          </a:xfrm>
          <a:prstGeom prst="rect">
            <a:avLst/>
          </a:prstGeom>
          <a:gradFill flip="none" rotWithShape="1">
            <a:gsLst>
              <a:gs pos="0">
                <a:schemeClr val="tx1">
                  <a:lumMod val="75000"/>
                  <a:lumOff val="25000"/>
                </a:schemeClr>
              </a:gs>
              <a:gs pos="100000">
                <a:schemeClr val="tx1">
                  <a:lumMod val="65000"/>
                  <a:lumOff val="35000"/>
                </a:schemeClr>
              </a:gs>
              <a:gs pos="50000">
                <a:schemeClr val="bg1">
                  <a:lumMod val="5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983567" y="5666316"/>
            <a:ext cx="267972" cy="184150"/>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954499" y="1844996"/>
            <a:ext cx="1058334" cy="738664"/>
          </a:xfrm>
          <a:prstGeom prst="rect">
            <a:avLst/>
          </a:prstGeom>
          <a:solidFill>
            <a:schemeClr val="bg1"/>
          </a:solidFill>
        </p:spPr>
        <p:txBody>
          <a:bodyPr wrap="square" rtlCol="0">
            <a:spAutoFit/>
          </a:bodyPr>
          <a:lstStyle/>
          <a:p>
            <a:pPr algn="ctr"/>
            <a:r>
              <a:rPr lang="en-US" sz="1400"/>
              <a:t>DN 100 tube for new BTM</a:t>
            </a:r>
          </a:p>
        </p:txBody>
      </p:sp>
      <p:cxnSp>
        <p:nvCxnSpPr>
          <p:cNvPr id="16" name="Straight Arrow Connector 15"/>
          <p:cNvCxnSpPr/>
          <p:nvPr/>
        </p:nvCxnSpPr>
        <p:spPr>
          <a:xfrm flipH="1">
            <a:off x="5012267" y="2596360"/>
            <a:ext cx="949482" cy="117977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954498" y="3294908"/>
            <a:ext cx="1106701" cy="523220"/>
          </a:xfrm>
          <a:prstGeom prst="rect">
            <a:avLst/>
          </a:prstGeom>
          <a:solidFill>
            <a:schemeClr val="bg1"/>
          </a:solidFill>
        </p:spPr>
        <p:txBody>
          <a:bodyPr wrap="square" rtlCol="0">
            <a:spAutoFit/>
          </a:bodyPr>
          <a:lstStyle/>
          <a:p>
            <a:pPr algn="ctr"/>
            <a:r>
              <a:rPr lang="en-US" sz="1400"/>
              <a:t>60 mm B4C</a:t>
            </a:r>
          </a:p>
        </p:txBody>
      </p:sp>
      <p:sp>
        <p:nvSpPr>
          <p:cNvPr id="18" name="TextBox 17"/>
          <p:cNvSpPr txBox="1"/>
          <p:nvPr/>
        </p:nvSpPr>
        <p:spPr>
          <a:xfrm>
            <a:off x="1797365" y="2710133"/>
            <a:ext cx="1058334" cy="738664"/>
          </a:xfrm>
          <a:prstGeom prst="rect">
            <a:avLst/>
          </a:prstGeom>
          <a:solidFill>
            <a:schemeClr val="bg1"/>
          </a:solidFill>
        </p:spPr>
        <p:txBody>
          <a:bodyPr wrap="square" rtlCol="0">
            <a:spAutoFit/>
          </a:bodyPr>
          <a:lstStyle/>
          <a:p>
            <a:pPr algn="ctr"/>
            <a:r>
              <a:rPr lang="en-US" sz="1400"/>
              <a:t>1 or 2 diamond</a:t>
            </a:r>
          </a:p>
          <a:p>
            <a:pPr algn="ctr"/>
            <a:r>
              <a:rPr lang="en-US" sz="1400"/>
              <a:t>plates</a:t>
            </a:r>
          </a:p>
        </p:txBody>
      </p:sp>
      <p:cxnSp>
        <p:nvCxnSpPr>
          <p:cNvPr id="19" name="Straight Arrow Connector 18"/>
          <p:cNvCxnSpPr/>
          <p:nvPr/>
        </p:nvCxnSpPr>
        <p:spPr>
          <a:xfrm>
            <a:off x="2855699" y="3448797"/>
            <a:ext cx="1013567" cy="80146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85699" y="1673030"/>
            <a:ext cx="1481665" cy="738664"/>
          </a:xfrm>
          <a:prstGeom prst="rect">
            <a:avLst/>
          </a:prstGeom>
          <a:solidFill>
            <a:schemeClr val="bg1"/>
          </a:solidFill>
        </p:spPr>
        <p:txBody>
          <a:bodyPr wrap="square" rtlCol="0">
            <a:spAutoFit/>
          </a:bodyPr>
          <a:lstStyle/>
          <a:p>
            <a:pPr algn="ctr"/>
            <a:r>
              <a:rPr lang="en-US" sz="1400"/>
              <a:t>water-cooled copper clamping mechanism</a:t>
            </a:r>
          </a:p>
        </p:txBody>
      </p:sp>
      <p:cxnSp>
        <p:nvCxnSpPr>
          <p:cNvPr id="21" name="Straight Arrow Connector 20"/>
          <p:cNvCxnSpPr/>
          <p:nvPr/>
        </p:nvCxnSpPr>
        <p:spPr>
          <a:xfrm>
            <a:off x="3067364" y="2411694"/>
            <a:ext cx="926251" cy="160150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797365" y="4654939"/>
            <a:ext cx="1058334" cy="307777"/>
          </a:xfrm>
          <a:prstGeom prst="rect">
            <a:avLst/>
          </a:prstGeom>
          <a:solidFill>
            <a:schemeClr val="bg1"/>
          </a:solidFill>
        </p:spPr>
        <p:txBody>
          <a:bodyPr wrap="square" rtlCol="0">
            <a:spAutoFit/>
          </a:bodyPr>
          <a:lstStyle/>
          <a:p>
            <a:pPr algn="ctr"/>
            <a:r>
              <a:rPr lang="en-US" sz="1400"/>
              <a:t>camera</a:t>
            </a:r>
          </a:p>
        </p:txBody>
      </p:sp>
      <p:cxnSp>
        <p:nvCxnSpPr>
          <p:cNvPr id="23" name="Straight Arrow Connector 22"/>
          <p:cNvCxnSpPr>
            <a:endCxn id="14" idx="1"/>
          </p:cNvCxnSpPr>
          <p:nvPr/>
        </p:nvCxnSpPr>
        <p:spPr>
          <a:xfrm>
            <a:off x="2813367" y="4928849"/>
            <a:ext cx="1170200" cy="82954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961749" y="4576622"/>
            <a:ext cx="1058334" cy="307777"/>
          </a:xfrm>
          <a:prstGeom prst="rect">
            <a:avLst/>
          </a:prstGeom>
          <a:solidFill>
            <a:schemeClr val="bg1"/>
          </a:solidFill>
        </p:spPr>
        <p:txBody>
          <a:bodyPr wrap="square" rtlCol="0">
            <a:spAutoFit/>
          </a:bodyPr>
          <a:lstStyle/>
          <a:p>
            <a:pPr algn="ctr"/>
            <a:r>
              <a:rPr lang="en-US" sz="1400"/>
              <a:t>optional W</a:t>
            </a:r>
          </a:p>
        </p:txBody>
      </p:sp>
      <p:sp>
        <p:nvSpPr>
          <p:cNvPr id="25" name="Rectangle 24"/>
          <p:cNvSpPr/>
          <p:nvPr/>
        </p:nvSpPr>
        <p:spPr>
          <a:xfrm>
            <a:off x="4436534" y="4091513"/>
            <a:ext cx="160867" cy="348312"/>
          </a:xfrm>
          <a:prstGeom prst="rect">
            <a:avLst/>
          </a:prstGeom>
          <a:solidFill>
            <a:schemeClr val="tx1"/>
          </a:solidFill>
          <a:ln>
            <a:noFill/>
          </a:ln>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a:stCxn id="17" idx="1"/>
          </p:cNvCxnSpPr>
          <p:nvPr/>
        </p:nvCxnSpPr>
        <p:spPr>
          <a:xfrm flipH="1">
            <a:off x="4251540" y="3556518"/>
            <a:ext cx="1702958" cy="71550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4" idx="1"/>
          </p:cNvCxnSpPr>
          <p:nvPr/>
        </p:nvCxnSpPr>
        <p:spPr>
          <a:xfrm flipH="1" flipV="1">
            <a:off x="4509719" y="4323875"/>
            <a:ext cx="1452030" cy="40663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1189" y="200590"/>
            <a:ext cx="10956924" cy="663010"/>
          </a:xfrm>
        </p:spPr>
        <p:txBody>
          <a:bodyPr/>
          <a:lstStyle/>
          <a:p>
            <a:r>
              <a:rPr lang="en-US" sz="2400" dirty="0"/>
              <a:t>New shutter design</a:t>
            </a:r>
          </a:p>
        </p:txBody>
      </p:sp>
      <p:sp>
        <p:nvSpPr>
          <p:cNvPr id="31" name="Sun 30">
            <a:extLst>
              <a:ext uri="{FF2B5EF4-FFF2-40B4-BE49-F238E27FC236}">
                <a16:creationId xmlns:a16="http://schemas.microsoft.com/office/drawing/2014/main" id="{78AFB63C-17D4-2E48-847B-78428250A612}"/>
              </a:ext>
            </a:extLst>
          </p:cNvPr>
          <p:cNvSpPr/>
          <p:nvPr/>
        </p:nvSpPr>
        <p:spPr>
          <a:xfrm>
            <a:off x="8077200" y="200590"/>
            <a:ext cx="3869372" cy="2395770"/>
          </a:xfrm>
          <a:prstGeom prst="sun">
            <a:avLst/>
          </a:prstGeom>
          <a:solidFill>
            <a:srgbClr val="FFFF00"/>
          </a:solidFill>
          <a:ln>
            <a:solidFill>
              <a:srgbClr val="FF0000"/>
            </a:solidFill>
          </a:ln>
        </p:spPr>
        <p:txBody>
          <a:bodyPr rtlCol="0" anchor="ctr">
            <a:noAutofit/>
          </a:bodyPr>
          <a:lstStyle/>
          <a:p>
            <a:pPr algn="ctr">
              <a:lnSpc>
                <a:spcPct val="113000"/>
              </a:lnSpc>
            </a:pPr>
            <a:r>
              <a:rPr lang="de-DE" sz="2000" b="1" dirty="0">
                <a:solidFill>
                  <a:srgbClr val="FF0000"/>
                </a:solidFill>
              </a:rPr>
              <a:t>10 x </a:t>
            </a:r>
            <a:r>
              <a:rPr lang="de-DE" sz="2000" b="1" dirty="0" err="1">
                <a:solidFill>
                  <a:srgbClr val="FF0000"/>
                </a:solidFill>
              </a:rPr>
              <a:t>more</a:t>
            </a:r>
            <a:r>
              <a:rPr lang="de-DE" sz="2000" b="1" dirty="0">
                <a:solidFill>
                  <a:srgbClr val="FF0000"/>
                </a:solidFill>
              </a:rPr>
              <a:t> power!</a:t>
            </a:r>
          </a:p>
        </p:txBody>
      </p:sp>
      <p:sp>
        <p:nvSpPr>
          <p:cNvPr id="32" name="TextBox 31">
            <a:extLst>
              <a:ext uri="{FF2B5EF4-FFF2-40B4-BE49-F238E27FC236}">
                <a16:creationId xmlns:a16="http://schemas.microsoft.com/office/drawing/2014/main" id="{2DAC2B78-B896-CF47-BC17-FEE65AA04BB3}"/>
              </a:ext>
            </a:extLst>
          </p:cNvPr>
          <p:cNvSpPr txBox="1"/>
          <p:nvPr/>
        </p:nvSpPr>
        <p:spPr>
          <a:xfrm>
            <a:off x="5487008" y="5698065"/>
            <a:ext cx="6361113" cy="922866"/>
          </a:xfrm>
          <a:prstGeom prst="rect">
            <a:avLst/>
          </a:prstGeom>
          <a:solidFill>
            <a:schemeClr val="bg1"/>
          </a:solidFill>
          <a:ln w="57150">
            <a:solidFill>
              <a:schemeClr val="tx1">
                <a:lumMod val="50000"/>
                <a:lumOff val="50000"/>
              </a:schemeClr>
            </a:solidFill>
          </a:ln>
        </p:spPr>
        <p:txBody>
          <a:bodyPr wrap="square" rtlCol="0">
            <a:noAutofit/>
          </a:bodyPr>
          <a:lstStyle/>
          <a:p>
            <a:pPr algn="ctr">
              <a:lnSpc>
                <a:spcPct val="112000"/>
              </a:lnSpc>
            </a:pPr>
            <a:r>
              <a:rPr lang="en-US" sz="2400" dirty="0"/>
              <a:t>Shutter upgrade project in WS 19/20 </a:t>
            </a:r>
          </a:p>
          <a:p>
            <a:pPr algn="ctr">
              <a:lnSpc>
                <a:spcPct val="112000"/>
              </a:lnSpc>
            </a:pPr>
            <a:r>
              <a:rPr lang="en-US" sz="2400" dirty="0"/>
              <a:t>will solve problems in tunnels</a:t>
            </a:r>
          </a:p>
        </p:txBody>
      </p:sp>
    </p:spTree>
    <p:extLst>
      <p:ext uri="{BB962C8B-B14F-4D97-AF65-F5344CB8AC3E}">
        <p14:creationId xmlns:p14="http://schemas.microsoft.com/office/powerpoint/2010/main" val="42725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C76E1-A488-F34C-BC0E-B1F9CC839C91}"/>
              </a:ext>
            </a:extLst>
          </p:cNvPr>
          <p:cNvSpPr>
            <a:spLocks noGrp="1"/>
          </p:cNvSpPr>
          <p:nvPr>
            <p:ph type="title"/>
          </p:nvPr>
        </p:nvSpPr>
        <p:spPr>
          <a:xfrm>
            <a:off x="661989" y="578392"/>
            <a:ext cx="10956924" cy="780540"/>
          </a:xfrm>
        </p:spPr>
        <p:txBody>
          <a:bodyPr/>
          <a:lstStyle/>
          <a:p>
            <a:r>
              <a:rPr lang="en-US" sz="2400" dirty="0"/>
              <a:t>Not yet fully solved: </a:t>
            </a:r>
            <a:br>
              <a:rPr lang="en-US" sz="2400" dirty="0"/>
            </a:br>
            <a:r>
              <a:rPr lang="en-US" sz="2400" dirty="0"/>
              <a:t>Final </a:t>
            </a:r>
            <a:r>
              <a:rPr lang="en-US" sz="2400" dirty="0" err="1"/>
              <a:t>beamstop</a:t>
            </a:r>
            <a:r>
              <a:rPr lang="en-US" sz="2400" dirty="0"/>
              <a:t> after experiment </a:t>
            </a:r>
          </a:p>
        </p:txBody>
      </p:sp>
      <p:pic>
        <p:nvPicPr>
          <p:cNvPr id="3" name="water1b">
            <a:hlinkClick r:id="" action="ppaction://media"/>
            <a:extLst>
              <a:ext uri="{FF2B5EF4-FFF2-40B4-BE49-F238E27FC236}">
                <a16:creationId xmlns:a16="http://schemas.microsoft.com/office/drawing/2014/main" id="{D155C1D2-53BA-C243-889E-D4100836909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5681" t="6844" r="23624"/>
          <a:stretch/>
        </p:blipFill>
        <p:spPr>
          <a:xfrm>
            <a:off x="7315200" y="531160"/>
            <a:ext cx="4876800" cy="6279608"/>
          </a:xfrm>
          <a:prstGeom prst="rect">
            <a:avLst/>
          </a:prstGeom>
        </p:spPr>
      </p:pic>
      <p:sp>
        <p:nvSpPr>
          <p:cNvPr id="4" name="TextBox 3">
            <a:extLst>
              <a:ext uri="{FF2B5EF4-FFF2-40B4-BE49-F238E27FC236}">
                <a16:creationId xmlns:a16="http://schemas.microsoft.com/office/drawing/2014/main" id="{48B39A2A-880C-4E45-BC3C-CC4A2CFC0DD1}"/>
              </a:ext>
            </a:extLst>
          </p:cNvPr>
          <p:cNvSpPr txBox="1"/>
          <p:nvPr/>
        </p:nvSpPr>
        <p:spPr>
          <a:xfrm>
            <a:off x="541866" y="1896533"/>
            <a:ext cx="6180667" cy="4013200"/>
          </a:xfrm>
          <a:prstGeom prst="rect">
            <a:avLst/>
          </a:prstGeom>
          <a:noFill/>
        </p:spPr>
        <p:txBody>
          <a:bodyPr wrap="square" rtlCol="0">
            <a:noAutofit/>
          </a:bodyPr>
          <a:lstStyle/>
          <a:p>
            <a:pPr marL="269875" indent="-269875">
              <a:lnSpc>
                <a:spcPct val="112000"/>
              </a:lnSpc>
              <a:buBlip>
                <a:blip r:embed="rId5"/>
              </a:buBlip>
            </a:pPr>
            <a:r>
              <a:rPr lang="en-US" sz="2400" dirty="0"/>
              <a:t> Upgrade to SIL2 Airbox in WS19/20 (Layer 1)</a:t>
            </a:r>
          </a:p>
          <a:p>
            <a:pPr marL="269875" indent="-269875">
              <a:lnSpc>
                <a:spcPct val="112000"/>
              </a:lnSpc>
              <a:buBlip>
                <a:blip r:embed="rId5"/>
              </a:buBlip>
            </a:pPr>
            <a:r>
              <a:rPr lang="en-US" sz="2400" dirty="0"/>
              <a:t> ‘Philosophical Problem’: Beam theoretically unstoppable</a:t>
            </a:r>
          </a:p>
          <a:p>
            <a:pPr marL="269875" indent="-269875">
              <a:lnSpc>
                <a:spcPct val="112000"/>
              </a:lnSpc>
              <a:buBlip>
                <a:blip r:embed="rId5"/>
              </a:buBlip>
            </a:pPr>
            <a:r>
              <a:rPr lang="en-US" sz="2400" dirty="0"/>
              <a:t> In practice feasible with 1 MHz, 5W</a:t>
            </a:r>
          </a:p>
          <a:p>
            <a:pPr marL="269875" indent="-269875">
              <a:lnSpc>
                <a:spcPct val="112000"/>
              </a:lnSpc>
              <a:buBlip>
                <a:blip r:embed="rId5"/>
              </a:buBlip>
            </a:pPr>
            <a:r>
              <a:rPr lang="en-US" sz="2400" dirty="0"/>
              <a:t> For 4.5 MHz, &gt; 10W tests almost impossible at current beamlines</a:t>
            </a:r>
          </a:p>
          <a:p>
            <a:pPr marL="269875" indent="-269875">
              <a:lnSpc>
                <a:spcPct val="112000"/>
              </a:lnSpc>
              <a:buBlip>
                <a:blip r:embed="rId5"/>
              </a:buBlip>
            </a:pPr>
            <a:r>
              <a:rPr lang="en-US" sz="2400" dirty="0"/>
              <a:t> Additional development of a fast active beam stop via MPS (Layer 2)</a:t>
            </a:r>
          </a:p>
        </p:txBody>
      </p:sp>
      <p:cxnSp>
        <p:nvCxnSpPr>
          <p:cNvPr id="6" name="Straight Arrow Connector 5">
            <a:extLst>
              <a:ext uri="{FF2B5EF4-FFF2-40B4-BE49-F238E27FC236}">
                <a16:creationId xmlns:a16="http://schemas.microsoft.com/office/drawing/2014/main" id="{20FB0CC0-04C0-5B44-A19C-33DC6963099D}"/>
              </a:ext>
            </a:extLst>
          </p:cNvPr>
          <p:cNvCxnSpPr/>
          <p:nvPr/>
        </p:nvCxnSpPr>
        <p:spPr>
          <a:xfrm flipH="1">
            <a:off x="9942513" y="4216400"/>
            <a:ext cx="1676400"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B56AE99-4742-0D44-B530-F218346C28D3}"/>
              </a:ext>
            </a:extLst>
          </p:cNvPr>
          <p:cNvSpPr txBox="1"/>
          <p:nvPr/>
        </p:nvSpPr>
        <p:spPr>
          <a:xfrm>
            <a:off x="10309226" y="3752063"/>
            <a:ext cx="1422400" cy="464337"/>
          </a:xfrm>
          <a:prstGeom prst="rect">
            <a:avLst/>
          </a:prstGeom>
          <a:noFill/>
        </p:spPr>
        <p:txBody>
          <a:bodyPr wrap="square" rtlCol="0">
            <a:noAutofit/>
          </a:bodyPr>
          <a:lstStyle/>
          <a:p>
            <a:pPr>
              <a:lnSpc>
                <a:spcPct val="112000"/>
              </a:lnSpc>
            </a:pPr>
            <a:r>
              <a:rPr lang="de-DE" sz="2000" b="1" dirty="0">
                <a:solidFill>
                  <a:srgbClr val="FF0000"/>
                </a:solidFill>
              </a:rPr>
              <a:t>beam</a:t>
            </a:r>
          </a:p>
        </p:txBody>
      </p:sp>
      <p:sp>
        <p:nvSpPr>
          <p:cNvPr id="8" name="TextBox 7">
            <a:extLst>
              <a:ext uri="{FF2B5EF4-FFF2-40B4-BE49-F238E27FC236}">
                <a16:creationId xmlns:a16="http://schemas.microsoft.com/office/drawing/2014/main" id="{5DA7BE3D-FD9B-8845-9E6E-81EFC829CF7C}"/>
              </a:ext>
            </a:extLst>
          </p:cNvPr>
          <p:cNvSpPr txBox="1"/>
          <p:nvPr/>
        </p:nvSpPr>
        <p:spPr>
          <a:xfrm>
            <a:off x="8619068" y="2929467"/>
            <a:ext cx="914400" cy="541867"/>
          </a:xfrm>
          <a:prstGeom prst="rect">
            <a:avLst/>
          </a:prstGeom>
          <a:noFill/>
        </p:spPr>
        <p:txBody>
          <a:bodyPr wrap="square" rtlCol="0">
            <a:noAutofit/>
          </a:bodyPr>
          <a:lstStyle/>
          <a:p>
            <a:pPr>
              <a:lnSpc>
                <a:spcPct val="112000"/>
              </a:lnSpc>
            </a:pPr>
            <a:r>
              <a:rPr lang="de-DE" sz="2000" dirty="0">
                <a:solidFill>
                  <a:schemeClr val="bg1"/>
                </a:solidFill>
              </a:rPr>
              <a:t>H</a:t>
            </a:r>
            <a:r>
              <a:rPr lang="de-DE" sz="2000" baseline="-25000" dirty="0">
                <a:solidFill>
                  <a:schemeClr val="bg1"/>
                </a:solidFill>
              </a:rPr>
              <a:t>2</a:t>
            </a:r>
            <a:r>
              <a:rPr lang="de-DE" sz="2000" dirty="0">
                <a:solidFill>
                  <a:schemeClr val="bg1"/>
                </a:solidFill>
              </a:rPr>
              <a:t>O</a:t>
            </a:r>
          </a:p>
        </p:txBody>
      </p:sp>
      <p:sp>
        <p:nvSpPr>
          <p:cNvPr id="9" name="TextBox 8">
            <a:extLst>
              <a:ext uri="{FF2B5EF4-FFF2-40B4-BE49-F238E27FC236}">
                <a16:creationId xmlns:a16="http://schemas.microsoft.com/office/drawing/2014/main" id="{B3781E3D-3463-8C40-AE26-9BD16721482F}"/>
              </a:ext>
            </a:extLst>
          </p:cNvPr>
          <p:cNvSpPr txBox="1"/>
          <p:nvPr/>
        </p:nvSpPr>
        <p:spPr>
          <a:xfrm>
            <a:off x="7518400" y="6383867"/>
            <a:ext cx="4100513" cy="426901"/>
          </a:xfrm>
          <a:prstGeom prst="rect">
            <a:avLst/>
          </a:prstGeom>
          <a:noFill/>
        </p:spPr>
        <p:txBody>
          <a:bodyPr wrap="square" rtlCol="0">
            <a:noAutofit/>
          </a:bodyPr>
          <a:lstStyle/>
          <a:p>
            <a:pPr>
              <a:lnSpc>
                <a:spcPct val="112000"/>
              </a:lnSpc>
            </a:pPr>
            <a:r>
              <a:rPr lang="de-DE" dirty="0">
                <a:solidFill>
                  <a:schemeClr val="bg1"/>
                </a:solidFill>
              </a:rPr>
              <a:t>Test in FXE </a:t>
            </a:r>
            <a:r>
              <a:rPr lang="de-DE" dirty="0" err="1">
                <a:solidFill>
                  <a:schemeClr val="bg1"/>
                </a:solidFill>
              </a:rPr>
              <a:t>hutch</a:t>
            </a:r>
            <a:r>
              <a:rPr lang="de-DE" dirty="0">
                <a:solidFill>
                  <a:schemeClr val="bg1"/>
                </a:solidFill>
              </a:rPr>
              <a:t> on June 13, 2019</a:t>
            </a:r>
          </a:p>
        </p:txBody>
      </p:sp>
    </p:spTree>
    <p:extLst>
      <p:ext uri="{BB962C8B-B14F-4D97-AF65-F5344CB8AC3E}">
        <p14:creationId xmlns:p14="http://schemas.microsoft.com/office/powerpoint/2010/main" val="263566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7F582-E9ED-4746-8B40-EA0CB033CE3B}"/>
              </a:ext>
            </a:extLst>
          </p:cNvPr>
          <p:cNvSpPr>
            <a:spLocks noGrp="1"/>
          </p:cNvSpPr>
          <p:nvPr>
            <p:ph type="title"/>
          </p:nvPr>
        </p:nvSpPr>
        <p:spPr/>
        <p:txBody>
          <a:bodyPr/>
          <a:lstStyle/>
          <a:p>
            <a:r>
              <a:rPr lang="en-US" sz="3200" dirty="0"/>
              <a:t>Working Group Parallel Operations, EPS&amp;MPS: Project 2</a:t>
            </a:r>
            <a:endParaRPr lang="en-US" dirty="0"/>
          </a:p>
        </p:txBody>
      </p:sp>
      <p:sp>
        <p:nvSpPr>
          <p:cNvPr id="3" name="Footer Placeholder 2">
            <a:extLst>
              <a:ext uri="{FF2B5EF4-FFF2-40B4-BE49-F238E27FC236}">
                <a16:creationId xmlns:a16="http://schemas.microsoft.com/office/drawing/2014/main" id="{9E6F9706-965E-8E48-88CD-FE00013CF70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Presentation Title | Name Surname, Date (Edit by "Insert &gt; Header and Footer")</a:t>
            </a:r>
            <a:endParaRPr kumimoji="0" lang="en-US" sz="10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 Placeholder 3">
            <a:extLst>
              <a:ext uri="{FF2B5EF4-FFF2-40B4-BE49-F238E27FC236}">
                <a16:creationId xmlns:a16="http://schemas.microsoft.com/office/drawing/2014/main" id="{3564B81E-8A47-BB40-8401-4C87612BCDEF}"/>
              </a:ext>
            </a:extLst>
          </p:cNvPr>
          <p:cNvSpPr>
            <a:spLocks noGrp="1"/>
          </p:cNvSpPr>
          <p:nvPr>
            <p:ph type="body" sz="quarter" idx="13"/>
          </p:nvPr>
        </p:nvSpPr>
        <p:spPr/>
        <p:txBody>
          <a:bodyPr/>
          <a:lstStyle/>
          <a:p>
            <a:endParaRPr lang="en-US" dirty="0"/>
          </a:p>
        </p:txBody>
      </p:sp>
      <p:sp>
        <p:nvSpPr>
          <p:cNvPr id="5" name="TextBox 4">
            <a:extLst>
              <a:ext uri="{FF2B5EF4-FFF2-40B4-BE49-F238E27FC236}">
                <a16:creationId xmlns:a16="http://schemas.microsoft.com/office/drawing/2014/main" id="{8904C1D1-D464-A146-B004-90A6BDBE3C54}"/>
              </a:ext>
            </a:extLst>
          </p:cNvPr>
          <p:cNvSpPr txBox="1"/>
          <p:nvPr/>
        </p:nvSpPr>
        <p:spPr>
          <a:xfrm>
            <a:off x="407986" y="1268760"/>
            <a:ext cx="11376025" cy="5184576"/>
          </a:xfrm>
          <a:prstGeom prst="rect">
            <a:avLst/>
          </a:prstGeom>
          <a:noFill/>
        </p:spPr>
        <p:txBody>
          <a:bodyPr wrap="square" rtlCol="0">
            <a:noAutofit/>
          </a:bodyPr>
          <a:lstStyle/>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18F1F"/>
                </a:solidFill>
                <a:effectLst/>
                <a:uLnTx/>
                <a:uFillTx/>
                <a:latin typeface="Arial"/>
                <a:ea typeface="+mn-ea"/>
                <a:cs typeface="+mn-cs"/>
              </a:rPr>
              <a:t>Charge:</a:t>
            </a:r>
            <a:r>
              <a:rPr kumimoji="0" lang="en-US" sz="20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Improvements of parallel operations for SASE1/3: EPS is not linked to fresh bunches, trigger problems, parasitic light</a:t>
            </a:r>
          </a:p>
          <a:p>
            <a:pPr marL="0" marR="0" lvl="0" indent="0" algn="l" defTabSz="457200" rtl="0" eaLnBrk="1" fontAlgn="auto" latinLnBrk="0" hangingPunct="1">
              <a:lnSpc>
                <a:spcPct val="112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-&gt; Solution is available as of January 2019 (since recently), but need to be applied and tested together</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endParaRPr kumimoji="0" lang="en-US" sz="2000" b="0" i="0" u="none" strike="noStrike" kern="1200" cap="none" spc="0" normalizeH="0" baseline="0" noProof="0" dirty="0" err="1">
              <a:ln>
                <a:noFill/>
              </a:ln>
              <a:solidFill>
                <a:prstClr val="black"/>
              </a:solidFill>
              <a:effectLst/>
              <a:uLnTx/>
              <a:uFillTx/>
              <a:latin typeface="Arial"/>
              <a:ea typeface="+mn-ea"/>
              <a:cs typeface="+mn-cs"/>
            </a:endParaRP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Tommaso, Andreas, Lars, Harald, Patrick, Richard, Alessandro, Tim </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Requires dedicated beam time soon (e.g. one days during first orange week) </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Test of pattern switching, 5 Hz, 500 kHz, ‘intermediate’ EPS via Bunch Pattern Server, using ‘trigger events’ for SASE1/3 trigger distinction (dynamic), check bunch pattern evaluation in Karabo during tests.</a:t>
            </a:r>
          </a:p>
          <a:p>
            <a:pPr marL="269875" marR="0" lvl="0" indent="-269875" algn="l" defTabSz="457200" rtl="0" eaLnBrk="1" fontAlgn="auto" latinLnBrk="0" hangingPunct="1">
              <a:lnSpc>
                <a:spcPct val="112000"/>
              </a:lnSpc>
              <a:spcBef>
                <a:spcPts val="0"/>
              </a:spcBef>
              <a:spcAft>
                <a:spcPts val="0"/>
              </a:spcAft>
              <a:buClrTx/>
              <a:buSzTx/>
              <a:buFontTx/>
              <a:buBlip>
                <a:blip r:embed="rId2"/>
              </a:buBlip>
              <a:tabLst/>
              <a:defRPr/>
            </a:pPr>
            <a:r>
              <a:rPr kumimoji="0" lang="en-US" sz="2000" b="0" i="0" u="none" strike="noStrike" kern="1200" cap="none" spc="0" normalizeH="0" baseline="0" noProof="0" dirty="0" err="1">
                <a:ln>
                  <a:noFill/>
                </a:ln>
                <a:solidFill>
                  <a:prstClr val="black"/>
                </a:solidFill>
                <a:effectLst/>
                <a:uLnTx/>
                <a:uFillTx/>
                <a:latin typeface="Arial"/>
                <a:ea typeface="+mn-ea"/>
                <a:cs typeface="+mn-cs"/>
              </a:rPr>
              <a:t> Time scale: Could be ready for first ‘orange’ week. </a:t>
            </a:r>
          </a:p>
          <a:p>
            <a:pPr marL="0" marR="0" lvl="0" indent="0" algn="l" defTabSz="457200" rtl="0" eaLnBrk="1" fontAlgn="auto" latinLnBrk="0" hangingPunct="1">
              <a:lnSpc>
                <a:spcPct val="112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457200" rtl="0" eaLnBrk="1" fontAlgn="auto" latinLnBrk="0" hangingPunct="1">
              <a:lnSpc>
                <a:spcPct val="112000"/>
              </a:lnSpc>
              <a:spcBef>
                <a:spcPts val="0"/>
              </a:spcBef>
              <a:spcAft>
                <a:spcPts val="0"/>
              </a:spcAft>
              <a:buClrTx/>
              <a:buSzTx/>
              <a:buFontTx/>
              <a:buNone/>
              <a:tabLst/>
              <a:defRPr/>
            </a:pPr>
            <a:endParaRPr kumimoji="0" lang="en-US" sz="2000" b="0" i="0" u="none" strike="noStrike" kern="1200" cap="none" spc="0" normalizeH="0" baseline="0" noProof="0" dirty="0" err="1">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897745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XFEL_PowerPoint_16x9_v3">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_PowerPoint_16x9.potx" id="{5D9E4C7F-CF90-47AA-9B5A-D1B8A1F64B49}" vid="{107EC11D-EED3-47DC-89A2-C8C245B9F565}"/>
    </a:ext>
  </a:extLst>
</a:theme>
</file>

<file path=ppt/theme/theme2.xml><?xml version="1.0" encoding="utf-8"?>
<a:theme xmlns:a="http://schemas.openxmlformats.org/drawingml/2006/main" name="sinn_xfel">
  <a:themeElements>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fontScheme name="DESY European XFEL">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charset="0"/>
          <a:buChar char="n"/>
          <a:tabLst/>
          <a:defRPr kumimoji="0" lang="de-DE"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noFill/>
        <a:ln w="28575" cap="flat" cmpd="sng" algn="ctr">
          <a:solidFill>
            <a:schemeClr val="folHlink"/>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8B323"/>
          </a:buClr>
          <a:buSzTx/>
          <a:buFont typeface="Wingdings" charset="0"/>
          <a:buChar char="n"/>
          <a:tabLst/>
          <a:defRPr kumimoji="0" lang="de-DE"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SY European XFEL 1">
        <a:dk1>
          <a:srgbClr val="261748"/>
        </a:dk1>
        <a:lt1>
          <a:srgbClr val="FFFFFF"/>
        </a:lt1>
        <a:dk2>
          <a:srgbClr val="000000"/>
        </a:dk2>
        <a:lt2>
          <a:srgbClr val="E0E0E0"/>
        </a:lt2>
        <a:accent1>
          <a:srgbClr val="261748"/>
        </a:accent1>
        <a:accent2>
          <a:srgbClr val="FD930A"/>
        </a:accent2>
        <a:accent3>
          <a:srgbClr val="FFFFFF"/>
        </a:accent3>
        <a:accent4>
          <a:srgbClr val="1F123C"/>
        </a:accent4>
        <a:accent5>
          <a:srgbClr val="ACABB1"/>
        </a:accent5>
        <a:accent6>
          <a:srgbClr val="E58508"/>
        </a:accent6>
        <a:hlink>
          <a:srgbClr val="261748"/>
        </a:hlink>
        <a:folHlink>
          <a:srgbClr val="FD930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SY">
  <a:themeElements>
    <a:clrScheme name="DESY">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0" id="{2B0CCFEF-3092-0942-8FFD-946A8089C971}" vid="{71341955-5B0B-6345-98C1-5CB085C5AEBD}"/>
    </a:ext>
  </a:extLst>
</a:theme>
</file>

<file path=ppt/theme/theme4.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XFEL_PowerPoint_16x9_v3</Template>
  <TotalTime>10544</TotalTime>
  <Words>2348</Words>
  <Application>Microsoft Macintosh PowerPoint</Application>
  <PresentationFormat>Widescreen</PresentationFormat>
  <Paragraphs>277</Paragraphs>
  <Slides>25</Slides>
  <Notes>0</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vt:i4>
      </vt:variant>
    </vt:vector>
  </HeadingPairs>
  <TitlesOfParts>
    <vt:vector size="36" baseType="lpstr">
      <vt:lpstr>ＭＳ Ｐゴシック</vt:lpstr>
      <vt:lpstr>Arial</vt:lpstr>
      <vt:lpstr>Calibri</vt:lpstr>
      <vt:lpstr>Cambria Math</vt:lpstr>
      <vt:lpstr>Courier</vt:lpstr>
      <vt:lpstr>Times New Roman</vt:lpstr>
      <vt:lpstr>verdana</vt:lpstr>
      <vt:lpstr>Wingdings</vt:lpstr>
      <vt:lpstr>XFEL_PowerPoint_16x9_v3</vt:lpstr>
      <vt:lpstr>sinn_xfel</vt:lpstr>
      <vt:lpstr>DESY</vt:lpstr>
      <vt:lpstr>PowerPoint Presentation</vt:lpstr>
      <vt:lpstr>Themes for workshop Travemünde, January 9-10, 2019</vt:lpstr>
      <vt:lpstr>Working Group Parallel Operations</vt:lpstr>
      <vt:lpstr>Overview</vt:lpstr>
      <vt:lpstr>Working group Parallel Operation, EPS&amp;MPS: Project 1</vt:lpstr>
      <vt:lpstr>Project 1: New safety concept /  Layered safety system structure</vt:lpstr>
      <vt:lpstr>New shutter design</vt:lpstr>
      <vt:lpstr>Not yet fully solved:  Final beamstop after experiment </vt:lpstr>
      <vt:lpstr>Working Group Parallel Operations, EPS&amp;MPS: Project 2</vt:lpstr>
      <vt:lpstr>Working Group Parallel Operations, EPS&amp;MPS: Project 2</vt:lpstr>
      <vt:lpstr>Working Group Parallel Operations, EPS&amp;MPS: Project 2</vt:lpstr>
      <vt:lpstr>Working Group Parallel Operations, EPS&amp;MPS: Project 2</vt:lpstr>
      <vt:lpstr>Working Group Parallel Operations, EPS&amp;MPS: Project 3</vt:lpstr>
      <vt:lpstr>Working Group Parallel Operations, EPS&amp;MPS: Project 3</vt:lpstr>
      <vt:lpstr>Working Group Parallel Operations, EPS&amp;MPS: Project 3</vt:lpstr>
      <vt:lpstr>Working Group Parallel Operations, EPS&amp;MPS: Project 3</vt:lpstr>
      <vt:lpstr>Working Group Parallel Operations, EPS&amp;MPS: Project 3</vt:lpstr>
      <vt:lpstr>Working Group Parallel Operations, EPS&amp;MPS: Project 5</vt:lpstr>
      <vt:lpstr>Working Group Parallel Operations, EPS&amp;MPS: Project 5</vt:lpstr>
      <vt:lpstr>Working Group Parallel Operations, EPS&amp;MPS: Project 4</vt:lpstr>
      <vt:lpstr>Experience SCS: Femtosecond  X-ray absorption  Spectroscopy </vt:lpstr>
      <vt:lpstr>Test of I0 / I1 correlation without sample</vt:lpstr>
      <vt:lpstr>X-ray absorption spectroscopy with manual gap scan at SCS</vt:lpstr>
      <vt:lpstr>X-ray absorption spectroscopy with manual gap scan at SCS</vt:lpstr>
      <vt:lpstr>Time-resolved X-ray absorption spectroscopy and magnetic circular dichroism  </vt:lpstr>
    </vt:vector>
  </TitlesOfParts>
  <Company>DESY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Tracking Ligand Exchange in Solvated Iron Complexes  by Ultrafast X-ray Scattering and Emission Spectroscopy</dc:title>
  <dc:creator>Khakhulin, Dmitry</dc:creator>
  <cp:lastModifiedBy>harald.sinn@xfel.eu</cp:lastModifiedBy>
  <cp:revision>635</cp:revision>
  <dcterms:created xsi:type="dcterms:W3CDTF">2017-07-17T15:46:23Z</dcterms:created>
  <dcterms:modified xsi:type="dcterms:W3CDTF">2019-06-26T11:39:35Z</dcterms:modified>
</cp:coreProperties>
</file>