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9" r:id="rId2"/>
    <p:sldId id="257" r:id="rId3"/>
    <p:sldId id="258" r:id="rId4"/>
    <p:sldId id="256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-499" y="-288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28.06.2019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7" r="10105"/>
          <a:stretch/>
        </p:blipFill>
        <p:spPr bwMode="auto">
          <a:xfrm>
            <a:off x="9897762" y="2218450"/>
            <a:ext cx="2038865" cy="764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194" y="3410043"/>
            <a:ext cx="1224000" cy="12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837" y="926731"/>
            <a:ext cx="1452715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37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2024064"/>
            <a:ext cx="8101013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02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422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1166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614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1235677"/>
            <a:ext cx="10944224" cy="4677762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350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8" y="828675"/>
            <a:ext cx="10944224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2124035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9" y="1196976"/>
            <a:ext cx="5292723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8" y="1196976"/>
            <a:ext cx="52927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700034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23887" y="2024063"/>
            <a:ext cx="52927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6275389" y="2024063"/>
            <a:ext cx="5292724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00823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610632"/>
            <a:ext cx="10956924" cy="38751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1158790"/>
            <a:ext cx="10944224" cy="488641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065951" y="381001"/>
            <a:ext cx="514351" cy="14970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0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52060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1000" dirty="0" smtClean="0"/>
              <a:t>Plans for 2</a:t>
            </a:r>
            <a:r>
              <a:rPr lang="en-US" sz="1000" baseline="30000" dirty="0" smtClean="0"/>
              <a:t>nd</a:t>
            </a:r>
            <a:r>
              <a:rPr lang="en-US" sz="1000" baseline="0" dirty="0" smtClean="0"/>
              <a:t> half 2019</a:t>
            </a:r>
            <a:endParaRPr lang="en-US" sz="10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101693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1000" dirty="0" smtClean="0"/>
              <a:t>Joint</a:t>
            </a:r>
            <a:r>
              <a:rPr lang="en-US" sz="1000" baseline="0" dirty="0" smtClean="0"/>
              <a:t> Operations Workshop 2019, 26.06.2019</a:t>
            </a:r>
            <a:endParaRPr lang="en-US" sz="1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8558" y="6242284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  <p:sldLayoutId id="2147483673" r:id="rId6"/>
    <p:sldLayoutId id="2147483668" r:id="rId7"/>
    <p:sldLayoutId id="2147483669" r:id="rId8"/>
    <p:sldLayoutId id="2147483670" r:id="rId9"/>
    <p:sldLayoutId id="2147483671" r:id="rId10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1800"/>
        </a:spcBef>
        <a:buClr>
          <a:schemeClr val="bg2"/>
        </a:buClr>
        <a:buFontTx/>
        <a:buBlip>
          <a:blip r:embed="rId1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1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03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180975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xfel.desy.de/operation/facility_develop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2019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47"/>
          <a:stretch/>
        </p:blipFill>
        <p:spPr bwMode="auto">
          <a:xfrm>
            <a:off x="596901" y="704517"/>
            <a:ext cx="10693400" cy="400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44"/>
          <a:stretch/>
        </p:blipFill>
        <p:spPr bwMode="auto">
          <a:xfrm>
            <a:off x="596901" y="1739899"/>
            <a:ext cx="10693400" cy="424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89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on the list in 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199" y="1158790"/>
            <a:ext cx="9840913" cy="488641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4.5 MHz operation</a:t>
            </a:r>
          </a:p>
          <a:p>
            <a:pPr marL="0" indent="0">
              <a:buNone/>
            </a:pPr>
            <a:r>
              <a:rPr lang="en-US" dirty="0" smtClean="0"/>
              <a:t>New energy working points (16.5 GeV &amp; 11.5 GeV)</a:t>
            </a:r>
          </a:p>
          <a:p>
            <a:pPr marL="0" indent="0">
              <a:buNone/>
            </a:pPr>
            <a:r>
              <a:rPr lang="en-US" dirty="0" smtClean="0"/>
              <a:t>SASE2 HXRSS (Dev. Project #5)</a:t>
            </a:r>
          </a:p>
          <a:p>
            <a:pPr marL="0" indent="0">
              <a:buNone/>
            </a:pPr>
            <a:r>
              <a:rPr lang="en-US" dirty="0" smtClean="0"/>
              <a:t>Dispersion based fresh slice 2 color lasing </a:t>
            </a:r>
            <a:r>
              <a:rPr lang="en-US" dirty="0"/>
              <a:t>SASE2 (Dev. Project </a:t>
            </a:r>
            <a:r>
              <a:rPr lang="en-US" dirty="0" smtClean="0"/>
              <a:t>#2, #8)</a:t>
            </a:r>
          </a:p>
          <a:p>
            <a:pPr marL="0" indent="0">
              <a:buNone/>
            </a:pPr>
            <a:r>
              <a:rPr lang="en-US" dirty="0" smtClean="0"/>
              <a:t>Short pulse (100 </a:t>
            </a:r>
            <a:r>
              <a:rPr lang="en-US" dirty="0" err="1" smtClean="0"/>
              <a:t>pC</a:t>
            </a:r>
            <a:r>
              <a:rPr lang="en-US" dirty="0" smtClean="0"/>
              <a:t> bunch charge operation), photon pulse characterization (Dev. Project #6, angular streaking @  SQS)</a:t>
            </a:r>
          </a:p>
          <a:p>
            <a:pPr marL="0" indent="0">
              <a:buNone/>
            </a:pPr>
            <a:r>
              <a:rPr lang="en-US" dirty="0" smtClean="0"/>
              <a:t>Advanced SASE set-up beyond GMD signal (Dev. project #4)</a:t>
            </a:r>
          </a:p>
          <a:p>
            <a:pPr marL="0" indent="0">
              <a:buNone/>
            </a:pPr>
            <a:r>
              <a:rPr lang="en-US" sz="2800" b="1" dirty="0" smtClean="0"/>
              <a:t>…….</a:t>
            </a:r>
          </a:p>
          <a:p>
            <a:pPr marL="72390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4200" y="1244600"/>
            <a:ext cx="330200" cy="1651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5" name="Rectangle 4"/>
          <p:cNvSpPr/>
          <p:nvPr/>
        </p:nvSpPr>
        <p:spPr>
          <a:xfrm>
            <a:off x="914400" y="1244600"/>
            <a:ext cx="330200" cy="165100"/>
          </a:xfrm>
          <a:prstGeom prst="rect">
            <a:avLst/>
          </a:prstGeom>
          <a:solidFill>
            <a:srgbClr val="FFC0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6" name="Rectangle 5"/>
          <p:cNvSpPr/>
          <p:nvPr/>
        </p:nvSpPr>
        <p:spPr>
          <a:xfrm>
            <a:off x="584200" y="1818640"/>
            <a:ext cx="330200" cy="1651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7" name="Rectangle 6"/>
          <p:cNvSpPr/>
          <p:nvPr/>
        </p:nvSpPr>
        <p:spPr>
          <a:xfrm>
            <a:off x="914400" y="1816100"/>
            <a:ext cx="330200" cy="165100"/>
          </a:xfrm>
          <a:prstGeom prst="rect">
            <a:avLst/>
          </a:prstGeom>
          <a:solidFill>
            <a:srgbClr val="FFC0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8" name="Rectangle 7"/>
          <p:cNvSpPr/>
          <p:nvPr/>
        </p:nvSpPr>
        <p:spPr>
          <a:xfrm>
            <a:off x="584200" y="2392680"/>
            <a:ext cx="330200" cy="1651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10" name="Rectangle 9"/>
          <p:cNvSpPr/>
          <p:nvPr/>
        </p:nvSpPr>
        <p:spPr>
          <a:xfrm>
            <a:off x="584200" y="2966720"/>
            <a:ext cx="330200" cy="1651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11" name="Rectangle 10"/>
          <p:cNvSpPr/>
          <p:nvPr/>
        </p:nvSpPr>
        <p:spPr>
          <a:xfrm>
            <a:off x="584200" y="3540760"/>
            <a:ext cx="330200" cy="1651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12" name="Rectangle 11"/>
          <p:cNvSpPr/>
          <p:nvPr/>
        </p:nvSpPr>
        <p:spPr>
          <a:xfrm>
            <a:off x="584200" y="4483100"/>
            <a:ext cx="330200" cy="165100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13" name="Rectangle 12"/>
          <p:cNvSpPr/>
          <p:nvPr/>
        </p:nvSpPr>
        <p:spPr>
          <a:xfrm>
            <a:off x="914400" y="4483100"/>
            <a:ext cx="330200" cy="165100"/>
          </a:xfrm>
          <a:prstGeom prst="rect">
            <a:avLst/>
          </a:prstGeom>
          <a:solidFill>
            <a:srgbClr val="912AA6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  <p:sp>
        <p:nvSpPr>
          <p:cNvPr id="14" name="Rectangle 13"/>
          <p:cNvSpPr/>
          <p:nvPr/>
        </p:nvSpPr>
        <p:spPr>
          <a:xfrm>
            <a:off x="901700" y="3540760"/>
            <a:ext cx="72000" cy="165100"/>
          </a:xfrm>
          <a:prstGeom prst="rect">
            <a:avLst/>
          </a:prstGeom>
          <a:solidFill>
            <a:srgbClr val="FFC000"/>
          </a:solidFill>
        </p:spPr>
        <p:txBody>
          <a:bodyPr rtlCol="0" anchor="ctr">
            <a:noAutofit/>
          </a:bodyPr>
          <a:lstStyle/>
          <a:p>
            <a:pPr algn="ctr">
              <a:lnSpc>
                <a:spcPct val="113000"/>
              </a:lnSpc>
            </a:pPr>
            <a:endParaRPr lang="en-US" sz="1400" dirty="0" err="1" smtClean="0"/>
          </a:p>
        </p:txBody>
      </p:sp>
    </p:spTree>
    <p:extLst>
      <p:ext uri="{BB962C8B-B14F-4D97-AF65-F5344CB8AC3E}">
        <p14:creationId xmlns:p14="http://schemas.microsoft.com/office/powerpoint/2010/main" val="379215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Facility Development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://xfel.desy.de/operation/facility_development/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1282700"/>
            <a:ext cx="42291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579083"/>
            <a:ext cx="4229100" cy="5878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930112"/>
            <a:ext cx="4433887" cy="43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75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2019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447"/>
          <a:stretch/>
        </p:blipFill>
        <p:spPr bwMode="auto">
          <a:xfrm>
            <a:off x="596901" y="704517"/>
            <a:ext cx="10693400" cy="4007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344"/>
          <a:stretch/>
        </p:blipFill>
        <p:spPr bwMode="auto">
          <a:xfrm>
            <a:off x="596901" y="1739899"/>
            <a:ext cx="10693400" cy="4248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08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Schedule for 2019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6.7. – 15.7. : Start-up after shut-down, ‘Summer BBA’, SASE3 kicker, tune-up </a:t>
            </a:r>
            <a:r>
              <a:rPr lang="en-US" dirty="0"/>
              <a:t>beam </a:t>
            </a:r>
            <a:r>
              <a:rPr lang="en-US" dirty="0" smtClean="0"/>
              <a:t>stops ,  4.5 </a:t>
            </a:r>
            <a:r>
              <a:rPr lang="en-US" dirty="0"/>
              <a:t>MHz </a:t>
            </a:r>
            <a:r>
              <a:rPr lang="en-US" dirty="0" smtClean="0"/>
              <a:t>preparation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27.7. – 4.8.: </a:t>
            </a:r>
            <a:r>
              <a:rPr lang="en-US" dirty="0" smtClean="0"/>
              <a:t>MCP commissioning, 4.5 MHz photon diagnostics (3 days), SA2 </a:t>
            </a:r>
            <a:r>
              <a:rPr lang="en-US" dirty="0" smtClean="0"/>
              <a:t>HXRSS (2 days), Short bunches/100 </a:t>
            </a:r>
            <a:r>
              <a:rPr lang="en-US" dirty="0" err="1" smtClean="0"/>
              <a:t>pC</a:t>
            </a:r>
            <a:r>
              <a:rPr lang="en-US" dirty="0" smtClean="0"/>
              <a:t> </a:t>
            </a:r>
            <a:r>
              <a:rPr lang="en-US" dirty="0" smtClean="0"/>
              <a:t>(2 </a:t>
            </a:r>
            <a:r>
              <a:rPr lang="en-US" dirty="0" smtClean="0"/>
              <a:t>days)</a:t>
            </a:r>
          </a:p>
          <a:p>
            <a:r>
              <a:rPr lang="en-US" dirty="0" smtClean="0"/>
              <a:t>2.9. – 9.9. : </a:t>
            </a:r>
            <a:r>
              <a:rPr lang="en-US" dirty="0"/>
              <a:t>Start-up after </a:t>
            </a:r>
            <a:r>
              <a:rPr lang="en-US" dirty="0" smtClean="0"/>
              <a:t>shut-down, SA2 HXRSS (2 </a:t>
            </a:r>
            <a:r>
              <a:rPr lang="en-US" dirty="0"/>
              <a:t>days</a:t>
            </a:r>
            <a:r>
              <a:rPr lang="en-US" dirty="0" smtClean="0"/>
              <a:t>)</a:t>
            </a:r>
          </a:p>
          <a:p>
            <a:r>
              <a:rPr lang="en-US" dirty="0" smtClean="0"/>
              <a:t>1.10. – 6.10: 16.5 GeV working point (3 days), SA2 HXRSS (2 days)</a:t>
            </a:r>
          </a:p>
          <a:p>
            <a:r>
              <a:rPr lang="en-US" dirty="0" smtClean="0"/>
              <a:t>28.10. – 3.11: 11.5 GeV working point (3 days), SA2 HXRSS (2 days)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954" y="604655"/>
            <a:ext cx="11598046" cy="387519"/>
          </a:xfrm>
        </p:spPr>
        <p:txBody>
          <a:bodyPr/>
          <a:lstStyle/>
          <a:p>
            <a:r>
              <a:rPr lang="en-US" dirty="0" smtClean="0"/>
              <a:t>Outlook to 2020</a:t>
            </a:r>
            <a:endParaRPr lang="en-US" dirty="0"/>
          </a:p>
        </p:txBody>
      </p:sp>
      <p:sp>
        <p:nvSpPr>
          <p:cNvPr id="10" name="Inhaltsplatzhalter 2"/>
          <p:cNvSpPr>
            <a:spLocks noGrp="1"/>
          </p:cNvSpPr>
          <p:nvPr>
            <p:ph idx="1"/>
          </p:nvPr>
        </p:nvSpPr>
        <p:spPr>
          <a:xfrm>
            <a:off x="7899400" y="1177424"/>
            <a:ext cx="3857171" cy="164950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Scheduled Down: 70 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30 d scheduled maintenance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10 d interlock tests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1800" dirty="0" smtClean="0"/>
              <a:t>Operation: 7100h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Access, setup and tuning: 1902 h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 smtClean="0"/>
              <a:t>250 h on demand maintenance and repair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 smtClean="0"/>
              <a:t>600 h set-up after long shut-down &amp; no-beam tests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1800" dirty="0" smtClean="0"/>
              <a:t>850 h tuning before user operation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Facility Development: 1176 h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 smtClean="0"/>
              <a:t>X-Ray Delivery: 4026 h</a:t>
            </a:r>
            <a:endParaRPr lang="en-US" sz="18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004" y="1285540"/>
            <a:ext cx="6578371" cy="458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30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Plans for JOWS 2019-2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workshop with approx. 40 attendees during winter-shutdown (i.e. before Christmas)</a:t>
            </a:r>
          </a:p>
          <a:p>
            <a:r>
              <a:rPr lang="en-US" dirty="0" smtClean="0"/>
              <a:t>Possible Topics: </a:t>
            </a: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latin typeface="Elephant" panose="02020904090505020303" pitchFamily="18" charset="0"/>
              </a:rPr>
              <a:t>Let’s discuss during the barbecue</a:t>
            </a:r>
          </a:p>
          <a:p>
            <a:pPr lvl="1" algn="ctr"/>
            <a:endParaRPr lang="en-US" sz="3600" dirty="0">
              <a:latin typeface="Elephant" panose="0202090409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template-european-xfel-DESY-ne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template-european-xfel-DESY-new</Template>
  <TotalTime>0</TotalTime>
  <Words>294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template-european-xfel-DESY-new</vt:lpstr>
      <vt:lpstr>Schedule 2019</vt:lpstr>
      <vt:lpstr>Things on the list in 2019</vt:lpstr>
      <vt:lpstr>Facility Development Proposals</vt:lpstr>
      <vt:lpstr>Schedule 2019</vt:lpstr>
      <vt:lpstr>Possible Schedule for 2019 Development</vt:lpstr>
      <vt:lpstr>Outlook to 2020</vt:lpstr>
      <vt:lpstr>Plans for JOWS 2019-2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 2019</dc:title>
  <dc:creator>wdecking</dc:creator>
  <cp:lastModifiedBy>wdecking</cp:lastModifiedBy>
  <cp:revision>27</cp:revision>
  <dcterms:created xsi:type="dcterms:W3CDTF">2019-06-25T14:25:44Z</dcterms:created>
  <dcterms:modified xsi:type="dcterms:W3CDTF">2019-06-28T11:12:54Z</dcterms:modified>
</cp:coreProperties>
</file>