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0" r:id="rId3"/>
    <p:sldId id="269" r:id="rId4"/>
    <p:sldId id="273" r:id="rId5"/>
    <p:sldId id="282" r:id="rId6"/>
    <p:sldId id="258" r:id="rId7"/>
    <p:sldId id="257" r:id="rId8"/>
    <p:sldId id="260" r:id="rId9"/>
    <p:sldId id="275" r:id="rId10"/>
    <p:sldId id="276" r:id="rId11"/>
    <p:sldId id="277" r:id="rId12"/>
    <p:sldId id="278" r:id="rId13"/>
    <p:sldId id="279" r:id="rId14"/>
    <p:sldId id="263" r:id="rId15"/>
    <p:sldId id="281" r:id="rId16"/>
    <p:sldId id="280" r:id="rId17"/>
    <p:sldId id="283" r:id="rId18"/>
    <p:sldId id="26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1B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3" autoAdjust="0"/>
    <p:restoredTop sz="94712" autoAdjust="0"/>
  </p:normalViewPr>
  <p:slideViewPr>
    <p:cSldViewPr snapToGrid="0">
      <p:cViewPr>
        <p:scale>
          <a:sx n="74" d="100"/>
          <a:sy n="74" d="100"/>
        </p:scale>
        <p:origin x="-164" y="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5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4D6FF7-6DD6-4A2A-8A28-317A7709FFDC}" type="datetimeFigureOut">
              <a:rPr lang="en-GB" smtClean="0"/>
              <a:t>11/09/2019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A1C813-780B-4360-9190-1985FA6F85F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472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5">
            <a:extLst>
              <a:ext uri="{FF2B5EF4-FFF2-40B4-BE49-F238E27FC236}">
                <a16:creationId xmlns:a16="http://schemas.microsoft.com/office/drawing/2014/main" xmlns="" id="{DDDD9FD9-FCE9-44BB-AECA-673406B210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786" y="-2070804"/>
            <a:ext cx="12329786" cy="1076971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3F5E6461-1244-4C38-AC7F-6B55CE0BDA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05910"/>
            <a:ext cx="9144000" cy="1463443"/>
          </a:xfrm>
        </p:spPr>
        <p:txBody>
          <a:bodyPr anchor="b"/>
          <a:lstStyle>
            <a:lvl1pPr algn="ctr">
              <a:defRPr sz="6000" b="1">
                <a:solidFill>
                  <a:srgbClr val="201B50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12334DDA-A16E-4C57-B4D3-FD9746152D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94406"/>
            <a:ext cx="9144000" cy="56551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GB" dirty="0"/>
          </a:p>
        </p:txBody>
      </p:sp>
      <p:sp>
        <p:nvSpPr>
          <p:cNvPr id="27" name="Footer Placeholder 5">
            <a:extLst>
              <a:ext uri="{FF2B5EF4-FFF2-40B4-BE49-F238E27FC236}">
                <a16:creationId xmlns:a16="http://schemas.microsoft.com/office/drawing/2014/main" xmlns="" id="{3B3AA881-2647-4D71-A0D6-DA21D0DE9086}"/>
              </a:ext>
            </a:extLst>
          </p:cNvPr>
          <p:cNvSpPr txBox="1">
            <a:spLocks/>
          </p:cNvSpPr>
          <p:nvPr userDrawn="1"/>
        </p:nvSpPr>
        <p:spPr>
          <a:xfrm>
            <a:off x="0" y="6339180"/>
            <a:ext cx="12192000" cy="4461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900">
                <a:solidFill>
                  <a:schemeClr val="bg1">
                    <a:lumMod val="50000"/>
                  </a:schemeClr>
                </a:solidFill>
              </a:rPr>
              <a:t>This project receives funding from the </a:t>
            </a:r>
            <a:r>
              <a:rPr lang="en-GB" sz="900" i="1">
                <a:solidFill>
                  <a:schemeClr val="bg1">
                    <a:lumMod val="50000"/>
                  </a:schemeClr>
                </a:solidFill>
              </a:rPr>
              <a:t>European Union’s Horizon 2020 research and innovation programme </a:t>
            </a:r>
            <a:r>
              <a:rPr lang="en-GB" sz="900">
                <a:solidFill>
                  <a:schemeClr val="bg1">
                    <a:lumMod val="50000"/>
                  </a:schemeClr>
                </a:solidFill>
              </a:rPr>
              <a:t>under grant agreement No 857641</a:t>
            </a:r>
            <a:endParaRPr lang="en-GB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8" name="Picture 2" descr="https://www.efre.nrw.de/fileadmin/Logos/EU-Fo__rderhinweis__EFRE_/EFRE_Foerderhinweis_deutsch_farbig.jpg">
            <a:extLst>
              <a:ext uri="{FF2B5EF4-FFF2-40B4-BE49-F238E27FC236}">
                <a16:creationId xmlns:a16="http://schemas.microsoft.com/office/drawing/2014/main" xmlns="" id="{ED98E1BA-82C8-49F4-9C35-A61B6AB4CCE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" t="5797" r="68976" b="7854"/>
          <a:stretch/>
        </p:blipFill>
        <p:spPr bwMode="auto">
          <a:xfrm>
            <a:off x="5761894" y="5921247"/>
            <a:ext cx="668213" cy="4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xmlns="" id="{794DD061-1361-43DF-AD43-6435EC4E135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55520" y="631030"/>
            <a:ext cx="5456324" cy="192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44670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CFEA0DD-0892-4675-AB64-13D21C458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 b="1">
                <a:solidFill>
                  <a:srgbClr val="201B50"/>
                </a:solidFill>
                <a:effectLst/>
              </a:defRPr>
            </a:lvl1pPr>
          </a:lstStyle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B38FC795-68E2-42BE-866C-B23DFDC6F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309D8732-EFB4-4AFE-9AC3-CBAEF36F6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870DD6A6-396D-41EF-A476-777DC05F3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62F53D9A-9DE8-454B-A23C-53E69DC7E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57572" y="6356350"/>
            <a:ext cx="611480" cy="365125"/>
          </a:xfrm>
        </p:spPr>
        <p:txBody>
          <a:bodyPr/>
          <a:lstStyle>
            <a:lvl1pPr>
              <a:defRPr/>
            </a:lvl1pPr>
          </a:lstStyle>
          <a:p>
            <a:fld id="{AD676D79-DB49-4305-8E2E-7D0B9A1D96D6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xmlns="" id="{7CD56A17-2B18-4F07-8F40-C66854406E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8128" y="5257800"/>
            <a:ext cx="1681981" cy="145854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517CC2C-E2BE-4C0F-9895-D4A207352D1F}"/>
              </a:ext>
            </a:extLst>
          </p:cNvPr>
          <p:cNvSpPr/>
          <p:nvPr userDrawn="1"/>
        </p:nvSpPr>
        <p:spPr>
          <a:xfrm>
            <a:off x="0" y="6208862"/>
            <a:ext cx="7719237" cy="36000"/>
          </a:xfrm>
          <a:prstGeom prst="rect">
            <a:avLst/>
          </a:prstGeom>
          <a:gradFill flip="none" rotWithShape="1">
            <a:gsLst>
              <a:gs pos="90000">
                <a:schemeClr val="accent1">
                  <a:lumMod val="5000"/>
                  <a:lumOff val="95000"/>
                </a:schemeClr>
              </a:gs>
              <a:gs pos="46000">
                <a:srgbClr val="201B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xmlns="" id="{5C52F6AC-F557-4476-B576-301D5B3CFE97}"/>
              </a:ext>
            </a:extLst>
          </p:cNvPr>
          <p:cNvSpPr txBox="1">
            <a:spLocks/>
          </p:cNvSpPr>
          <p:nvPr userDrawn="1"/>
        </p:nvSpPr>
        <p:spPr>
          <a:xfrm>
            <a:off x="838200" y="6339180"/>
            <a:ext cx="7051158" cy="4461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>
                <a:solidFill>
                  <a:schemeClr val="bg1">
                    <a:lumMod val="50000"/>
                  </a:schemeClr>
                </a:solidFill>
              </a:rPr>
              <a:t>This project receives funding from the </a:t>
            </a:r>
            <a:r>
              <a:rPr lang="en-GB" sz="900" i="1">
                <a:solidFill>
                  <a:schemeClr val="bg1">
                    <a:lumMod val="50000"/>
                  </a:schemeClr>
                </a:solidFill>
              </a:rPr>
              <a:t>European Union’s Horizon 2020 research and innovation programme </a:t>
            </a:r>
            <a:r>
              <a:rPr lang="en-GB" sz="900">
                <a:solidFill>
                  <a:schemeClr val="bg1">
                    <a:lumMod val="50000"/>
                  </a:schemeClr>
                </a:solidFill>
              </a:rPr>
              <a:t>under grant agreement No 857641</a:t>
            </a:r>
            <a:endParaRPr lang="en-GB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Picture 2" descr="https://www.efre.nrw.de/fileadmin/Logos/EU-Fo__rderhinweis__EFRE_/EFRE_Foerderhinweis_deutsch_farbig.jpg">
            <a:extLst>
              <a:ext uri="{FF2B5EF4-FFF2-40B4-BE49-F238E27FC236}">
                <a16:creationId xmlns:a16="http://schemas.microsoft.com/office/drawing/2014/main" xmlns="" id="{4DF28E5F-8DE6-4D7B-B26D-727D17D57EF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" t="5797" r="68976" b="7854"/>
          <a:stretch/>
        </p:blipFill>
        <p:spPr bwMode="auto">
          <a:xfrm>
            <a:off x="169987" y="6333010"/>
            <a:ext cx="668213" cy="4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343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AC73EB67-5653-48CD-986C-91038E6C2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64A1EA1B-F529-416C-8BF5-F2F1FEF9BC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138F106A-66A7-4CA4-BCDA-DDEC0731F3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3E7E4-4321-4223-8086-6425ECE8DF3A}" type="datetimeFigureOut">
              <a:rPr lang="en-GB" smtClean="0"/>
              <a:t>11/09/2019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40AEFAD3-3569-46DD-9620-1D442B0E9B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2B3C96DC-1FC0-472B-ABED-2E088817EB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C1EF1-5E5B-4D03-968A-04EA430F113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55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0E56239-51A9-4AE4-A3E8-30EF03751B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4400" dirty="0" smtClean="0"/>
              <a:t>WP3 </a:t>
            </a:r>
            <a:r>
              <a:rPr lang="en-GB" sz="4400" b="0" dirty="0"/>
              <a:t>EOSC data catalogue services for EU Photon and Neutron national RIs </a:t>
            </a:r>
            <a:r>
              <a:rPr lang="en-GB" sz="4400" dirty="0" smtClean="0"/>
              <a:t> </a:t>
            </a:r>
            <a:endParaRPr lang="en-GB" sz="44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79A262C6-120E-4579-98A8-69702C05FE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19458"/>
            <a:ext cx="9144000" cy="565516"/>
          </a:xfrm>
        </p:spPr>
        <p:txBody>
          <a:bodyPr>
            <a:normAutofit/>
          </a:bodyPr>
          <a:lstStyle/>
          <a:p>
            <a:r>
              <a:rPr lang="en-GB" dirty="0" smtClean="0"/>
              <a:t>Alun Ashton</a:t>
            </a:r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xmlns="" id="{76431037-6396-4813-A082-4E2BAA4BEF0C}"/>
              </a:ext>
            </a:extLst>
          </p:cNvPr>
          <p:cNvSpPr txBox="1">
            <a:spLocks/>
          </p:cNvSpPr>
          <p:nvPr/>
        </p:nvSpPr>
        <p:spPr>
          <a:xfrm>
            <a:off x="1524000" y="4935737"/>
            <a:ext cx="9144000" cy="56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i="1" dirty="0" smtClean="0">
                <a:solidFill>
                  <a:schemeClr val="bg1">
                    <a:lumMod val="50000"/>
                  </a:schemeClr>
                </a:solidFill>
              </a:rPr>
              <a:t>11/09/2019</a:t>
            </a:r>
            <a:endParaRPr lang="en-GB" sz="18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61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Task</a:t>
            </a:r>
            <a:r>
              <a:rPr lang="fr-FR" dirty="0"/>
              <a:t> 3.3: </a:t>
            </a:r>
            <a:r>
              <a:rPr lang="fr-FR" dirty="0" err="1"/>
              <a:t>Implement</a:t>
            </a:r>
            <a:r>
              <a:rPr lang="fr-FR" dirty="0"/>
              <a:t> ontologies in </a:t>
            </a:r>
            <a:r>
              <a:rPr lang="fr-FR" dirty="0" err="1"/>
              <a:t>metadata</a:t>
            </a:r>
            <a:r>
              <a:rPr lang="fr-FR" dirty="0"/>
              <a:t> catalogues </a:t>
            </a:r>
            <a:r>
              <a:rPr lang="fr-FR" dirty="0" smtClean="0"/>
              <a:t>(M11-M30)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defined ontologies will be implemented in different data catalogues (e.g. ICAT at UKRI and </a:t>
            </a:r>
            <a:r>
              <a:rPr lang="en-GB" dirty="0" err="1"/>
              <a:t>SciCat</a:t>
            </a:r>
            <a:r>
              <a:rPr lang="en-GB" dirty="0"/>
              <a:t> at PSI). </a:t>
            </a:r>
            <a:endParaRPr lang="en-GB" dirty="0" smtClean="0"/>
          </a:p>
          <a:p>
            <a:pPr lvl="1"/>
            <a:r>
              <a:rPr lang="en-GB" dirty="0" smtClean="0"/>
              <a:t>To </a:t>
            </a:r>
            <a:r>
              <a:rPr lang="en-GB" dirty="0"/>
              <a:t>foster the federation of local services a </a:t>
            </a:r>
            <a:r>
              <a:rPr lang="en-GB" u="sng" dirty="0"/>
              <a:t>reference implementation will be provided on the basis of the </a:t>
            </a:r>
            <a:r>
              <a:rPr lang="en-GB" u="sng" dirty="0" err="1"/>
              <a:t>NeXus</a:t>
            </a:r>
            <a:r>
              <a:rPr lang="en-GB" u="sng" dirty="0"/>
              <a:t> </a:t>
            </a:r>
            <a:r>
              <a:rPr lang="en-GB" u="sng" dirty="0" smtClean="0"/>
              <a:t>format</a:t>
            </a:r>
            <a:r>
              <a:rPr lang="en-GB" dirty="0"/>
              <a:t>. These will result in a European standard with international impact, and as such provides the basis for APIs and interoperability. The latter activities will be aligned with the </a:t>
            </a:r>
            <a:r>
              <a:rPr lang="en-GB" dirty="0" err="1"/>
              <a:t>PaNOSC</a:t>
            </a:r>
            <a:r>
              <a:rPr lang="en-GB" dirty="0"/>
              <a:t> initiative. </a:t>
            </a:r>
          </a:p>
        </p:txBody>
      </p:sp>
    </p:spTree>
    <p:extLst>
      <p:ext uri="{BB962C8B-B14F-4D97-AF65-F5344CB8AC3E}">
        <p14:creationId xmlns:p14="http://schemas.microsoft.com/office/powerpoint/2010/main" val="276811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Task 3.4: Coordinate the integration of metadata catalogues to manage the data lifecycle at EU national Photon and Neutron RIs </a:t>
            </a:r>
            <a:r>
              <a:rPr lang="en-GB" dirty="0" smtClean="0"/>
              <a:t> (M24-M36)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08903"/>
            <a:ext cx="10515600" cy="3768060"/>
          </a:xfrm>
        </p:spPr>
        <p:txBody>
          <a:bodyPr/>
          <a:lstStyle/>
          <a:p>
            <a:r>
              <a:rPr lang="en-GB" dirty="0"/>
              <a:t>Based on the roadmap defined in task 3.1 the national sites will deploy the developed standards and processes. </a:t>
            </a:r>
            <a:endParaRPr lang="en-GB" dirty="0" smtClean="0"/>
          </a:p>
          <a:p>
            <a:pPr lvl="1"/>
            <a:r>
              <a:rPr lang="en-GB" dirty="0" smtClean="0"/>
              <a:t>The </a:t>
            </a:r>
            <a:r>
              <a:rPr lang="en-GB" dirty="0"/>
              <a:t>WP will help to coordinate these activities by providing best practices and </a:t>
            </a:r>
            <a:r>
              <a:rPr lang="en-GB" dirty="0" smtClean="0"/>
              <a:t>cross site </a:t>
            </a:r>
            <a:r>
              <a:rPr lang="en-GB" dirty="0"/>
              <a:t>support. Technical and user interface related information will be documented and provided as input for WP5 to facilitate training. The </a:t>
            </a:r>
            <a:r>
              <a:rPr lang="en-GB" dirty="0" smtClean="0"/>
              <a:t>coordination </a:t>
            </a:r>
            <a:r>
              <a:rPr lang="en-GB" dirty="0"/>
              <a:t>process will be continued until the end of the project. </a:t>
            </a:r>
          </a:p>
        </p:txBody>
      </p:sp>
    </p:spTree>
    <p:extLst>
      <p:ext uri="{BB962C8B-B14F-4D97-AF65-F5344CB8AC3E}">
        <p14:creationId xmlns:p14="http://schemas.microsoft.com/office/powerpoint/2010/main" val="180234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Task 3.5: Integrate metadata catalogue services into EOSC </a:t>
            </a:r>
            <a:r>
              <a:rPr lang="en-GB" dirty="0" smtClean="0"/>
              <a:t>(M24-M34)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different metadata catalogues will be integrated into the </a:t>
            </a:r>
            <a:r>
              <a:rPr lang="en-GB" dirty="0" err="1"/>
              <a:t>PaNOSC</a:t>
            </a:r>
            <a:r>
              <a:rPr lang="en-GB" dirty="0"/>
              <a:t> federated metadata catalogue and provided as a service on </a:t>
            </a:r>
            <a:r>
              <a:rPr lang="en-GB" dirty="0" err="1" smtClean="0"/>
              <a:t>EOSChub</a:t>
            </a:r>
            <a:r>
              <a:rPr lang="en-GB" dirty="0"/>
              <a:t>. Access to metadata catalogues will be facilitated by Umbrella-ID (federated AAI </a:t>
            </a:r>
            <a:r>
              <a:rPr lang="en-GB" dirty="0" smtClean="0"/>
              <a:t>services </a:t>
            </a:r>
            <a:r>
              <a:rPr lang="en-GB" dirty="0"/>
              <a:t>for Photon and Neutron RIs). </a:t>
            </a:r>
          </a:p>
        </p:txBody>
      </p:sp>
    </p:spTree>
    <p:extLst>
      <p:ext uri="{BB962C8B-B14F-4D97-AF65-F5344CB8AC3E}">
        <p14:creationId xmlns:p14="http://schemas.microsoft.com/office/powerpoint/2010/main" val="67988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Task 3.6: Document and provide technical information on systems, APIs and user </a:t>
            </a:r>
            <a:r>
              <a:rPr lang="en-GB" dirty="0" smtClean="0"/>
              <a:t>interfaces. (M24-M34)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31923"/>
            <a:ext cx="10515600" cy="3945040"/>
          </a:xfrm>
        </p:spPr>
        <p:txBody>
          <a:bodyPr/>
          <a:lstStyle/>
          <a:p>
            <a:r>
              <a:rPr lang="en-GB" dirty="0"/>
              <a:t>These will be used by WP5 to develop training material for </a:t>
            </a:r>
            <a:r>
              <a:rPr lang="en-GB" b="1" u="sng" dirty="0"/>
              <a:t>facility staff responsible for data lifecycle management and provide training materials for scientific users</a:t>
            </a:r>
            <a:r>
              <a:rPr lang="en-GB" dirty="0"/>
              <a:t>. A training plan and material will be developed to ensure training and deployment of solutions, to ensure </a:t>
            </a:r>
            <a:r>
              <a:rPr lang="en-GB" dirty="0" smtClean="0"/>
              <a:t>sustainability </a:t>
            </a:r>
            <a:r>
              <a:rPr lang="en-GB" dirty="0"/>
              <a:t>of support and operations in the context of EOSC. </a:t>
            </a:r>
          </a:p>
        </p:txBody>
      </p:sp>
    </p:spTree>
    <p:extLst>
      <p:ext uri="{BB962C8B-B14F-4D97-AF65-F5344CB8AC3E}">
        <p14:creationId xmlns:p14="http://schemas.microsoft.com/office/powerpoint/2010/main" val="383270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Core of </a:t>
            </a:r>
            <a:r>
              <a:rPr lang="en-GB" dirty="0" err="1" smtClean="0"/>
              <a:t>ExPaNDS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98137" y="1153659"/>
            <a:ext cx="6339681" cy="4649679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35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collaboration coming together to make data open to all.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4756727"/>
            <a:ext cx="12192000" cy="22179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65"/>
          <a:stretch/>
        </p:blipFill>
        <p:spPr>
          <a:xfrm>
            <a:off x="4168030" y="1136072"/>
            <a:ext cx="7913128" cy="5721927"/>
          </a:xfr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1825625"/>
            <a:ext cx="354907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i="1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i="1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i="1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i="1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i="1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i="1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i="1" dirty="0" smtClean="0"/>
              <a:t>“You can’t judge a book by the cover.“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415051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1673" y="389468"/>
            <a:ext cx="6308435" cy="575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34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0411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696953"/>
              </p:ext>
            </p:extLst>
          </p:nvPr>
        </p:nvGraphicFramePr>
        <p:xfrm>
          <a:off x="160521" y="136633"/>
          <a:ext cx="11947396" cy="667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8865">
                  <a:extLst>
                    <a:ext uri="{9D8B030D-6E8A-4147-A177-3AD203B41FA5}">
                      <a16:colId xmlns:a16="http://schemas.microsoft.com/office/drawing/2014/main" xmlns="" val="794000923"/>
                    </a:ext>
                  </a:extLst>
                </a:gridCol>
                <a:gridCol w="1046255">
                  <a:extLst>
                    <a:ext uri="{9D8B030D-6E8A-4147-A177-3AD203B41FA5}">
                      <a16:colId xmlns:a16="http://schemas.microsoft.com/office/drawing/2014/main" xmlns="" val="1591253252"/>
                    </a:ext>
                  </a:extLst>
                </a:gridCol>
                <a:gridCol w="9932276">
                  <a:extLst>
                    <a:ext uri="{9D8B030D-6E8A-4147-A177-3AD203B41FA5}">
                      <a16:colId xmlns:a16="http://schemas.microsoft.com/office/drawing/2014/main" xmlns="" val="4026498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Month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Project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Description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54471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Sept19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err="1" smtClean="0"/>
                        <a:t>ExPaNDS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Kick off meeting </a:t>
                      </a:r>
                      <a:r>
                        <a:rPr lang="en-GB" b="1" dirty="0" err="1" smtClean="0"/>
                        <a:t>ExPaNDS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40537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i="1" dirty="0" smtClean="0"/>
                        <a:t>Sept19</a:t>
                      </a:r>
                      <a:endParaRPr lang="en-GB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i="1" dirty="0" err="1" smtClean="0"/>
                        <a:t>PaNOSC</a:t>
                      </a:r>
                      <a:endParaRPr lang="en-GB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i="1" dirty="0" err="1" smtClean="0"/>
                        <a:t>PaNOSC</a:t>
                      </a:r>
                      <a:r>
                        <a:rPr lang="en-GB" i="1" baseline="0" dirty="0" smtClean="0"/>
                        <a:t> pWP3 meeting Grenoble. </a:t>
                      </a:r>
                      <a:endParaRPr lang="en-GB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441444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i="1" dirty="0" smtClean="0"/>
                        <a:t>Nov19</a:t>
                      </a:r>
                      <a:endParaRPr lang="en-GB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i="1" dirty="0" err="1" smtClean="0"/>
                        <a:t>PaNOSC</a:t>
                      </a:r>
                      <a:endParaRPr lang="en-GB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i="1" dirty="0" err="1" smtClean="0"/>
                        <a:t>PaNOSC</a:t>
                      </a:r>
                      <a:r>
                        <a:rPr lang="en-GB" i="1" baseline="0" dirty="0" smtClean="0"/>
                        <a:t> pWP3 one day satellite meeting to GA in Trieste. </a:t>
                      </a:r>
                      <a:endParaRPr lang="en-GB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38798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Dec19</a:t>
                      </a:r>
                      <a:endParaRPr lang="en-GB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err="1" smtClean="0"/>
                        <a:t>ExPaNDS</a:t>
                      </a:r>
                      <a:endParaRPr lang="en-GB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smtClean="0"/>
                        <a:t>eD3.1 Status Analysis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61095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i="1" dirty="0" smtClean="0"/>
                        <a:t>Dec19</a:t>
                      </a:r>
                      <a:endParaRPr lang="en-GB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i="1" smtClean="0"/>
                        <a:t>PaNOSC</a:t>
                      </a:r>
                      <a:endParaRPr lang="en-GB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i="1" dirty="0" smtClean="0"/>
                        <a:t>pM3.1 Survey of APIS and</a:t>
                      </a:r>
                      <a:r>
                        <a:rPr lang="en-GB" i="1" baseline="0" dirty="0" smtClean="0"/>
                        <a:t> Roadmap to EOSC</a:t>
                      </a:r>
                      <a:endParaRPr lang="en-GB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94497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i="1" dirty="0" smtClean="0"/>
                        <a:t>Dec19</a:t>
                      </a:r>
                      <a:endParaRPr lang="en-GB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i="1" dirty="0" err="1" smtClean="0"/>
                        <a:t>PaNOSC</a:t>
                      </a:r>
                      <a:endParaRPr lang="en-GB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i="1" dirty="0" smtClean="0"/>
                        <a:t>pM3.2</a:t>
                      </a:r>
                      <a:r>
                        <a:rPr lang="en-GB" i="1" baseline="0" dirty="0" smtClean="0"/>
                        <a:t> Anthology feedback to API Tasks</a:t>
                      </a:r>
                      <a:endParaRPr lang="en-GB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58070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Mar20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err="1" smtClean="0"/>
                        <a:t>ExPaNDS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Workshop with</a:t>
                      </a:r>
                      <a:r>
                        <a:rPr lang="en-GB" b="1" baseline="0" dirty="0" smtClean="0"/>
                        <a:t> eWP2 and eWP4 </a:t>
                      </a:r>
                      <a:r>
                        <a:rPr lang="en-GB" b="1" dirty="0" smtClean="0"/>
                        <a:t>to align requirements and specification of services 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74060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i="1" dirty="0" smtClean="0"/>
                        <a:t>Jun20</a:t>
                      </a:r>
                      <a:endParaRPr lang="en-GB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i="1" dirty="0" err="1" smtClean="0"/>
                        <a:t>PaNOSC</a:t>
                      </a:r>
                      <a:endParaRPr lang="en-GB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i="1" dirty="0" smtClean="0"/>
                        <a:t>pD3.1 API definition</a:t>
                      </a:r>
                      <a:endParaRPr lang="en-GB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07068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Mar21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err="1" smtClean="0"/>
                        <a:t>ExPaNDS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eD3.2 Release V1.0 </a:t>
                      </a:r>
                      <a:r>
                        <a:rPr lang="en-GB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ExPaNDS</a:t>
                      </a:r>
                      <a:r>
                        <a:rPr lang="en-GB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ontology available as an EOSC online service 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733488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i="1" dirty="0" smtClean="0"/>
                        <a:t>Apr21</a:t>
                      </a:r>
                      <a:endParaRPr lang="en-GB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i="1" dirty="0" err="1" smtClean="0"/>
                        <a:t>PaNOSC</a:t>
                      </a:r>
                      <a:endParaRPr lang="en-GB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i="1" dirty="0" smtClean="0"/>
                        <a:t>pD3.2 Demonstrator Implementation</a:t>
                      </a:r>
                      <a:endParaRPr lang="en-GB" b="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17962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Sept21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err="1" smtClean="0"/>
                        <a:t>ExPaNDS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eM3.1 Metadata Catalogue release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87031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Mar22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err="1" smtClean="0"/>
                        <a:t>ExPaNDS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eD3.3 Demonstrate ICAT and </a:t>
                      </a:r>
                      <a:r>
                        <a:rPr lang="en-GB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SciCat</a:t>
                      </a:r>
                      <a:r>
                        <a:rPr lang="en-GB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released with APIs compatible to </a:t>
                      </a:r>
                      <a:r>
                        <a:rPr lang="en-GB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ExPaNDS</a:t>
                      </a:r>
                      <a:r>
                        <a:rPr lang="en-GB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federated EOSC services 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73747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Mar22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err="1" smtClean="0"/>
                        <a:t>ExPaNDS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eM3.2 Metadata</a:t>
                      </a:r>
                      <a:r>
                        <a:rPr lang="en-GB" b="1" baseline="0" dirty="0" smtClean="0"/>
                        <a:t> catalogue as EOSC service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61349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Apr22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err="1" smtClean="0"/>
                        <a:t>ExPaNDS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eD3.4 Portfolio material to support training for target groups at all RIs (input for WP5 and WP6) 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129746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i="1" dirty="0" smtClean="0"/>
                        <a:t>May22</a:t>
                      </a:r>
                      <a:endParaRPr lang="en-GB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i="1" dirty="0" err="1" smtClean="0"/>
                        <a:t>PaNOSC</a:t>
                      </a:r>
                      <a:endParaRPr lang="en-GB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i="1" dirty="0" smtClean="0"/>
                        <a:t>pD3.3</a:t>
                      </a:r>
                      <a:r>
                        <a:rPr lang="en-GB" i="1" baseline="0" dirty="0" smtClean="0"/>
                        <a:t> Catalogue Service</a:t>
                      </a:r>
                      <a:endParaRPr lang="en-GB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29321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i="1" dirty="0" smtClean="0"/>
                        <a:t>July22</a:t>
                      </a:r>
                      <a:endParaRPr lang="en-GB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i="1" dirty="0" err="1" smtClean="0"/>
                        <a:t>PaNOSC</a:t>
                      </a:r>
                      <a:endParaRPr lang="en-GB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i="1" dirty="0" smtClean="0"/>
                        <a:t>pD3.5 </a:t>
                      </a:r>
                      <a:r>
                        <a:rPr lang="en-GB" sz="1800" b="0" i="1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NeXus</a:t>
                      </a:r>
                      <a:r>
                        <a:rPr lang="en-GB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Metadata Mapping Schema and Proposed New Definitions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75950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i="1" dirty="0" smtClean="0"/>
                        <a:t>Sept22</a:t>
                      </a:r>
                      <a:endParaRPr lang="en-GB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i="1" dirty="0" err="1" smtClean="0"/>
                        <a:t>PanOSC</a:t>
                      </a:r>
                      <a:endParaRPr lang="en-GB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i="1" dirty="0" smtClean="0"/>
                        <a:t>pD3.4 Implementation</a:t>
                      </a:r>
                      <a:r>
                        <a:rPr lang="en-GB" i="1" baseline="0" dirty="0" smtClean="0"/>
                        <a:t> report from facilities</a:t>
                      </a:r>
                      <a:endParaRPr lang="en-GB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36701543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60521" y="1608083"/>
            <a:ext cx="11947396" cy="78827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4000" dirty="0" smtClean="0">
                <a:solidFill>
                  <a:schemeClr val="tx1"/>
                </a:solidFill>
              </a:rPr>
              <a:t>Survey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521" y="2394884"/>
            <a:ext cx="11947396" cy="111557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4000" dirty="0" smtClean="0">
                <a:solidFill>
                  <a:schemeClr val="tx1"/>
                </a:solidFill>
              </a:rPr>
              <a:t>API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0521" y="3520967"/>
            <a:ext cx="11947396" cy="141889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4000" dirty="0" smtClean="0">
                <a:solidFill>
                  <a:schemeClr val="tx1"/>
                </a:solidFill>
              </a:rPr>
              <a:t>Demonstrator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0521" y="4950373"/>
            <a:ext cx="11947396" cy="186137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4000" dirty="0" smtClean="0">
              <a:solidFill>
                <a:schemeClr val="tx1"/>
              </a:solidFill>
            </a:endParaRPr>
          </a:p>
          <a:p>
            <a:pPr algn="r"/>
            <a:r>
              <a:rPr lang="en-GB" sz="4000" dirty="0" smtClean="0">
                <a:solidFill>
                  <a:schemeClr val="tx1"/>
                </a:solidFill>
              </a:rPr>
              <a:t>Sustainability &amp;</a:t>
            </a:r>
          </a:p>
          <a:p>
            <a:pPr algn="r"/>
            <a:r>
              <a:rPr lang="en-GB" sz="4000" dirty="0" smtClean="0">
                <a:solidFill>
                  <a:schemeClr val="tx1"/>
                </a:solidFill>
              </a:rPr>
              <a:t>Deployment</a:t>
            </a:r>
            <a:endParaRPr lang="en-GB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44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2" r="9016"/>
          <a:stretch/>
        </p:blipFill>
        <p:spPr>
          <a:xfrm>
            <a:off x="5572072" y="1335148"/>
            <a:ext cx="6537210" cy="476086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430591" y="1027906"/>
            <a:ext cx="1846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(21.2PB 6/9/19)</a:t>
            </a:r>
            <a:endParaRPr lang="en-GB" dirty="0"/>
          </a:p>
        </p:txBody>
      </p:sp>
      <p:pic>
        <p:nvPicPr>
          <p:cNvPr id="1026" name="Picture 2" descr="Image result for scicat logo ps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87" y="5387323"/>
            <a:ext cx="707543" cy="70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Shape 56"/>
          <p:cNvPicPr preferRelativeResize="0"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56792" y="5419309"/>
            <a:ext cx="1018301" cy="605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952" y="5407269"/>
            <a:ext cx="1282510" cy="5919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79189" y="5697407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……..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6498875" y="1381439"/>
            <a:ext cx="54729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Example long term storage volume from a </a:t>
            </a:r>
          </a:p>
          <a:p>
            <a:r>
              <a:rPr lang="en-GB" sz="2400" dirty="0"/>
              <a:t>n</a:t>
            </a:r>
            <a:r>
              <a:rPr lang="en-GB" sz="2400" dirty="0" smtClean="0"/>
              <a:t>ational facility (Diamond).</a:t>
            </a:r>
            <a:endParaRPr lang="en-GB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76" r="20782" b="2790"/>
          <a:stretch/>
        </p:blipFill>
        <p:spPr>
          <a:xfrm>
            <a:off x="5346793" y="0"/>
            <a:ext cx="6845207" cy="697471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Background and Status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5299" y="1690688"/>
            <a:ext cx="5396818" cy="34071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40648" y="4096865"/>
            <a:ext cx="3911968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</a:rPr>
              <a:t>Open or FAIR Data?</a:t>
            </a:r>
            <a:endParaRPr lang="en-GB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72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6" grpId="0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58481"/>
            <a:ext cx="6837218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b="1" dirty="0"/>
              <a:t>FAIR - </a:t>
            </a:r>
            <a:r>
              <a:rPr lang="en-GB" b="1" dirty="0" smtClean="0"/>
              <a:t>comply </a:t>
            </a:r>
            <a:r>
              <a:rPr lang="en-GB" b="1" dirty="0"/>
              <a:t>with the </a:t>
            </a:r>
            <a:r>
              <a:rPr lang="en-GB" b="1" dirty="0" smtClean="0"/>
              <a:t>FAIR principles </a:t>
            </a:r>
            <a:r>
              <a:rPr lang="en-GB" b="1" dirty="0"/>
              <a:t>in the following ways:</a:t>
            </a:r>
          </a:p>
          <a:p>
            <a:r>
              <a:rPr lang="en-GB" b="1" dirty="0"/>
              <a:t>Findable – all data will be federated with </a:t>
            </a:r>
            <a:r>
              <a:rPr lang="en-GB" b="1" dirty="0" smtClean="0"/>
              <a:t>rich </a:t>
            </a:r>
            <a:r>
              <a:rPr lang="en-GB" b="1" dirty="0"/>
              <a:t>metadata and common search API</a:t>
            </a:r>
          </a:p>
          <a:p>
            <a:r>
              <a:rPr lang="en-GB" b="1" dirty="0"/>
              <a:t>Accessible – API will support open </a:t>
            </a:r>
            <a:r>
              <a:rPr lang="en-GB" b="1" dirty="0" smtClean="0"/>
              <a:t>protocol, metadata </a:t>
            </a:r>
            <a:r>
              <a:rPr lang="en-GB" b="1" dirty="0"/>
              <a:t>accessible even without data</a:t>
            </a:r>
          </a:p>
          <a:p>
            <a:r>
              <a:rPr lang="en-GB" b="1" dirty="0"/>
              <a:t>Inter-operable – metadata and data to </a:t>
            </a:r>
            <a:r>
              <a:rPr lang="en-GB" b="1" dirty="0" smtClean="0"/>
              <a:t>follow community </a:t>
            </a:r>
            <a:r>
              <a:rPr lang="en-GB" b="1" dirty="0"/>
              <a:t>standards, register metadata</a:t>
            </a:r>
          </a:p>
          <a:p>
            <a:r>
              <a:rPr lang="en-GB" b="1" dirty="0"/>
              <a:t>Reusable – follow community </a:t>
            </a:r>
            <a:r>
              <a:rPr lang="en-GB" b="1" dirty="0" smtClean="0"/>
              <a:t>standardized metadata </a:t>
            </a:r>
            <a:r>
              <a:rPr lang="en-GB" b="1" dirty="0"/>
              <a:t>with clear license for use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17399" y="2262949"/>
            <a:ext cx="3836401" cy="372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43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040649"/>
            <a:ext cx="12192000" cy="9340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Background and Status</a:t>
            </a:r>
            <a:endParaRPr lang="en-GB" dirty="0"/>
          </a:p>
        </p:txBody>
      </p:sp>
      <p:pic>
        <p:nvPicPr>
          <p:cNvPr id="9" name="Content Placeholder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19" b="1"/>
          <a:stretch/>
        </p:blipFill>
        <p:spPr>
          <a:xfrm>
            <a:off x="4098763" y="1283855"/>
            <a:ext cx="7913128" cy="569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33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040649"/>
            <a:ext cx="12192000" cy="9340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Background and Status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32000" y="1471978"/>
            <a:ext cx="7588871" cy="542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84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 aim </a:t>
            </a:r>
            <a:r>
              <a:rPr lang="en-GB" dirty="0" smtClean="0"/>
              <a:t>to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Evaluate </a:t>
            </a:r>
            <a:r>
              <a:rPr lang="en-GB" dirty="0"/>
              <a:t>the current status of metadata catalogues at national RIs and perform a gap </a:t>
            </a:r>
            <a:r>
              <a:rPr lang="en-GB" dirty="0" smtClean="0"/>
              <a:t>analysis. </a:t>
            </a:r>
            <a:endParaRPr lang="en-GB" dirty="0"/>
          </a:p>
          <a:p>
            <a:r>
              <a:rPr lang="en-GB" dirty="0" smtClean="0"/>
              <a:t>Develop </a:t>
            </a:r>
            <a:r>
              <a:rPr lang="en-GB" dirty="0"/>
              <a:t>baseline standards for Metadata Catalogues based on harmonised policies (cf. WP2) to make Photon and Neutron data </a:t>
            </a:r>
            <a:r>
              <a:rPr lang="en-GB" dirty="0" smtClean="0"/>
              <a:t>FAIR. </a:t>
            </a:r>
            <a:endParaRPr lang="en-GB" dirty="0"/>
          </a:p>
          <a:p>
            <a:r>
              <a:rPr lang="en-GB" dirty="0" smtClean="0"/>
              <a:t>Define </a:t>
            </a:r>
            <a:r>
              <a:rPr lang="en-GB" dirty="0"/>
              <a:t>baseline standards for APIs linking data catalogues to data analysis platforms (WP4</a:t>
            </a:r>
            <a:r>
              <a:rPr lang="en-GB" dirty="0" smtClean="0"/>
              <a:t>). </a:t>
            </a:r>
            <a:endParaRPr lang="en-GB" dirty="0"/>
          </a:p>
          <a:p>
            <a:r>
              <a:rPr lang="en-GB" dirty="0" smtClean="0"/>
              <a:t>Coordinate </a:t>
            </a:r>
            <a:r>
              <a:rPr lang="en-GB" dirty="0"/>
              <a:t>the deployment at national RIs to capture metadata in a FAIR enabling way. </a:t>
            </a:r>
          </a:p>
          <a:p>
            <a:r>
              <a:rPr lang="en-GB" dirty="0" smtClean="0"/>
              <a:t>Implement </a:t>
            </a:r>
            <a:r>
              <a:rPr lang="en-GB" dirty="0"/>
              <a:t>standards that enable the association of FAIR data to scientific discoveries through links to </a:t>
            </a:r>
            <a:r>
              <a:rPr lang="en-GB" dirty="0" smtClean="0"/>
              <a:t>publications </a:t>
            </a:r>
            <a:r>
              <a:rPr lang="en-GB" dirty="0"/>
              <a:t>as defined in </a:t>
            </a:r>
            <a:r>
              <a:rPr lang="en-GB" dirty="0" smtClean="0"/>
              <a:t>WP2. </a:t>
            </a:r>
            <a:endParaRPr lang="en-GB" dirty="0"/>
          </a:p>
          <a:p>
            <a:r>
              <a:rPr lang="en-GB" dirty="0" smtClean="0"/>
              <a:t>Provide </a:t>
            </a:r>
            <a:r>
              <a:rPr lang="en-GB" dirty="0"/>
              <a:t>technical documentation to WP5 for training the wider community of developers and scientists to </a:t>
            </a:r>
            <a:r>
              <a:rPr lang="en-GB" dirty="0" smtClean="0"/>
              <a:t>ensure sustainability.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660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89652B6-9E79-44E5-BA45-39D810F75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Tasks</a:t>
            </a:r>
            <a:endParaRPr lang="en-GB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0DBC804F-9E79-4373-805E-5C2E822F74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b="1" dirty="0"/>
              <a:t>Task 3.1: Coordinate metadata catalogue services for EU national Photon and </a:t>
            </a:r>
            <a:r>
              <a:rPr lang="en-GB" b="1" dirty="0" smtClean="0"/>
              <a:t>Neutron RIs. </a:t>
            </a:r>
            <a:r>
              <a:rPr lang="en-GB" b="1" i="1" dirty="0"/>
              <a:t>Lead partner</a:t>
            </a:r>
            <a:r>
              <a:rPr lang="en-GB" dirty="0"/>
              <a:t>: PSI, </a:t>
            </a:r>
            <a:r>
              <a:rPr lang="en-GB" b="1" i="1" dirty="0"/>
              <a:t>Contributors</a:t>
            </a:r>
            <a:r>
              <a:rPr lang="en-GB" b="1" dirty="0"/>
              <a:t>: </a:t>
            </a:r>
            <a:r>
              <a:rPr lang="en-GB" dirty="0"/>
              <a:t>ALBA, DESY DLS, </a:t>
            </a:r>
            <a:r>
              <a:rPr lang="en-GB" dirty="0" err="1"/>
              <a:t>Elettra</a:t>
            </a:r>
            <a:r>
              <a:rPr lang="en-GB" dirty="0"/>
              <a:t>, HZB, HZDR, </a:t>
            </a:r>
            <a:r>
              <a:rPr lang="en-GB" dirty="0" err="1"/>
              <a:t>MaxIV</a:t>
            </a:r>
            <a:r>
              <a:rPr lang="en-GB" dirty="0"/>
              <a:t>, Solei, UKRI </a:t>
            </a:r>
            <a:endParaRPr lang="en-GB" dirty="0" smtClean="0"/>
          </a:p>
          <a:p>
            <a:r>
              <a:rPr lang="en-GB" b="1" dirty="0" smtClean="0"/>
              <a:t>Task </a:t>
            </a:r>
            <a:r>
              <a:rPr lang="en-GB" b="1" dirty="0"/>
              <a:t>3.2: Develop EU Photon and Neutron </a:t>
            </a:r>
            <a:r>
              <a:rPr lang="en-GB" b="1" dirty="0" smtClean="0"/>
              <a:t>Ontologies. </a:t>
            </a:r>
            <a:r>
              <a:rPr lang="en-GB" b="1" i="1" dirty="0"/>
              <a:t>Lead partner</a:t>
            </a:r>
            <a:r>
              <a:rPr lang="en-GB" dirty="0"/>
              <a:t>: DLS, </a:t>
            </a:r>
            <a:r>
              <a:rPr lang="en-GB" b="1" i="1" dirty="0" smtClean="0"/>
              <a:t>Contributors</a:t>
            </a:r>
            <a:r>
              <a:rPr lang="en-GB" b="1" dirty="0"/>
              <a:t>: </a:t>
            </a:r>
            <a:r>
              <a:rPr lang="en-GB" dirty="0"/>
              <a:t>ALBA, DESY, HZB, </a:t>
            </a:r>
            <a:r>
              <a:rPr lang="en-GB" dirty="0" err="1"/>
              <a:t>MaxIV</a:t>
            </a:r>
            <a:r>
              <a:rPr lang="en-GB" dirty="0"/>
              <a:t>, PSI, Soleil, SFTC </a:t>
            </a:r>
            <a:endParaRPr lang="en-GB" dirty="0" smtClean="0"/>
          </a:p>
          <a:p>
            <a:r>
              <a:rPr lang="en-GB" b="1" dirty="0"/>
              <a:t>Task 3.3: Implement ontologies in metadata </a:t>
            </a:r>
            <a:r>
              <a:rPr lang="en-GB" b="1" dirty="0" smtClean="0"/>
              <a:t>catalogues. </a:t>
            </a:r>
            <a:r>
              <a:rPr lang="en-GB" b="1" i="1" dirty="0"/>
              <a:t>Lead partner</a:t>
            </a:r>
            <a:r>
              <a:rPr lang="en-GB" dirty="0"/>
              <a:t>: PSI, </a:t>
            </a:r>
            <a:r>
              <a:rPr lang="en-GB" b="1" i="1" dirty="0"/>
              <a:t>Contributors</a:t>
            </a:r>
            <a:r>
              <a:rPr lang="en-GB" b="1" dirty="0"/>
              <a:t>: </a:t>
            </a:r>
            <a:r>
              <a:rPr lang="en-GB" dirty="0"/>
              <a:t>DLS, </a:t>
            </a:r>
            <a:r>
              <a:rPr lang="en-GB" dirty="0" err="1"/>
              <a:t>Elettra</a:t>
            </a:r>
            <a:r>
              <a:rPr lang="en-GB" dirty="0"/>
              <a:t>, HZB, </a:t>
            </a:r>
            <a:r>
              <a:rPr lang="en-GB" dirty="0" err="1"/>
              <a:t>MaxIV</a:t>
            </a:r>
            <a:r>
              <a:rPr lang="en-GB" dirty="0"/>
              <a:t>, UKRI </a:t>
            </a:r>
            <a:endParaRPr lang="en-GB" dirty="0" smtClean="0"/>
          </a:p>
          <a:p>
            <a:r>
              <a:rPr lang="en-GB" b="1" dirty="0"/>
              <a:t>Task 3.4: Coordinate the integration of metadata catalogues to manage the data lifecycle at EU national Photon and Neutron </a:t>
            </a:r>
            <a:r>
              <a:rPr lang="en-GB" b="1" dirty="0" err="1" smtClean="0"/>
              <a:t>Ris</a:t>
            </a:r>
            <a:r>
              <a:rPr lang="en-GB" b="1" dirty="0" smtClean="0"/>
              <a:t>. </a:t>
            </a:r>
            <a:r>
              <a:rPr lang="en-GB" b="1" i="1" dirty="0"/>
              <a:t>Lead partner</a:t>
            </a:r>
            <a:r>
              <a:rPr lang="en-GB" dirty="0"/>
              <a:t>: HZB, </a:t>
            </a:r>
            <a:r>
              <a:rPr lang="en-GB" b="1" i="1" dirty="0"/>
              <a:t>Contributors</a:t>
            </a:r>
            <a:r>
              <a:rPr lang="en-GB" b="1" dirty="0"/>
              <a:t>: </a:t>
            </a:r>
            <a:r>
              <a:rPr lang="en-GB" dirty="0"/>
              <a:t>ALBA, DESY </a:t>
            </a:r>
            <a:r>
              <a:rPr lang="en-GB" dirty="0" smtClean="0"/>
              <a:t>DLS, </a:t>
            </a:r>
            <a:r>
              <a:rPr lang="en-GB" dirty="0" err="1"/>
              <a:t>Elettra</a:t>
            </a:r>
            <a:r>
              <a:rPr lang="en-GB" dirty="0"/>
              <a:t>, HZDR, </a:t>
            </a:r>
            <a:r>
              <a:rPr lang="en-GB" dirty="0" err="1"/>
              <a:t>MaxIV</a:t>
            </a:r>
            <a:r>
              <a:rPr lang="en-GB" dirty="0"/>
              <a:t>, PSI, Solei, UKRI </a:t>
            </a:r>
            <a:endParaRPr lang="en-GB" dirty="0" smtClean="0"/>
          </a:p>
          <a:p>
            <a:r>
              <a:rPr lang="en-GB" b="1" dirty="0"/>
              <a:t>Task 3.5: Integrate metadata catalogue services into </a:t>
            </a:r>
            <a:r>
              <a:rPr lang="en-GB" b="1" dirty="0" smtClean="0"/>
              <a:t>EOSC. </a:t>
            </a:r>
            <a:r>
              <a:rPr lang="en-GB" b="1" i="1" dirty="0"/>
              <a:t>Lead partner</a:t>
            </a:r>
            <a:r>
              <a:rPr lang="en-GB" b="1" dirty="0"/>
              <a:t>: </a:t>
            </a:r>
            <a:r>
              <a:rPr lang="en-GB" dirty="0"/>
              <a:t>MAX IV, </a:t>
            </a:r>
            <a:r>
              <a:rPr lang="en-GB" b="1" i="1" dirty="0"/>
              <a:t>Contributors</a:t>
            </a:r>
            <a:r>
              <a:rPr lang="en-GB" b="1" dirty="0"/>
              <a:t>: </a:t>
            </a:r>
            <a:r>
              <a:rPr lang="en-GB" dirty="0" err="1"/>
              <a:t>Elettra</a:t>
            </a:r>
            <a:r>
              <a:rPr lang="en-GB" dirty="0"/>
              <a:t>, HZB, PSI </a:t>
            </a:r>
            <a:endParaRPr lang="en-GB" dirty="0" smtClean="0"/>
          </a:p>
          <a:p>
            <a:r>
              <a:rPr lang="en-GB" b="1" dirty="0"/>
              <a:t>Task 3.6: Document and provide technical information on systems, APIs and user </a:t>
            </a:r>
            <a:r>
              <a:rPr lang="en-GB" b="1" dirty="0" smtClean="0"/>
              <a:t>interfaces. </a:t>
            </a:r>
            <a:r>
              <a:rPr lang="en-GB" b="1" i="1" dirty="0"/>
              <a:t>Lead partner</a:t>
            </a:r>
            <a:r>
              <a:rPr lang="en-GB" b="1" dirty="0"/>
              <a:t>: </a:t>
            </a:r>
            <a:r>
              <a:rPr lang="en-GB" dirty="0"/>
              <a:t>SOLEIL, </a:t>
            </a:r>
            <a:r>
              <a:rPr lang="en-GB" b="1" i="1" dirty="0"/>
              <a:t>Contributors</a:t>
            </a:r>
            <a:r>
              <a:rPr lang="en-GB" b="1" dirty="0"/>
              <a:t>: </a:t>
            </a:r>
            <a:r>
              <a:rPr lang="en-GB" dirty="0"/>
              <a:t>DLS, </a:t>
            </a:r>
            <a:r>
              <a:rPr lang="en-GB" dirty="0" err="1"/>
              <a:t>Elettra</a:t>
            </a:r>
            <a:r>
              <a:rPr lang="en-GB" dirty="0"/>
              <a:t>, PSI, UKRI </a:t>
            </a:r>
          </a:p>
        </p:txBody>
      </p:sp>
    </p:spTree>
    <p:extLst>
      <p:ext uri="{BB962C8B-B14F-4D97-AF65-F5344CB8AC3E}">
        <p14:creationId xmlns:p14="http://schemas.microsoft.com/office/powerpoint/2010/main" val="313389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Tasks 3.1 </a:t>
            </a:r>
            <a:r>
              <a:rPr lang="en-GB" dirty="0"/>
              <a:t>Coordinate metadata catalogue services for EU national Photon and Neutron RIs. </a:t>
            </a:r>
            <a:r>
              <a:rPr lang="en-GB" dirty="0" smtClean="0"/>
              <a:t>(M1-M12)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Perform </a:t>
            </a:r>
            <a:r>
              <a:rPr lang="en-GB" dirty="0"/>
              <a:t>landscape analysis on the current usage and approaches to metadata catalogues at ALBA, DESY, DLS, ELETTRA, HZB, MAX IV, </a:t>
            </a:r>
            <a:r>
              <a:rPr lang="en-GB" dirty="0" smtClean="0"/>
              <a:t>PSI, SOLEIL and UKRI. </a:t>
            </a:r>
            <a:r>
              <a:rPr lang="en-GB" dirty="0"/>
              <a:t>Based on the landscape analysis and requirements defined in WP2 a gap analysis will provide the necessary input to develop a roadmap towards harmonised and federated metadata catalogue services. </a:t>
            </a:r>
            <a:endParaRPr lang="en-GB" dirty="0" smtClean="0"/>
          </a:p>
          <a:p>
            <a:r>
              <a:rPr lang="en-GB" dirty="0" smtClean="0"/>
              <a:t>A </a:t>
            </a:r>
            <a:r>
              <a:rPr lang="en-GB" dirty="0"/>
              <a:t>workshop will be performed at M6 with WP2 and WP4 to align requirements and </a:t>
            </a:r>
            <a:r>
              <a:rPr lang="en-GB" dirty="0" smtClean="0"/>
              <a:t>specification </a:t>
            </a:r>
            <a:r>
              <a:rPr lang="en-GB" dirty="0"/>
              <a:t>of services. Coordinating this task and compatibility with </a:t>
            </a:r>
            <a:r>
              <a:rPr lang="en-GB" dirty="0" err="1"/>
              <a:t>PaNOSC</a:t>
            </a:r>
            <a:r>
              <a:rPr lang="en-GB" dirty="0"/>
              <a:t> and the EOSC-hub will be essential and a key success factor to the three projects (</a:t>
            </a:r>
            <a:r>
              <a:rPr lang="en-GB" dirty="0" err="1"/>
              <a:t>PaNOSC</a:t>
            </a:r>
            <a:r>
              <a:rPr lang="en-GB" dirty="0"/>
              <a:t>, EOSC-hub and </a:t>
            </a:r>
            <a:r>
              <a:rPr lang="en-GB" dirty="0" err="1"/>
              <a:t>ExPaNDS</a:t>
            </a:r>
            <a:r>
              <a:rPr lang="en-GB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123503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Task 3.2: Develop EU Photon and Neutron </a:t>
            </a:r>
            <a:r>
              <a:rPr lang="en-GB" dirty="0" smtClean="0"/>
              <a:t>Ontologies. (M6-M24)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Develop </a:t>
            </a:r>
            <a:r>
              <a:rPr lang="en-GB" dirty="0"/>
              <a:t>ontologies for main application domains of Photon and Neutron science to standardise the metadata used in metadata catalogues based on requirements defined in WP2. </a:t>
            </a:r>
            <a:endParaRPr lang="en-GB" dirty="0" smtClean="0"/>
          </a:p>
          <a:p>
            <a:r>
              <a:rPr lang="en-GB" dirty="0" smtClean="0"/>
              <a:t>This </a:t>
            </a:r>
            <a:r>
              <a:rPr lang="en-GB" dirty="0"/>
              <a:t>will ensure that federated EOSC metadata catalogues are not only based on a common syntax, but also on a common semantics. </a:t>
            </a:r>
            <a:endParaRPr lang="en-GB" dirty="0" smtClean="0"/>
          </a:p>
          <a:p>
            <a:pPr lvl="1"/>
            <a:r>
              <a:rPr lang="en-GB" dirty="0" smtClean="0"/>
              <a:t>The </a:t>
            </a:r>
            <a:r>
              <a:rPr lang="en-GB" dirty="0"/>
              <a:t>ontology itself will be provided as an EOSC service using existing tools to document and make ontologies accessible (</a:t>
            </a:r>
            <a:r>
              <a:rPr lang="en-GB" dirty="0" err="1"/>
              <a:t>e.g</a:t>
            </a:r>
            <a:r>
              <a:rPr lang="en-GB" dirty="0"/>
              <a:t> </a:t>
            </a:r>
            <a:r>
              <a:rPr lang="en-GB" dirty="0" err="1"/>
              <a:t>NeOn</a:t>
            </a:r>
            <a:r>
              <a:rPr lang="en-GB" dirty="0"/>
              <a:t>, </a:t>
            </a:r>
            <a:r>
              <a:rPr lang="en-GB" dirty="0" err="1" smtClean="0"/>
              <a:t>Knoodle</a:t>
            </a:r>
            <a:r>
              <a:rPr lang="en-GB" dirty="0"/>
              <a:t>, Protégé, Swoop). </a:t>
            </a:r>
            <a:endParaRPr lang="en-GB" dirty="0" smtClean="0"/>
          </a:p>
          <a:p>
            <a:pPr lvl="1"/>
            <a:r>
              <a:rPr lang="en-GB" dirty="0" smtClean="0"/>
              <a:t>Development </a:t>
            </a:r>
            <a:r>
              <a:rPr lang="en-GB" dirty="0"/>
              <a:t>of the ontology will be closely linked to the existing </a:t>
            </a:r>
            <a:r>
              <a:rPr lang="en-GB" dirty="0" err="1"/>
              <a:t>NeXus</a:t>
            </a:r>
            <a:r>
              <a:rPr lang="en-GB" dirty="0"/>
              <a:t> file format and its further developments (PSI, ISIS and DLS have leading roles in the specification and implementation of </a:t>
            </a:r>
            <a:r>
              <a:rPr lang="en-GB" dirty="0" err="1"/>
              <a:t>NeXus</a:t>
            </a:r>
            <a:r>
              <a:rPr lang="en-GB" dirty="0"/>
              <a:t>). Photon and Neutron-related ontologies provided by </a:t>
            </a:r>
            <a:r>
              <a:rPr lang="en-GB" dirty="0" err="1"/>
              <a:t>NeXus</a:t>
            </a:r>
            <a:r>
              <a:rPr lang="en-GB" dirty="0"/>
              <a:t> will be used and extended. In a similar way existing ontologies (such as those provided by NIST) should be taken into account. </a:t>
            </a:r>
          </a:p>
        </p:txBody>
      </p:sp>
    </p:spTree>
    <p:extLst>
      <p:ext uri="{BB962C8B-B14F-4D97-AF65-F5344CB8AC3E}">
        <p14:creationId xmlns:p14="http://schemas.microsoft.com/office/powerpoint/2010/main" val="210051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1197</Words>
  <Application>Microsoft Office PowerPoint</Application>
  <PresentationFormat>Benutzerdefiniert</PresentationFormat>
  <Paragraphs>118</Paragraphs>
  <Slides>18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19" baseType="lpstr">
      <vt:lpstr>Thème Office</vt:lpstr>
      <vt:lpstr>WP3 EOSC data catalogue services for EU Photon and Neutron national RIs  </vt:lpstr>
      <vt:lpstr>Background and Status</vt:lpstr>
      <vt:lpstr>Goals</vt:lpstr>
      <vt:lpstr>Background and Status</vt:lpstr>
      <vt:lpstr>Background and Status</vt:lpstr>
      <vt:lpstr>We aim to </vt:lpstr>
      <vt:lpstr>Tasks</vt:lpstr>
      <vt:lpstr>Tasks 3.1 Coordinate metadata catalogue services for EU national Photon and Neutron RIs. (M1-M12)</vt:lpstr>
      <vt:lpstr>Task 3.2: Develop EU Photon and Neutron Ontologies. (M6-M24)</vt:lpstr>
      <vt:lpstr>Task 3.3: Implement ontologies in metadata catalogues (M11-M30)</vt:lpstr>
      <vt:lpstr>Task 3.4: Coordinate the integration of metadata catalogues to manage the data lifecycle at EU national Photon and Neutron RIs  (M24-M36)</vt:lpstr>
      <vt:lpstr>Task 3.5: Integrate metadata catalogue services into EOSC (M24-M34)</vt:lpstr>
      <vt:lpstr>Task 3.6: Document and provide technical information on systems, APIs and user interfaces. (M24-M34) </vt:lpstr>
      <vt:lpstr>The Core of ExPaNDS</vt:lpstr>
      <vt:lpstr>A collaboration coming together to make data open to all.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François Cesmat</dc:creator>
  <cp:lastModifiedBy>Sander, Knut</cp:lastModifiedBy>
  <cp:revision>65</cp:revision>
  <dcterms:created xsi:type="dcterms:W3CDTF">2019-08-21T08:55:54Z</dcterms:created>
  <dcterms:modified xsi:type="dcterms:W3CDTF">2019-09-11T12:58:28Z</dcterms:modified>
</cp:coreProperties>
</file>