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56" r:id="rId5"/>
    <p:sldId id="257" r:id="rId6"/>
    <p:sldId id="258" r:id="rId7"/>
    <p:sldId id="260" r:id="rId8"/>
    <p:sldId id="262" r:id="rId9"/>
    <p:sldId id="261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C038A"/>
    <a:srgbClr val="201B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FE65C3-76ED-431B-B352-A9582D6DC903}" v="65" dt="2019-09-11T12:39:57.8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94712" autoAdjust="0"/>
  </p:normalViewPr>
  <p:slideViewPr>
    <p:cSldViewPr snapToGrid="0">
      <p:cViewPr>
        <p:scale>
          <a:sx n="74" d="100"/>
          <a:sy n="74" d="100"/>
        </p:scale>
        <p:origin x="-164" y="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1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scaro-Clarke, Isabelle (DLSLtd,RAL,CEO)" userId="S::isabelle.boscaro-clarke@diamond.ac.uk::5a352045-fc9f-4b0d-8b08-d3f4eb40dba4" providerId="AD" clId="Web-{F38FB0DD-9CC5-43C9-96FD-1D507B97A0EC}"/>
    <pc:docChg chg="modSld">
      <pc:chgData name="Boscaro-Clarke, Isabelle (DLSLtd,RAL,CEO)" userId="S::isabelle.boscaro-clarke@diamond.ac.uk::5a352045-fc9f-4b0d-8b08-d3f4eb40dba4" providerId="AD" clId="Web-{F38FB0DD-9CC5-43C9-96FD-1D507B97A0EC}" dt="2019-09-09T13:45:04.753" v="15" actId="20577"/>
      <pc:docMkLst>
        <pc:docMk/>
      </pc:docMkLst>
      <pc:sldChg chg="modSp">
        <pc:chgData name="Boscaro-Clarke, Isabelle (DLSLtd,RAL,CEO)" userId="S::isabelle.boscaro-clarke@diamond.ac.uk::5a352045-fc9f-4b0d-8b08-d3f4eb40dba4" providerId="AD" clId="Web-{F38FB0DD-9CC5-43C9-96FD-1D507B97A0EC}" dt="2019-09-09T13:45:04.753" v="14" actId="20577"/>
        <pc:sldMkLst>
          <pc:docMk/>
          <pc:sldMk cId="3275619462" sldId="256"/>
        </pc:sldMkLst>
        <pc:spChg chg="mod">
          <ac:chgData name="Boscaro-Clarke, Isabelle (DLSLtd,RAL,CEO)" userId="S::isabelle.boscaro-clarke@diamond.ac.uk::5a352045-fc9f-4b0d-8b08-d3f4eb40dba4" providerId="AD" clId="Web-{F38FB0DD-9CC5-43C9-96FD-1D507B97A0EC}" dt="2019-09-09T13:45:04.753" v="14" actId="20577"/>
          <ac:spMkLst>
            <pc:docMk/>
            <pc:sldMk cId="3275619462" sldId="256"/>
            <ac:spMk id="3" creationId="{79A262C6-120E-4579-98A8-69702C05FE95}"/>
          </ac:spMkLst>
        </pc:spChg>
      </pc:sldChg>
    </pc:docChg>
  </pc:docChgLst>
  <pc:docChgLst>
    <pc:chgData name="Boscaro-Clarke, Isabelle (DLSLtd,RAL,CEO)" userId="5a352045-fc9f-4b0d-8b08-d3f4eb40dba4" providerId="ADAL" clId="{AEFE65C3-76ED-431B-B352-A9582D6DC903}"/>
    <pc:docChg chg="custSel delSld modSld sldOrd">
      <pc:chgData name="Boscaro-Clarke, Isabelle (DLSLtd,RAL,CEO)" userId="5a352045-fc9f-4b0d-8b08-d3f4eb40dba4" providerId="ADAL" clId="{AEFE65C3-76ED-431B-B352-A9582D6DC903}" dt="2019-09-11T12:39:57.845" v="145"/>
      <pc:docMkLst>
        <pc:docMk/>
      </pc:docMkLst>
      <pc:sldChg chg="modSp">
        <pc:chgData name="Boscaro-Clarke, Isabelle (DLSLtd,RAL,CEO)" userId="5a352045-fc9f-4b0d-8b08-d3f4eb40dba4" providerId="ADAL" clId="{AEFE65C3-76ED-431B-B352-A9582D6DC903}" dt="2019-09-09T13:15:44.313" v="144" actId="20577"/>
        <pc:sldMkLst>
          <pc:docMk/>
          <pc:sldMk cId="3671761729" sldId="260"/>
        </pc:sldMkLst>
        <pc:spChg chg="mod">
          <ac:chgData name="Boscaro-Clarke, Isabelle (DLSLtd,RAL,CEO)" userId="5a352045-fc9f-4b0d-8b08-d3f4eb40dba4" providerId="ADAL" clId="{AEFE65C3-76ED-431B-B352-A9582D6DC903}" dt="2019-09-09T13:15:44.313" v="144" actId="20577"/>
          <ac:spMkLst>
            <pc:docMk/>
            <pc:sldMk cId="3671761729" sldId="260"/>
            <ac:spMk id="2" creationId="{F6692A77-D148-41F2-AF2C-B60864159C2C}"/>
          </ac:spMkLst>
        </pc:spChg>
        <pc:spChg chg="mod">
          <ac:chgData name="Boscaro-Clarke, Isabelle (DLSLtd,RAL,CEO)" userId="5a352045-fc9f-4b0d-8b08-d3f4eb40dba4" providerId="ADAL" clId="{AEFE65C3-76ED-431B-B352-A9582D6DC903}" dt="2019-09-09T13:15:26.190" v="120" actId="20577"/>
          <ac:spMkLst>
            <pc:docMk/>
            <pc:sldMk cId="3671761729" sldId="260"/>
            <ac:spMk id="3" creationId="{B1A4AE2C-42C0-4F4F-B434-03C2E41336EC}"/>
          </ac:spMkLst>
        </pc:spChg>
      </pc:sldChg>
      <pc:sldChg chg="ord">
        <pc:chgData name="Boscaro-Clarke, Isabelle (DLSLtd,RAL,CEO)" userId="5a352045-fc9f-4b0d-8b08-d3f4eb40dba4" providerId="ADAL" clId="{AEFE65C3-76ED-431B-B352-A9582D6DC903}" dt="2019-09-11T12:39:57.845" v="145"/>
        <pc:sldMkLst>
          <pc:docMk/>
          <pc:sldMk cId="3391628342" sldId="262"/>
        </pc:sldMkLst>
      </pc:sldChg>
      <pc:sldChg chg="modSp">
        <pc:chgData name="Boscaro-Clarke, Isabelle (DLSLtd,RAL,CEO)" userId="5a352045-fc9f-4b0d-8b08-d3f4eb40dba4" providerId="ADAL" clId="{AEFE65C3-76ED-431B-B352-A9582D6DC903}" dt="2019-09-09T13:09:53.105" v="62"/>
        <pc:sldMkLst>
          <pc:docMk/>
          <pc:sldMk cId="304701387" sldId="263"/>
        </pc:sldMkLst>
        <pc:graphicFrameChg chg="mod">
          <ac:chgData name="Boscaro-Clarke, Isabelle (DLSLtd,RAL,CEO)" userId="5a352045-fc9f-4b0d-8b08-d3f4eb40dba4" providerId="ADAL" clId="{AEFE65C3-76ED-431B-B352-A9582D6DC903}" dt="2019-09-09T13:09:53.105" v="62"/>
          <ac:graphicFrameMkLst>
            <pc:docMk/>
            <pc:sldMk cId="304701387" sldId="263"/>
            <ac:graphicFrameMk id="3" creationId="{4924AFA8-B27A-481A-861C-BAD8543AB595}"/>
          </ac:graphicFrameMkLst>
        </pc:graphicFrameChg>
      </pc:sldChg>
    </pc:docChg>
  </pc:docChgLst>
  <pc:docChgLst>
    <pc:chgData name="Pekarik-Fry, Molly (DLSLtd,RAL,CEO)" userId="S::molly.pekarik-fry@diamond.ac.uk::2d0d1ae9-0b3e-4a87-a11b-8e571854ef70" providerId="AD" clId="Web-{5DC2C97E-171B-6EF7-2D5B-CEAC20EDA900}"/>
    <pc:docChg chg="modSld">
      <pc:chgData name="Pekarik-Fry, Molly (DLSLtd,RAL,CEO)" userId="S::molly.pekarik-fry@diamond.ac.uk::2d0d1ae9-0b3e-4a87-a11b-8e571854ef70" providerId="AD" clId="Web-{5DC2C97E-171B-6EF7-2D5B-CEAC20EDA900}" dt="2019-09-09T13:18:04.815" v="48" actId="20577"/>
      <pc:docMkLst>
        <pc:docMk/>
      </pc:docMkLst>
      <pc:sldChg chg="modSp">
        <pc:chgData name="Pekarik-Fry, Molly (DLSLtd,RAL,CEO)" userId="S::molly.pekarik-fry@diamond.ac.uk::2d0d1ae9-0b3e-4a87-a11b-8e571854ef70" providerId="AD" clId="Web-{5DC2C97E-171B-6EF7-2D5B-CEAC20EDA900}" dt="2019-09-09T13:18:04.690" v="46" actId="20577"/>
        <pc:sldMkLst>
          <pc:docMk/>
          <pc:sldMk cId="3671761729" sldId="260"/>
        </pc:sldMkLst>
        <pc:spChg chg="mod">
          <ac:chgData name="Pekarik-Fry, Molly (DLSLtd,RAL,CEO)" userId="S::molly.pekarik-fry@diamond.ac.uk::2d0d1ae9-0b3e-4a87-a11b-8e571854ef70" providerId="AD" clId="Web-{5DC2C97E-171B-6EF7-2D5B-CEAC20EDA900}" dt="2019-09-09T13:18:04.690" v="46" actId="20577"/>
          <ac:spMkLst>
            <pc:docMk/>
            <pc:sldMk cId="3671761729" sldId="260"/>
            <ac:spMk id="3" creationId="{B1A4AE2C-42C0-4F4F-B434-03C2E41336EC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6F8B8E-60E9-43E6-8B60-F2D8F4D18B7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1680D1C-F4CF-4DAD-8A87-C5D445449FEE}">
      <dgm:prSet phldrT="[Texte]"/>
      <dgm:spPr/>
      <dgm:t>
        <a:bodyPr/>
        <a:lstStyle/>
        <a:p>
          <a:r>
            <a:rPr lang="en-GB" dirty="0"/>
            <a:t>Publish the website and its content</a:t>
          </a:r>
        </a:p>
      </dgm:t>
    </dgm:pt>
    <dgm:pt modelId="{978CBF25-B1F9-49F9-8443-DC47EDD50C6F}" type="parTrans" cxnId="{9D45E279-F23E-4AF7-9071-6A64929DD923}">
      <dgm:prSet/>
      <dgm:spPr/>
      <dgm:t>
        <a:bodyPr/>
        <a:lstStyle/>
        <a:p>
          <a:endParaRPr lang="en-GB"/>
        </a:p>
      </dgm:t>
    </dgm:pt>
    <dgm:pt modelId="{4B0AD334-660D-4AD5-A5F2-DE424112EC81}" type="sibTrans" cxnId="{9D45E279-F23E-4AF7-9071-6A64929DD923}">
      <dgm:prSet/>
      <dgm:spPr/>
      <dgm:t>
        <a:bodyPr/>
        <a:lstStyle/>
        <a:p>
          <a:endParaRPr lang="en-GB"/>
        </a:p>
      </dgm:t>
    </dgm:pt>
    <dgm:pt modelId="{F504E808-ECEA-4371-961E-0800A1A5279B}">
      <dgm:prSet phldrT="[Texte]"/>
      <dgm:spPr/>
      <dgm:t>
        <a:bodyPr/>
        <a:lstStyle/>
        <a:p>
          <a:r>
            <a:rPr lang="en-GB" dirty="0"/>
            <a:t>Set up a collaborative space in Diamond’s SharePoint area for all project documents &amp; templates</a:t>
          </a:r>
        </a:p>
      </dgm:t>
    </dgm:pt>
    <dgm:pt modelId="{2593029F-C435-4F56-9244-F727F82CE0D9}" type="parTrans" cxnId="{17C7F01F-DBF8-4DB8-B84A-99DD4C648310}">
      <dgm:prSet/>
      <dgm:spPr/>
      <dgm:t>
        <a:bodyPr/>
        <a:lstStyle/>
        <a:p>
          <a:endParaRPr lang="en-GB"/>
        </a:p>
      </dgm:t>
    </dgm:pt>
    <dgm:pt modelId="{96E770AC-D006-4849-87E9-F1CD302B1551}" type="sibTrans" cxnId="{17C7F01F-DBF8-4DB8-B84A-99DD4C648310}">
      <dgm:prSet/>
      <dgm:spPr/>
      <dgm:t>
        <a:bodyPr/>
        <a:lstStyle/>
        <a:p>
          <a:endParaRPr lang="en-GB"/>
        </a:p>
      </dgm:t>
    </dgm:pt>
    <dgm:pt modelId="{87D6B011-C07A-4191-924E-C4DFE7A03AAC}">
      <dgm:prSet phldrT="[Texte]"/>
      <dgm:spPr/>
      <dgm:t>
        <a:bodyPr/>
        <a:lstStyle/>
        <a:p>
          <a:r>
            <a:rPr lang="en-GB" dirty="0"/>
            <a:t>Agree on 12 months activity plan and draft communication strategy</a:t>
          </a:r>
        </a:p>
      </dgm:t>
    </dgm:pt>
    <dgm:pt modelId="{E88F4C86-9532-4D0C-9187-D5EB41053AFF}" type="parTrans" cxnId="{9BC9B4DD-53C7-4DB0-B211-012613709A2B}">
      <dgm:prSet/>
      <dgm:spPr/>
      <dgm:t>
        <a:bodyPr/>
        <a:lstStyle/>
        <a:p>
          <a:endParaRPr lang="en-GB"/>
        </a:p>
      </dgm:t>
    </dgm:pt>
    <dgm:pt modelId="{223CE435-3EE7-4968-9EC3-7D4FED03B4BB}" type="sibTrans" cxnId="{9BC9B4DD-53C7-4DB0-B211-012613709A2B}">
      <dgm:prSet/>
      <dgm:spPr/>
      <dgm:t>
        <a:bodyPr/>
        <a:lstStyle/>
        <a:p>
          <a:endParaRPr lang="en-GB"/>
        </a:p>
      </dgm:t>
    </dgm:pt>
    <dgm:pt modelId="{3E7D5AC1-92D4-4DBF-81BB-749089F8D43F}">
      <dgm:prSet phldrT="[Texte]"/>
      <dgm:spPr/>
      <dgm:t>
        <a:bodyPr/>
        <a:lstStyle/>
        <a:p>
          <a:r>
            <a:rPr lang="en-GB" dirty="0"/>
            <a:t>Produce the Social Media strategy and create all relevant social media accounts</a:t>
          </a:r>
        </a:p>
      </dgm:t>
    </dgm:pt>
    <dgm:pt modelId="{5E31738C-C807-4AA5-913A-E08B02A95535}" type="parTrans" cxnId="{0526152F-EBF7-419C-B0B6-9E69F82F8B1C}">
      <dgm:prSet/>
      <dgm:spPr/>
      <dgm:t>
        <a:bodyPr/>
        <a:lstStyle/>
        <a:p>
          <a:endParaRPr lang="en-GB"/>
        </a:p>
      </dgm:t>
    </dgm:pt>
    <dgm:pt modelId="{01A39E54-8E37-4D6C-9799-26EA2099E539}" type="sibTrans" cxnId="{0526152F-EBF7-419C-B0B6-9E69F82F8B1C}">
      <dgm:prSet/>
      <dgm:spPr/>
      <dgm:t>
        <a:bodyPr/>
        <a:lstStyle/>
        <a:p>
          <a:endParaRPr lang="en-GB"/>
        </a:p>
      </dgm:t>
    </dgm:pt>
    <dgm:pt modelId="{4BDCDF53-7446-4356-9543-FCCACEC19F9D}" type="pres">
      <dgm:prSet presAssocID="{FF6F8B8E-60E9-43E6-8B60-F2D8F4D18B79}" presName="Name0" presStyleCnt="0">
        <dgm:presLayoutVars>
          <dgm:dir/>
          <dgm:animLvl val="lvl"/>
          <dgm:resizeHandles val="exact"/>
        </dgm:presLayoutVars>
      </dgm:prSet>
      <dgm:spPr/>
    </dgm:pt>
    <dgm:pt modelId="{27FFFFAC-89F0-407E-8EF7-331803CBB78F}" type="pres">
      <dgm:prSet presAssocID="{91680D1C-F4CF-4DAD-8A87-C5D445449FEE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EF2D4BA-ECA0-4842-B4C3-28D7365B16FF}" type="pres">
      <dgm:prSet presAssocID="{4B0AD334-660D-4AD5-A5F2-DE424112EC81}" presName="parTxOnlySpace" presStyleCnt="0"/>
      <dgm:spPr/>
    </dgm:pt>
    <dgm:pt modelId="{09510FEC-8338-4250-8B0C-749A69825084}" type="pres">
      <dgm:prSet presAssocID="{F504E808-ECEA-4371-961E-0800A1A5279B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CF0822E-7E4A-4A7C-A07A-265EF5783523}" type="pres">
      <dgm:prSet presAssocID="{96E770AC-D006-4849-87E9-F1CD302B1551}" presName="parTxOnlySpace" presStyleCnt="0"/>
      <dgm:spPr/>
    </dgm:pt>
    <dgm:pt modelId="{DFA45311-BFF0-42EF-B289-00CCF5CD6757}" type="pres">
      <dgm:prSet presAssocID="{87D6B011-C07A-4191-924E-C4DFE7A03AAC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6D9E323-51EA-4B66-8A2D-0C0DF80D187C}" type="pres">
      <dgm:prSet presAssocID="{223CE435-3EE7-4968-9EC3-7D4FED03B4BB}" presName="parTxOnlySpace" presStyleCnt="0"/>
      <dgm:spPr/>
    </dgm:pt>
    <dgm:pt modelId="{09BC1049-988B-4C26-8F8A-C20EE22B2B99}" type="pres">
      <dgm:prSet presAssocID="{3E7D5AC1-92D4-4DBF-81BB-749089F8D43F}" presName="parTxOnly" presStyleLbl="node1" presStyleIdx="3" presStyleCnt="4" custLinFactNeighborX="259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17C7F01F-DBF8-4DB8-B84A-99DD4C648310}" srcId="{FF6F8B8E-60E9-43E6-8B60-F2D8F4D18B79}" destId="{F504E808-ECEA-4371-961E-0800A1A5279B}" srcOrd="1" destOrd="0" parTransId="{2593029F-C435-4F56-9244-F727F82CE0D9}" sibTransId="{96E770AC-D006-4849-87E9-F1CD302B1551}"/>
    <dgm:cxn modelId="{0526152F-EBF7-419C-B0B6-9E69F82F8B1C}" srcId="{FF6F8B8E-60E9-43E6-8B60-F2D8F4D18B79}" destId="{3E7D5AC1-92D4-4DBF-81BB-749089F8D43F}" srcOrd="3" destOrd="0" parTransId="{5E31738C-C807-4AA5-913A-E08B02A95535}" sibTransId="{01A39E54-8E37-4D6C-9799-26EA2099E539}"/>
    <dgm:cxn modelId="{E4D80DAF-D91F-4A28-9849-89673F51898D}" type="presOf" srcId="{FF6F8B8E-60E9-43E6-8B60-F2D8F4D18B79}" destId="{4BDCDF53-7446-4356-9543-FCCACEC19F9D}" srcOrd="0" destOrd="0" presId="urn:microsoft.com/office/officeart/2005/8/layout/chevron1"/>
    <dgm:cxn modelId="{1D288F2A-A721-4967-9847-F80C94170A85}" type="presOf" srcId="{F504E808-ECEA-4371-961E-0800A1A5279B}" destId="{09510FEC-8338-4250-8B0C-749A69825084}" srcOrd="0" destOrd="0" presId="urn:microsoft.com/office/officeart/2005/8/layout/chevron1"/>
    <dgm:cxn modelId="{3249D622-AA88-448B-86A3-C10102142FC1}" type="presOf" srcId="{87D6B011-C07A-4191-924E-C4DFE7A03AAC}" destId="{DFA45311-BFF0-42EF-B289-00CCF5CD6757}" srcOrd="0" destOrd="0" presId="urn:microsoft.com/office/officeart/2005/8/layout/chevron1"/>
    <dgm:cxn modelId="{9BC9B4DD-53C7-4DB0-B211-012613709A2B}" srcId="{FF6F8B8E-60E9-43E6-8B60-F2D8F4D18B79}" destId="{87D6B011-C07A-4191-924E-C4DFE7A03AAC}" srcOrd="2" destOrd="0" parTransId="{E88F4C86-9532-4D0C-9187-D5EB41053AFF}" sibTransId="{223CE435-3EE7-4968-9EC3-7D4FED03B4BB}"/>
    <dgm:cxn modelId="{45BE781F-19CB-4040-8BD5-88E52CF397C2}" type="presOf" srcId="{91680D1C-F4CF-4DAD-8A87-C5D445449FEE}" destId="{27FFFFAC-89F0-407E-8EF7-331803CBB78F}" srcOrd="0" destOrd="0" presId="urn:microsoft.com/office/officeart/2005/8/layout/chevron1"/>
    <dgm:cxn modelId="{4C527450-95B6-4FF3-9058-6288DADA94E0}" type="presOf" srcId="{3E7D5AC1-92D4-4DBF-81BB-749089F8D43F}" destId="{09BC1049-988B-4C26-8F8A-C20EE22B2B99}" srcOrd="0" destOrd="0" presId="urn:microsoft.com/office/officeart/2005/8/layout/chevron1"/>
    <dgm:cxn modelId="{9D45E279-F23E-4AF7-9071-6A64929DD923}" srcId="{FF6F8B8E-60E9-43E6-8B60-F2D8F4D18B79}" destId="{91680D1C-F4CF-4DAD-8A87-C5D445449FEE}" srcOrd="0" destOrd="0" parTransId="{978CBF25-B1F9-49F9-8443-DC47EDD50C6F}" sibTransId="{4B0AD334-660D-4AD5-A5F2-DE424112EC81}"/>
    <dgm:cxn modelId="{40DA7F29-20D5-4C05-ADEE-BEC71C313170}" type="presParOf" srcId="{4BDCDF53-7446-4356-9543-FCCACEC19F9D}" destId="{27FFFFAC-89F0-407E-8EF7-331803CBB78F}" srcOrd="0" destOrd="0" presId="urn:microsoft.com/office/officeart/2005/8/layout/chevron1"/>
    <dgm:cxn modelId="{230E0FF1-784F-4F33-9E88-716FF2AEF168}" type="presParOf" srcId="{4BDCDF53-7446-4356-9543-FCCACEC19F9D}" destId="{1EF2D4BA-ECA0-4842-B4C3-28D7365B16FF}" srcOrd="1" destOrd="0" presId="urn:microsoft.com/office/officeart/2005/8/layout/chevron1"/>
    <dgm:cxn modelId="{C406C43D-0F2F-463A-86B0-2DF94B71FB42}" type="presParOf" srcId="{4BDCDF53-7446-4356-9543-FCCACEC19F9D}" destId="{09510FEC-8338-4250-8B0C-749A69825084}" srcOrd="2" destOrd="0" presId="urn:microsoft.com/office/officeart/2005/8/layout/chevron1"/>
    <dgm:cxn modelId="{E60563D9-8EA1-493F-804B-8D64AC5FEC0D}" type="presParOf" srcId="{4BDCDF53-7446-4356-9543-FCCACEC19F9D}" destId="{DCF0822E-7E4A-4A7C-A07A-265EF5783523}" srcOrd="3" destOrd="0" presId="urn:microsoft.com/office/officeart/2005/8/layout/chevron1"/>
    <dgm:cxn modelId="{12511CAF-B711-4EBD-B275-F23BD8CE2548}" type="presParOf" srcId="{4BDCDF53-7446-4356-9543-FCCACEC19F9D}" destId="{DFA45311-BFF0-42EF-B289-00CCF5CD6757}" srcOrd="4" destOrd="0" presId="urn:microsoft.com/office/officeart/2005/8/layout/chevron1"/>
    <dgm:cxn modelId="{2D6CD169-2E8D-4D96-A8D5-C35871627B4A}" type="presParOf" srcId="{4BDCDF53-7446-4356-9543-FCCACEC19F9D}" destId="{26D9E323-51EA-4B66-8A2D-0C0DF80D187C}" srcOrd="5" destOrd="0" presId="urn:microsoft.com/office/officeart/2005/8/layout/chevron1"/>
    <dgm:cxn modelId="{51DE16B4-E779-466D-93D3-FF1A0C059CFC}" type="presParOf" srcId="{4BDCDF53-7446-4356-9543-FCCACEC19F9D}" destId="{09BC1049-988B-4C26-8F8A-C20EE22B2B99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FFFFAC-89F0-407E-8EF7-331803CBB78F}">
      <dsp:nvSpPr>
        <dsp:cNvPr id="0" name=""/>
        <dsp:cNvSpPr/>
      </dsp:nvSpPr>
      <dsp:spPr>
        <a:xfrm>
          <a:off x="3719" y="1469992"/>
          <a:ext cx="2165414" cy="86616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/>
            <a:t>Publish the website and its content</a:t>
          </a:r>
        </a:p>
      </dsp:txBody>
      <dsp:txXfrm>
        <a:off x="436802" y="1469992"/>
        <a:ext cx="1299249" cy="866165"/>
      </dsp:txXfrm>
    </dsp:sp>
    <dsp:sp modelId="{09510FEC-8338-4250-8B0C-749A69825084}">
      <dsp:nvSpPr>
        <dsp:cNvPr id="0" name=""/>
        <dsp:cNvSpPr/>
      </dsp:nvSpPr>
      <dsp:spPr>
        <a:xfrm>
          <a:off x="1952593" y="1469992"/>
          <a:ext cx="2165414" cy="86616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/>
            <a:t>Set up a collaborative space in Diamond’s SharePoint area for all project documents &amp; templates</a:t>
          </a:r>
        </a:p>
      </dsp:txBody>
      <dsp:txXfrm>
        <a:off x="2385676" y="1469992"/>
        <a:ext cx="1299249" cy="866165"/>
      </dsp:txXfrm>
    </dsp:sp>
    <dsp:sp modelId="{DFA45311-BFF0-42EF-B289-00CCF5CD6757}">
      <dsp:nvSpPr>
        <dsp:cNvPr id="0" name=""/>
        <dsp:cNvSpPr/>
      </dsp:nvSpPr>
      <dsp:spPr>
        <a:xfrm>
          <a:off x="3901466" y="1469992"/>
          <a:ext cx="2165414" cy="86616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/>
            <a:t>Agree on 12 months activity plan and draft communication strategy</a:t>
          </a:r>
        </a:p>
      </dsp:txBody>
      <dsp:txXfrm>
        <a:off x="4334549" y="1469992"/>
        <a:ext cx="1299249" cy="866165"/>
      </dsp:txXfrm>
    </dsp:sp>
    <dsp:sp modelId="{09BC1049-988B-4C26-8F8A-C20EE22B2B99}">
      <dsp:nvSpPr>
        <dsp:cNvPr id="0" name=""/>
        <dsp:cNvSpPr/>
      </dsp:nvSpPr>
      <dsp:spPr>
        <a:xfrm>
          <a:off x="5854059" y="1469992"/>
          <a:ext cx="2165414" cy="86616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/>
            <a:t>Produce the Social Media strategy and create all relevant social media accounts</a:t>
          </a:r>
        </a:p>
      </dsp:txBody>
      <dsp:txXfrm>
        <a:off x="6287142" y="1469992"/>
        <a:ext cx="1299249" cy="8661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4D6FF7-6DD6-4A2A-8A28-317A7709FFDC}" type="datetimeFigureOut">
              <a:rPr lang="en-GB" smtClean="0"/>
              <a:t>11/09/2019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A1C813-780B-4360-9190-1985FA6F85F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472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5">
            <a:extLst>
              <a:ext uri="{FF2B5EF4-FFF2-40B4-BE49-F238E27FC236}">
                <a16:creationId xmlns:a16="http://schemas.microsoft.com/office/drawing/2014/main" xmlns="" id="{DDDD9FD9-FCE9-44BB-AECA-673406B210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786" y="-2070804"/>
            <a:ext cx="12329786" cy="1076971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3F5E6461-1244-4C38-AC7F-6B55CE0BDA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05910"/>
            <a:ext cx="9144000" cy="1463443"/>
          </a:xfrm>
        </p:spPr>
        <p:txBody>
          <a:bodyPr anchor="b"/>
          <a:lstStyle>
            <a:lvl1pPr algn="ctr">
              <a:defRPr sz="6000" b="1">
                <a:solidFill>
                  <a:srgbClr val="201B50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12334DDA-A16E-4C57-B4D3-FD9746152D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94406"/>
            <a:ext cx="9144000" cy="56551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GB" dirty="0"/>
          </a:p>
        </p:txBody>
      </p:sp>
      <p:sp>
        <p:nvSpPr>
          <p:cNvPr id="27" name="Footer Placeholder 5">
            <a:extLst>
              <a:ext uri="{FF2B5EF4-FFF2-40B4-BE49-F238E27FC236}">
                <a16:creationId xmlns:a16="http://schemas.microsoft.com/office/drawing/2014/main" xmlns="" id="{3B3AA881-2647-4D71-A0D6-DA21D0DE9086}"/>
              </a:ext>
            </a:extLst>
          </p:cNvPr>
          <p:cNvSpPr txBox="1">
            <a:spLocks/>
          </p:cNvSpPr>
          <p:nvPr userDrawn="1"/>
        </p:nvSpPr>
        <p:spPr>
          <a:xfrm>
            <a:off x="0" y="6339180"/>
            <a:ext cx="12192000" cy="4461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900">
                <a:solidFill>
                  <a:schemeClr val="bg1">
                    <a:lumMod val="50000"/>
                  </a:schemeClr>
                </a:solidFill>
              </a:rPr>
              <a:t>This project receives funding from the </a:t>
            </a:r>
            <a:r>
              <a:rPr lang="en-GB" sz="900" i="1">
                <a:solidFill>
                  <a:schemeClr val="bg1">
                    <a:lumMod val="50000"/>
                  </a:schemeClr>
                </a:solidFill>
              </a:rPr>
              <a:t>European Union’s Horizon 2020 research and innovation programme </a:t>
            </a:r>
            <a:r>
              <a:rPr lang="en-GB" sz="900">
                <a:solidFill>
                  <a:schemeClr val="bg1">
                    <a:lumMod val="50000"/>
                  </a:schemeClr>
                </a:solidFill>
              </a:rPr>
              <a:t>under grant agreement No 857641</a:t>
            </a:r>
            <a:endParaRPr lang="en-GB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8" name="Picture 2" descr="https://www.efre.nrw.de/fileadmin/Logos/EU-Fo__rderhinweis__EFRE_/EFRE_Foerderhinweis_deutsch_farbig.jpg">
            <a:extLst>
              <a:ext uri="{FF2B5EF4-FFF2-40B4-BE49-F238E27FC236}">
                <a16:creationId xmlns:a16="http://schemas.microsoft.com/office/drawing/2014/main" xmlns="" id="{ED98E1BA-82C8-49F4-9C35-A61B6AB4CCE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" t="5797" r="68976" b="7854"/>
          <a:stretch/>
        </p:blipFill>
        <p:spPr bwMode="auto">
          <a:xfrm>
            <a:off x="5761894" y="5921247"/>
            <a:ext cx="668213" cy="4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xmlns="" id="{794DD061-1361-43DF-AD43-6435EC4E135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55520" y="631030"/>
            <a:ext cx="5456324" cy="192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446701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CFEA0DD-0892-4675-AB64-13D21C458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 b="1">
                <a:solidFill>
                  <a:srgbClr val="201B50"/>
                </a:solidFill>
                <a:effectLst/>
              </a:defRPr>
            </a:lvl1pPr>
          </a:lstStyle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B38FC795-68E2-42BE-866C-B23DFDC6F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309D8732-EFB4-4AFE-9AC3-CBAEF36F6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870DD6A6-396D-41EF-A476-777DC05F3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62F53D9A-9DE8-454B-A23C-53E69DC7E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57572" y="6356350"/>
            <a:ext cx="611480" cy="365125"/>
          </a:xfrm>
        </p:spPr>
        <p:txBody>
          <a:bodyPr/>
          <a:lstStyle>
            <a:lvl1pPr>
              <a:defRPr/>
            </a:lvl1pPr>
          </a:lstStyle>
          <a:p>
            <a:fld id="{AD676D79-DB49-4305-8E2E-7D0B9A1D96D6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xmlns="" id="{7CD56A17-2B18-4F07-8F40-C66854406E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168128" y="5257800"/>
            <a:ext cx="1681981" cy="145854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517CC2C-E2BE-4C0F-9895-D4A207352D1F}"/>
              </a:ext>
            </a:extLst>
          </p:cNvPr>
          <p:cNvSpPr/>
          <p:nvPr userDrawn="1"/>
        </p:nvSpPr>
        <p:spPr>
          <a:xfrm>
            <a:off x="0" y="6208862"/>
            <a:ext cx="7719237" cy="36000"/>
          </a:xfrm>
          <a:prstGeom prst="rect">
            <a:avLst/>
          </a:prstGeom>
          <a:gradFill flip="none" rotWithShape="1">
            <a:gsLst>
              <a:gs pos="90000">
                <a:schemeClr val="accent1">
                  <a:lumMod val="5000"/>
                  <a:lumOff val="95000"/>
                </a:schemeClr>
              </a:gs>
              <a:gs pos="46000">
                <a:srgbClr val="201B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xmlns="" id="{5C52F6AC-F557-4476-B576-301D5B3CFE97}"/>
              </a:ext>
            </a:extLst>
          </p:cNvPr>
          <p:cNvSpPr txBox="1">
            <a:spLocks/>
          </p:cNvSpPr>
          <p:nvPr userDrawn="1"/>
        </p:nvSpPr>
        <p:spPr>
          <a:xfrm>
            <a:off x="838200" y="6339180"/>
            <a:ext cx="7051158" cy="4461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>
                <a:solidFill>
                  <a:schemeClr val="bg1">
                    <a:lumMod val="50000"/>
                  </a:schemeClr>
                </a:solidFill>
              </a:rPr>
              <a:t>This project receives funding from the </a:t>
            </a:r>
            <a:r>
              <a:rPr lang="en-GB" sz="900" i="1">
                <a:solidFill>
                  <a:schemeClr val="bg1">
                    <a:lumMod val="50000"/>
                  </a:schemeClr>
                </a:solidFill>
              </a:rPr>
              <a:t>European Union’s Horizon 2020 research and innovation programme </a:t>
            </a:r>
            <a:r>
              <a:rPr lang="en-GB" sz="900">
                <a:solidFill>
                  <a:schemeClr val="bg1">
                    <a:lumMod val="50000"/>
                  </a:schemeClr>
                </a:solidFill>
              </a:rPr>
              <a:t>under grant agreement No 857641</a:t>
            </a:r>
            <a:endParaRPr lang="en-GB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Picture 2" descr="https://www.efre.nrw.de/fileadmin/Logos/EU-Fo__rderhinweis__EFRE_/EFRE_Foerderhinweis_deutsch_farbig.jpg">
            <a:extLst>
              <a:ext uri="{FF2B5EF4-FFF2-40B4-BE49-F238E27FC236}">
                <a16:creationId xmlns:a16="http://schemas.microsoft.com/office/drawing/2014/main" xmlns="" id="{4DF28E5F-8DE6-4D7B-B26D-727D17D57EF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" t="5797" r="68976" b="7854"/>
          <a:stretch/>
        </p:blipFill>
        <p:spPr bwMode="auto">
          <a:xfrm>
            <a:off x="169987" y="6333010"/>
            <a:ext cx="668213" cy="4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343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AC73EB67-5653-48CD-986C-91038E6C2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64A1EA1B-F529-416C-8BF5-F2F1FEF9BC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138F106A-66A7-4CA4-BCDA-DDEC0731F3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3E7E4-4321-4223-8086-6425ECE8DF3A}" type="datetimeFigureOut">
              <a:rPr lang="en-GB" smtClean="0"/>
              <a:t>11/09/2019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40AEFAD3-3569-46DD-9620-1D442B0E9B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2B3C96DC-1FC0-472B-ABED-2E088817EB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C1EF1-5E5B-4D03-968A-04EA430F113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55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xpands.e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0E56239-51A9-4AE4-A3E8-30EF03751B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Outreach, Dissemination and communications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79A262C6-120E-4579-98A8-69702C05FE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19458"/>
            <a:ext cx="9144000" cy="5655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Isabelle </a:t>
            </a:r>
            <a:r>
              <a:rPr lang="en-GB" dirty="0" err="1"/>
              <a:t>Boscaro</a:t>
            </a:r>
            <a:r>
              <a:rPr lang="en-GB" dirty="0"/>
              <a:t>-Clarke &amp; team</a:t>
            </a:r>
            <a:endParaRPr lang="en-US" dirty="0"/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xmlns="" id="{76431037-6396-4813-A082-4E2BAA4BEF0C}"/>
              </a:ext>
            </a:extLst>
          </p:cNvPr>
          <p:cNvSpPr txBox="1">
            <a:spLocks/>
          </p:cNvSpPr>
          <p:nvPr/>
        </p:nvSpPr>
        <p:spPr>
          <a:xfrm>
            <a:off x="1524000" y="4935737"/>
            <a:ext cx="9144000" cy="56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i="1" dirty="0">
                <a:solidFill>
                  <a:schemeClr val="bg1">
                    <a:lumMod val="50000"/>
                  </a:schemeClr>
                </a:solidFill>
              </a:rPr>
              <a:t>11 September 2019</a:t>
            </a:r>
          </a:p>
        </p:txBody>
      </p:sp>
    </p:spTree>
    <p:extLst>
      <p:ext uri="{BB962C8B-B14F-4D97-AF65-F5344CB8AC3E}">
        <p14:creationId xmlns:p14="http://schemas.microsoft.com/office/powerpoint/2010/main" val="3275619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89652B6-9E79-44E5-BA45-39D810F75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the messages?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0DBC804F-9E79-4373-805E-5C2E822F7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091" y="1622425"/>
            <a:ext cx="5257800" cy="4351338"/>
          </a:xfrm>
        </p:spPr>
        <p:txBody>
          <a:bodyPr>
            <a:normAutofit/>
          </a:bodyPr>
          <a:lstStyle/>
          <a:p>
            <a:pPr marL="685800" indent="-685800"/>
            <a:r>
              <a:rPr lang="en-GB" sz="1800" dirty="0">
                <a:solidFill>
                  <a:srgbClr val="000000"/>
                </a:solidFill>
              </a:rPr>
              <a:t>Enable EOSC services and provide coherent FAIR data services to the scientific users of </a:t>
            </a:r>
            <a:r>
              <a:rPr lang="en-GB" sz="1800" dirty="0" err="1">
                <a:solidFill>
                  <a:srgbClr val="000000"/>
                </a:solidFill>
              </a:rPr>
              <a:t>PaN</a:t>
            </a:r>
            <a:r>
              <a:rPr lang="en-GB" sz="1800" dirty="0">
                <a:solidFill>
                  <a:srgbClr val="000000"/>
                </a:solidFill>
              </a:rPr>
              <a:t> RIs</a:t>
            </a:r>
          </a:p>
          <a:p>
            <a:pPr marL="685800" indent="-685800"/>
            <a:r>
              <a:rPr lang="en-GB" sz="1800" dirty="0">
                <a:solidFill>
                  <a:srgbClr val="000000"/>
                </a:solidFill>
              </a:rPr>
              <a:t>Connect </a:t>
            </a:r>
            <a:r>
              <a:rPr lang="en-GB" sz="1800" dirty="0" err="1">
                <a:solidFill>
                  <a:srgbClr val="000000"/>
                </a:solidFill>
              </a:rPr>
              <a:t>PaN</a:t>
            </a:r>
            <a:r>
              <a:rPr lang="en-GB" sz="1800" dirty="0">
                <a:solidFill>
                  <a:srgbClr val="000000"/>
                </a:solidFill>
              </a:rPr>
              <a:t> RIs through a platform of data catalogues and analysis services through the EOSC for users from RIs, universities and industry</a:t>
            </a:r>
          </a:p>
          <a:p>
            <a:pPr marL="685800" indent="-685800"/>
            <a:r>
              <a:rPr lang="en-GB" sz="1800" dirty="0">
                <a:solidFill>
                  <a:srgbClr val="000000"/>
                </a:solidFill>
              </a:rPr>
              <a:t>Gather feedback and cooperate with the EOSC governance bodies to improve the EOSC</a:t>
            </a:r>
          </a:p>
          <a:p>
            <a:pPr marL="685800" indent="-685800"/>
            <a:r>
              <a:rPr lang="en-GB" sz="1800" dirty="0">
                <a:solidFill>
                  <a:srgbClr val="000000"/>
                </a:solidFill>
              </a:rPr>
              <a:t>Develop standard relationships and interconnections between scientific publications, </a:t>
            </a:r>
            <a:r>
              <a:rPr lang="en-GB" sz="1800" dirty="0" err="1">
                <a:solidFill>
                  <a:srgbClr val="000000"/>
                </a:solidFill>
              </a:rPr>
              <a:t>PaN</a:t>
            </a:r>
            <a:r>
              <a:rPr lang="en-GB" sz="1800" dirty="0">
                <a:solidFill>
                  <a:srgbClr val="000000"/>
                </a:solidFill>
              </a:rPr>
              <a:t> scientific datasets, experimental  reports, instruments and authors 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133898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6692A77-D148-41F2-AF2C-B6086415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the audiences?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00F005F2-117A-463D-A9EA-7D45F5532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308" y="1690688"/>
            <a:ext cx="4124325" cy="379095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E58FAB83-5329-40B9-8B3E-4137C81523B2}"/>
              </a:ext>
            </a:extLst>
          </p:cNvPr>
          <p:cNvSpPr txBox="1"/>
          <p:nvPr/>
        </p:nvSpPr>
        <p:spPr>
          <a:xfrm>
            <a:off x="6874310" y="3382471"/>
            <a:ext cx="4313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201B50"/>
                </a:solidFill>
              </a:rPr>
              <a:t>Did we miss a </a:t>
            </a:r>
            <a:r>
              <a:rPr lang="en-GB" sz="2000" b="1" dirty="0">
                <a:solidFill>
                  <a:srgbClr val="EC038A"/>
                </a:solidFill>
              </a:rPr>
              <a:t>key</a:t>
            </a:r>
            <a:r>
              <a:rPr lang="en-GB" sz="2000" b="1" dirty="0">
                <a:solidFill>
                  <a:srgbClr val="201B50"/>
                </a:solidFill>
              </a:rPr>
              <a:t> audience?</a:t>
            </a:r>
          </a:p>
        </p:txBody>
      </p:sp>
    </p:spTree>
    <p:extLst>
      <p:ext uri="{BB962C8B-B14F-4D97-AF65-F5344CB8AC3E}">
        <p14:creationId xmlns:p14="http://schemas.microsoft.com/office/powerpoint/2010/main" val="685762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6692A77-D148-41F2-AF2C-B6086415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What’s </a:t>
            </a:r>
            <a:r>
              <a:rPr lang="en-GB"/>
              <a:t>in place so far?</a:t>
            </a:r>
            <a:endParaRPr lang="en-GB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B1A4AE2C-42C0-4F4F-B434-03C2E41336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Listings – SYMPA lists </a:t>
            </a:r>
          </a:p>
          <a:p>
            <a:r>
              <a:rPr lang="en-GB" dirty="0"/>
              <a:t>Mailchimp for external dissemination</a:t>
            </a:r>
          </a:p>
          <a:p>
            <a:r>
              <a:rPr lang="en-GB" dirty="0" err="1"/>
              <a:t>ExPaNDS</a:t>
            </a:r>
            <a:r>
              <a:rPr lang="en-GB" dirty="0"/>
              <a:t> </a:t>
            </a:r>
            <a:r>
              <a:rPr lang="en-GB" dirty="0" err="1"/>
              <a:t>Sharepoint</a:t>
            </a:r>
            <a:endParaRPr lang="en-GB" dirty="0"/>
          </a:p>
          <a:p>
            <a:r>
              <a:rPr lang="en-GB" dirty="0"/>
              <a:t>Website – </a:t>
            </a:r>
            <a:r>
              <a:rPr lang="en-GB" dirty="0">
                <a:hlinkClick r:id="rId2"/>
              </a:rPr>
              <a:t>www.expands.eu</a:t>
            </a:r>
            <a:endParaRPr lang="en-GB" dirty="0"/>
          </a:p>
          <a:p>
            <a:r>
              <a:rPr lang="en-GB" dirty="0"/>
              <a:t>Twitter Account</a:t>
            </a:r>
          </a:p>
          <a:p>
            <a:r>
              <a:rPr lang="en-GB">
                <a:cs typeface="Calibri" panose="020F0502020204030204"/>
              </a:rPr>
              <a:t>Glossary of terms for consistent communications</a:t>
            </a:r>
            <a:endParaRPr lang="en-GB" dirty="0">
              <a:cs typeface="Calibri" panose="020F0502020204030204"/>
            </a:endParaRPr>
          </a:p>
          <a:p>
            <a:endParaRPr lang="en-GB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71761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FA3FE82-A98C-4384-B23F-E45112B1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we have so far?</a:t>
            </a:r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xmlns="" id="{2D71F270-8993-484E-A752-39D9518ADC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56253" y="1690688"/>
            <a:ext cx="4213586" cy="365384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4FF9423C-9A5E-4F4E-B6B4-29E05DDF8C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478827"/>
            <a:ext cx="4518116" cy="2547011"/>
          </a:xfrm>
          <a:prstGeom prst="rect">
            <a:avLst/>
          </a:prstGeom>
          <a:ln w="6350" cap="sq">
            <a:solidFill>
              <a:srgbClr val="FFFFFF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1628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FA3FE82-A98C-4384-B23F-E45112B1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we have so far?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C1C43AE0-7876-4160-A518-63F53491B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28" y="1883611"/>
            <a:ext cx="3465311" cy="344516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B02D7488-EB76-41B3-BE8E-02AC3FBB0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0105" y="1745295"/>
            <a:ext cx="2604029" cy="372179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58F94B8F-8097-4298-8AE2-C231DD7EAB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3300" y="1883611"/>
            <a:ext cx="2633347" cy="372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071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FA3FE82-A98C-4384-B23F-E45112B1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steps</a:t>
            </a: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xmlns="" id="{4924AFA8-B27A-481A-861C-BAD8543AB5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6030434"/>
              </p:ext>
            </p:extLst>
          </p:nvPr>
        </p:nvGraphicFramePr>
        <p:xfrm>
          <a:off x="838200" y="365125"/>
          <a:ext cx="8019474" cy="3806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70138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41FAC88DD0A64DB40C8B0A1B70CEE8" ma:contentTypeVersion="11" ma:contentTypeDescription="Create a new document." ma:contentTypeScope="" ma:versionID="11df27c52536e6db8a3f78da66d651a1">
  <xsd:schema xmlns:xsd="http://www.w3.org/2001/XMLSchema" xmlns:xs="http://www.w3.org/2001/XMLSchema" xmlns:p="http://schemas.microsoft.com/office/2006/metadata/properties" xmlns:ns3="b72e40ea-8f02-4825-8f22-530758289c42" xmlns:ns4="0e08d644-f5bc-4e68-9c6b-0af30f22a77b" targetNamespace="http://schemas.microsoft.com/office/2006/metadata/properties" ma:root="true" ma:fieldsID="0220a9612ff0a0f688bebabea6b4750d" ns3:_="" ns4:_="">
    <xsd:import namespace="b72e40ea-8f02-4825-8f22-530758289c42"/>
    <xsd:import namespace="0e08d644-f5bc-4e68-9c6b-0af30f22a77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2e40ea-8f02-4825-8f22-530758289c4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08d644-f5bc-4e68-9c6b-0af30f22a7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43F26D-3648-4610-8C99-A1E1E3499C85}">
  <ds:schemaRefs>
    <ds:schemaRef ds:uri="http://schemas.openxmlformats.org/package/2006/metadata/core-properties"/>
    <ds:schemaRef ds:uri="0e08d644-f5bc-4e68-9c6b-0af30f22a77b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b72e40ea-8f02-4825-8f22-530758289c42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AE03A56B-3BAC-407B-ADBE-F92BC61CA94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4352B03-9CB0-4F2A-A6E4-0EF56A4DCC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2e40ea-8f02-4825-8f22-530758289c42"/>
    <ds:schemaRef ds:uri="0e08d644-f5bc-4e68-9c6b-0af30f22a7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</Words>
  <Application>Microsoft Office PowerPoint</Application>
  <PresentationFormat>Benutzerdefiniert</PresentationFormat>
  <Paragraphs>24</Paragraphs>
  <Slides>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Thème Office</vt:lpstr>
      <vt:lpstr>Outreach, Dissemination and communications</vt:lpstr>
      <vt:lpstr>What are the messages?</vt:lpstr>
      <vt:lpstr>What are the audiences?</vt:lpstr>
      <vt:lpstr>What’s in place so far?</vt:lpstr>
      <vt:lpstr>What do we have so far?</vt:lpstr>
      <vt:lpstr>What do we have so far?</vt:lpstr>
      <vt:lpstr>Next steps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François Cesmat</dc:creator>
  <cp:lastModifiedBy>Sander, Knut</cp:lastModifiedBy>
  <cp:revision>24</cp:revision>
  <dcterms:created xsi:type="dcterms:W3CDTF">2019-08-21T08:55:54Z</dcterms:created>
  <dcterms:modified xsi:type="dcterms:W3CDTF">2019-09-11T13:01:58Z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0x0101003441FAC88DD0A64DB40C8B0A1B70CEE8</vt:lpwstr>
  </property>
</Properties>
</file>