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4" r:id="rId4"/>
    <p:sldId id="259" r:id="rId5"/>
    <p:sldId id="261" r:id="rId6"/>
    <p:sldId id="267" r:id="rId7"/>
    <p:sldId id="268" r:id="rId8"/>
    <p:sldId id="269" r:id="rId9"/>
    <p:sldId id="258" r:id="rId10"/>
    <p:sldId id="266" r:id="rId11"/>
    <p:sldId id="260" r:id="rId12"/>
    <p:sldId id="271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712" autoAdjust="0"/>
  </p:normalViewPr>
  <p:slideViewPr>
    <p:cSldViewPr snapToGrid="0">
      <p:cViewPr>
        <p:scale>
          <a:sx n="77" d="100"/>
          <a:sy n="77" d="100"/>
        </p:scale>
        <p:origin x="-787" y="-14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D6FF7-6DD6-4A2A-8A28-317A7709FFDC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1C813-780B-4360-9190-1985FA6F85F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472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5">
            <a:extLst>
              <a:ext uri="{FF2B5EF4-FFF2-40B4-BE49-F238E27FC236}">
                <a16:creationId xmlns:a16="http://schemas.microsoft.com/office/drawing/2014/main" xmlns="" id="{DDDD9FD9-FCE9-44BB-AECA-673406B210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86" y="-2070804"/>
            <a:ext cx="12329786" cy="1076971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3F5E6461-1244-4C38-AC7F-6B55CE0BD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5910"/>
            <a:ext cx="9144000" cy="1463443"/>
          </a:xfrm>
        </p:spPr>
        <p:txBody>
          <a:bodyPr anchor="b"/>
          <a:lstStyle>
            <a:lvl1pPr algn="ctr">
              <a:defRPr sz="6000" b="1">
                <a:solidFill>
                  <a:srgbClr val="201B50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2334DDA-A16E-4C57-B4D3-FD9746152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6"/>
            <a:ext cx="9144000" cy="5655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GB" dirty="0"/>
          </a:p>
        </p:txBody>
      </p:sp>
      <p:sp>
        <p:nvSpPr>
          <p:cNvPr id="27" name="Footer Placeholder 5">
            <a:extLst>
              <a:ext uri="{FF2B5EF4-FFF2-40B4-BE49-F238E27FC236}">
                <a16:creationId xmlns:a16="http://schemas.microsoft.com/office/drawing/2014/main" xmlns="" id="{3B3AA881-2647-4D71-A0D6-DA21D0DE9086}"/>
              </a:ext>
            </a:extLst>
          </p:cNvPr>
          <p:cNvSpPr txBox="1">
            <a:spLocks/>
          </p:cNvSpPr>
          <p:nvPr userDrawn="1"/>
        </p:nvSpPr>
        <p:spPr>
          <a:xfrm>
            <a:off x="0" y="6339180"/>
            <a:ext cx="12192000" cy="44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>
                <a:solidFill>
                  <a:schemeClr val="bg1">
                    <a:lumMod val="50000"/>
                  </a:schemeClr>
                </a:solidFill>
              </a:rPr>
              <a:t>This project receives funding from the </a:t>
            </a:r>
            <a:r>
              <a:rPr lang="en-GB" sz="900" i="1">
                <a:solidFill>
                  <a:schemeClr val="bg1">
                    <a:lumMod val="50000"/>
                  </a:schemeClr>
                </a:solidFill>
              </a:rPr>
              <a:t>European Union’s Horizon 2020 research and innovation programme </a:t>
            </a:r>
            <a:r>
              <a:rPr lang="en-GB" sz="900">
                <a:solidFill>
                  <a:schemeClr val="bg1">
                    <a:lumMod val="50000"/>
                  </a:schemeClr>
                </a:solidFill>
              </a:rPr>
              <a:t>under grant agreement No 857641</a:t>
            </a: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8" name="Picture 2" descr="https://www.efre.nrw.de/fileadmin/Logos/EU-Fo__rderhinweis__EFRE_/EFRE_Foerderhinweis_deutsch_farbig.jpg">
            <a:extLst>
              <a:ext uri="{FF2B5EF4-FFF2-40B4-BE49-F238E27FC236}">
                <a16:creationId xmlns:a16="http://schemas.microsoft.com/office/drawing/2014/main" xmlns="" id="{ED98E1BA-82C8-49F4-9C35-A61B6AB4CCE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t="5797" r="68976" b="7854"/>
          <a:stretch/>
        </p:blipFill>
        <p:spPr bwMode="auto">
          <a:xfrm>
            <a:off x="5761894" y="5921247"/>
            <a:ext cx="668213" cy="4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794DD061-1361-43DF-AD43-6435EC4E13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5520" y="631030"/>
            <a:ext cx="5456324" cy="192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46701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CFEA0DD-0892-4675-AB64-13D21C45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>
                <a:solidFill>
                  <a:srgbClr val="201B50"/>
                </a:solidFill>
                <a:effectLst/>
              </a:defRPr>
            </a:lvl1pPr>
          </a:lstStyle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38FC795-68E2-42BE-866C-B23DFDC6F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09D8732-EFB4-4AFE-9AC3-CBAEF36F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70DD6A6-396D-41EF-A476-777DC05F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62F53D9A-9DE8-454B-A23C-53E69DC7E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7572" y="6356350"/>
            <a:ext cx="611480" cy="365125"/>
          </a:xfrm>
        </p:spPr>
        <p:txBody>
          <a:bodyPr/>
          <a:lstStyle>
            <a:lvl1pPr>
              <a:defRPr/>
            </a:lvl1pPr>
          </a:lstStyle>
          <a:p>
            <a:fld id="{AD676D79-DB49-4305-8E2E-7D0B9A1D96D6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xmlns="" id="{7CD56A17-2B18-4F07-8F40-C66854406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168128" y="5257800"/>
            <a:ext cx="1681981" cy="14585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517CC2C-E2BE-4C0F-9895-D4A207352D1F}"/>
              </a:ext>
            </a:extLst>
          </p:cNvPr>
          <p:cNvSpPr/>
          <p:nvPr userDrawn="1"/>
        </p:nvSpPr>
        <p:spPr>
          <a:xfrm>
            <a:off x="0" y="6208862"/>
            <a:ext cx="7719237" cy="36000"/>
          </a:xfrm>
          <a:prstGeom prst="rect">
            <a:avLst/>
          </a:prstGeom>
          <a:gradFill flip="none" rotWithShape="1">
            <a:gsLst>
              <a:gs pos="90000">
                <a:schemeClr val="accent1">
                  <a:lumMod val="5000"/>
                  <a:lumOff val="95000"/>
                </a:schemeClr>
              </a:gs>
              <a:gs pos="46000">
                <a:srgbClr val="201B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xmlns="" id="{5C52F6AC-F557-4476-B576-301D5B3CFE97}"/>
              </a:ext>
            </a:extLst>
          </p:cNvPr>
          <p:cNvSpPr txBox="1">
            <a:spLocks/>
          </p:cNvSpPr>
          <p:nvPr userDrawn="1"/>
        </p:nvSpPr>
        <p:spPr>
          <a:xfrm>
            <a:off x="838200" y="6339180"/>
            <a:ext cx="7051158" cy="446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>
                <a:solidFill>
                  <a:schemeClr val="bg1">
                    <a:lumMod val="50000"/>
                  </a:schemeClr>
                </a:solidFill>
              </a:rPr>
              <a:t>This project receives funding from the </a:t>
            </a:r>
            <a:r>
              <a:rPr lang="en-GB" sz="900" i="1">
                <a:solidFill>
                  <a:schemeClr val="bg1">
                    <a:lumMod val="50000"/>
                  </a:schemeClr>
                </a:solidFill>
              </a:rPr>
              <a:t>European Union’s Horizon 2020 research and innovation programme </a:t>
            </a:r>
            <a:r>
              <a:rPr lang="en-GB" sz="900">
                <a:solidFill>
                  <a:schemeClr val="bg1">
                    <a:lumMod val="50000"/>
                  </a:schemeClr>
                </a:solidFill>
              </a:rPr>
              <a:t>under grant agreement No 857641</a:t>
            </a: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 descr="https://www.efre.nrw.de/fileadmin/Logos/EU-Fo__rderhinweis__EFRE_/EFRE_Foerderhinweis_deutsch_farbig.jpg">
            <a:extLst>
              <a:ext uri="{FF2B5EF4-FFF2-40B4-BE49-F238E27FC236}">
                <a16:creationId xmlns:a16="http://schemas.microsoft.com/office/drawing/2014/main" xmlns="" id="{4DF28E5F-8DE6-4D7B-B26D-727D17D57EF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t="5797" r="68976" b="7854"/>
          <a:stretch/>
        </p:blipFill>
        <p:spPr bwMode="auto">
          <a:xfrm>
            <a:off x="169987" y="6333010"/>
            <a:ext cx="668213" cy="4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34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AC73EB67-5653-48CD-986C-91038E6C2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4A1EA1B-F529-416C-8BF5-F2F1FEF9B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38F106A-66A7-4CA4-BCDA-DDEC0731F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3E7E4-4321-4223-8086-6425ECE8DF3A}" type="datetimeFigureOut">
              <a:rPr lang="en-GB" smtClean="0"/>
              <a:t>11/09/2019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40AEFAD3-3569-46DD-9620-1D442B0E9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B3C96DC-1FC0-472B-ABED-2E088817E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C1EF1-5E5B-4D03-968A-04EA430F113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5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0E56239-51A9-4AE4-A3E8-30EF03751B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WP5 : </a:t>
            </a:r>
            <a:r>
              <a:rPr lang="en-GB" dirty="0" smtClean="0"/>
              <a:t>Provide training activities through EOSC platforms</a:t>
            </a:r>
            <a:endParaRPr lang="en-GB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9A262C6-120E-4579-98A8-69702C05F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9458"/>
            <a:ext cx="9144000" cy="565516"/>
          </a:xfrm>
        </p:spPr>
        <p:txBody>
          <a:bodyPr/>
          <a:lstStyle/>
          <a:p>
            <a:r>
              <a:rPr lang="en-GB" dirty="0" smtClean="0"/>
              <a:t>Nazaré GUIMARD (SOLEIL)</a:t>
            </a:r>
            <a:endParaRPr lang="en-GB" dirty="0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xmlns="" id="{76431037-6396-4813-A082-4E2BAA4BEF0C}"/>
              </a:ext>
            </a:extLst>
          </p:cNvPr>
          <p:cNvSpPr txBox="1">
            <a:spLocks/>
          </p:cNvSpPr>
          <p:nvPr/>
        </p:nvSpPr>
        <p:spPr>
          <a:xfrm>
            <a:off x="1524000" y="4935737"/>
            <a:ext cx="9144000" cy="565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i="1" dirty="0" err="1" smtClean="0">
                <a:solidFill>
                  <a:schemeClr val="bg1">
                    <a:lumMod val="50000"/>
                  </a:schemeClr>
                </a:solidFill>
              </a:rPr>
              <a:t>ExPaNDS</a:t>
            </a:r>
            <a:r>
              <a:rPr lang="en-GB" sz="1800" i="1" dirty="0" smtClean="0">
                <a:solidFill>
                  <a:schemeClr val="bg1">
                    <a:lumMod val="50000"/>
                  </a:schemeClr>
                </a:solidFill>
              </a:rPr>
              <a:t> Kick-Off Meeting 11/09/2019</a:t>
            </a:r>
            <a:endParaRPr lang="en-GB" sz="18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1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Partners</a:t>
            </a:r>
            <a:r>
              <a:rPr lang="fr-FR" dirty="0" smtClean="0"/>
              <a:t> </a:t>
            </a:r>
            <a:r>
              <a:rPr lang="fr-FR" dirty="0" err="1" smtClean="0"/>
              <a:t>involved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SOLEIL (coordinator, 36 PM)</a:t>
            </a:r>
          </a:p>
          <a:p>
            <a:r>
              <a:rPr lang="en-US" dirty="0"/>
              <a:t>HZDR (deputy leader, 18 PM)</a:t>
            </a:r>
          </a:p>
          <a:p>
            <a:r>
              <a:rPr lang="en-US" dirty="0"/>
              <a:t>EGI (7 PM)</a:t>
            </a:r>
          </a:p>
          <a:p>
            <a:r>
              <a:rPr lang="en-US" dirty="0"/>
              <a:t>UKRI, PSI, DESY, DLS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223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Deliverables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232256"/>
              </p:ext>
            </p:extLst>
          </p:nvPr>
        </p:nvGraphicFramePr>
        <p:xfrm>
          <a:off x="546652" y="1550503"/>
          <a:ext cx="10853531" cy="3984914"/>
        </p:xfrm>
        <a:graphic>
          <a:graphicData uri="http://schemas.openxmlformats.org/drawingml/2006/table">
            <a:tbl>
              <a:tblPr firstRow="1" firstCol="1" lastCol="1" bandRow="1" bandCol="1">
                <a:tableStyleId>{69012ECD-51FC-41F1-AA8D-1B2483CD663E}</a:tableStyleId>
              </a:tblPr>
              <a:tblGrid>
                <a:gridCol w="795131"/>
                <a:gridCol w="974034"/>
                <a:gridCol w="7126357"/>
                <a:gridCol w="944217"/>
                <a:gridCol w="1013792"/>
              </a:tblGrid>
              <a:tr h="879254"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2000" spc="5" dirty="0">
                          <a:effectLst/>
                        </a:rPr>
                        <a:t>K</a:t>
                      </a:r>
                      <a:r>
                        <a:rPr lang="en-US" sz="2000" spc="-5" dirty="0">
                          <a:effectLst/>
                        </a:rPr>
                        <a:t>E</a:t>
                      </a:r>
                      <a:r>
                        <a:rPr lang="en-US" sz="2000" dirty="0">
                          <a:effectLst/>
                        </a:rPr>
                        <a:t>Y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171450">
                        <a:lnSpc>
                          <a:spcPct val="100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</a:rPr>
                        <a:t>D</a:t>
                      </a:r>
                      <a:r>
                        <a:rPr lang="en-US" sz="2000" dirty="0">
                          <a:effectLst/>
                        </a:rPr>
                        <a:t>ue</a:t>
                      </a:r>
                      <a:r>
                        <a:rPr lang="en-US" sz="2000" spc="65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/ Mon</a:t>
                      </a:r>
                      <a:r>
                        <a:rPr lang="en-US" sz="2000" spc="5" dirty="0">
                          <a:effectLst/>
                        </a:rPr>
                        <a:t>t</a:t>
                      </a:r>
                      <a:r>
                        <a:rPr lang="en-US" sz="2000" dirty="0">
                          <a:effectLst/>
                        </a:rPr>
                        <a:t>h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Short</a:t>
                      </a:r>
                      <a:r>
                        <a:rPr lang="en-US" sz="2000" spc="-20" dirty="0">
                          <a:effectLst/>
                        </a:rPr>
                        <a:t> </a:t>
                      </a:r>
                      <a:r>
                        <a:rPr lang="en-US" sz="2000" spc="-5" dirty="0">
                          <a:effectLst/>
                        </a:rPr>
                        <a:t>D</a:t>
                      </a:r>
                      <a:r>
                        <a:rPr lang="en-US" sz="2000" dirty="0">
                          <a:effectLst/>
                        </a:rPr>
                        <a:t>e</a:t>
                      </a:r>
                      <a:r>
                        <a:rPr lang="en-US" sz="2000" spc="-10" dirty="0">
                          <a:effectLst/>
                        </a:rPr>
                        <a:t>s</a:t>
                      </a:r>
                      <a:r>
                        <a:rPr lang="en-US" sz="2000" dirty="0">
                          <a:effectLst/>
                        </a:rPr>
                        <a:t>c</a:t>
                      </a:r>
                      <a:r>
                        <a:rPr lang="en-US" sz="2000" spc="-10" dirty="0">
                          <a:effectLst/>
                        </a:rPr>
                        <a:t>r</a:t>
                      </a:r>
                      <a:r>
                        <a:rPr lang="en-US" sz="2000" spc="5" dirty="0">
                          <a:effectLst/>
                        </a:rPr>
                        <a:t>i</a:t>
                      </a:r>
                      <a:r>
                        <a:rPr lang="en-US" sz="2000" dirty="0">
                          <a:effectLst/>
                        </a:rPr>
                        <a:t>p</a:t>
                      </a:r>
                      <a:r>
                        <a:rPr lang="en-US" sz="2000" spc="-5" dirty="0">
                          <a:effectLst/>
                        </a:rPr>
                        <a:t>t</a:t>
                      </a:r>
                      <a:r>
                        <a:rPr lang="en-US" sz="2000" spc="5" dirty="0">
                          <a:effectLst/>
                        </a:rPr>
                        <a:t>i</a:t>
                      </a:r>
                      <a:r>
                        <a:rPr lang="en-US" sz="2000" dirty="0">
                          <a:effectLst/>
                        </a:rPr>
                        <a:t>on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</a:rPr>
                        <a:t>T</a:t>
                      </a:r>
                      <a:r>
                        <a:rPr lang="en-US" sz="2000">
                          <a:effectLst/>
                        </a:rPr>
                        <a:t>ype</a:t>
                      </a:r>
                      <a:endParaRPr lang="fr-F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144780">
                        <a:lnSpc>
                          <a:spcPct val="100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</a:rPr>
                        <a:t>D</a:t>
                      </a:r>
                      <a:r>
                        <a:rPr lang="en-US" sz="2000">
                          <a:effectLst/>
                        </a:rPr>
                        <a:t>e</a:t>
                      </a:r>
                      <a:r>
                        <a:rPr lang="en-US" sz="2000" spc="5">
                          <a:effectLst/>
                        </a:rPr>
                        <a:t>s</a:t>
                      </a:r>
                      <a:r>
                        <a:rPr lang="en-US" sz="2000">
                          <a:effectLst/>
                        </a:rPr>
                        <a:t>. </a:t>
                      </a:r>
                      <a:r>
                        <a:rPr lang="en-US" sz="2000" spc="-5">
                          <a:effectLst/>
                        </a:rPr>
                        <a:t>L</a:t>
                      </a:r>
                      <a:r>
                        <a:rPr lang="en-US" sz="2000">
                          <a:effectLst/>
                        </a:rPr>
                        <a:t>evel</a:t>
                      </a:r>
                      <a:endParaRPr lang="fr-F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76835">
                <a:tc>
                  <a:txBody>
                    <a:bodyPr/>
                    <a:lstStyle/>
                    <a:p>
                      <a:pPr marL="5715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</a:rPr>
                        <a:t>D</a:t>
                      </a:r>
                      <a:r>
                        <a:rPr lang="en-US" sz="2000" dirty="0">
                          <a:effectLst/>
                        </a:rPr>
                        <a:t>5.1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12, 24,</a:t>
                      </a:r>
                      <a:endParaRPr lang="fr-FR" sz="2000" dirty="0">
                        <a:effectLst/>
                      </a:endParaRPr>
                    </a:p>
                    <a:p>
                      <a:pPr marL="5715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36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880" marR="57150">
                        <a:lnSpc>
                          <a:spcPct val="100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</a:rPr>
                        <a:t>A</a:t>
                      </a:r>
                      <a:r>
                        <a:rPr lang="en-US" sz="2000" dirty="0">
                          <a:effectLst/>
                        </a:rPr>
                        <a:t>nnual</a:t>
                      </a:r>
                      <a:r>
                        <a:rPr lang="en-US" sz="2000" spc="-5" dirty="0">
                          <a:effectLst/>
                        </a:rPr>
                        <a:t> </a:t>
                      </a:r>
                      <a:r>
                        <a:rPr lang="en-US" sz="2000" spc="5" dirty="0">
                          <a:effectLst/>
                        </a:rPr>
                        <a:t>r</a:t>
                      </a:r>
                      <a:r>
                        <a:rPr lang="en-US" sz="2000" dirty="0">
                          <a:effectLst/>
                        </a:rPr>
                        <a:t>ep</a:t>
                      </a:r>
                      <a:r>
                        <a:rPr lang="en-US" sz="2000" spc="-10" dirty="0">
                          <a:effectLst/>
                        </a:rPr>
                        <a:t>o</a:t>
                      </a:r>
                      <a:r>
                        <a:rPr lang="en-US" sz="2000" spc="5" dirty="0">
                          <a:effectLst/>
                        </a:rPr>
                        <a:t>r</a:t>
                      </a:r>
                      <a:r>
                        <a:rPr lang="en-US" sz="2000" dirty="0">
                          <a:effectLst/>
                        </a:rPr>
                        <a:t>t</a:t>
                      </a:r>
                      <a:r>
                        <a:rPr lang="en-US" sz="2000" spc="-5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on </a:t>
                      </a:r>
                      <a:r>
                        <a:rPr lang="en-US" sz="2000" spc="-5" dirty="0">
                          <a:effectLst/>
                        </a:rPr>
                        <a:t>t</a:t>
                      </a:r>
                      <a:r>
                        <a:rPr lang="en-US" sz="2000" spc="5" dirty="0">
                          <a:effectLst/>
                        </a:rPr>
                        <a:t>r</a:t>
                      </a:r>
                      <a:r>
                        <a:rPr lang="en-US" sz="2000" spc="-10" dirty="0">
                          <a:effectLst/>
                        </a:rPr>
                        <a:t>a</a:t>
                      </a:r>
                      <a:r>
                        <a:rPr lang="en-US" sz="2000" spc="5" dirty="0">
                          <a:effectLst/>
                        </a:rPr>
                        <a:t>i</a:t>
                      </a:r>
                      <a:r>
                        <a:rPr lang="en-US" sz="2000" dirty="0">
                          <a:effectLst/>
                        </a:rPr>
                        <a:t>n</a:t>
                      </a:r>
                      <a:r>
                        <a:rPr lang="en-US" sz="2000" spc="-5" dirty="0">
                          <a:effectLst/>
                        </a:rPr>
                        <a:t>i</a:t>
                      </a:r>
                      <a:r>
                        <a:rPr lang="en-US" sz="2000" dirty="0">
                          <a:effectLst/>
                        </a:rPr>
                        <a:t>ng</a:t>
                      </a:r>
                      <a:r>
                        <a:rPr lang="en-US" sz="2000" spc="-1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ac</a:t>
                      </a:r>
                      <a:r>
                        <a:rPr lang="en-US" sz="2000" spc="5" dirty="0">
                          <a:effectLst/>
                        </a:rPr>
                        <a:t>ti</a:t>
                      </a:r>
                      <a:r>
                        <a:rPr lang="en-US" sz="2000" spc="-10" dirty="0">
                          <a:effectLst/>
                        </a:rPr>
                        <a:t>v</a:t>
                      </a:r>
                      <a:r>
                        <a:rPr lang="en-US" sz="2000" spc="-5" dirty="0">
                          <a:effectLst/>
                        </a:rPr>
                        <a:t>i</a:t>
                      </a:r>
                      <a:r>
                        <a:rPr lang="en-US" sz="2000" spc="5" dirty="0">
                          <a:effectLst/>
                        </a:rPr>
                        <a:t>ti</a:t>
                      </a:r>
                      <a:r>
                        <a:rPr lang="en-US" sz="2000" spc="-10" dirty="0">
                          <a:effectLst/>
                        </a:rPr>
                        <a:t>e</a:t>
                      </a:r>
                      <a:r>
                        <a:rPr lang="en-US" sz="2000" spc="5" dirty="0">
                          <a:effectLst/>
                        </a:rPr>
                        <a:t>s</a:t>
                      </a:r>
                      <a:r>
                        <a:rPr lang="en-US" sz="2000" dirty="0">
                          <a:effectLst/>
                        </a:rPr>
                        <a:t>, </a:t>
                      </a:r>
                      <a:r>
                        <a:rPr lang="en-US" sz="2000" spc="-5" dirty="0">
                          <a:effectLst/>
                        </a:rPr>
                        <a:t>w</a:t>
                      </a:r>
                      <a:r>
                        <a:rPr lang="en-US" sz="2000" dirty="0">
                          <a:effectLst/>
                        </a:rPr>
                        <a:t>o</a:t>
                      </a:r>
                      <a:r>
                        <a:rPr lang="en-US" sz="2000" spc="5" dirty="0">
                          <a:effectLst/>
                        </a:rPr>
                        <a:t>r</a:t>
                      </a:r>
                      <a:r>
                        <a:rPr lang="en-US" sz="2000" spc="-10" dirty="0">
                          <a:effectLst/>
                        </a:rPr>
                        <a:t>k</a:t>
                      </a:r>
                      <a:r>
                        <a:rPr lang="en-US" sz="2000" spc="5" dirty="0">
                          <a:effectLst/>
                        </a:rPr>
                        <a:t>s</a:t>
                      </a:r>
                      <a:r>
                        <a:rPr lang="en-US" sz="2000" dirty="0">
                          <a:effectLst/>
                        </a:rPr>
                        <a:t>ho</a:t>
                      </a:r>
                      <a:r>
                        <a:rPr lang="en-US" sz="2000" spc="-10" dirty="0">
                          <a:effectLst/>
                        </a:rPr>
                        <a:t>p</a:t>
                      </a:r>
                      <a:r>
                        <a:rPr lang="en-US" sz="2000" dirty="0">
                          <a:effectLst/>
                        </a:rPr>
                        <a:t>s</a:t>
                      </a:r>
                      <a:r>
                        <a:rPr lang="en-US" sz="2000" spc="5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h</a:t>
                      </a:r>
                      <a:r>
                        <a:rPr lang="en-US" sz="2000" spc="-10" dirty="0">
                          <a:effectLst/>
                        </a:rPr>
                        <a:t>e</a:t>
                      </a:r>
                      <a:r>
                        <a:rPr lang="en-US" sz="2000" spc="5" dirty="0">
                          <a:effectLst/>
                        </a:rPr>
                        <a:t>l</a:t>
                      </a:r>
                      <a:r>
                        <a:rPr lang="en-US" sz="2000" dirty="0">
                          <a:effectLst/>
                        </a:rPr>
                        <a:t>d,</a:t>
                      </a:r>
                      <a:r>
                        <a:rPr lang="en-US" sz="2000" spc="-10" dirty="0">
                          <a:effectLst/>
                        </a:rPr>
                        <a:t> </a:t>
                      </a:r>
                      <a:r>
                        <a:rPr lang="en-US" sz="2000" spc="-20" dirty="0">
                          <a:effectLst/>
                        </a:rPr>
                        <a:t>m</a:t>
                      </a:r>
                      <a:r>
                        <a:rPr lang="en-US" sz="2000" dirty="0">
                          <a:effectLst/>
                        </a:rPr>
                        <a:t>a</a:t>
                      </a:r>
                      <a:r>
                        <a:rPr lang="en-US" sz="2000" spc="5" dirty="0">
                          <a:effectLst/>
                        </a:rPr>
                        <a:t>t</a:t>
                      </a:r>
                      <a:r>
                        <a:rPr lang="en-US" sz="2000" dirty="0">
                          <a:effectLst/>
                        </a:rPr>
                        <a:t>e</a:t>
                      </a:r>
                      <a:r>
                        <a:rPr lang="en-US" sz="2000" spc="5" dirty="0">
                          <a:effectLst/>
                        </a:rPr>
                        <a:t>ri</a:t>
                      </a:r>
                      <a:r>
                        <a:rPr lang="en-US" sz="2000" spc="-10" dirty="0">
                          <a:effectLst/>
                        </a:rPr>
                        <a:t>a</a:t>
                      </a:r>
                      <a:r>
                        <a:rPr lang="en-US" sz="2000" spc="5" dirty="0">
                          <a:effectLst/>
                        </a:rPr>
                        <a:t>l</a:t>
                      </a:r>
                      <a:r>
                        <a:rPr lang="en-US" sz="2000" dirty="0">
                          <a:effectLst/>
                        </a:rPr>
                        <a:t>s</a:t>
                      </a:r>
                      <a:r>
                        <a:rPr lang="en-US" sz="2000" spc="5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p</a:t>
                      </a:r>
                      <a:r>
                        <a:rPr lang="en-US" sz="2000" spc="-10" dirty="0">
                          <a:effectLst/>
                        </a:rPr>
                        <a:t>u</a:t>
                      </a:r>
                      <a:r>
                        <a:rPr lang="en-US" sz="2000" dirty="0">
                          <a:effectLst/>
                        </a:rPr>
                        <a:t>b</a:t>
                      </a:r>
                      <a:r>
                        <a:rPr lang="en-US" sz="2000" spc="-5" dirty="0">
                          <a:effectLst/>
                        </a:rPr>
                        <a:t>l</a:t>
                      </a:r>
                      <a:r>
                        <a:rPr lang="en-US" sz="2000" spc="5" dirty="0">
                          <a:effectLst/>
                        </a:rPr>
                        <a:t>is</a:t>
                      </a:r>
                      <a:r>
                        <a:rPr lang="en-US" sz="2000" dirty="0">
                          <a:effectLst/>
                        </a:rPr>
                        <a:t>h</a:t>
                      </a:r>
                      <a:r>
                        <a:rPr lang="en-US" sz="2000" spc="-10" dirty="0">
                          <a:effectLst/>
                        </a:rPr>
                        <a:t>e</a:t>
                      </a:r>
                      <a:r>
                        <a:rPr lang="en-US" sz="2000" dirty="0">
                          <a:effectLst/>
                        </a:rPr>
                        <a:t>d and </a:t>
                      </a:r>
                      <a:r>
                        <a:rPr lang="en-US" sz="2000" spc="5" dirty="0">
                          <a:effectLst/>
                        </a:rPr>
                        <a:t>i</a:t>
                      </a:r>
                      <a:r>
                        <a:rPr lang="en-US" sz="2000" dirty="0">
                          <a:effectLst/>
                        </a:rPr>
                        <a:t>n</a:t>
                      </a:r>
                      <a:r>
                        <a:rPr lang="en-US" sz="2000" spc="-10" dirty="0">
                          <a:effectLst/>
                        </a:rPr>
                        <a:t>v</a:t>
                      </a:r>
                      <a:r>
                        <a:rPr lang="en-US" sz="2000" dirty="0">
                          <a:effectLst/>
                        </a:rPr>
                        <a:t>e</a:t>
                      </a:r>
                      <a:r>
                        <a:rPr lang="en-US" sz="2000" spc="5" dirty="0">
                          <a:effectLst/>
                        </a:rPr>
                        <a:t>s</a:t>
                      </a:r>
                      <a:r>
                        <a:rPr lang="en-US" sz="2000" spc="-5" dirty="0">
                          <a:effectLst/>
                        </a:rPr>
                        <a:t>t</a:t>
                      </a:r>
                      <a:r>
                        <a:rPr lang="en-US" sz="2000" spc="5" dirty="0">
                          <a:effectLst/>
                        </a:rPr>
                        <a:t>i</a:t>
                      </a:r>
                      <a:r>
                        <a:rPr lang="en-US" sz="2000" spc="-10" dirty="0">
                          <a:effectLst/>
                        </a:rPr>
                        <a:t>g</a:t>
                      </a:r>
                      <a:r>
                        <a:rPr lang="en-US" sz="2000" dirty="0">
                          <a:effectLst/>
                        </a:rPr>
                        <a:t>a</a:t>
                      </a:r>
                      <a:r>
                        <a:rPr lang="en-US" sz="2000" spc="5" dirty="0">
                          <a:effectLst/>
                        </a:rPr>
                        <a:t>ti</a:t>
                      </a:r>
                      <a:r>
                        <a:rPr lang="en-US" sz="2000" dirty="0">
                          <a:effectLst/>
                        </a:rPr>
                        <a:t>o</a:t>
                      </a:r>
                      <a:r>
                        <a:rPr lang="en-US" sz="2000" spc="-10" dirty="0">
                          <a:effectLst/>
                        </a:rPr>
                        <a:t>n</a:t>
                      </a:r>
                      <a:r>
                        <a:rPr lang="en-US" sz="2000" dirty="0">
                          <a:effectLst/>
                        </a:rPr>
                        <a:t>s</a:t>
                      </a:r>
                      <a:r>
                        <a:rPr lang="en-US" sz="2000" spc="5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p</a:t>
                      </a:r>
                      <a:r>
                        <a:rPr lang="en-US" sz="2000" spc="-10" dirty="0">
                          <a:effectLst/>
                        </a:rPr>
                        <a:t>e</a:t>
                      </a:r>
                      <a:r>
                        <a:rPr lang="en-US" sz="2000" spc="5" dirty="0">
                          <a:effectLst/>
                        </a:rPr>
                        <a:t>rf</a:t>
                      </a:r>
                      <a:r>
                        <a:rPr lang="en-US" sz="2000" spc="-10" dirty="0">
                          <a:effectLst/>
                        </a:rPr>
                        <a:t>o</a:t>
                      </a:r>
                      <a:r>
                        <a:rPr lang="en-US" sz="2000" spc="5" dirty="0">
                          <a:effectLst/>
                        </a:rPr>
                        <a:t>r</a:t>
                      </a:r>
                      <a:r>
                        <a:rPr lang="en-US" sz="2000" spc="-20" dirty="0">
                          <a:effectLst/>
                        </a:rPr>
                        <a:t>m</a:t>
                      </a:r>
                      <a:r>
                        <a:rPr lang="en-US" sz="2000" dirty="0">
                          <a:effectLst/>
                        </a:rPr>
                        <a:t>ed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</a:t>
                      </a:r>
                      <a:endParaRPr lang="fr-F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PU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2059">
                <a:tc>
                  <a:txBody>
                    <a:bodyPr/>
                    <a:lstStyle/>
                    <a:p>
                      <a:pPr marL="5715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</a:rPr>
                        <a:t>D</a:t>
                      </a:r>
                      <a:r>
                        <a:rPr lang="en-US" sz="2000" dirty="0">
                          <a:effectLst/>
                        </a:rPr>
                        <a:t>5.2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25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</a:rPr>
                        <a:t>D</a:t>
                      </a:r>
                      <a:r>
                        <a:rPr lang="en-US" sz="2000" dirty="0">
                          <a:effectLst/>
                        </a:rPr>
                        <a:t>e</a:t>
                      </a:r>
                      <a:r>
                        <a:rPr lang="en-US" sz="2000" spc="-20" dirty="0">
                          <a:effectLst/>
                        </a:rPr>
                        <a:t>m</a:t>
                      </a:r>
                      <a:r>
                        <a:rPr lang="en-US" sz="2000" dirty="0">
                          <a:effectLst/>
                        </a:rPr>
                        <a:t>on</a:t>
                      </a:r>
                      <a:r>
                        <a:rPr lang="en-US" sz="2000" spc="5" dirty="0">
                          <a:effectLst/>
                        </a:rPr>
                        <a:t>str</a:t>
                      </a:r>
                      <a:r>
                        <a:rPr lang="en-US" sz="2000" dirty="0">
                          <a:effectLst/>
                        </a:rPr>
                        <a:t>a</a:t>
                      </a:r>
                      <a:r>
                        <a:rPr lang="en-US" sz="2000" spc="5" dirty="0">
                          <a:effectLst/>
                        </a:rPr>
                        <a:t>t</a:t>
                      </a:r>
                      <a:r>
                        <a:rPr lang="en-US" sz="2000" spc="-10" dirty="0">
                          <a:effectLst/>
                        </a:rPr>
                        <a:t>o</a:t>
                      </a:r>
                      <a:r>
                        <a:rPr lang="en-US" sz="2000" dirty="0">
                          <a:effectLst/>
                        </a:rPr>
                        <a:t>r</a:t>
                      </a:r>
                      <a:r>
                        <a:rPr lang="en-US" sz="2000" spc="5" dirty="0">
                          <a:effectLst/>
                        </a:rPr>
                        <a:t> </a:t>
                      </a:r>
                      <a:r>
                        <a:rPr lang="en-US" sz="2000" spc="-5" dirty="0">
                          <a:effectLst/>
                        </a:rPr>
                        <a:t>f</a:t>
                      </a:r>
                      <a:r>
                        <a:rPr lang="en-US" sz="2000" dirty="0">
                          <a:effectLst/>
                        </a:rPr>
                        <a:t>or</a:t>
                      </a:r>
                      <a:r>
                        <a:rPr lang="en-US" sz="2000" spc="5" dirty="0">
                          <a:effectLst/>
                        </a:rPr>
                        <a:t> </a:t>
                      </a:r>
                      <a:r>
                        <a:rPr lang="en-US" sz="2000" spc="-10" dirty="0">
                          <a:effectLst/>
                        </a:rPr>
                        <a:t>u</a:t>
                      </a:r>
                      <a:r>
                        <a:rPr lang="en-US" sz="2000" spc="5" dirty="0">
                          <a:effectLst/>
                        </a:rPr>
                        <a:t>si</a:t>
                      </a:r>
                      <a:r>
                        <a:rPr lang="en-US" sz="2000" dirty="0">
                          <a:effectLst/>
                        </a:rPr>
                        <a:t>ng</a:t>
                      </a:r>
                      <a:r>
                        <a:rPr lang="en-US" sz="2000" spc="-1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of</a:t>
                      </a:r>
                      <a:r>
                        <a:rPr lang="en-US" sz="2000" spc="-5" dirty="0">
                          <a:effectLst/>
                        </a:rPr>
                        <a:t> </a:t>
                      </a:r>
                      <a:r>
                        <a:rPr lang="en-US" sz="2000" spc="-10" dirty="0">
                          <a:effectLst/>
                        </a:rPr>
                        <a:t>e</a:t>
                      </a:r>
                      <a:r>
                        <a:rPr lang="en-US" sz="2000" spc="-20" dirty="0">
                          <a:effectLst/>
                        </a:rPr>
                        <a:t>-</a:t>
                      </a:r>
                      <a:r>
                        <a:rPr lang="en-US" sz="2000" spc="5" dirty="0">
                          <a:effectLst/>
                        </a:rPr>
                        <a:t>l</a:t>
                      </a:r>
                      <a:r>
                        <a:rPr lang="en-US" sz="2000" dirty="0">
                          <a:effectLst/>
                        </a:rPr>
                        <a:t>ea</a:t>
                      </a:r>
                      <a:r>
                        <a:rPr lang="en-US" sz="2000" spc="5" dirty="0">
                          <a:effectLst/>
                        </a:rPr>
                        <a:t>r</a:t>
                      </a:r>
                      <a:r>
                        <a:rPr lang="en-US" sz="2000" dirty="0">
                          <a:effectLst/>
                        </a:rPr>
                        <a:t>n</a:t>
                      </a:r>
                      <a:r>
                        <a:rPr lang="en-US" sz="2000" spc="5" dirty="0">
                          <a:effectLst/>
                        </a:rPr>
                        <a:t>i</a:t>
                      </a:r>
                      <a:r>
                        <a:rPr lang="en-US" sz="2000" dirty="0">
                          <a:effectLst/>
                        </a:rPr>
                        <a:t>ng</a:t>
                      </a:r>
                      <a:r>
                        <a:rPr lang="en-US" sz="2000" spc="-10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p</a:t>
                      </a:r>
                      <a:r>
                        <a:rPr lang="en-US" sz="2000" spc="5" dirty="0">
                          <a:effectLst/>
                        </a:rPr>
                        <a:t>l</a:t>
                      </a:r>
                      <a:r>
                        <a:rPr lang="en-US" sz="2000" spc="-10" dirty="0">
                          <a:effectLst/>
                        </a:rPr>
                        <a:t>a</a:t>
                      </a:r>
                      <a:r>
                        <a:rPr lang="en-US" sz="2000" spc="5" dirty="0">
                          <a:effectLst/>
                        </a:rPr>
                        <a:t>tf</a:t>
                      </a:r>
                      <a:r>
                        <a:rPr lang="en-US" sz="2000" spc="-10" dirty="0">
                          <a:effectLst/>
                        </a:rPr>
                        <a:t>o</a:t>
                      </a:r>
                      <a:r>
                        <a:rPr lang="en-US" sz="2000" spc="5" dirty="0">
                          <a:effectLst/>
                        </a:rPr>
                        <a:t>r</a:t>
                      </a:r>
                      <a:r>
                        <a:rPr lang="en-US" sz="2000" spc="-20" dirty="0">
                          <a:effectLst/>
                        </a:rPr>
                        <a:t>m</a:t>
                      </a:r>
                      <a:r>
                        <a:rPr lang="en-US" sz="2000" dirty="0">
                          <a:effectLst/>
                        </a:rPr>
                        <a:t>s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 spc="-5">
                          <a:effectLst/>
                        </a:rPr>
                        <a:t>D</a:t>
                      </a:r>
                      <a:r>
                        <a:rPr lang="en-US" sz="2000">
                          <a:effectLst/>
                        </a:rPr>
                        <a:t>EM</a:t>
                      </a:r>
                      <a:endParaRPr lang="fr-F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PU</a:t>
                      </a:r>
                      <a:endParaRPr lang="fr-F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42366">
                <a:tc>
                  <a:txBody>
                    <a:bodyPr/>
                    <a:lstStyle/>
                    <a:p>
                      <a:pPr marL="5715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</a:rPr>
                        <a:t>D</a:t>
                      </a:r>
                      <a:r>
                        <a:rPr lang="en-US" sz="2000" dirty="0">
                          <a:effectLst/>
                        </a:rPr>
                        <a:t>5.3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30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880" marR="302260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</a:rPr>
                        <a:t>D</a:t>
                      </a:r>
                      <a:r>
                        <a:rPr lang="en-US" sz="2000" dirty="0">
                          <a:effectLst/>
                        </a:rPr>
                        <a:t>ed</a:t>
                      </a:r>
                      <a:r>
                        <a:rPr lang="en-US" sz="2000" spc="5" dirty="0">
                          <a:effectLst/>
                        </a:rPr>
                        <a:t>i</a:t>
                      </a:r>
                      <a:r>
                        <a:rPr lang="en-US" sz="2000" dirty="0">
                          <a:effectLst/>
                        </a:rPr>
                        <a:t>c</a:t>
                      </a:r>
                      <a:r>
                        <a:rPr lang="en-US" sz="2000" spc="-10" dirty="0">
                          <a:effectLst/>
                        </a:rPr>
                        <a:t>a</a:t>
                      </a:r>
                      <a:r>
                        <a:rPr lang="en-US" sz="2000" spc="5" dirty="0">
                          <a:effectLst/>
                        </a:rPr>
                        <a:t>t</a:t>
                      </a:r>
                      <a:r>
                        <a:rPr lang="en-US" sz="2000" dirty="0">
                          <a:effectLst/>
                        </a:rPr>
                        <a:t>ed</a:t>
                      </a:r>
                      <a:r>
                        <a:rPr lang="en-US" sz="2000" spc="-10" dirty="0">
                          <a:effectLst/>
                        </a:rPr>
                        <a:t> </a:t>
                      </a:r>
                      <a:r>
                        <a:rPr lang="en-US" sz="2000" spc="-5" dirty="0">
                          <a:effectLst/>
                        </a:rPr>
                        <a:t>w</a:t>
                      </a:r>
                      <a:r>
                        <a:rPr lang="en-US" sz="2000" dirty="0">
                          <a:effectLst/>
                        </a:rPr>
                        <a:t>eb</a:t>
                      </a:r>
                      <a:r>
                        <a:rPr lang="en-US" sz="2000" spc="-10" dirty="0">
                          <a:effectLst/>
                        </a:rPr>
                        <a:t>s</a:t>
                      </a:r>
                      <a:r>
                        <a:rPr lang="en-US" sz="2000" spc="5" dirty="0">
                          <a:effectLst/>
                        </a:rPr>
                        <a:t>it</a:t>
                      </a:r>
                      <a:r>
                        <a:rPr lang="en-US" sz="2000" spc="-10" dirty="0">
                          <a:effectLst/>
                        </a:rPr>
                        <a:t>e</a:t>
                      </a:r>
                      <a:r>
                        <a:rPr lang="en-US" sz="2000" dirty="0">
                          <a:effectLst/>
                        </a:rPr>
                        <a:t>s</a:t>
                      </a:r>
                      <a:r>
                        <a:rPr lang="en-US" sz="2000" spc="5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a</a:t>
                      </a:r>
                      <a:r>
                        <a:rPr lang="en-US" sz="2000" spc="-10" dirty="0">
                          <a:effectLst/>
                        </a:rPr>
                        <a:t>n</a:t>
                      </a:r>
                      <a:r>
                        <a:rPr lang="en-US" sz="2000" dirty="0">
                          <a:effectLst/>
                        </a:rPr>
                        <a:t>d e</a:t>
                      </a:r>
                      <a:r>
                        <a:rPr lang="en-US" sz="2000" spc="-20" dirty="0">
                          <a:effectLst/>
                        </a:rPr>
                        <a:t>-</a:t>
                      </a:r>
                      <a:r>
                        <a:rPr lang="en-US" sz="2000" dirty="0">
                          <a:effectLst/>
                        </a:rPr>
                        <a:t>p</a:t>
                      </a:r>
                      <a:r>
                        <a:rPr lang="en-US" sz="2000" spc="5" dirty="0">
                          <a:effectLst/>
                        </a:rPr>
                        <a:t>l</a:t>
                      </a:r>
                      <a:r>
                        <a:rPr lang="en-US" sz="2000" dirty="0">
                          <a:effectLst/>
                        </a:rPr>
                        <a:t>a</a:t>
                      </a:r>
                      <a:r>
                        <a:rPr lang="en-US" sz="2000" spc="-5" dirty="0">
                          <a:effectLst/>
                        </a:rPr>
                        <a:t>t</a:t>
                      </a:r>
                      <a:r>
                        <a:rPr lang="en-US" sz="2000" spc="5" dirty="0">
                          <a:effectLst/>
                        </a:rPr>
                        <a:t>f</a:t>
                      </a:r>
                      <a:r>
                        <a:rPr lang="en-US" sz="2000" dirty="0">
                          <a:effectLst/>
                        </a:rPr>
                        <a:t>o</a:t>
                      </a:r>
                      <a:r>
                        <a:rPr lang="en-US" sz="2000" spc="5" dirty="0">
                          <a:effectLst/>
                        </a:rPr>
                        <a:t>r</a:t>
                      </a:r>
                      <a:r>
                        <a:rPr lang="en-US" sz="2000" spc="-20" dirty="0">
                          <a:effectLst/>
                        </a:rPr>
                        <a:t>m</a:t>
                      </a:r>
                      <a:r>
                        <a:rPr lang="en-US" sz="2000" dirty="0">
                          <a:effectLst/>
                        </a:rPr>
                        <a:t>s</a:t>
                      </a:r>
                      <a:r>
                        <a:rPr lang="en-US" sz="2000" spc="5" dirty="0">
                          <a:effectLst/>
                        </a:rPr>
                        <a:t> </a:t>
                      </a:r>
                      <a:r>
                        <a:rPr lang="en-US" sz="2000" spc="-5" dirty="0">
                          <a:effectLst/>
                        </a:rPr>
                        <a:t>w</a:t>
                      </a:r>
                      <a:r>
                        <a:rPr lang="en-US" sz="2000" spc="5" dirty="0">
                          <a:effectLst/>
                        </a:rPr>
                        <a:t>i</a:t>
                      </a:r>
                      <a:r>
                        <a:rPr lang="en-US" sz="2000" spc="-5" dirty="0">
                          <a:effectLst/>
                        </a:rPr>
                        <a:t>t</a:t>
                      </a:r>
                      <a:r>
                        <a:rPr lang="en-US" sz="2000" dirty="0">
                          <a:effectLst/>
                        </a:rPr>
                        <a:t>h </a:t>
                      </a:r>
                      <a:r>
                        <a:rPr lang="en-US" sz="2000" spc="5" dirty="0">
                          <a:effectLst/>
                        </a:rPr>
                        <a:t>t</a:t>
                      </a:r>
                      <a:r>
                        <a:rPr lang="en-US" sz="2000" spc="-10" dirty="0">
                          <a:effectLst/>
                        </a:rPr>
                        <a:t>h</a:t>
                      </a:r>
                      <a:r>
                        <a:rPr lang="en-US" sz="2000" dirty="0">
                          <a:effectLst/>
                        </a:rPr>
                        <a:t>e</a:t>
                      </a:r>
                      <a:r>
                        <a:rPr lang="en-US" sz="2000" spc="5" dirty="0">
                          <a:effectLst/>
                        </a:rPr>
                        <a:t> </a:t>
                      </a:r>
                      <a:r>
                        <a:rPr lang="en-US" sz="2000" spc="-5" dirty="0">
                          <a:effectLst/>
                        </a:rPr>
                        <a:t>t</a:t>
                      </a:r>
                      <a:r>
                        <a:rPr lang="en-US" sz="2000" dirty="0">
                          <a:effectLst/>
                        </a:rPr>
                        <a:t>eac</a:t>
                      </a:r>
                      <a:r>
                        <a:rPr lang="en-US" sz="2000" spc="-10" dirty="0">
                          <a:effectLst/>
                        </a:rPr>
                        <a:t>h</a:t>
                      </a:r>
                      <a:r>
                        <a:rPr lang="en-US" sz="2000" spc="5" dirty="0">
                          <a:effectLst/>
                        </a:rPr>
                        <a:t>i</a:t>
                      </a:r>
                      <a:r>
                        <a:rPr lang="en-US" sz="2000" dirty="0">
                          <a:effectLst/>
                        </a:rPr>
                        <a:t>ng</a:t>
                      </a:r>
                      <a:r>
                        <a:rPr lang="en-US" sz="2000" spc="-10" dirty="0">
                          <a:effectLst/>
                        </a:rPr>
                        <a:t> </a:t>
                      </a:r>
                      <a:r>
                        <a:rPr lang="en-US" sz="2000" spc="-20" dirty="0">
                          <a:effectLst/>
                        </a:rPr>
                        <a:t>m</a:t>
                      </a:r>
                      <a:r>
                        <a:rPr lang="en-US" sz="2000" dirty="0">
                          <a:effectLst/>
                        </a:rPr>
                        <a:t>a</a:t>
                      </a:r>
                      <a:r>
                        <a:rPr lang="en-US" sz="2000" spc="5" dirty="0">
                          <a:effectLst/>
                        </a:rPr>
                        <a:t>t</a:t>
                      </a:r>
                      <a:r>
                        <a:rPr lang="en-US" sz="2000" dirty="0">
                          <a:effectLst/>
                        </a:rPr>
                        <a:t>e</a:t>
                      </a:r>
                      <a:r>
                        <a:rPr lang="en-US" sz="2000" spc="5" dirty="0">
                          <a:effectLst/>
                        </a:rPr>
                        <a:t>ri</a:t>
                      </a:r>
                      <a:r>
                        <a:rPr lang="en-US" sz="2000" spc="-10" dirty="0">
                          <a:effectLst/>
                        </a:rPr>
                        <a:t>a</a:t>
                      </a:r>
                      <a:r>
                        <a:rPr lang="en-US" sz="2000" dirty="0">
                          <a:effectLst/>
                        </a:rPr>
                        <a:t>l</a:t>
                      </a:r>
                      <a:r>
                        <a:rPr lang="en-US" sz="2000" spc="5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pu</a:t>
                      </a:r>
                      <a:r>
                        <a:rPr lang="en-US" sz="2000" spc="-10" dirty="0">
                          <a:effectLst/>
                        </a:rPr>
                        <a:t>b</a:t>
                      </a:r>
                      <a:r>
                        <a:rPr lang="en-US" sz="2000" spc="5" dirty="0">
                          <a:effectLst/>
                        </a:rPr>
                        <a:t>l</a:t>
                      </a:r>
                      <a:r>
                        <a:rPr lang="en-US" sz="2000" spc="-5" dirty="0">
                          <a:effectLst/>
                        </a:rPr>
                        <a:t>i</a:t>
                      </a:r>
                      <a:r>
                        <a:rPr lang="en-US" sz="2000" spc="5" dirty="0">
                          <a:effectLst/>
                        </a:rPr>
                        <a:t>s</a:t>
                      </a:r>
                      <a:r>
                        <a:rPr lang="en-US" sz="2000" dirty="0">
                          <a:effectLst/>
                        </a:rPr>
                        <a:t>hed </a:t>
                      </a:r>
                      <a:r>
                        <a:rPr lang="en-US" sz="2000" spc="5" dirty="0">
                          <a:effectLst/>
                        </a:rPr>
                        <a:t>s</a:t>
                      </a:r>
                      <a:r>
                        <a:rPr lang="en-US" sz="2000" dirty="0">
                          <a:effectLst/>
                        </a:rPr>
                        <a:t>u</a:t>
                      </a:r>
                      <a:r>
                        <a:rPr lang="en-US" sz="2000" spc="-5" dirty="0">
                          <a:effectLst/>
                        </a:rPr>
                        <a:t>i</a:t>
                      </a:r>
                      <a:r>
                        <a:rPr lang="en-US" sz="2000" spc="5" dirty="0">
                          <a:effectLst/>
                        </a:rPr>
                        <a:t>t</a:t>
                      </a:r>
                      <a:r>
                        <a:rPr lang="en-US" sz="2000" dirty="0">
                          <a:effectLst/>
                        </a:rPr>
                        <a:t>a</a:t>
                      </a:r>
                      <a:r>
                        <a:rPr lang="en-US" sz="2000" spc="-10" dirty="0">
                          <a:effectLst/>
                        </a:rPr>
                        <a:t>b</a:t>
                      </a:r>
                      <a:r>
                        <a:rPr lang="en-US" sz="2000" spc="5" dirty="0">
                          <a:effectLst/>
                        </a:rPr>
                        <a:t>l</a:t>
                      </a:r>
                      <a:r>
                        <a:rPr lang="en-US" sz="2000" dirty="0">
                          <a:effectLst/>
                        </a:rPr>
                        <a:t>e</a:t>
                      </a:r>
                      <a:r>
                        <a:rPr lang="en-US" sz="2000" spc="5" dirty="0">
                          <a:effectLst/>
                        </a:rPr>
                        <a:t> </a:t>
                      </a:r>
                      <a:r>
                        <a:rPr lang="en-US" sz="2000" spc="-5" dirty="0">
                          <a:effectLst/>
                        </a:rPr>
                        <a:t>f</a:t>
                      </a:r>
                      <a:r>
                        <a:rPr lang="en-US" sz="2000" dirty="0">
                          <a:effectLst/>
                        </a:rPr>
                        <a:t>or</a:t>
                      </a:r>
                      <a:r>
                        <a:rPr lang="en-US" sz="2000" spc="5" dirty="0">
                          <a:effectLst/>
                        </a:rPr>
                        <a:t> </a:t>
                      </a:r>
                      <a:r>
                        <a:rPr lang="en-US" sz="2000" spc="-10" dirty="0">
                          <a:effectLst/>
                        </a:rPr>
                        <a:t>s</a:t>
                      </a:r>
                      <a:r>
                        <a:rPr lang="en-US" sz="2000" spc="5" dirty="0">
                          <a:effectLst/>
                        </a:rPr>
                        <a:t>t</a:t>
                      </a:r>
                      <a:r>
                        <a:rPr lang="en-US" sz="2000" spc="-10" dirty="0">
                          <a:effectLst/>
                        </a:rPr>
                        <a:t>a</a:t>
                      </a:r>
                      <a:r>
                        <a:rPr lang="en-US" sz="2000" spc="5" dirty="0">
                          <a:effectLst/>
                        </a:rPr>
                        <a:t>f</a:t>
                      </a:r>
                      <a:r>
                        <a:rPr lang="en-US" sz="2000" dirty="0">
                          <a:effectLst/>
                        </a:rPr>
                        <a:t>f</a:t>
                      </a:r>
                      <a:r>
                        <a:rPr lang="en-US" sz="2000" spc="-5" dirty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and </a:t>
                      </a:r>
                      <a:r>
                        <a:rPr lang="en-US" sz="2000" spc="-10" dirty="0">
                          <a:effectLst/>
                        </a:rPr>
                        <a:t>u</a:t>
                      </a:r>
                      <a:r>
                        <a:rPr lang="en-US" sz="2000" spc="5" dirty="0">
                          <a:effectLst/>
                        </a:rPr>
                        <a:t>s</a:t>
                      </a:r>
                      <a:r>
                        <a:rPr lang="en-US" sz="2000" dirty="0">
                          <a:effectLst/>
                        </a:rPr>
                        <a:t>er</a:t>
                      </a:r>
                      <a:r>
                        <a:rPr lang="en-US" sz="2000" spc="-5" dirty="0">
                          <a:effectLst/>
                        </a:rPr>
                        <a:t> </a:t>
                      </a:r>
                      <a:r>
                        <a:rPr lang="en-US" sz="2000" spc="5" dirty="0">
                          <a:effectLst/>
                        </a:rPr>
                        <a:t>t</a:t>
                      </a:r>
                      <a:r>
                        <a:rPr lang="en-US" sz="2000" spc="-5" dirty="0">
                          <a:effectLst/>
                        </a:rPr>
                        <a:t>r</a:t>
                      </a:r>
                      <a:r>
                        <a:rPr lang="en-US" sz="2000" dirty="0">
                          <a:effectLst/>
                        </a:rPr>
                        <a:t>a</a:t>
                      </a:r>
                      <a:r>
                        <a:rPr lang="en-US" sz="2000" spc="5" dirty="0">
                          <a:effectLst/>
                        </a:rPr>
                        <a:t>i</a:t>
                      </a:r>
                      <a:r>
                        <a:rPr lang="en-US" sz="2000" spc="-10" dirty="0">
                          <a:effectLst/>
                        </a:rPr>
                        <a:t>n</a:t>
                      </a:r>
                      <a:r>
                        <a:rPr lang="en-US" sz="2000" spc="5" dirty="0">
                          <a:effectLst/>
                        </a:rPr>
                        <a:t>i</a:t>
                      </a:r>
                      <a:r>
                        <a:rPr lang="en-US" sz="2000" dirty="0">
                          <a:effectLst/>
                        </a:rPr>
                        <a:t>ng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PU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42366">
                <a:tc>
                  <a:txBody>
                    <a:bodyPr/>
                    <a:lstStyle/>
                    <a:p>
                      <a:pPr marL="5715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</a:rPr>
                        <a:t>D</a:t>
                      </a:r>
                      <a:r>
                        <a:rPr lang="en-US" sz="2000" dirty="0">
                          <a:effectLst/>
                        </a:rPr>
                        <a:t>5.4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36</a:t>
                      </a:r>
                      <a:endParaRPr lang="fr-FR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880" marR="73660">
                        <a:lnSpc>
                          <a:spcPct val="100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 dirty="0">
                          <a:effectLst/>
                        </a:rPr>
                        <a:t>R</a:t>
                      </a:r>
                      <a:r>
                        <a:rPr lang="en-US" sz="2000" b="0" dirty="0">
                          <a:effectLst/>
                        </a:rPr>
                        <a:t>epo</a:t>
                      </a:r>
                      <a:r>
                        <a:rPr lang="en-US" sz="2000" b="0" spc="5" dirty="0">
                          <a:effectLst/>
                        </a:rPr>
                        <a:t>r</a:t>
                      </a:r>
                      <a:r>
                        <a:rPr lang="en-US" sz="2000" b="0" dirty="0">
                          <a:effectLst/>
                        </a:rPr>
                        <a:t>t</a:t>
                      </a:r>
                      <a:r>
                        <a:rPr lang="en-US" sz="2000" b="0" spc="-5" dirty="0">
                          <a:effectLst/>
                        </a:rPr>
                        <a:t> </a:t>
                      </a:r>
                      <a:r>
                        <a:rPr lang="en-US" sz="2000" b="0" dirty="0">
                          <a:effectLst/>
                        </a:rPr>
                        <a:t>on</a:t>
                      </a:r>
                      <a:r>
                        <a:rPr lang="en-US" sz="2000" b="0" spc="-10" dirty="0">
                          <a:effectLst/>
                        </a:rPr>
                        <a:t> </a:t>
                      </a:r>
                      <a:r>
                        <a:rPr lang="en-US" sz="2000" b="0" spc="5" dirty="0">
                          <a:effectLst/>
                        </a:rPr>
                        <a:t>l</a:t>
                      </a:r>
                      <a:r>
                        <a:rPr lang="en-US" sz="2000" b="0" dirty="0">
                          <a:effectLst/>
                        </a:rPr>
                        <a:t>e</a:t>
                      </a:r>
                      <a:r>
                        <a:rPr lang="en-US" sz="2000" b="0" spc="5" dirty="0">
                          <a:effectLst/>
                        </a:rPr>
                        <a:t>s</a:t>
                      </a:r>
                      <a:r>
                        <a:rPr lang="en-US" sz="2000" b="0" spc="-10" dirty="0">
                          <a:effectLst/>
                        </a:rPr>
                        <a:t>s</a:t>
                      </a:r>
                      <a:r>
                        <a:rPr lang="en-US" sz="2000" b="0" dirty="0">
                          <a:effectLst/>
                        </a:rPr>
                        <a:t>ons</a:t>
                      </a:r>
                      <a:r>
                        <a:rPr lang="en-US" sz="2000" b="0" spc="-10" dirty="0">
                          <a:effectLst/>
                        </a:rPr>
                        <a:t> </a:t>
                      </a:r>
                      <a:r>
                        <a:rPr lang="en-US" sz="2000" b="0" spc="5" dirty="0">
                          <a:effectLst/>
                        </a:rPr>
                        <a:t>l</a:t>
                      </a:r>
                      <a:r>
                        <a:rPr lang="en-US" sz="2000" b="0" dirty="0">
                          <a:effectLst/>
                        </a:rPr>
                        <a:t>e</a:t>
                      </a:r>
                      <a:r>
                        <a:rPr lang="en-US" sz="2000" b="0" spc="-10" dirty="0">
                          <a:effectLst/>
                        </a:rPr>
                        <a:t>a</a:t>
                      </a:r>
                      <a:r>
                        <a:rPr lang="en-US" sz="2000" b="0" spc="5" dirty="0">
                          <a:effectLst/>
                        </a:rPr>
                        <a:t>r</a:t>
                      </a:r>
                      <a:r>
                        <a:rPr lang="en-US" sz="2000" b="0" dirty="0">
                          <a:effectLst/>
                        </a:rPr>
                        <a:t>ned</a:t>
                      </a:r>
                      <a:r>
                        <a:rPr lang="en-US" sz="2000" b="0" spc="-10" dirty="0">
                          <a:effectLst/>
                        </a:rPr>
                        <a:t> a</a:t>
                      </a:r>
                      <a:r>
                        <a:rPr lang="en-US" sz="2000" b="0" dirty="0">
                          <a:effectLst/>
                        </a:rPr>
                        <a:t>nd </a:t>
                      </a:r>
                      <a:r>
                        <a:rPr lang="en-US" sz="2000" b="0" spc="5" dirty="0">
                          <a:effectLst/>
                        </a:rPr>
                        <a:t>f</a:t>
                      </a:r>
                      <a:r>
                        <a:rPr lang="en-US" sz="2000" b="0" spc="-10" dirty="0">
                          <a:effectLst/>
                        </a:rPr>
                        <a:t>u</a:t>
                      </a:r>
                      <a:r>
                        <a:rPr lang="en-US" sz="2000" b="0" spc="5" dirty="0">
                          <a:effectLst/>
                        </a:rPr>
                        <a:t>t</a:t>
                      </a:r>
                      <a:r>
                        <a:rPr lang="en-US" sz="2000" b="0" dirty="0">
                          <a:effectLst/>
                        </a:rPr>
                        <a:t>u</a:t>
                      </a:r>
                      <a:r>
                        <a:rPr lang="en-US" sz="2000" b="0" spc="-5" dirty="0">
                          <a:effectLst/>
                        </a:rPr>
                        <a:t>r</a:t>
                      </a:r>
                      <a:r>
                        <a:rPr lang="en-US" sz="2000" b="0" dirty="0">
                          <a:effectLst/>
                        </a:rPr>
                        <a:t>e</a:t>
                      </a:r>
                      <a:r>
                        <a:rPr lang="en-US" sz="2000" b="0" spc="5" dirty="0">
                          <a:effectLst/>
                        </a:rPr>
                        <a:t> </a:t>
                      </a:r>
                      <a:r>
                        <a:rPr lang="en-US" sz="2000" b="0" dirty="0">
                          <a:effectLst/>
                        </a:rPr>
                        <a:t>p</a:t>
                      </a:r>
                      <a:r>
                        <a:rPr lang="en-US" sz="2000" b="0" spc="5" dirty="0">
                          <a:effectLst/>
                        </a:rPr>
                        <a:t>r</a:t>
                      </a:r>
                      <a:r>
                        <a:rPr lang="en-US" sz="2000" b="0" spc="-10" dirty="0">
                          <a:effectLst/>
                        </a:rPr>
                        <a:t>o</a:t>
                      </a:r>
                      <a:r>
                        <a:rPr lang="en-US" sz="2000" b="0" spc="5" dirty="0">
                          <a:effectLst/>
                        </a:rPr>
                        <a:t>s</a:t>
                      </a:r>
                      <a:r>
                        <a:rPr lang="en-US" sz="2000" b="0" dirty="0">
                          <a:effectLst/>
                        </a:rPr>
                        <a:t>p</a:t>
                      </a:r>
                      <a:r>
                        <a:rPr lang="en-US" sz="2000" b="0" spc="-10" dirty="0">
                          <a:effectLst/>
                        </a:rPr>
                        <a:t>e</a:t>
                      </a:r>
                      <a:r>
                        <a:rPr lang="en-US" sz="2000" b="0" dirty="0">
                          <a:effectLst/>
                        </a:rPr>
                        <a:t>c</a:t>
                      </a:r>
                      <a:r>
                        <a:rPr lang="en-US" sz="2000" b="0" spc="5" dirty="0">
                          <a:effectLst/>
                        </a:rPr>
                        <a:t>t</a:t>
                      </a:r>
                      <a:r>
                        <a:rPr lang="en-US" sz="2000" b="0" dirty="0">
                          <a:effectLst/>
                        </a:rPr>
                        <a:t>s</a:t>
                      </a:r>
                      <a:r>
                        <a:rPr lang="en-US" sz="2000" b="0" spc="-10" dirty="0">
                          <a:effectLst/>
                        </a:rPr>
                        <a:t> </a:t>
                      </a:r>
                      <a:r>
                        <a:rPr lang="en-US" sz="2000" b="0" spc="5" dirty="0">
                          <a:effectLst/>
                        </a:rPr>
                        <a:t>f</a:t>
                      </a:r>
                      <a:r>
                        <a:rPr lang="en-US" sz="2000" b="0" spc="-10" dirty="0">
                          <a:effectLst/>
                        </a:rPr>
                        <a:t>o</a:t>
                      </a:r>
                      <a:r>
                        <a:rPr lang="en-US" sz="2000" b="0" dirty="0">
                          <a:effectLst/>
                        </a:rPr>
                        <a:t>r</a:t>
                      </a:r>
                      <a:r>
                        <a:rPr lang="en-US" sz="2000" b="0" spc="5" dirty="0">
                          <a:effectLst/>
                        </a:rPr>
                        <a:t> </a:t>
                      </a:r>
                      <a:r>
                        <a:rPr lang="en-US" sz="2000" b="0" dirty="0">
                          <a:effectLst/>
                        </a:rPr>
                        <a:t>ad</a:t>
                      </a:r>
                      <a:r>
                        <a:rPr lang="en-US" sz="2000" b="0" spc="-10" dirty="0">
                          <a:effectLst/>
                        </a:rPr>
                        <a:t>o</a:t>
                      </a:r>
                      <a:r>
                        <a:rPr lang="en-US" sz="2000" b="0" dirty="0">
                          <a:effectLst/>
                        </a:rPr>
                        <a:t>p</a:t>
                      </a:r>
                      <a:r>
                        <a:rPr lang="en-US" sz="2000" b="0" spc="5" dirty="0">
                          <a:effectLst/>
                        </a:rPr>
                        <a:t>ti</a:t>
                      </a:r>
                      <a:r>
                        <a:rPr lang="en-US" sz="2000" b="0" dirty="0">
                          <a:effectLst/>
                        </a:rPr>
                        <a:t>ng</a:t>
                      </a:r>
                      <a:r>
                        <a:rPr lang="en-US" sz="2000" b="0" spc="-10" dirty="0">
                          <a:effectLst/>
                        </a:rPr>
                        <a:t> </a:t>
                      </a:r>
                      <a:r>
                        <a:rPr lang="en-US" sz="2000" b="0" dirty="0">
                          <a:effectLst/>
                        </a:rPr>
                        <a:t>be</a:t>
                      </a:r>
                      <a:r>
                        <a:rPr lang="en-US" sz="2000" b="0" spc="-10" dirty="0">
                          <a:effectLst/>
                        </a:rPr>
                        <a:t>s</a:t>
                      </a:r>
                      <a:r>
                        <a:rPr lang="en-US" sz="2000" b="0" dirty="0">
                          <a:effectLst/>
                        </a:rPr>
                        <a:t>t</a:t>
                      </a:r>
                      <a:r>
                        <a:rPr lang="en-US" sz="2000" b="0" spc="5" dirty="0">
                          <a:effectLst/>
                        </a:rPr>
                        <a:t> </a:t>
                      </a:r>
                      <a:r>
                        <a:rPr lang="en-US" sz="2000" b="0" spc="-10" dirty="0">
                          <a:effectLst/>
                        </a:rPr>
                        <a:t>p</a:t>
                      </a:r>
                      <a:r>
                        <a:rPr lang="en-US" sz="2000" b="0" spc="5" dirty="0">
                          <a:effectLst/>
                        </a:rPr>
                        <a:t>r</a:t>
                      </a:r>
                      <a:r>
                        <a:rPr lang="en-US" sz="2000" b="0" dirty="0">
                          <a:effectLst/>
                        </a:rPr>
                        <a:t>a</a:t>
                      </a:r>
                      <a:r>
                        <a:rPr lang="en-US" sz="2000" b="0" spc="-10" dirty="0">
                          <a:effectLst/>
                        </a:rPr>
                        <a:t>c</a:t>
                      </a:r>
                      <a:r>
                        <a:rPr lang="en-US" sz="2000" b="0" spc="5" dirty="0">
                          <a:effectLst/>
                        </a:rPr>
                        <a:t>t</a:t>
                      </a:r>
                      <a:r>
                        <a:rPr lang="en-US" sz="2000" b="0" spc="-5" dirty="0">
                          <a:effectLst/>
                        </a:rPr>
                        <a:t>i</a:t>
                      </a:r>
                      <a:r>
                        <a:rPr lang="en-US" sz="2000" b="0" dirty="0">
                          <a:effectLst/>
                        </a:rPr>
                        <a:t>ces</a:t>
                      </a:r>
                      <a:r>
                        <a:rPr lang="en-US" sz="2000" b="0" spc="-10" dirty="0">
                          <a:effectLst/>
                        </a:rPr>
                        <a:t> </a:t>
                      </a:r>
                      <a:r>
                        <a:rPr lang="en-US" sz="2000" b="0" dirty="0">
                          <a:effectLst/>
                        </a:rPr>
                        <a:t>on da</a:t>
                      </a:r>
                      <a:r>
                        <a:rPr lang="en-US" sz="2000" b="0" spc="5" dirty="0">
                          <a:effectLst/>
                        </a:rPr>
                        <a:t>t</a:t>
                      </a:r>
                      <a:r>
                        <a:rPr lang="en-US" sz="2000" b="0" dirty="0">
                          <a:effectLst/>
                        </a:rPr>
                        <a:t>a</a:t>
                      </a:r>
                      <a:r>
                        <a:rPr lang="en-US" sz="2000" b="0" spc="5" dirty="0">
                          <a:effectLst/>
                        </a:rPr>
                        <a:t> </a:t>
                      </a:r>
                      <a:r>
                        <a:rPr lang="en-US" sz="2000" b="0" dirty="0">
                          <a:effectLst/>
                        </a:rPr>
                        <a:t>F</a:t>
                      </a:r>
                      <a:r>
                        <a:rPr lang="en-US" sz="2000" b="0" spc="-5" dirty="0">
                          <a:effectLst/>
                        </a:rPr>
                        <a:t>A</a:t>
                      </a:r>
                      <a:r>
                        <a:rPr lang="en-US" sz="2000" b="0" spc="-20" dirty="0">
                          <a:effectLst/>
                        </a:rPr>
                        <a:t>I</a:t>
                      </a:r>
                      <a:r>
                        <a:rPr lang="en-US" sz="2000" b="0" dirty="0">
                          <a:effectLst/>
                        </a:rPr>
                        <a:t>R</a:t>
                      </a:r>
                      <a:r>
                        <a:rPr lang="en-US" sz="2000" b="0" spc="-5" dirty="0">
                          <a:effectLst/>
                        </a:rPr>
                        <a:t> </a:t>
                      </a:r>
                      <a:r>
                        <a:rPr lang="en-US" sz="2000" b="0" dirty="0">
                          <a:effectLst/>
                        </a:rPr>
                        <a:t>p</a:t>
                      </a:r>
                      <a:r>
                        <a:rPr lang="en-US" sz="2000" b="0" spc="5" dirty="0">
                          <a:effectLst/>
                        </a:rPr>
                        <a:t>ri</a:t>
                      </a:r>
                      <a:r>
                        <a:rPr lang="en-US" sz="2000" b="0" dirty="0">
                          <a:effectLst/>
                        </a:rPr>
                        <a:t>n</a:t>
                      </a:r>
                      <a:r>
                        <a:rPr lang="en-US" sz="2000" b="0" spc="-10" dirty="0">
                          <a:effectLst/>
                        </a:rPr>
                        <a:t>c</a:t>
                      </a:r>
                      <a:r>
                        <a:rPr lang="en-US" sz="2000" b="0" spc="5" dirty="0">
                          <a:effectLst/>
                        </a:rPr>
                        <a:t>i</a:t>
                      </a:r>
                      <a:r>
                        <a:rPr lang="en-US" sz="2000" b="0" dirty="0">
                          <a:effectLst/>
                        </a:rPr>
                        <a:t>p</a:t>
                      </a:r>
                      <a:r>
                        <a:rPr lang="en-US" sz="2000" b="0" spc="-5" dirty="0">
                          <a:effectLst/>
                        </a:rPr>
                        <a:t>l</a:t>
                      </a:r>
                      <a:r>
                        <a:rPr lang="en-US" sz="2000" b="0" dirty="0">
                          <a:effectLst/>
                        </a:rPr>
                        <a:t>e</a:t>
                      </a:r>
                      <a:r>
                        <a:rPr lang="en-US" sz="2000" b="0" spc="5" dirty="0">
                          <a:effectLst/>
                        </a:rPr>
                        <a:t>s</a:t>
                      </a:r>
                      <a:r>
                        <a:rPr lang="en-US" sz="2000" b="0" dirty="0">
                          <a:effectLst/>
                        </a:rPr>
                        <a:t>, </a:t>
                      </a:r>
                      <a:r>
                        <a:rPr lang="en-US" sz="2000" b="0" spc="-10" dirty="0">
                          <a:effectLst/>
                        </a:rPr>
                        <a:t>d</a:t>
                      </a:r>
                      <a:r>
                        <a:rPr lang="en-US" sz="2000" b="0" dirty="0">
                          <a:effectLst/>
                        </a:rPr>
                        <a:t>a</a:t>
                      </a:r>
                      <a:r>
                        <a:rPr lang="en-US" sz="2000" b="0" spc="-5" dirty="0">
                          <a:effectLst/>
                        </a:rPr>
                        <a:t>t</a:t>
                      </a:r>
                      <a:r>
                        <a:rPr lang="en-US" sz="2000" b="0" dirty="0">
                          <a:effectLst/>
                        </a:rPr>
                        <a:t>a</a:t>
                      </a:r>
                      <a:r>
                        <a:rPr lang="en-US" sz="2000" b="0" spc="-10" dirty="0">
                          <a:effectLst/>
                        </a:rPr>
                        <a:t> </a:t>
                      </a:r>
                      <a:r>
                        <a:rPr lang="en-US" sz="2000" b="0" spc="-20" dirty="0">
                          <a:effectLst/>
                        </a:rPr>
                        <a:t>m</a:t>
                      </a:r>
                      <a:r>
                        <a:rPr lang="en-US" sz="2000" b="0" dirty="0">
                          <a:effectLst/>
                        </a:rPr>
                        <a:t>ana</a:t>
                      </a:r>
                      <a:r>
                        <a:rPr lang="en-US" sz="2000" b="0" spc="-10" dirty="0">
                          <a:effectLst/>
                        </a:rPr>
                        <a:t>g</a:t>
                      </a:r>
                      <a:r>
                        <a:rPr lang="en-US" sz="2000" b="0" spc="15" dirty="0">
                          <a:effectLst/>
                        </a:rPr>
                        <a:t>e</a:t>
                      </a:r>
                      <a:r>
                        <a:rPr lang="en-US" sz="2000" b="0" spc="-20" dirty="0">
                          <a:effectLst/>
                        </a:rPr>
                        <a:t>m</a:t>
                      </a:r>
                      <a:r>
                        <a:rPr lang="en-US" sz="2000" b="0" dirty="0">
                          <a:effectLst/>
                        </a:rPr>
                        <a:t>ent</a:t>
                      </a:r>
                      <a:r>
                        <a:rPr lang="en-US" sz="2000" b="0" spc="5" dirty="0">
                          <a:effectLst/>
                        </a:rPr>
                        <a:t> </a:t>
                      </a:r>
                      <a:r>
                        <a:rPr lang="en-US" sz="2000" b="0" dirty="0">
                          <a:effectLst/>
                        </a:rPr>
                        <a:t>and da</a:t>
                      </a:r>
                      <a:r>
                        <a:rPr lang="en-US" sz="2000" b="0" spc="-5" dirty="0">
                          <a:effectLst/>
                        </a:rPr>
                        <a:t>t</a:t>
                      </a:r>
                      <a:r>
                        <a:rPr lang="en-US" sz="2000" b="0" dirty="0">
                          <a:effectLst/>
                        </a:rPr>
                        <a:t>a</a:t>
                      </a:r>
                      <a:r>
                        <a:rPr lang="en-US" sz="2000" b="0" spc="5" dirty="0">
                          <a:effectLst/>
                        </a:rPr>
                        <a:t> </a:t>
                      </a:r>
                      <a:r>
                        <a:rPr lang="en-US" sz="2000" b="0" spc="-10" dirty="0">
                          <a:effectLst/>
                        </a:rPr>
                        <a:t>s</a:t>
                      </a:r>
                      <a:r>
                        <a:rPr lang="en-US" sz="2000" b="0" spc="5" dirty="0">
                          <a:effectLst/>
                        </a:rPr>
                        <a:t>t</a:t>
                      </a:r>
                      <a:r>
                        <a:rPr lang="en-US" sz="2000" b="0" dirty="0">
                          <a:effectLst/>
                        </a:rPr>
                        <a:t>e</a:t>
                      </a:r>
                      <a:r>
                        <a:rPr lang="en-US" sz="2000" b="0" spc="-15" dirty="0">
                          <a:effectLst/>
                        </a:rPr>
                        <a:t>w</a:t>
                      </a:r>
                      <a:r>
                        <a:rPr lang="en-US" sz="2000" b="0" dirty="0">
                          <a:effectLst/>
                        </a:rPr>
                        <a:t>a</a:t>
                      </a:r>
                      <a:r>
                        <a:rPr lang="en-US" sz="2000" b="0" spc="5" dirty="0">
                          <a:effectLst/>
                        </a:rPr>
                        <a:t>r</a:t>
                      </a:r>
                      <a:r>
                        <a:rPr lang="en-US" sz="2000" b="0" dirty="0">
                          <a:effectLst/>
                        </a:rPr>
                        <a:t>d</a:t>
                      </a:r>
                      <a:r>
                        <a:rPr lang="en-US" sz="2000" b="0" spc="5" dirty="0">
                          <a:effectLst/>
                        </a:rPr>
                        <a:t>s</a:t>
                      </a:r>
                      <a:r>
                        <a:rPr lang="en-US" sz="2000" b="0" spc="-10" dirty="0">
                          <a:effectLst/>
                        </a:rPr>
                        <a:t>h</a:t>
                      </a:r>
                      <a:r>
                        <a:rPr lang="en-US" sz="2000" b="0" spc="5" dirty="0">
                          <a:effectLst/>
                        </a:rPr>
                        <a:t>i</a:t>
                      </a:r>
                      <a:r>
                        <a:rPr lang="en-US" sz="2000" b="0" dirty="0">
                          <a:effectLst/>
                        </a:rPr>
                        <a:t>p</a:t>
                      </a:r>
                      <a:r>
                        <a:rPr lang="en-US" sz="2000" b="0" spc="-10" dirty="0">
                          <a:effectLst/>
                        </a:rPr>
                        <a:t> </a:t>
                      </a:r>
                      <a:r>
                        <a:rPr lang="en-US" sz="2000" b="0" dirty="0">
                          <a:effectLst/>
                        </a:rPr>
                        <a:t>at</a:t>
                      </a:r>
                      <a:r>
                        <a:rPr lang="en-US" sz="2000" b="0" spc="-5" dirty="0">
                          <a:effectLst/>
                        </a:rPr>
                        <a:t> </a:t>
                      </a:r>
                      <a:r>
                        <a:rPr lang="en-US" sz="2000" b="0" spc="5" dirty="0">
                          <a:effectLst/>
                        </a:rPr>
                        <a:t>t</a:t>
                      </a:r>
                      <a:r>
                        <a:rPr lang="en-US" sz="2000" b="0" dirty="0">
                          <a:effectLst/>
                        </a:rPr>
                        <a:t>he</a:t>
                      </a:r>
                      <a:r>
                        <a:rPr lang="en-US" sz="2000" b="0" spc="5" dirty="0">
                          <a:effectLst/>
                        </a:rPr>
                        <a:t> </a:t>
                      </a:r>
                      <a:r>
                        <a:rPr lang="en-US" sz="2000" b="0" dirty="0" err="1" smtClean="0">
                          <a:effectLst/>
                        </a:rPr>
                        <a:t>ExPa</a:t>
                      </a:r>
                      <a:r>
                        <a:rPr lang="en-US" sz="2000" b="0" spc="-5" dirty="0" err="1" smtClean="0">
                          <a:effectLst/>
                        </a:rPr>
                        <a:t>ND</a:t>
                      </a:r>
                      <a:r>
                        <a:rPr lang="en-US" sz="2000" b="0" dirty="0" err="1" smtClean="0">
                          <a:effectLst/>
                        </a:rPr>
                        <a:t>S</a:t>
                      </a:r>
                      <a:r>
                        <a:rPr lang="en-US" sz="2000" b="0" dirty="0" smtClean="0">
                          <a:effectLst/>
                        </a:rPr>
                        <a:t> </a:t>
                      </a:r>
                      <a:r>
                        <a:rPr lang="en-US" sz="2000" b="0" spc="10" dirty="0">
                          <a:effectLst/>
                        </a:rPr>
                        <a:t>R</a:t>
                      </a:r>
                      <a:r>
                        <a:rPr lang="en-US" sz="2000" b="0" spc="-20" dirty="0">
                          <a:effectLst/>
                        </a:rPr>
                        <a:t>I</a:t>
                      </a:r>
                      <a:r>
                        <a:rPr lang="en-US" sz="2000" b="0" dirty="0">
                          <a:effectLst/>
                        </a:rPr>
                        <a:t>s</a:t>
                      </a:r>
                      <a:endParaRPr lang="fr-FR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R</a:t>
                      </a:r>
                      <a:endParaRPr lang="fr-FR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PU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9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Milestones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348290"/>
              </p:ext>
            </p:extLst>
          </p:nvPr>
        </p:nvGraphicFramePr>
        <p:xfrm>
          <a:off x="1234029" y="2032420"/>
          <a:ext cx="9947493" cy="2294849"/>
        </p:xfrm>
        <a:graphic>
          <a:graphicData uri="http://schemas.openxmlformats.org/drawingml/2006/table">
            <a:tbl>
              <a:tblPr firstRow="1" firstCol="1" lastCol="1" bandRow="1" bandCol="1">
                <a:tableStyleId>{69012ECD-51FC-41F1-AA8D-1B2483CD663E}</a:tableStyleId>
              </a:tblPr>
              <a:tblGrid>
                <a:gridCol w="1091728"/>
                <a:gridCol w="993913"/>
                <a:gridCol w="7861852"/>
              </a:tblGrid>
              <a:tr h="866678">
                <a:tc>
                  <a:txBody>
                    <a:bodyPr/>
                    <a:lstStyle/>
                    <a:p>
                      <a:pPr marL="5715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2000" spc="5" dirty="0">
                          <a:effectLst/>
                        </a:rPr>
                        <a:t>K</a:t>
                      </a:r>
                      <a:r>
                        <a:rPr lang="en-US" sz="2000" spc="-5" dirty="0">
                          <a:effectLst/>
                        </a:rPr>
                        <a:t>E</a:t>
                      </a:r>
                      <a:r>
                        <a:rPr lang="en-US" sz="2000" dirty="0">
                          <a:effectLst/>
                        </a:rPr>
                        <a:t>Y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171450" algn="ctr">
                        <a:lnSpc>
                          <a:spcPct val="100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5" dirty="0">
                          <a:effectLst/>
                        </a:rPr>
                        <a:t>D</a:t>
                      </a:r>
                      <a:r>
                        <a:rPr lang="en-US" sz="2000" b="1" dirty="0">
                          <a:effectLst/>
                        </a:rPr>
                        <a:t>ue</a:t>
                      </a:r>
                      <a:r>
                        <a:rPr lang="en-US" sz="2000" b="1" spc="65" dirty="0">
                          <a:effectLst/>
                        </a:rPr>
                        <a:t> </a:t>
                      </a:r>
                      <a:r>
                        <a:rPr lang="en-US" sz="2000" b="1" dirty="0">
                          <a:effectLst/>
                        </a:rPr>
                        <a:t>/ Mon</a:t>
                      </a:r>
                      <a:r>
                        <a:rPr lang="en-US" sz="2000" b="1" spc="5" dirty="0">
                          <a:effectLst/>
                        </a:rPr>
                        <a:t>t</a:t>
                      </a:r>
                      <a:r>
                        <a:rPr lang="en-US" sz="2000" b="1" dirty="0">
                          <a:effectLst/>
                        </a:rPr>
                        <a:t>h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Short</a:t>
                      </a:r>
                      <a:r>
                        <a:rPr lang="en-US" sz="2000" b="1" spc="-20" dirty="0">
                          <a:effectLst/>
                        </a:rPr>
                        <a:t> </a:t>
                      </a:r>
                      <a:r>
                        <a:rPr lang="en-US" sz="2000" b="1" spc="-5" dirty="0">
                          <a:effectLst/>
                        </a:rPr>
                        <a:t>D</a:t>
                      </a:r>
                      <a:r>
                        <a:rPr lang="en-US" sz="2000" b="1" dirty="0">
                          <a:effectLst/>
                        </a:rPr>
                        <a:t>e</a:t>
                      </a:r>
                      <a:r>
                        <a:rPr lang="en-US" sz="2000" b="1" spc="-10" dirty="0">
                          <a:effectLst/>
                        </a:rPr>
                        <a:t>s</a:t>
                      </a:r>
                      <a:r>
                        <a:rPr lang="en-US" sz="2000" b="1" dirty="0">
                          <a:effectLst/>
                        </a:rPr>
                        <a:t>c</a:t>
                      </a:r>
                      <a:r>
                        <a:rPr lang="en-US" sz="2000" b="1" spc="-10" dirty="0">
                          <a:effectLst/>
                        </a:rPr>
                        <a:t>r</a:t>
                      </a:r>
                      <a:r>
                        <a:rPr lang="en-US" sz="2000" b="1" spc="5" dirty="0">
                          <a:effectLst/>
                        </a:rPr>
                        <a:t>i</a:t>
                      </a:r>
                      <a:r>
                        <a:rPr lang="en-US" sz="2000" b="1" dirty="0">
                          <a:effectLst/>
                        </a:rPr>
                        <a:t>p</a:t>
                      </a:r>
                      <a:r>
                        <a:rPr lang="en-US" sz="2000" b="1" spc="-5" dirty="0">
                          <a:effectLst/>
                        </a:rPr>
                        <a:t>t</a:t>
                      </a:r>
                      <a:r>
                        <a:rPr lang="en-US" sz="2000" b="1" spc="5" dirty="0">
                          <a:effectLst/>
                        </a:rPr>
                        <a:t>i</a:t>
                      </a:r>
                      <a:r>
                        <a:rPr lang="en-US" sz="2000" b="1" dirty="0">
                          <a:effectLst/>
                        </a:rPr>
                        <a:t>on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64294">
                <a:tc>
                  <a:txBody>
                    <a:bodyPr/>
                    <a:lstStyle/>
                    <a:p>
                      <a:pPr marL="5715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 smtClean="0">
                          <a:effectLst/>
                        </a:rPr>
                        <a:t>M</a:t>
                      </a:r>
                      <a:r>
                        <a:rPr lang="en-US" sz="2000" dirty="0" smtClean="0">
                          <a:effectLst/>
                        </a:rPr>
                        <a:t>5.1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fr-FR" sz="2000" b="0" dirty="0" smtClean="0">
                          <a:effectLst/>
                        </a:rPr>
                        <a:t>24</a:t>
                      </a:r>
                      <a:endParaRPr lang="fr-FR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880" marR="57150">
                        <a:lnSpc>
                          <a:spcPts val="126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 dirty="0" smtClean="0">
                          <a:effectLst/>
                        </a:rPr>
                        <a:t>First (pilot) national training event </a:t>
                      </a:r>
                      <a:r>
                        <a:rPr lang="en-US" sz="2000" b="0" spc="-5" dirty="0" err="1" smtClean="0">
                          <a:effectLst/>
                        </a:rPr>
                        <a:t>organised</a:t>
                      </a:r>
                      <a:r>
                        <a:rPr lang="en-US" sz="2000" b="0" spc="-5" dirty="0" smtClean="0">
                          <a:effectLst/>
                        </a:rPr>
                        <a:t> and performed</a:t>
                      </a:r>
                      <a:endParaRPr lang="fr-FR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63877">
                <a:tc>
                  <a:txBody>
                    <a:bodyPr/>
                    <a:lstStyle/>
                    <a:p>
                      <a:pPr marL="5715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 smtClean="0">
                          <a:effectLst/>
                        </a:rPr>
                        <a:t>M</a:t>
                      </a:r>
                      <a:r>
                        <a:rPr lang="en-US" sz="2000" dirty="0" smtClean="0">
                          <a:effectLst/>
                        </a:rPr>
                        <a:t>5.2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32</a:t>
                      </a:r>
                      <a:endParaRPr lang="fr-FR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 dirty="0" smtClean="0">
                          <a:effectLst/>
                        </a:rPr>
                        <a:t>Training websites and e-platforms online available</a:t>
                      </a:r>
                      <a:endParaRPr lang="fr-FR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531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Risks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94067"/>
              </p:ext>
            </p:extLst>
          </p:nvPr>
        </p:nvGraphicFramePr>
        <p:xfrm>
          <a:off x="586409" y="1605038"/>
          <a:ext cx="10903227" cy="3493737"/>
        </p:xfrm>
        <a:graphic>
          <a:graphicData uri="http://schemas.openxmlformats.org/drawingml/2006/table">
            <a:tbl>
              <a:tblPr firstRow="1" firstCol="1" lastCol="1" bandRow="1" bandCol="1">
                <a:tableStyleId>{69012ECD-51FC-41F1-AA8D-1B2483CD663E}</a:tableStyleId>
              </a:tblPr>
              <a:tblGrid>
                <a:gridCol w="5471879"/>
                <a:gridCol w="1681473"/>
                <a:gridCol w="3749875"/>
              </a:tblGrid>
              <a:tr h="976013">
                <a:tc>
                  <a:txBody>
                    <a:bodyPr/>
                    <a:lstStyle/>
                    <a:p>
                      <a:pPr marL="5588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Risk</a:t>
                      </a:r>
                      <a:r>
                        <a:rPr lang="en-US" sz="2000" spc="-20" dirty="0" smtClean="0">
                          <a:effectLst/>
                        </a:rPr>
                        <a:t> </a:t>
                      </a:r>
                      <a:r>
                        <a:rPr lang="en-US" sz="2000" spc="-5" dirty="0">
                          <a:effectLst/>
                        </a:rPr>
                        <a:t>D</a:t>
                      </a:r>
                      <a:r>
                        <a:rPr lang="en-US" sz="2000" dirty="0">
                          <a:effectLst/>
                        </a:rPr>
                        <a:t>e</a:t>
                      </a:r>
                      <a:r>
                        <a:rPr lang="en-US" sz="2000" spc="-10" dirty="0">
                          <a:effectLst/>
                        </a:rPr>
                        <a:t>s</a:t>
                      </a:r>
                      <a:r>
                        <a:rPr lang="en-US" sz="2000" dirty="0">
                          <a:effectLst/>
                        </a:rPr>
                        <a:t>c</a:t>
                      </a:r>
                      <a:r>
                        <a:rPr lang="en-US" sz="2000" spc="-10" dirty="0">
                          <a:effectLst/>
                        </a:rPr>
                        <a:t>r</a:t>
                      </a:r>
                      <a:r>
                        <a:rPr lang="en-US" sz="2000" spc="5" dirty="0">
                          <a:effectLst/>
                        </a:rPr>
                        <a:t>i</a:t>
                      </a:r>
                      <a:r>
                        <a:rPr lang="en-US" sz="2000" dirty="0">
                          <a:effectLst/>
                        </a:rPr>
                        <a:t>p</a:t>
                      </a:r>
                      <a:r>
                        <a:rPr lang="en-US" sz="2000" spc="-5" dirty="0">
                          <a:effectLst/>
                        </a:rPr>
                        <a:t>t</a:t>
                      </a:r>
                      <a:r>
                        <a:rPr lang="en-US" sz="2000" spc="5" dirty="0">
                          <a:effectLst/>
                        </a:rPr>
                        <a:t>i</a:t>
                      </a:r>
                      <a:r>
                        <a:rPr lang="en-US" sz="2000" dirty="0">
                          <a:effectLst/>
                        </a:rPr>
                        <a:t>on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15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</a:rPr>
                        <a:t>T</a:t>
                      </a:r>
                      <a:r>
                        <a:rPr lang="en-US" sz="2000" dirty="0">
                          <a:effectLst/>
                        </a:rPr>
                        <a:t>ype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 marR="144780" algn="ctr">
                        <a:lnSpc>
                          <a:spcPct val="100000"/>
                        </a:lnSpc>
                        <a:spcBef>
                          <a:spcPts val="49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 smtClean="0">
                          <a:effectLst/>
                        </a:rPr>
                        <a:t>Mitigation measures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973328">
                <a:tc>
                  <a:txBody>
                    <a:bodyPr/>
                    <a:lstStyle/>
                    <a:p>
                      <a:pPr marL="55880" marR="57150">
                        <a:lnSpc>
                          <a:spcPct val="100000"/>
                        </a:lnSpc>
                        <a:spcBef>
                          <a:spcPts val="485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 dirty="0" smtClean="0">
                          <a:effectLst/>
                        </a:rPr>
                        <a:t>Receive improper documentation from the WPs to prepare training material</a:t>
                      </a:r>
                      <a:endParaRPr lang="fr-FR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Low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Continuous communication with the WP leaders</a:t>
                      </a:r>
                      <a:endParaRPr lang="fr-FR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20335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 dirty="0" smtClean="0">
                          <a:effectLst/>
                        </a:rPr>
                        <a:t>Appropriate attendance for the workshops</a:t>
                      </a:r>
                      <a:endParaRPr lang="fr-FR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5" dirty="0" smtClean="0">
                          <a:effectLst/>
                        </a:rPr>
                        <a:t>Medium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Communication activities (WP6)</a:t>
                      </a:r>
                      <a:endParaRPr lang="fr-FR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24061">
                <a:tc>
                  <a:txBody>
                    <a:bodyPr/>
                    <a:lstStyle/>
                    <a:p>
                      <a:pPr marL="55880" marR="302260">
                        <a:lnSpc>
                          <a:spcPct val="100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 dirty="0" smtClean="0">
                          <a:effectLst/>
                        </a:rPr>
                        <a:t>Appropriate usage of the e-platforms by the users</a:t>
                      </a:r>
                      <a:endParaRPr lang="fr-FR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Medium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15000"/>
                        </a:lnSpc>
                        <a:spcBef>
                          <a:spcPts val="465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</a:rPr>
                        <a:t>Communication activities (WP6)</a:t>
                      </a:r>
                      <a:endParaRPr lang="fr-FR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3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89652B6-9E79-44E5-BA45-39D810F75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WP5 Goal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DBC804F-9E79-4373-805E-5C2E822F7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388302"/>
            <a:ext cx="11257722" cy="4734201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fr-FR" dirty="0" smtClean="0"/>
              <a:t>To </a:t>
            </a:r>
            <a:r>
              <a:rPr lang="fr-FR" dirty="0" err="1" smtClean="0"/>
              <a:t>promote</a:t>
            </a:r>
            <a:r>
              <a:rPr lang="fr-FR" dirty="0" smtClean="0"/>
              <a:t> the </a:t>
            </a:r>
            <a:r>
              <a:rPr lang="fr-FR" dirty="0" err="1" smtClean="0"/>
              <a:t>outcomes</a:t>
            </a:r>
            <a:r>
              <a:rPr lang="fr-FR" dirty="0" smtClean="0"/>
              <a:t> of the catalogues and services </a:t>
            </a:r>
            <a:r>
              <a:rPr lang="fr-FR" dirty="0" err="1" smtClean="0"/>
              <a:t>provided</a:t>
            </a:r>
            <a:r>
              <a:rPr lang="fr-FR" dirty="0" smtClean="0"/>
              <a:t> by </a:t>
            </a:r>
            <a:r>
              <a:rPr lang="fr-FR" dirty="0" err="1" smtClean="0"/>
              <a:t>ExPaNDS</a:t>
            </a:r>
            <a:r>
              <a:rPr lang="fr-FR" dirty="0" smtClean="0"/>
              <a:t> for EOSC to </a:t>
            </a:r>
            <a:r>
              <a:rPr lang="fr-FR" dirty="0" err="1" smtClean="0"/>
              <a:t>reach</a:t>
            </a:r>
            <a:r>
              <a:rPr lang="fr-FR" dirty="0" smtClean="0"/>
              <a:t> a </a:t>
            </a:r>
            <a:r>
              <a:rPr lang="fr-FR" dirty="0" err="1" smtClean="0"/>
              <a:t>larger</a:t>
            </a:r>
            <a:r>
              <a:rPr lang="fr-FR" dirty="0" smtClean="0"/>
              <a:t> </a:t>
            </a:r>
            <a:r>
              <a:rPr lang="fr-FR" dirty="0" err="1" smtClean="0"/>
              <a:t>community</a:t>
            </a:r>
            <a:r>
              <a:rPr lang="fr-FR" dirty="0" smtClean="0"/>
              <a:t> of </a:t>
            </a:r>
            <a:r>
              <a:rPr lang="fr-FR" dirty="0" err="1" smtClean="0"/>
              <a:t>users</a:t>
            </a:r>
            <a:endParaRPr lang="fr-FR" dirty="0" smtClean="0"/>
          </a:p>
          <a:p>
            <a:r>
              <a:rPr lang="fr-FR" dirty="0"/>
              <a:t>To set up an e-learning </a:t>
            </a:r>
            <a:r>
              <a:rPr lang="fr-FR" dirty="0" err="1"/>
              <a:t>platform</a:t>
            </a:r>
            <a:r>
              <a:rPr lang="fr-FR" dirty="0"/>
              <a:t> and </a:t>
            </a:r>
            <a:r>
              <a:rPr lang="fr-FR" dirty="0" err="1"/>
              <a:t>develop</a:t>
            </a:r>
            <a:r>
              <a:rPr lang="fr-FR" dirty="0"/>
              <a:t> and </a:t>
            </a:r>
            <a:r>
              <a:rPr lang="fr-FR" dirty="0" err="1"/>
              <a:t>disseminate</a:t>
            </a:r>
            <a:r>
              <a:rPr lang="fr-FR" dirty="0"/>
              <a:t> training </a:t>
            </a:r>
            <a:r>
              <a:rPr lang="fr-FR" dirty="0" err="1"/>
              <a:t>material</a:t>
            </a:r>
            <a:r>
              <a:rPr lang="fr-FR" dirty="0"/>
              <a:t> for </a:t>
            </a:r>
            <a:r>
              <a:rPr lang="fr-FR" dirty="0" err="1"/>
              <a:t>both</a:t>
            </a:r>
            <a:r>
              <a:rPr lang="fr-FR" dirty="0"/>
              <a:t> staff and </a:t>
            </a:r>
            <a:r>
              <a:rPr lang="fr-FR" dirty="0" err="1"/>
              <a:t>users</a:t>
            </a:r>
            <a:r>
              <a:rPr lang="fr-FR" dirty="0"/>
              <a:t> of the Ris</a:t>
            </a:r>
          </a:p>
          <a:p>
            <a:r>
              <a:rPr lang="fr-FR" dirty="0" smtClean="0"/>
              <a:t>To </a:t>
            </a:r>
            <a:r>
              <a:rPr lang="fr-FR" dirty="0" err="1" smtClean="0"/>
              <a:t>allow</a:t>
            </a:r>
            <a:r>
              <a:rPr lang="fr-FR" dirty="0" smtClean="0"/>
              <a:t> the </a:t>
            </a:r>
            <a:r>
              <a:rPr lang="fr-FR" dirty="0" err="1" smtClean="0"/>
              <a:t>users</a:t>
            </a:r>
            <a:endParaRPr lang="fr-FR" dirty="0" smtClean="0"/>
          </a:p>
          <a:p>
            <a:pPr marL="1200150" lvl="1" indent="-457200"/>
            <a:r>
              <a:rPr lang="en-US" sz="2000" dirty="0"/>
              <a:t>To </a:t>
            </a:r>
            <a:r>
              <a:rPr lang="en-US" sz="2000" dirty="0" smtClean="0"/>
              <a:t>get to know </a:t>
            </a:r>
            <a:r>
              <a:rPr lang="en-US" sz="2000" dirty="0"/>
              <a:t>the coordinated </a:t>
            </a:r>
            <a:r>
              <a:rPr lang="en-US" sz="2000" dirty="0" err="1"/>
              <a:t>PaNOSC</a:t>
            </a:r>
            <a:r>
              <a:rPr lang="en-US" sz="2000" dirty="0"/>
              <a:t> and </a:t>
            </a:r>
            <a:r>
              <a:rPr lang="en-US" sz="2000" dirty="0" err="1"/>
              <a:t>EOSC_hub</a:t>
            </a:r>
            <a:r>
              <a:rPr lang="en-US" sz="2000" dirty="0"/>
              <a:t> metadata </a:t>
            </a:r>
            <a:r>
              <a:rPr lang="en-US" sz="2000" dirty="0" smtClean="0"/>
              <a:t>catalogues and learn how to use them at national RIs</a:t>
            </a:r>
            <a:endParaRPr lang="en-US" sz="2000" dirty="0"/>
          </a:p>
          <a:p>
            <a:pPr marL="1200150" lvl="1" indent="-457200"/>
            <a:r>
              <a:rPr lang="en-US" sz="2000" dirty="0"/>
              <a:t>To discover the set of EOSC adapted data analysis services using </a:t>
            </a:r>
            <a:r>
              <a:rPr lang="en-US" sz="2000" dirty="0" err="1" smtClean="0"/>
              <a:t>Jupyterhub</a:t>
            </a:r>
            <a:endParaRPr lang="en-US" sz="2000" dirty="0"/>
          </a:p>
          <a:p>
            <a:pPr marL="1200150" lvl="1" indent="-457200"/>
            <a:r>
              <a:rPr lang="en-US" sz="2000" dirty="0"/>
              <a:t>To learn how to deploy and support own </a:t>
            </a:r>
            <a:r>
              <a:rPr lang="en-US" sz="2000" dirty="0" smtClean="0"/>
              <a:t>workflows using data analysis services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fr-FR" dirty="0" smtClean="0"/>
              <a:t>To </a:t>
            </a:r>
            <a:r>
              <a:rPr lang="fr-FR" dirty="0"/>
              <a:t>train </a:t>
            </a:r>
            <a:r>
              <a:rPr lang="fr-FR" dirty="0" err="1"/>
              <a:t>scientists</a:t>
            </a:r>
            <a:r>
              <a:rPr lang="fr-FR" dirty="0"/>
              <a:t> on how to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/>
              <a:t>data FAIR and how to exploit FAIR data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338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89652B6-9E79-44E5-BA45-39D810F7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4" y="0"/>
            <a:ext cx="10515600" cy="1325563"/>
          </a:xfrm>
        </p:spPr>
        <p:txBody>
          <a:bodyPr/>
          <a:lstStyle/>
          <a:p>
            <a:r>
              <a:rPr lang="en-GB" sz="4000" dirty="0" smtClean="0"/>
              <a:t>Objectives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DBC804F-9E79-4373-805E-5C2E822F7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68" y="1418878"/>
            <a:ext cx="11178567" cy="3272392"/>
          </a:xfrm>
        </p:spPr>
        <p:txBody>
          <a:bodyPr>
            <a:noAutofit/>
          </a:bodyPr>
          <a:lstStyle/>
          <a:p>
            <a:r>
              <a:rPr lang="en-US" b="1" dirty="0"/>
              <a:t>Provide training materials 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2800" dirty="0"/>
              <a:t>accessible to staff and users from national </a:t>
            </a:r>
            <a:r>
              <a:rPr lang="en-US" sz="2800" dirty="0" smtClean="0"/>
              <a:t>RIs</a:t>
            </a:r>
            <a:endParaRPr lang="en-US" sz="2800" dirty="0"/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2800" dirty="0"/>
              <a:t>using EOSC data websites and e-learning platforms</a:t>
            </a:r>
            <a:r>
              <a:rPr lang="en-US" sz="2800" dirty="0" smtClean="0"/>
              <a:t>.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Organize a series of training events in :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data </a:t>
            </a:r>
            <a:r>
              <a:rPr lang="en-US" sz="2800" dirty="0"/>
              <a:t>FAIR </a:t>
            </a:r>
            <a:r>
              <a:rPr lang="en-US" sz="2800" dirty="0" smtClean="0"/>
              <a:t>principles </a:t>
            </a:r>
            <a:endParaRPr lang="en-US" sz="2800" dirty="0"/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2800" dirty="0"/>
              <a:t>data </a:t>
            </a:r>
            <a:r>
              <a:rPr lang="en-US" sz="2800" dirty="0" smtClean="0"/>
              <a:t>stewardship</a:t>
            </a:r>
            <a:endParaRPr lang="en-US" sz="2800" dirty="0"/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2800" dirty="0"/>
              <a:t>data management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2800" dirty="0"/>
              <a:t>data analysis services integrated into the EOSC </a:t>
            </a:r>
            <a:r>
              <a:rPr lang="en-US" sz="2800" dirty="0" smtClean="0"/>
              <a:t>services</a:t>
            </a:r>
            <a:endParaRPr lang="fr-FR" sz="2800" dirty="0" smtClean="0"/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241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tasks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T5.1: </a:t>
            </a:r>
            <a:r>
              <a:rPr lang="en-US" sz="2400" dirty="0" err="1"/>
              <a:t>Organising</a:t>
            </a:r>
            <a:r>
              <a:rPr lang="en-US" sz="2400" dirty="0"/>
              <a:t> at national  RIs’ a series of staff and users training events</a:t>
            </a:r>
          </a:p>
          <a:p>
            <a:pPr marL="800100" lvl="2" indent="-3429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dirty="0"/>
              <a:t>Lead partner: </a:t>
            </a:r>
            <a:r>
              <a:rPr lang="en-US" b="1" dirty="0"/>
              <a:t>SOLEIL</a:t>
            </a:r>
            <a:r>
              <a:rPr lang="en-US" dirty="0"/>
              <a:t>, Contributors: HZDR, UKRI, PSI, DESY, DLS, </a:t>
            </a:r>
            <a:r>
              <a:rPr lang="en-US" dirty="0" smtClean="0"/>
              <a:t>EGI</a:t>
            </a:r>
            <a:endParaRPr lang="en-US" dirty="0" smtClean="0"/>
          </a:p>
          <a:p>
            <a:pPr marL="457200" lvl="2" indent="0">
              <a:spcBef>
                <a:spcPts val="1000"/>
              </a:spcBef>
              <a:buNone/>
            </a:pPr>
            <a:endParaRPr lang="fr-FR" dirty="0"/>
          </a:p>
          <a:p>
            <a:r>
              <a:rPr lang="en-US" sz="2400" dirty="0"/>
              <a:t>T5.2: Evaluation of available e-platforms and provision of a training demonstrator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2000" dirty="0"/>
              <a:t>Lead partner: </a:t>
            </a:r>
            <a:r>
              <a:rPr lang="en-US" sz="2000" b="1" dirty="0"/>
              <a:t>HZDR</a:t>
            </a:r>
            <a:r>
              <a:rPr lang="en-US" sz="2000" dirty="0"/>
              <a:t>, Contributors: SOLEIL, EGI</a:t>
            </a:r>
            <a:endParaRPr lang="fr-FR" sz="2000" dirty="0"/>
          </a:p>
          <a:p>
            <a:pPr marL="457200" lvl="2" indent="0">
              <a:spcBef>
                <a:spcPts val="1000"/>
              </a:spcBef>
              <a:buNone/>
            </a:pPr>
            <a:endParaRPr lang="fr-FR" dirty="0"/>
          </a:p>
          <a:p>
            <a:r>
              <a:rPr lang="en-US" sz="2400" dirty="0"/>
              <a:t>T5.3: Collection, Preparation and Publishing  of Training material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2000" dirty="0"/>
              <a:t>Lead partner: </a:t>
            </a:r>
            <a:r>
              <a:rPr lang="en-US" sz="2000" b="1" dirty="0"/>
              <a:t>SOLEIL</a:t>
            </a:r>
            <a:r>
              <a:rPr lang="en-US" sz="2000" dirty="0"/>
              <a:t>, Contributors: HZDR, EGI, UKRI, PSI, DESY 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fr-FR" dirty="0"/>
          </a:p>
          <a:p>
            <a:r>
              <a:rPr lang="en-US" sz="2400" dirty="0"/>
              <a:t>T5.4: Monitoring and Measuring of training effectiveness</a:t>
            </a:r>
          </a:p>
          <a:p>
            <a:pPr marL="1200150" lvl="1" indent="-457200">
              <a:buFont typeface="Wingdings" panose="05000000000000000000" pitchFamily="2" charset="2"/>
              <a:buChar char="ü"/>
            </a:pPr>
            <a:r>
              <a:rPr lang="en-US" sz="2000" dirty="0"/>
              <a:t>Lead partner: </a:t>
            </a:r>
            <a:r>
              <a:rPr lang="en-US" sz="2000" b="1" dirty="0"/>
              <a:t>HZDR</a:t>
            </a:r>
            <a:r>
              <a:rPr lang="en-US" sz="2000" dirty="0"/>
              <a:t>, Contributors: SOLEIL, DLS</a:t>
            </a:r>
            <a:endParaRPr lang="fr-FR" sz="2000" dirty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040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3486" y="179773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 err="1" smtClean="0"/>
              <a:t>Task</a:t>
            </a:r>
            <a:r>
              <a:rPr lang="fr-FR" sz="4000" dirty="0" smtClean="0"/>
              <a:t> 5.1 – Staff and </a:t>
            </a:r>
            <a:r>
              <a:rPr lang="fr-FR" sz="4000" dirty="0" err="1" smtClean="0"/>
              <a:t>users</a:t>
            </a:r>
            <a:r>
              <a:rPr lang="fr-FR" sz="4000" dirty="0" smtClean="0"/>
              <a:t> training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6119" y="1631092"/>
            <a:ext cx="10587681" cy="4545871"/>
          </a:xfrm>
        </p:spPr>
        <p:txBody>
          <a:bodyPr>
            <a:normAutofit fontScale="92500" lnSpcReduction="10000"/>
          </a:bodyPr>
          <a:lstStyle/>
          <a:p>
            <a:pPr marL="0" lvl="2" indent="0">
              <a:spcBef>
                <a:spcPts val="1000"/>
              </a:spcBef>
              <a:buNone/>
            </a:pPr>
            <a:r>
              <a:rPr lang="en-US" dirty="0"/>
              <a:t>Lead partner: </a:t>
            </a:r>
            <a:r>
              <a:rPr lang="en-US" b="1" dirty="0"/>
              <a:t>SOLEIL</a:t>
            </a:r>
            <a:r>
              <a:rPr lang="en-US" dirty="0"/>
              <a:t>, Contributors: HZDR, UKRI, PSI, DESY, DLS, </a:t>
            </a:r>
            <a:r>
              <a:rPr lang="en-US" dirty="0" smtClean="0"/>
              <a:t>EGI</a:t>
            </a:r>
          </a:p>
          <a:p>
            <a:pPr marL="0" lvl="2" indent="0">
              <a:spcBef>
                <a:spcPts val="1000"/>
              </a:spcBef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accent2"/>
                </a:solidFill>
              </a:rPr>
              <a:t>WORKSHOPS TO BE ORGANISED</a:t>
            </a:r>
          </a:p>
          <a:p>
            <a:r>
              <a:rPr lang="en-US" sz="2200" b="1" dirty="0" smtClean="0"/>
              <a:t>Workshop </a:t>
            </a:r>
            <a:r>
              <a:rPr lang="en-US" sz="2200" b="1" dirty="0" smtClean="0"/>
              <a:t>to </a:t>
            </a:r>
            <a:r>
              <a:rPr lang="en-US" sz="2200" b="1" dirty="0"/>
              <a:t>promote FAIR </a:t>
            </a:r>
            <a:r>
              <a:rPr lang="en-US" sz="2200" b="1" dirty="0" smtClean="0"/>
              <a:t>principles</a:t>
            </a:r>
            <a:r>
              <a:rPr lang="en-US" sz="2200" dirty="0" smtClean="0"/>
              <a:t> (</a:t>
            </a:r>
            <a:r>
              <a:rPr lang="en-US" sz="2200" dirty="0"/>
              <a:t>M12)</a:t>
            </a:r>
            <a:endParaRPr lang="fr-FR" sz="2200" dirty="0"/>
          </a:p>
          <a:p>
            <a:r>
              <a:rPr lang="en-US" sz="2200" b="1" dirty="0" smtClean="0"/>
              <a:t>Workshop to </a:t>
            </a:r>
            <a:r>
              <a:rPr lang="en-US" sz="2200" b="1" dirty="0"/>
              <a:t>develop common rules and best practices between national RI’s </a:t>
            </a:r>
            <a:r>
              <a:rPr lang="en-US" sz="2200" dirty="0"/>
              <a:t>which build on previous work (e.g. </a:t>
            </a:r>
            <a:r>
              <a:rPr lang="en-US" sz="2200" dirty="0" err="1"/>
              <a:t>PaNdata</a:t>
            </a:r>
            <a:r>
              <a:rPr lang="en-US" sz="2200" dirty="0"/>
              <a:t>) and </a:t>
            </a:r>
            <a:r>
              <a:rPr lang="en-US" sz="2200" dirty="0" err="1"/>
              <a:t>harmonise</a:t>
            </a:r>
            <a:r>
              <a:rPr lang="en-US" sz="2200" dirty="0"/>
              <a:t> the provision of the EOSC services.(M12)</a:t>
            </a:r>
            <a:endParaRPr lang="fr-FR" sz="2200" dirty="0"/>
          </a:p>
          <a:p>
            <a:r>
              <a:rPr lang="en-US" sz="2200" b="1" dirty="0" smtClean="0"/>
              <a:t>Workshop/meeting(s</a:t>
            </a:r>
            <a:r>
              <a:rPr lang="en-US" sz="2200" b="1" dirty="0"/>
              <a:t>) to educate and train developers and facility staff on how to deploy and </a:t>
            </a:r>
            <a:r>
              <a:rPr lang="en-US" sz="2200" b="1" dirty="0" smtClean="0"/>
              <a:t>support </a:t>
            </a:r>
            <a:r>
              <a:rPr lang="en-US" sz="2200" b="1" dirty="0"/>
              <a:t>their own </a:t>
            </a:r>
            <a:r>
              <a:rPr lang="en-US" sz="2200" b="1" dirty="0" smtClean="0"/>
              <a:t>workflows</a:t>
            </a:r>
            <a:r>
              <a:rPr lang="en-US" sz="2200" dirty="0" smtClean="0"/>
              <a:t>. This </a:t>
            </a:r>
            <a:r>
              <a:rPr lang="en-US" sz="2200" dirty="0" smtClean="0"/>
              <a:t>activity </a:t>
            </a:r>
            <a:r>
              <a:rPr lang="en-US" sz="2200" dirty="0"/>
              <a:t>will be organized and performed in close collaboration with WP3 and WP4. (M25)</a:t>
            </a:r>
            <a:endParaRPr lang="fr-FR" sz="2200" dirty="0"/>
          </a:p>
          <a:p>
            <a:r>
              <a:rPr lang="en-US" sz="2200" b="1" dirty="0" smtClean="0"/>
              <a:t>Workshop </a:t>
            </a:r>
            <a:r>
              <a:rPr lang="en-US" sz="2200" b="1" dirty="0"/>
              <a:t>to educate and train metadata catalogue services </a:t>
            </a:r>
            <a:r>
              <a:rPr lang="en-US" sz="2200" dirty="0" smtClean="0"/>
              <a:t>including </a:t>
            </a:r>
            <a:r>
              <a:rPr lang="en-US" sz="2200" dirty="0"/>
              <a:t>Photon and Neutron Ontologies developed in WP3 (M34)</a:t>
            </a:r>
            <a:endParaRPr lang="fr-FR" sz="2200" dirty="0"/>
          </a:p>
          <a:p>
            <a:r>
              <a:rPr lang="en-US" sz="2200" b="1" dirty="0" smtClean="0"/>
              <a:t>Workshop/meeting(s</a:t>
            </a:r>
            <a:r>
              <a:rPr lang="en-US" sz="2200" b="1" dirty="0"/>
              <a:t>) to educate and train Photon and Neutron users in the use of the data analysis services</a:t>
            </a:r>
            <a:r>
              <a:rPr lang="en-US" sz="2200" dirty="0"/>
              <a:t>. This activity will be organized and performed in close collaboration with WP4 (M35)</a:t>
            </a:r>
            <a:endParaRPr lang="fr-FR" sz="2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60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040" y="179773"/>
            <a:ext cx="10931521" cy="1325563"/>
          </a:xfrm>
        </p:spPr>
        <p:txBody>
          <a:bodyPr>
            <a:normAutofit/>
          </a:bodyPr>
          <a:lstStyle/>
          <a:p>
            <a:r>
              <a:rPr lang="fr-FR" sz="4000" dirty="0" err="1" smtClean="0"/>
              <a:t>Task</a:t>
            </a:r>
            <a:r>
              <a:rPr lang="fr-FR" sz="4000" dirty="0" smtClean="0"/>
              <a:t> 5.2 - Evaluation of </a:t>
            </a:r>
            <a:r>
              <a:rPr lang="fr-FR" sz="4000" dirty="0" err="1" smtClean="0"/>
              <a:t>available</a:t>
            </a:r>
            <a:r>
              <a:rPr lang="fr-FR" sz="4000" dirty="0" smtClean="0"/>
              <a:t> e-</a:t>
            </a:r>
            <a:r>
              <a:rPr lang="fr-FR" sz="4000" dirty="0" err="1" smtClean="0"/>
              <a:t>plaforms</a:t>
            </a:r>
            <a:r>
              <a:rPr lang="fr-FR" sz="4000" dirty="0" smtClean="0"/>
              <a:t> / training </a:t>
            </a:r>
            <a:r>
              <a:rPr lang="fr-FR" sz="4000" dirty="0" err="1" smtClean="0"/>
              <a:t>demonstrator</a:t>
            </a:r>
            <a:r>
              <a:rPr lang="fr-FR" sz="4000" dirty="0" smtClean="0"/>
              <a:t> (</a:t>
            </a:r>
            <a:r>
              <a:rPr lang="fr-FR" sz="4000" dirty="0" err="1" smtClean="0"/>
              <a:t>Task</a:t>
            </a:r>
            <a:r>
              <a:rPr lang="fr-FR" sz="4000" dirty="0" smtClean="0"/>
              <a:t> 5.2) 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6119" y="1631092"/>
            <a:ext cx="10587681" cy="4545871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dirty="0"/>
              <a:t>Lead partner: </a:t>
            </a:r>
            <a:r>
              <a:rPr lang="en-US" sz="2000" b="1" dirty="0"/>
              <a:t>HZDR</a:t>
            </a:r>
            <a:r>
              <a:rPr lang="en-US" sz="2000" dirty="0"/>
              <a:t>, Contributors: SOLEIL, EGI</a:t>
            </a:r>
            <a:endParaRPr lang="fr-FR" sz="20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2400" b="1" dirty="0" err="1" smtClean="0">
                <a:solidFill>
                  <a:schemeClr val="accent2"/>
                </a:solidFill>
              </a:rPr>
              <a:t>Definition</a:t>
            </a:r>
            <a:r>
              <a:rPr lang="fr-FR" sz="2400" b="1" dirty="0" smtClean="0">
                <a:solidFill>
                  <a:schemeClr val="accent2"/>
                </a:solidFill>
              </a:rPr>
              <a:t> </a:t>
            </a:r>
            <a:r>
              <a:rPr lang="fr-FR" sz="2400" b="1" dirty="0">
                <a:solidFill>
                  <a:schemeClr val="accent2"/>
                </a:solidFill>
              </a:rPr>
              <a:t>of the </a:t>
            </a:r>
            <a:r>
              <a:rPr lang="fr-FR" sz="2400" b="1" dirty="0" err="1">
                <a:solidFill>
                  <a:schemeClr val="accent2"/>
                </a:solidFill>
              </a:rPr>
              <a:t>most</a:t>
            </a:r>
            <a:r>
              <a:rPr lang="fr-FR" sz="2400" b="1" dirty="0">
                <a:solidFill>
                  <a:schemeClr val="accent2"/>
                </a:solidFill>
              </a:rPr>
              <a:t> </a:t>
            </a:r>
            <a:r>
              <a:rPr lang="fr-FR" sz="2400" b="1" dirty="0" err="1">
                <a:solidFill>
                  <a:schemeClr val="accent2"/>
                </a:solidFill>
              </a:rPr>
              <a:t>suitable</a:t>
            </a:r>
            <a:r>
              <a:rPr lang="fr-FR" sz="2400" b="1" dirty="0">
                <a:solidFill>
                  <a:schemeClr val="accent2"/>
                </a:solidFill>
              </a:rPr>
              <a:t> training </a:t>
            </a:r>
            <a:r>
              <a:rPr lang="fr-FR" sz="2400" b="1" dirty="0" err="1">
                <a:solidFill>
                  <a:schemeClr val="accent2"/>
                </a:solidFill>
              </a:rPr>
              <a:t>material</a:t>
            </a:r>
            <a:r>
              <a:rPr lang="fr-FR" sz="2400" b="1" dirty="0">
                <a:solidFill>
                  <a:schemeClr val="accent2"/>
                </a:solidFill>
              </a:rPr>
              <a:t> in </a:t>
            </a:r>
            <a:r>
              <a:rPr lang="fr-FR" sz="2400" b="1" dirty="0" err="1">
                <a:solidFill>
                  <a:schemeClr val="accent2"/>
                </a:solidFill>
              </a:rPr>
              <a:t>acordance</a:t>
            </a:r>
            <a:r>
              <a:rPr lang="fr-FR" sz="2400" b="1" dirty="0">
                <a:solidFill>
                  <a:schemeClr val="accent2"/>
                </a:solidFill>
              </a:rPr>
              <a:t> </a:t>
            </a:r>
            <a:r>
              <a:rPr lang="fr-FR" sz="2400" b="1" dirty="0" err="1">
                <a:solidFill>
                  <a:schemeClr val="accent2"/>
                </a:solidFill>
              </a:rPr>
              <a:t>with</a:t>
            </a:r>
            <a:r>
              <a:rPr lang="fr-FR" sz="2400" b="1" dirty="0">
                <a:solidFill>
                  <a:schemeClr val="accent2"/>
                </a:solidFill>
              </a:rPr>
              <a:t> the </a:t>
            </a:r>
            <a:r>
              <a:rPr lang="fr-FR" sz="2400" b="1" dirty="0" err="1">
                <a:solidFill>
                  <a:schemeClr val="accent2"/>
                </a:solidFill>
              </a:rPr>
              <a:t>requirements</a:t>
            </a:r>
            <a:r>
              <a:rPr lang="fr-FR" sz="2400" b="1" dirty="0">
                <a:solidFill>
                  <a:schemeClr val="accent2"/>
                </a:solidFill>
              </a:rPr>
              <a:t> and </a:t>
            </a:r>
            <a:r>
              <a:rPr lang="fr-FR" sz="2400" b="1" dirty="0" err="1">
                <a:solidFill>
                  <a:schemeClr val="accent2"/>
                </a:solidFill>
              </a:rPr>
              <a:t>recommendations</a:t>
            </a:r>
            <a:r>
              <a:rPr lang="fr-FR" sz="2400" b="1" dirty="0">
                <a:solidFill>
                  <a:schemeClr val="accent2"/>
                </a:solidFill>
              </a:rPr>
              <a:t> made by the </a:t>
            </a:r>
            <a:r>
              <a:rPr lang="fr-FR" sz="2400" b="1" dirty="0" err="1">
                <a:solidFill>
                  <a:schemeClr val="accent2"/>
                </a:solidFill>
              </a:rPr>
              <a:t>targeted</a:t>
            </a:r>
            <a:r>
              <a:rPr lang="fr-FR" sz="2400" b="1" dirty="0">
                <a:solidFill>
                  <a:schemeClr val="accent2"/>
                </a:solidFill>
              </a:rPr>
              <a:t> e-</a:t>
            </a:r>
            <a:r>
              <a:rPr lang="fr-FR" sz="2400" b="1" dirty="0" err="1">
                <a:solidFill>
                  <a:schemeClr val="accent2"/>
                </a:solidFill>
              </a:rPr>
              <a:t>platform</a:t>
            </a:r>
            <a:r>
              <a:rPr lang="fr-FR" sz="2400" b="1" dirty="0">
                <a:solidFill>
                  <a:schemeClr val="accent2"/>
                </a:solidFill>
              </a:rPr>
              <a:t> providers </a:t>
            </a:r>
          </a:p>
          <a:p>
            <a:pPr marL="228600" lvl="1">
              <a:spcBef>
                <a:spcPts val="1200"/>
              </a:spcBef>
              <a:spcAft>
                <a:spcPts val="1200"/>
              </a:spcAft>
            </a:pPr>
            <a:r>
              <a:rPr lang="fr-FR" b="1" dirty="0" smtClean="0"/>
              <a:t>Contact </a:t>
            </a:r>
            <a:r>
              <a:rPr lang="fr-FR" b="1" dirty="0" err="1" smtClean="0"/>
              <a:t>with</a:t>
            </a:r>
            <a:r>
              <a:rPr lang="fr-FR" b="1" dirty="0" smtClean="0"/>
              <a:t> the e-</a:t>
            </a:r>
            <a:r>
              <a:rPr lang="fr-FR" b="1" dirty="0" err="1" smtClean="0"/>
              <a:t>plateform</a:t>
            </a:r>
            <a:r>
              <a:rPr lang="fr-FR" b="1" dirty="0" smtClean="0"/>
              <a:t> providers </a:t>
            </a:r>
            <a:r>
              <a:rPr lang="fr-FR" dirty="0" smtClean="0"/>
              <a:t>(ESRF for </a:t>
            </a:r>
            <a:r>
              <a:rPr lang="fr-FR" dirty="0" err="1" smtClean="0"/>
              <a:t>PaNOSC</a:t>
            </a:r>
            <a:r>
              <a:rPr lang="fr-FR" dirty="0" smtClean="0"/>
              <a:t> and EGI for EOSC-Hub) to </a:t>
            </a:r>
            <a:r>
              <a:rPr lang="fr-FR" dirty="0" err="1" smtClean="0"/>
              <a:t>define</a:t>
            </a:r>
            <a:r>
              <a:rPr lang="fr-FR" dirty="0" smtClean="0"/>
              <a:t> </a:t>
            </a:r>
            <a:r>
              <a:rPr lang="fr-FR" dirty="0" err="1" smtClean="0"/>
              <a:t>together</a:t>
            </a:r>
            <a:r>
              <a:rPr lang="fr-FR" dirty="0" smtClean="0"/>
              <a:t> the </a:t>
            </a:r>
            <a:r>
              <a:rPr lang="fr-FR" dirty="0" err="1" smtClean="0"/>
              <a:t>prerequisites</a:t>
            </a:r>
            <a:r>
              <a:rPr lang="fr-FR" dirty="0" smtClean="0"/>
              <a:t> to maximise and </a:t>
            </a:r>
            <a:r>
              <a:rPr lang="fr-FR" dirty="0" err="1" smtClean="0"/>
              <a:t>expand</a:t>
            </a:r>
            <a:r>
              <a:rPr lang="fr-FR" dirty="0" smtClean="0"/>
              <a:t> an </a:t>
            </a:r>
            <a:r>
              <a:rPr lang="fr-FR" dirty="0" err="1" smtClean="0"/>
              <a:t>appropriate</a:t>
            </a:r>
            <a:r>
              <a:rPr lang="fr-FR" dirty="0" smtClean="0"/>
              <a:t> use of the </a:t>
            </a:r>
            <a:r>
              <a:rPr lang="fr-FR" dirty="0" err="1" smtClean="0"/>
              <a:t>platforms</a:t>
            </a:r>
            <a:endParaRPr lang="fr-FR" dirty="0" smtClean="0"/>
          </a:p>
          <a:p>
            <a:pPr marL="228600" lvl="1">
              <a:spcBef>
                <a:spcPts val="1200"/>
              </a:spcBef>
              <a:spcAft>
                <a:spcPts val="1200"/>
              </a:spcAft>
            </a:pPr>
            <a:r>
              <a:rPr lang="fr-FR" b="1" dirty="0" smtClean="0"/>
              <a:t>WP2, WP3 and WP4 </a:t>
            </a:r>
            <a:r>
              <a:rPr lang="fr-FR" b="1" dirty="0" err="1" smtClean="0"/>
              <a:t>will</a:t>
            </a:r>
            <a:r>
              <a:rPr lang="fr-FR" b="1" dirty="0" smtClean="0"/>
              <a:t> </a:t>
            </a:r>
            <a:r>
              <a:rPr lang="fr-FR" b="1" dirty="0" err="1" smtClean="0"/>
              <a:t>deliver</a:t>
            </a:r>
            <a:r>
              <a:rPr lang="fr-FR" b="1" dirty="0" smtClean="0"/>
              <a:t> </a:t>
            </a:r>
            <a:r>
              <a:rPr lang="fr-FR" b="1" dirty="0" err="1" smtClean="0"/>
              <a:t>tailored</a:t>
            </a:r>
            <a:r>
              <a:rPr lang="fr-FR" b="1" dirty="0" smtClean="0"/>
              <a:t> </a:t>
            </a:r>
            <a:r>
              <a:rPr lang="fr-FR" b="1" dirty="0" err="1" smtClean="0"/>
              <a:t>specification</a:t>
            </a:r>
            <a:r>
              <a:rPr lang="fr-FR" b="1" dirty="0" smtClean="0"/>
              <a:t> for </a:t>
            </a:r>
            <a:r>
              <a:rPr lang="fr-FR" b="1" dirty="0" err="1" smtClean="0"/>
              <a:t>each</a:t>
            </a:r>
            <a:r>
              <a:rPr lang="fr-FR" b="1" dirty="0" smtClean="0"/>
              <a:t> of the online training </a:t>
            </a:r>
          </a:p>
          <a:p>
            <a:pPr marL="228600" lvl="1">
              <a:spcBef>
                <a:spcPts val="1200"/>
              </a:spcBef>
              <a:spcAft>
                <a:spcPts val="1200"/>
              </a:spcAft>
            </a:pPr>
            <a:r>
              <a:rPr lang="fr-FR" b="1" dirty="0" smtClean="0"/>
              <a:t>A </a:t>
            </a:r>
            <a:r>
              <a:rPr lang="fr-FR" b="1" dirty="0" err="1" smtClean="0"/>
              <a:t>demonstrator</a:t>
            </a:r>
            <a:r>
              <a:rPr lang="fr-FR" b="1" dirty="0" smtClean="0"/>
              <a:t> for </a:t>
            </a:r>
            <a:r>
              <a:rPr lang="fr-FR" b="1" dirty="0" err="1" smtClean="0"/>
              <a:t>using</a:t>
            </a:r>
            <a:r>
              <a:rPr lang="fr-FR" b="1" dirty="0" smtClean="0"/>
              <a:t> e-learning </a:t>
            </a:r>
            <a:r>
              <a:rPr lang="fr-FR" b="1" dirty="0" err="1" smtClean="0"/>
              <a:t>platforms</a:t>
            </a:r>
            <a:r>
              <a:rPr lang="fr-FR" b="1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developped</a:t>
            </a:r>
            <a:r>
              <a:rPr lang="fr-FR" dirty="0" smtClean="0"/>
              <a:t> and </a:t>
            </a:r>
            <a:r>
              <a:rPr lang="fr-FR" dirty="0" err="1" smtClean="0"/>
              <a:t>provided</a:t>
            </a:r>
            <a:r>
              <a:rPr lang="fr-FR" dirty="0" smtClean="0"/>
              <a:t> (M25)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59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3486" y="179773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 err="1" smtClean="0"/>
              <a:t>Task</a:t>
            </a:r>
            <a:r>
              <a:rPr lang="fr-FR" sz="4000" dirty="0" smtClean="0"/>
              <a:t> 5.3 – Collection, </a:t>
            </a:r>
            <a:r>
              <a:rPr lang="fr-FR" sz="4000" dirty="0" err="1" smtClean="0"/>
              <a:t>preparation</a:t>
            </a:r>
            <a:r>
              <a:rPr lang="fr-FR" sz="4000" dirty="0" smtClean="0"/>
              <a:t> and </a:t>
            </a:r>
            <a:r>
              <a:rPr lang="fr-FR" sz="4000" dirty="0" err="1" smtClean="0"/>
              <a:t>publishing</a:t>
            </a:r>
            <a:r>
              <a:rPr lang="fr-FR" sz="4000" dirty="0" smtClean="0"/>
              <a:t> of training </a:t>
            </a:r>
            <a:r>
              <a:rPr lang="fr-FR" sz="4000" dirty="0" err="1" smtClean="0"/>
              <a:t>materials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6119" y="1631092"/>
            <a:ext cx="10587681" cy="4545871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2000" dirty="0"/>
              <a:t>Lead partner: </a:t>
            </a:r>
            <a:r>
              <a:rPr lang="en-US" sz="2000" b="1" dirty="0"/>
              <a:t>SOLEIL</a:t>
            </a:r>
            <a:r>
              <a:rPr lang="en-US" sz="2000" dirty="0"/>
              <a:t>, Contributors: HZDR, EGI, UKRI, PSI, DESY </a:t>
            </a:r>
          </a:p>
          <a:p>
            <a:pPr marL="0" indent="0">
              <a:buNone/>
            </a:pPr>
            <a:endParaRPr lang="en-US" sz="22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accent2"/>
                </a:solidFill>
              </a:rPr>
              <a:t>STRONG CORRELATION WITH WP2, WP3 and WP4</a:t>
            </a:r>
          </a:p>
          <a:p>
            <a:r>
              <a:rPr lang="fr-FR" sz="2200" b="1" dirty="0" smtClean="0"/>
              <a:t>To </a:t>
            </a:r>
            <a:r>
              <a:rPr lang="fr-FR" sz="2200" b="1" dirty="0" err="1" smtClean="0"/>
              <a:t>provide</a:t>
            </a:r>
            <a:r>
              <a:rPr lang="fr-FR" sz="2200" b="1" dirty="0" smtClean="0"/>
              <a:t> the training </a:t>
            </a:r>
            <a:r>
              <a:rPr lang="fr-FR" sz="2200" b="1" dirty="0" err="1" smtClean="0"/>
              <a:t>materials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fo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foster</a:t>
            </a:r>
            <a:r>
              <a:rPr lang="fr-FR" sz="2200" b="1" dirty="0" smtClean="0"/>
              <a:t> the </a:t>
            </a:r>
            <a:r>
              <a:rPr lang="fr-FR" sz="2200" b="1" dirty="0" err="1" smtClean="0"/>
              <a:t>uptake</a:t>
            </a:r>
            <a:r>
              <a:rPr lang="fr-FR" sz="2200" b="1" dirty="0" smtClean="0"/>
              <a:t> of </a:t>
            </a:r>
            <a:r>
              <a:rPr lang="fr-FR" sz="2200" b="1" dirty="0" err="1" smtClean="0"/>
              <a:t>ExPaNDS</a:t>
            </a:r>
            <a:r>
              <a:rPr lang="fr-FR" sz="2200" b="1" dirty="0" smtClean="0"/>
              <a:t> services in the </a:t>
            </a:r>
            <a:r>
              <a:rPr lang="fr-FR" sz="2200" b="1" dirty="0" err="1" smtClean="0"/>
              <a:t>existing</a:t>
            </a:r>
            <a:r>
              <a:rPr lang="fr-FR" sz="2200" b="1" dirty="0" smtClean="0"/>
              <a:t> e-learning </a:t>
            </a:r>
            <a:r>
              <a:rPr lang="fr-FR" sz="2200" b="1" dirty="0" err="1" smtClean="0"/>
              <a:t>platforms</a:t>
            </a:r>
            <a:endParaRPr lang="fr-FR" sz="2200" b="1" dirty="0" smtClean="0"/>
          </a:p>
          <a:p>
            <a:r>
              <a:rPr lang="fr-FR" sz="2200" b="1" dirty="0" smtClean="0"/>
              <a:t>Collection of the </a:t>
            </a:r>
            <a:r>
              <a:rPr lang="fr-FR" sz="2200" b="1" dirty="0" err="1" smtClean="0"/>
              <a:t>material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provided</a:t>
            </a:r>
            <a:r>
              <a:rPr lang="fr-FR" sz="2200" b="1" dirty="0" smtClean="0"/>
              <a:t> by WP2, WP3 and WP4</a:t>
            </a:r>
          </a:p>
          <a:p>
            <a:r>
              <a:rPr lang="fr-FR" sz="2200" b="1" dirty="0" err="1" smtClean="0"/>
              <a:t>Preparation</a:t>
            </a:r>
            <a:r>
              <a:rPr lang="fr-FR" sz="2200" b="1" dirty="0" smtClean="0"/>
              <a:t> and publication of the training </a:t>
            </a:r>
            <a:r>
              <a:rPr lang="fr-FR" sz="2200" b="1" dirty="0" err="1" smtClean="0"/>
              <a:t>material</a:t>
            </a:r>
            <a:r>
              <a:rPr lang="fr-FR" sz="2200" b="1" dirty="0" smtClean="0"/>
              <a:t> </a:t>
            </a:r>
            <a:r>
              <a:rPr lang="fr-FR" sz="2200" dirty="0" smtClean="0"/>
              <a:t>(</a:t>
            </a:r>
            <a:r>
              <a:rPr lang="fr-FR" sz="2200" dirty="0" err="1" smtClean="0"/>
              <a:t>Moodles</a:t>
            </a:r>
            <a:r>
              <a:rPr lang="fr-FR" sz="2200" dirty="0" smtClean="0"/>
              <a:t>, Wiki medias, modules, …): </a:t>
            </a:r>
          </a:p>
          <a:p>
            <a:pPr lvl="1"/>
            <a:r>
              <a:rPr lang="fr-FR" sz="1800" dirty="0" smtClean="0"/>
              <a:t>FAIR data guidelines, </a:t>
            </a:r>
            <a:r>
              <a:rPr lang="fr-FR" sz="1800" dirty="0" err="1" smtClean="0"/>
              <a:t>common</a:t>
            </a:r>
            <a:r>
              <a:rPr lang="fr-FR" sz="1800" dirty="0" smtClean="0"/>
              <a:t> </a:t>
            </a:r>
            <a:r>
              <a:rPr lang="fr-FR" sz="1800" dirty="0" err="1" smtClean="0"/>
              <a:t>rules</a:t>
            </a:r>
            <a:r>
              <a:rPr lang="fr-FR" sz="1800" dirty="0" smtClean="0"/>
              <a:t> and best practices (</a:t>
            </a:r>
            <a:r>
              <a:rPr lang="fr-FR" sz="1800" dirty="0" err="1" smtClean="0"/>
              <a:t>Task</a:t>
            </a:r>
            <a:r>
              <a:rPr lang="fr-FR" sz="1800" dirty="0" smtClean="0"/>
              <a:t> 2.6 WP2)</a:t>
            </a:r>
          </a:p>
          <a:p>
            <a:pPr lvl="1"/>
            <a:r>
              <a:rPr lang="fr-FR" sz="1800" dirty="0" smtClean="0"/>
              <a:t>Standard </a:t>
            </a:r>
            <a:r>
              <a:rPr lang="fr-FR" sz="1800" dirty="0" err="1" smtClean="0"/>
              <a:t>dataset</a:t>
            </a:r>
            <a:r>
              <a:rPr lang="fr-FR" sz="1800" dirty="0" smtClean="0"/>
              <a:t> </a:t>
            </a:r>
            <a:r>
              <a:rPr lang="fr-FR" sz="1800" dirty="0" err="1" smtClean="0"/>
              <a:t>definition</a:t>
            </a:r>
            <a:r>
              <a:rPr lang="fr-FR" sz="1800" dirty="0" smtClean="0"/>
              <a:t> (WP3) and Photon and Neutron </a:t>
            </a:r>
            <a:r>
              <a:rPr lang="fr-FR" sz="1800" dirty="0" err="1" smtClean="0"/>
              <a:t>reference</a:t>
            </a:r>
            <a:r>
              <a:rPr lang="fr-FR" sz="1800" dirty="0" smtClean="0"/>
              <a:t> </a:t>
            </a:r>
            <a:r>
              <a:rPr lang="fr-FR" sz="1800" dirty="0" err="1" smtClean="0"/>
              <a:t>datasets</a:t>
            </a:r>
            <a:r>
              <a:rPr lang="fr-FR" sz="1800" dirty="0" smtClean="0"/>
              <a:t> (WP4)</a:t>
            </a:r>
          </a:p>
          <a:p>
            <a:pPr lvl="1"/>
            <a:r>
              <a:rPr lang="fr-FR" sz="1800" dirty="0" err="1" smtClean="0"/>
              <a:t>Londg</a:t>
            </a:r>
            <a:r>
              <a:rPr lang="fr-FR" sz="1800" dirty="0" smtClean="0"/>
              <a:t> </a:t>
            </a:r>
            <a:r>
              <a:rPr lang="fr-FR" sz="1800" dirty="0" err="1" smtClean="0"/>
              <a:t>term</a:t>
            </a:r>
            <a:r>
              <a:rPr lang="fr-FR" sz="1800" dirty="0" smtClean="0"/>
              <a:t> </a:t>
            </a:r>
            <a:r>
              <a:rPr lang="fr-FR" sz="1800" dirty="0" err="1" smtClean="0"/>
              <a:t>viability</a:t>
            </a:r>
            <a:r>
              <a:rPr lang="fr-FR" sz="1800" dirty="0" smtClean="0"/>
              <a:t> and </a:t>
            </a:r>
            <a:r>
              <a:rPr lang="fr-FR" sz="1800" dirty="0" err="1" smtClean="0"/>
              <a:t>sustainability</a:t>
            </a:r>
            <a:r>
              <a:rPr lang="fr-FR" sz="1800" dirty="0" smtClean="0"/>
              <a:t> of the data </a:t>
            </a:r>
            <a:r>
              <a:rPr lang="fr-FR" sz="1800" dirty="0" err="1" smtClean="0"/>
              <a:t>analysis</a:t>
            </a:r>
            <a:r>
              <a:rPr lang="fr-FR" sz="1800" dirty="0" smtClean="0"/>
              <a:t> services </a:t>
            </a:r>
            <a:r>
              <a:rPr lang="fr-FR" sz="1800" dirty="0" err="1" smtClean="0"/>
              <a:t>developed</a:t>
            </a:r>
            <a:r>
              <a:rPr lang="fr-FR" sz="1800" dirty="0" smtClean="0"/>
              <a:t> by </a:t>
            </a:r>
            <a:r>
              <a:rPr lang="fr-FR" sz="1800" dirty="0" err="1" smtClean="0"/>
              <a:t>ExPaNDS</a:t>
            </a:r>
            <a:r>
              <a:rPr lang="fr-FR" sz="1800" dirty="0" smtClean="0"/>
              <a:t> (</a:t>
            </a:r>
            <a:r>
              <a:rPr lang="fr-FR" sz="1800" dirty="0" err="1" smtClean="0"/>
              <a:t>task</a:t>
            </a:r>
            <a:r>
              <a:rPr lang="fr-FR" sz="1800" dirty="0" smtClean="0"/>
              <a:t> 4.5 WP4)</a:t>
            </a:r>
          </a:p>
          <a:p>
            <a:pPr lvl="1"/>
            <a:r>
              <a:rPr lang="fr-FR" sz="1800" dirty="0" smtClean="0"/>
              <a:t>…</a:t>
            </a:r>
          </a:p>
          <a:p>
            <a:pPr lvl="1"/>
            <a:endParaRPr lang="fr-FR" sz="18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37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3486" y="179773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 err="1" smtClean="0"/>
              <a:t>Task</a:t>
            </a:r>
            <a:r>
              <a:rPr lang="fr-FR" sz="4000" dirty="0" smtClean="0"/>
              <a:t> 5.4 – Monitoring and </a:t>
            </a:r>
            <a:r>
              <a:rPr lang="fr-FR" sz="4000" dirty="0" err="1" smtClean="0"/>
              <a:t>measuring</a:t>
            </a:r>
            <a:r>
              <a:rPr lang="fr-FR" sz="4000" dirty="0" smtClean="0"/>
              <a:t> of training </a:t>
            </a:r>
            <a:r>
              <a:rPr lang="fr-FR" sz="4000" dirty="0" err="1" smtClean="0"/>
              <a:t>effectiveness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6119" y="1631092"/>
            <a:ext cx="10587681" cy="4545871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2000" dirty="0"/>
              <a:t>Lead partner: </a:t>
            </a:r>
            <a:r>
              <a:rPr lang="en-US" sz="2000" b="1" dirty="0"/>
              <a:t>HZDR</a:t>
            </a:r>
            <a:r>
              <a:rPr lang="en-US" sz="2000" dirty="0"/>
              <a:t>, Contributors: SOLEIL, DLS</a:t>
            </a:r>
            <a:endParaRPr lang="fr-FR" sz="2000" dirty="0"/>
          </a:p>
          <a:p>
            <a:pPr marL="0" indent="0">
              <a:buNone/>
            </a:pPr>
            <a:endParaRPr lang="en-US" sz="24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STRONG CORRELATION WITH WP2, WP3, WP4 and WP6</a:t>
            </a:r>
          </a:p>
          <a:p>
            <a:r>
              <a:rPr lang="fr-FR" sz="2400" b="1" dirty="0" smtClean="0"/>
              <a:t>User feedback in the </a:t>
            </a:r>
            <a:r>
              <a:rPr lang="fr-FR" sz="2400" b="1" dirty="0" err="1" smtClean="0"/>
              <a:t>form</a:t>
            </a:r>
            <a:r>
              <a:rPr lang="fr-FR" sz="2400" b="1" dirty="0" smtClean="0"/>
              <a:t> of </a:t>
            </a:r>
            <a:r>
              <a:rPr lang="fr-FR" sz="2400" b="1" dirty="0" err="1" smtClean="0"/>
              <a:t>survey</a:t>
            </a:r>
            <a:r>
              <a:rPr lang="fr-FR" sz="2400" b="1" dirty="0" smtClean="0"/>
              <a:t> and usage </a:t>
            </a:r>
            <a:r>
              <a:rPr lang="fr-FR" sz="2400" b="1" dirty="0" err="1" smtClean="0"/>
              <a:t>statistics</a:t>
            </a:r>
            <a:r>
              <a:rPr lang="fr-FR" sz="2400" b="1" dirty="0" smtClean="0"/>
              <a:t> </a:t>
            </a:r>
            <a:r>
              <a:rPr lang="fr-FR" sz="2400" dirty="0" smtClean="0"/>
              <a:t>(final report)</a:t>
            </a:r>
          </a:p>
          <a:p>
            <a:pPr marL="457200" lvl="1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2916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1" y="1587086"/>
            <a:ext cx="6199230" cy="4351338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Developed self-training material</a:t>
            </a:r>
            <a:endParaRPr lang="en-US" sz="2000" b="1" dirty="0"/>
          </a:p>
          <a:p>
            <a:pPr marL="890588" lvl="1" indent="-484188">
              <a:buFont typeface="Wingdings" panose="05000000000000000000" pitchFamily="2" charset="2"/>
              <a:buChar char="ü"/>
            </a:pPr>
            <a:r>
              <a:rPr lang="en-US" sz="1800" b="1" dirty="0" smtClean="0">
                <a:solidFill>
                  <a:schemeClr val="accent2"/>
                </a:solidFill>
              </a:rPr>
              <a:t>Will be developed in </a:t>
            </a:r>
            <a:r>
              <a:rPr lang="en-US" sz="1800" b="1" dirty="0">
                <a:solidFill>
                  <a:schemeClr val="accent2"/>
                </a:solidFill>
              </a:rPr>
              <a:t>coordination with WP2, WP3,WP4 and WP6</a:t>
            </a:r>
            <a:r>
              <a:rPr lang="en-US" sz="1800" dirty="0">
                <a:solidFill>
                  <a:schemeClr val="accent2"/>
                </a:solidFill>
              </a:rPr>
              <a:t>, </a:t>
            </a:r>
          </a:p>
          <a:p>
            <a:pPr marL="890588" lvl="1" indent="-484188">
              <a:buFont typeface="Wingdings" panose="05000000000000000000" pitchFamily="2" charset="2"/>
              <a:buChar char="ü"/>
            </a:pPr>
            <a:r>
              <a:rPr lang="en-US" sz="1800" b="1" dirty="0" smtClean="0">
                <a:solidFill>
                  <a:schemeClr val="accent2"/>
                </a:solidFill>
              </a:rPr>
              <a:t>Will be made available through e-platforms developed by EOSC-hub and </a:t>
            </a:r>
            <a:r>
              <a:rPr lang="en-US" sz="1800" b="1" dirty="0" err="1" smtClean="0">
                <a:solidFill>
                  <a:schemeClr val="accent2"/>
                </a:solidFill>
              </a:rPr>
              <a:t>PaNOSC</a:t>
            </a:r>
            <a:r>
              <a:rPr lang="en-US" sz="1800" dirty="0"/>
              <a:t>. An Open </a:t>
            </a:r>
            <a:r>
              <a:rPr lang="en-US" sz="1800" dirty="0" err="1"/>
              <a:t>edX</a:t>
            </a:r>
            <a:r>
              <a:rPr lang="en-US" sz="1800" dirty="0"/>
              <a:t> platform (an open source MOOC </a:t>
            </a:r>
            <a:r>
              <a:rPr lang="en-US" sz="1800" dirty="0" smtClean="0"/>
              <a:t>platform</a:t>
            </a:r>
            <a:r>
              <a:rPr lang="en-US" sz="1800" dirty="0"/>
              <a:t>, (www.open.edx.org/) proposed and maintained by EGI will also be used</a:t>
            </a:r>
            <a:endParaRPr lang="en-US" sz="1800" dirty="0" smtClean="0"/>
          </a:p>
          <a:p>
            <a:pPr marL="742950" lvl="1" indent="0">
              <a:buNone/>
            </a:pPr>
            <a:endParaRPr lang="en-US" sz="1800" dirty="0"/>
          </a:p>
          <a:p>
            <a:r>
              <a:rPr lang="en-US" sz="2000" b="1" dirty="0"/>
              <a:t>Organize a series of workshops (</a:t>
            </a:r>
            <a:r>
              <a:rPr lang="en-US" sz="2000" b="1" dirty="0" smtClean="0"/>
              <a:t>6 training planned)</a:t>
            </a:r>
            <a:endParaRPr lang="en-US" sz="2000" b="1" dirty="0"/>
          </a:p>
          <a:p>
            <a:pPr marL="890588" lvl="1" indent="-457200">
              <a:buFont typeface="Wingdings" panose="05000000000000000000" pitchFamily="2" charset="2"/>
              <a:buChar char="ü"/>
            </a:pPr>
            <a:r>
              <a:rPr lang="en-US" sz="1800" b="1" dirty="0" smtClean="0">
                <a:solidFill>
                  <a:schemeClr val="accent2"/>
                </a:solidFill>
              </a:rPr>
              <a:t>Distributed among the participating facilities</a:t>
            </a:r>
          </a:p>
          <a:p>
            <a:pPr marL="890588" lvl="1" indent="-457200">
              <a:buFont typeface="Wingdings" panose="05000000000000000000" pitchFamily="2" charset="2"/>
              <a:buChar char="ü"/>
            </a:pPr>
            <a:r>
              <a:rPr lang="en-US" sz="1800" dirty="0" smtClean="0"/>
              <a:t>To </a:t>
            </a:r>
            <a:r>
              <a:rPr lang="en-US" sz="1800" dirty="0"/>
              <a:t>promote the outcomes of </a:t>
            </a:r>
            <a:r>
              <a:rPr lang="en-US" sz="1800" dirty="0" err="1"/>
              <a:t>ExPands</a:t>
            </a:r>
            <a:r>
              <a:rPr lang="en-US" sz="1800" dirty="0"/>
              <a:t> for EOSC</a:t>
            </a:r>
          </a:p>
          <a:p>
            <a:pPr marL="890588" lvl="1" indent="-457200">
              <a:buFont typeface="Wingdings" panose="05000000000000000000" pitchFamily="2" charset="2"/>
              <a:buChar char="ü"/>
            </a:pPr>
            <a:r>
              <a:rPr lang="en-US" sz="1800" dirty="0"/>
              <a:t>To reach a larger community of users</a:t>
            </a:r>
            <a:r>
              <a:rPr lang="en-US" sz="1800" dirty="0" smtClean="0"/>
              <a:t>.</a:t>
            </a:r>
          </a:p>
          <a:p>
            <a:pPr marL="742950" lvl="1" indent="0">
              <a:buNone/>
            </a:pPr>
            <a:endParaRPr lang="en-US" sz="1800" dirty="0"/>
          </a:p>
        </p:txBody>
      </p:sp>
      <p:grpSp>
        <p:nvGrpSpPr>
          <p:cNvPr id="16" name="Groupe 15"/>
          <p:cNvGrpSpPr/>
          <p:nvPr/>
        </p:nvGrpSpPr>
        <p:grpSpPr>
          <a:xfrm>
            <a:off x="6666366" y="1490870"/>
            <a:ext cx="5104460" cy="4097200"/>
            <a:chOff x="6427830" y="1600199"/>
            <a:chExt cx="5104460" cy="4097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830" y="1600199"/>
              <a:ext cx="5104460" cy="409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à coins arrondis 3"/>
            <p:cNvSpPr/>
            <p:nvPr/>
          </p:nvSpPr>
          <p:spPr>
            <a:xfrm>
              <a:off x="7484165" y="4790661"/>
              <a:ext cx="1272209" cy="906738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" name="Connecteur droit avec flèche 5"/>
            <p:cNvCxnSpPr>
              <a:endCxn id="4" idx="0"/>
            </p:cNvCxnSpPr>
            <p:nvPr/>
          </p:nvCxnSpPr>
          <p:spPr>
            <a:xfrm>
              <a:off x="7484165" y="3985591"/>
              <a:ext cx="636105" cy="80507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 flipH="1">
              <a:off x="8216349" y="3985591"/>
              <a:ext cx="559904" cy="80507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flipH="1">
              <a:off x="8496301" y="3969025"/>
              <a:ext cx="1515718" cy="79181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>
              <a:off x="8706679" y="5244030"/>
              <a:ext cx="497786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Rectangle à coins arrondis 16"/>
            <p:cNvSpPr/>
            <p:nvPr/>
          </p:nvSpPr>
          <p:spPr>
            <a:xfrm>
              <a:off x="9204466" y="4790661"/>
              <a:ext cx="1181926" cy="906738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à coins arrondis 17"/>
            <p:cNvSpPr/>
            <p:nvPr/>
          </p:nvSpPr>
          <p:spPr>
            <a:xfrm>
              <a:off x="10012019" y="3195430"/>
              <a:ext cx="1298711" cy="790161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à coins arrondis 18"/>
            <p:cNvSpPr/>
            <p:nvPr/>
          </p:nvSpPr>
          <p:spPr>
            <a:xfrm>
              <a:off x="6576394" y="3178864"/>
              <a:ext cx="1298711" cy="790161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à coins arrondis 19"/>
            <p:cNvSpPr/>
            <p:nvPr/>
          </p:nvSpPr>
          <p:spPr>
            <a:xfrm>
              <a:off x="8306216" y="3195429"/>
              <a:ext cx="1298711" cy="790161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501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979</Words>
  <Application>Microsoft Office PowerPoint</Application>
  <PresentationFormat>Personnalisé</PresentationFormat>
  <Paragraphs>128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WP5 : Provide training activities through EOSC platforms</vt:lpstr>
      <vt:lpstr>WP5 Goal</vt:lpstr>
      <vt:lpstr>Objectives</vt:lpstr>
      <vt:lpstr>Work tasks</vt:lpstr>
      <vt:lpstr>Task 5.1 – Staff and users training</vt:lpstr>
      <vt:lpstr>Task 5.2 - Evaluation of available e-plaforms / training demonstrator (Task 5.2) </vt:lpstr>
      <vt:lpstr>Task 5.3 – Collection, preparation and publishing of training materials</vt:lpstr>
      <vt:lpstr>Task 5.4 – Monitoring and measuring of training effectiveness</vt:lpstr>
      <vt:lpstr>Work organisation</vt:lpstr>
      <vt:lpstr>Partners involved</vt:lpstr>
      <vt:lpstr>Deliverables</vt:lpstr>
      <vt:lpstr>Milestones</vt:lpstr>
      <vt:lpstr>Risks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Cesmat</dc:creator>
  <cp:lastModifiedBy>GUIMARD Nazaré</cp:lastModifiedBy>
  <cp:revision>30</cp:revision>
  <dcterms:created xsi:type="dcterms:W3CDTF">2019-08-21T08:55:54Z</dcterms:created>
  <dcterms:modified xsi:type="dcterms:W3CDTF">2019-09-11T10:52:57Z</dcterms:modified>
</cp:coreProperties>
</file>