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43"/>
  </p:normalViewPr>
  <p:slideViewPr>
    <p:cSldViewPr>
      <p:cViewPr varScale="1">
        <p:scale>
          <a:sx n="90" d="100"/>
          <a:sy n="90" d="100"/>
        </p:scale>
        <p:origin x="8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0857-E510-2640-AFEB-0ABDCCBE3B5C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0734D-3EDE-F64B-8E02-5996A2E42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5736" y="3886200"/>
            <a:ext cx="5328592" cy="17526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2839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(blau-ro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59632" y="2204864"/>
            <a:ext cx="6552728" cy="1730624"/>
          </a:xfrm>
        </p:spPr>
        <p:txBody>
          <a:bodyPr>
            <a:normAutofit/>
          </a:bodyPr>
          <a:lstStyle>
            <a:lvl1pPr algn="l" rtl="0">
              <a:defRPr lang="de-DE" sz="2600" b="1" i="0" u="none" strike="noStrike" baseline="30000" smtClean="0"/>
            </a:lvl1pPr>
          </a:lstStyle>
          <a:p>
            <a:pPr rtl="0"/>
            <a:r>
              <a:rPr lang="de-DE" sz="3700" b="1" i="0" u="none" strike="noStrike" baseline="30000" dirty="0" err="1" smtClean="0">
                <a:solidFill>
                  <a:srgbClr val="C0092A"/>
                </a:solidFill>
                <a:latin typeface="Arial"/>
              </a:rPr>
              <a:t>Acknowledgements</a:t>
            </a:r>
            <a:r>
              <a:rPr lang="de-DE" sz="4500" b="1" i="0" u="none" strike="noStrike" baseline="30000" dirty="0" smtClean="0">
                <a:solidFill>
                  <a:srgbClr val="C0092A"/>
                </a:solidFill>
                <a:latin typeface="Arial"/>
              </a:rPr>
              <a:t/>
            </a:r>
            <a:br>
              <a:rPr lang="de-DE" sz="4500" b="1" i="0" u="none" strike="noStrike" baseline="30000" dirty="0" smtClean="0">
                <a:solidFill>
                  <a:srgbClr val="C0092A"/>
                </a:solidFill>
                <a:latin typeface="Arial"/>
              </a:rPr>
            </a:br>
            <a:r>
              <a:rPr lang="de-DE" sz="1500" b="0" i="0" u="none" strike="noStrike" baseline="30000" dirty="0" smtClean="0">
                <a:solidFill>
                  <a:srgbClr val="000000"/>
                </a:solidFill>
                <a:latin typeface="Minion Pro"/>
              </a:rPr>
              <a:t/>
            </a:r>
            <a:br>
              <a:rPr lang="de-DE" sz="1500" b="0" i="0" u="none" strike="noStrike" baseline="30000" dirty="0" smtClean="0">
                <a:solidFill>
                  <a:srgbClr val="000000"/>
                </a:solidFill>
                <a:latin typeface="Minion Pro"/>
              </a:rPr>
            </a:br>
            <a:r>
              <a:rPr lang="en-US" sz="2100" b="0" i="0" u="none" strike="noStrike" baseline="30000" dirty="0" smtClean="0">
                <a:solidFill>
                  <a:srgbClr val="4B5069"/>
                </a:solidFill>
                <a:latin typeface="Arial"/>
              </a:rPr>
              <a:t>This talk is supported by the Cluster of Excellence “Precision Physics, </a:t>
            </a:r>
            <a:br>
              <a:rPr lang="en-US" sz="2100" b="0" i="0" u="none" strike="noStrike" baseline="30000" dirty="0" smtClean="0">
                <a:solidFill>
                  <a:srgbClr val="4B5069"/>
                </a:solidFill>
                <a:latin typeface="Arial"/>
              </a:rPr>
            </a:br>
            <a:r>
              <a:rPr lang="en-US" sz="2100" b="0" i="0" u="none" strike="noStrike" baseline="30000" dirty="0" smtClean="0">
                <a:solidFill>
                  <a:srgbClr val="4B5069"/>
                </a:solidFill>
                <a:latin typeface="Arial"/>
              </a:rPr>
              <a:t>Fundamental Interactions, and Structure of Matter” (PRISMA) funded by </a:t>
            </a:r>
            <a:br>
              <a:rPr lang="en-US" sz="2100" b="0" i="0" u="none" strike="noStrike" baseline="30000" dirty="0" smtClean="0">
                <a:solidFill>
                  <a:srgbClr val="4B5069"/>
                </a:solidFill>
                <a:latin typeface="Arial"/>
              </a:rPr>
            </a:br>
            <a:r>
              <a:rPr lang="en-US" sz="2100" b="0" i="0" u="none" strike="noStrike" baseline="30000" dirty="0" smtClean="0">
                <a:solidFill>
                  <a:srgbClr val="4B5069"/>
                </a:solidFill>
                <a:latin typeface="Arial"/>
              </a:rPr>
              <a:t>the German Research Foundation (DFG) within the German Excellence Initiative. </a:t>
            </a:r>
            <a:r>
              <a:rPr lang="en-US" sz="2600" b="0" i="0" u="none" strike="noStrike" baseline="30000" dirty="0" smtClean="0">
                <a:solidFill>
                  <a:srgbClr val="4B5069"/>
                </a:solidFill>
                <a:latin typeface="Arial"/>
              </a:rPr>
              <a:t/>
            </a:r>
            <a:br>
              <a:rPr lang="en-US" sz="2600" b="0" i="0" u="none" strike="noStrike" baseline="30000" dirty="0" smtClean="0">
                <a:solidFill>
                  <a:srgbClr val="4B5069"/>
                </a:solidFill>
                <a:latin typeface="Arial"/>
              </a:rPr>
            </a:br>
            <a:r>
              <a:rPr lang="en-US" sz="2600" b="0" i="0" u="none" strike="noStrike" baseline="30000" dirty="0" smtClean="0">
                <a:solidFill>
                  <a:srgbClr val="4B5069"/>
                </a:solidFill>
                <a:latin typeface="Arial"/>
              </a:rPr>
              <a:t/>
            </a:r>
            <a:br>
              <a:rPr lang="en-US" sz="2600" b="0" i="0" u="none" strike="noStrike" baseline="30000" dirty="0" smtClean="0">
                <a:solidFill>
                  <a:srgbClr val="4B5069"/>
                </a:solidFill>
                <a:latin typeface="Arial"/>
              </a:rPr>
            </a:br>
            <a:r>
              <a:rPr lang="de-DE" sz="2600" b="1" i="0" u="none" strike="noStrike" baseline="30000" dirty="0" err="1" smtClean="0">
                <a:solidFill>
                  <a:srgbClr val="4B5069"/>
                </a:solidFill>
                <a:latin typeface="Arial"/>
              </a:rPr>
              <a:t>Visit</a:t>
            </a:r>
            <a:r>
              <a:rPr lang="de-DE" sz="2600" b="1" i="0" u="none" strike="noStrike" baseline="30000" dirty="0" smtClean="0">
                <a:solidFill>
                  <a:srgbClr val="4B5069"/>
                </a:solidFill>
                <a:latin typeface="Arial"/>
              </a:rPr>
              <a:t> </a:t>
            </a:r>
            <a:r>
              <a:rPr lang="de-DE" sz="2600" b="1" i="0" u="none" strike="noStrike" baseline="30000" dirty="0" err="1" smtClean="0">
                <a:solidFill>
                  <a:srgbClr val="4B5069"/>
                </a:solidFill>
                <a:latin typeface="Arial"/>
              </a:rPr>
              <a:t>us</a:t>
            </a:r>
            <a:r>
              <a:rPr lang="de-DE" sz="2600" b="1" i="0" u="none" strike="noStrike" baseline="30000" dirty="0" smtClean="0">
                <a:solidFill>
                  <a:srgbClr val="4B5069"/>
                </a:solidFill>
                <a:latin typeface="Arial"/>
              </a:rPr>
              <a:t> @ www.prisma.uni-mainz.de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732240" y="6309320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35BBB6B-97E5-44EB-8D69-EB1FDA2592E8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6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35274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0506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864917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rgbClr val="50506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2648893"/>
            <a:ext cx="8460432" cy="0"/>
          </a:xfrm>
          <a:prstGeom prst="line">
            <a:avLst/>
          </a:prstGeom>
          <a:ln w="28575">
            <a:solidFill>
              <a:srgbClr val="C80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85184"/>
            <a:ext cx="3175731" cy="999297"/>
          </a:xfrm>
          <a:prstGeom prst="rect">
            <a:avLst/>
          </a:prstGeom>
        </p:spPr>
      </p:pic>
      <p:sp>
        <p:nvSpPr>
          <p:cNvPr id="10" name="Textplatzhalter 2"/>
          <p:cNvSpPr>
            <a:spLocks noGrp="1"/>
          </p:cNvSpPr>
          <p:nvPr>
            <p:ph type="body" idx="12" hasCustomPrompt="1"/>
          </p:nvPr>
        </p:nvSpPr>
        <p:spPr>
          <a:xfrm>
            <a:off x="4355976" y="5334387"/>
            <a:ext cx="4104456" cy="90292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rgbClr val="50506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z="2000" dirty="0" smtClean="0"/>
              <a:t>Autor eintragen …</a:t>
            </a:r>
          </a:p>
          <a:p>
            <a:r>
              <a:rPr lang="de-DE" sz="2000" dirty="0" smtClean="0"/>
              <a:t>Präsentationsort eintragen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28713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(Aufzählu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 b="1">
                <a:solidFill>
                  <a:srgbClr val="C80A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2800">
                <a:solidFill>
                  <a:srgbClr val="505064"/>
                </a:solidFill>
              </a:defRPr>
            </a:lvl1pPr>
            <a:lvl2pPr marL="742950" indent="-285750">
              <a:buClr>
                <a:srgbClr val="C80A14"/>
              </a:buClr>
              <a:buSzPct val="70000"/>
              <a:buFont typeface="Arial" pitchFamily="34" charset="0"/>
              <a:buChar char="►"/>
              <a:defRPr sz="2400">
                <a:solidFill>
                  <a:srgbClr val="505064"/>
                </a:solidFill>
              </a:defRPr>
            </a:lvl2pPr>
            <a:lvl3pPr marL="1143000" indent="-228600">
              <a:buClr>
                <a:srgbClr val="C80A14"/>
              </a:buClr>
              <a:buSzPct val="70000"/>
              <a:buFont typeface="Arial" pitchFamily="34" charset="0"/>
              <a:buChar char="►"/>
              <a:defRPr sz="2000">
                <a:solidFill>
                  <a:srgbClr val="505064"/>
                </a:solidFill>
              </a:defRPr>
            </a:lvl3pPr>
            <a:lvl4pPr>
              <a:buClr>
                <a:srgbClr val="505064"/>
              </a:buClr>
              <a:defRPr sz="1600">
                <a:solidFill>
                  <a:srgbClr val="505064"/>
                </a:solidFill>
              </a:defRPr>
            </a:lvl4pPr>
            <a:lvl5pPr>
              <a:buClr>
                <a:srgbClr val="505064"/>
              </a:buClr>
              <a:defRPr sz="1800">
                <a:solidFill>
                  <a:srgbClr val="505064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3A8689-D8EF-4868-B445-6748333F880F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1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rgbClr val="C80A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536BEC-0327-474C-A6B9-D8F5A192CCB7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  <p:sp>
        <p:nvSpPr>
          <p:cNvPr id="12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2000" baseline="0">
                <a:solidFill>
                  <a:srgbClr val="505064"/>
                </a:solidFill>
              </a:defRPr>
            </a:lvl1pPr>
            <a:lvl2pPr marL="742950" indent="-285750">
              <a:buClr>
                <a:srgbClr val="C80A14"/>
              </a:buClr>
              <a:buSzPct val="70000"/>
              <a:buFont typeface="Arial" pitchFamily="34" charset="0"/>
              <a:buChar char="►"/>
              <a:defRPr sz="2400">
                <a:solidFill>
                  <a:srgbClr val="505064"/>
                </a:solidFill>
              </a:defRPr>
            </a:lvl2pPr>
            <a:lvl3pPr marL="1143000" indent="-228600">
              <a:buClr>
                <a:srgbClr val="C80A14"/>
              </a:buClr>
              <a:buSzPct val="70000"/>
              <a:buFont typeface="Arial" pitchFamily="34" charset="0"/>
              <a:buChar char="►"/>
              <a:defRPr sz="2000">
                <a:solidFill>
                  <a:srgbClr val="505064"/>
                </a:solidFill>
              </a:defRPr>
            </a:lvl3pPr>
            <a:lvl4pPr>
              <a:buClr>
                <a:srgbClr val="505064"/>
              </a:buClr>
              <a:defRPr sz="1600">
                <a:solidFill>
                  <a:srgbClr val="505064"/>
                </a:solidFill>
              </a:defRPr>
            </a:lvl4pPr>
            <a:lvl5pPr>
              <a:buClr>
                <a:srgbClr val="505064"/>
              </a:buClr>
              <a:defRPr sz="1800">
                <a:solidFill>
                  <a:srgbClr val="505064"/>
                </a:solidFill>
              </a:defRPr>
            </a:lvl5pPr>
          </a:lstStyle>
          <a:p>
            <a:pPr lvl="0"/>
            <a:r>
              <a:rPr lang="de-DE" dirty="0" smtClean="0"/>
              <a:t>Textmasterformat – Fließtext linksbündig</a:t>
            </a:r>
          </a:p>
        </p:txBody>
      </p:sp>
    </p:spTree>
    <p:extLst>
      <p:ext uri="{BB962C8B-B14F-4D97-AF65-F5344CB8AC3E}">
        <p14:creationId xmlns:p14="http://schemas.microsoft.com/office/powerpoint/2010/main" val="106801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rgbClr val="C80A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80A14"/>
              </a:buClr>
              <a:buSzPct val="70000"/>
              <a:buFont typeface="Arial" pitchFamily="34" charset="0"/>
              <a:buChar char="►"/>
              <a:defRPr sz="2800">
                <a:solidFill>
                  <a:srgbClr val="505064"/>
                </a:solidFill>
              </a:defRPr>
            </a:lvl1pPr>
            <a:lvl2pPr marL="742950" indent="-285750">
              <a:buClr>
                <a:srgbClr val="C80A14"/>
              </a:buClr>
              <a:buSzPct val="70000"/>
              <a:buFont typeface="Arial" pitchFamily="34" charset="0"/>
              <a:buChar char="►"/>
              <a:defRPr sz="2400">
                <a:solidFill>
                  <a:srgbClr val="505064"/>
                </a:solidFill>
              </a:defRPr>
            </a:lvl2pPr>
            <a:lvl3pPr marL="1143000" indent="-228600">
              <a:buClr>
                <a:srgbClr val="505064"/>
              </a:buClr>
              <a:buFont typeface="Calibri" pitchFamily="34" charset="0"/>
              <a:buChar char="‒"/>
              <a:defRPr sz="2000">
                <a:solidFill>
                  <a:srgbClr val="505064"/>
                </a:solidFill>
              </a:defRPr>
            </a:lvl3pPr>
            <a:lvl4pPr marL="1600200" indent="-228600">
              <a:buClr>
                <a:srgbClr val="505064"/>
              </a:buClr>
              <a:buFont typeface="Arial" pitchFamily="34" charset="0"/>
              <a:buChar char="»"/>
              <a:defRPr sz="1800">
                <a:solidFill>
                  <a:srgbClr val="505064"/>
                </a:solidFill>
              </a:defRPr>
            </a:lvl4pPr>
            <a:lvl5pPr>
              <a:defRPr sz="1800">
                <a:solidFill>
                  <a:srgbClr val="5050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80A14"/>
              </a:buClr>
              <a:buSzPct val="70000"/>
              <a:buFont typeface="Arial" pitchFamily="34" charset="0"/>
              <a:buChar char="►"/>
              <a:defRPr sz="2800"/>
            </a:lvl1pPr>
            <a:lvl2pPr marL="742950" indent="-285750">
              <a:buClr>
                <a:srgbClr val="C80A14"/>
              </a:buClr>
              <a:buSzPct val="70000"/>
              <a:buFont typeface="Arial" pitchFamily="34" charset="0"/>
              <a:buChar char="►"/>
              <a:defRPr sz="2400"/>
            </a:lvl2pPr>
            <a:lvl3pPr marL="1143000" indent="-228600">
              <a:buClr>
                <a:srgbClr val="505064"/>
              </a:buClr>
              <a:buFont typeface="Calibri" pitchFamily="34" charset="0"/>
              <a:buChar char="‒"/>
              <a:defRPr sz="2000"/>
            </a:lvl3pPr>
            <a:lvl4pPr marL="1600200" indent="-228600">
              <a:buClr>
                <a:srgbClr val="505064"/>
              </a:buClr>
              <a:buFont typeface="Arial" pitchFamily="34" charset="0"/>
              <a:buChar char="»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64164A-D381-42C3-8033-655E6A3184A6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11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rgbClr val="C80A1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36FD06-FB3B-46A4-A489-AE10A3DB70FD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6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5C71FA-258C-4B85-BDC0-58E5ABC1AE97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  <p:sp>
        <p:nvSpPr>
          <p:cNvPr id="12" name="Titel 1"/>
          <p:cNvSpPr txBox="1">
            <a:spLocks/>
          </p:cNvSpPr>
          <p:nvPr userDrawn="1"/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0506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1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 userDrawn="1"/>
        </p:nvSpPr>
        <p:spPr>
          <a:xfrm>
            <a:off x="-37930" y="6525344"/>
            <a:ext cx="9181930" cy="369332"/>
          </a:xfrm>
          <a:prstGeom prst="rect">
            <a:avLst/>
          </a:prstGeom>
          <a:solidFill>
            <a:srgbClr val="505064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88224" y="6520259"/>
            <a:ext cx="10081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5783F9-730A-42FD-B5C0-C60E52D8AB13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00336" y="6520259"/>
            <a:ext cx="527186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e-DE" b="1" smtClean="0">
                <a:solidFill>
                  <a:prstClr val="white"/>
                </a:solidFill>
              </a:rPr>
              <a:t>Cluster of Excellence</a:t>
            </a:r>
            <a:endParaRPr lang="de-DE" b="1" dirty="0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520259"/>
            <a:ext cx="586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578253"/>
            <a:ext cx="324036" cy="2484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575220"/>
            <a:ext cx="720080" cy="22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9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(blau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59632" y="2204864"/>
            <a:ext cx="6552728" cy="1730624"/>
          </a:xfrm>
        </p:spPr>
        <p:txBody>
          <a:bodyPr>
            <a:normAutofit/>
          </a:bodyPr>
          <a:lstStyle>
            <a:lvl1pPr algn="l" rtl="0">
              <a:defRPr lang="de-DE" sz="2600" b="1" i="0" u="none" strike="noStrike" baseline="30000" smtClean="0"/>
            </a:lvl1pPr>
          </a:lstStyle>
          <a:p>
            <a:pPr rtl="0"/>
            <a:r>
              <a:rPr lang="de-DE" sz="3700" b="1" i="0" u="none" strike="noStrike" baseline="30000" dirty="0" err="1" smtClean="0">
                <a:solidFill>
                  <a:srgbClr val="FFFFFF"/>
                </a:solidFill>
                <a:latin typeface="Arial"/>
              </a:rPr>
              <a:t>Acknowledgements</a:t>
            </a:r>
            <a:r>
              <a:rPr lang="de-DE" sz="4500" b="1" i="0" u="none" strike="noStrike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de-DE" sz="4500" b="1" i="0" u="none" strike="noStrike" baseline="30000" dirty="0" smtClean="0">
                <a:solidFill>
                  <a:srgbClr val="FFFFFF"/>
                </a:solidFill>
                <a:latin typeface="Arial"/>
              </a:rPr>
            </a:br>
            <a:r>
              <a:rPr lang="de-DE" sz="1500" b="0" i="0" u="none" strike="noStrike" baseline="30000" dirty="0" smtClean="0">
                <a:solidFill>
                  <a:srgbClr val="FFFFFF"/>
                </a:solidFill>
                <a:latin typeface="Minion Pro"/>
              </a:rPr>
              <a:t/>
            </a:r>
            <a:br>
              <a:rPr lang="de-DE" sz="1500" b="0" i="0" u="none" strike="noStrike" baseline="30000" dirty="0" smtClean="0">
                <a:solidFill>
                  <a:srgbClr val="FFFFFF"/>
                </a:solidFill>
                <a:latin typeface="Minion Pro"/>
              </a:rPr>
            </a:br>
            <a:r>
              <a:rPr lang="en-US" sz="2100" b="0" i="0" u="none" strike="noStrike" baseline="30000" dirty="0" smtClean="0">
                <a:solidFill>
                  <a:srgbClr val="FFFFFF"/>
                </a:solidFill>
                <a:latin typeface="Arial"/>
              </a:rPr>
              <a:t>This talk is supported by the Cluster of Excellence “Precision Physics, </a:t>
            </a:r>
            <a:br>
              <a:rPr lang="en-US" sz="2100" b="0" i="0" u="none" strike="noStrike" baseline="30000" dirty="0" smtClean="0">
                <a:solidFill>
                  <a:srgbClr val="FFFFFF"/>
                </a:solidFill>
                <a:latin typeface="Arial"/>
              </a:rPr>
            </a:br>
            <a:r>
              <a:rPr lang="en-US" sz="2100" b="0" i="0" u="none" strike="noStrike" baseline="30000" dirty="0" smtClean="0">
                <a:solidFill>
                  <a:srgbClr val="FFFFFF"/>
                </a:solidFill>
                <a:latin typeface="Arial"/>
              </a:rPr>
              <a:t>Fundamental Interactions, and Structure of Matter” (PRISMA) funded by </a:t>
            </a:r>
            <a:br>
              <a:rPr lang="en-US" sz="2100" b="0" i="0" u="none" strike="noStrike" baseline="30000" dirty="0" smtClean="0">
                <a:solidFill>
                  <a:srgbClr val="FFFFFF"/>
                </a:solidFill>
                <a:latin typeface="Arial"/>
              </a:rPr>
            </a:br>
            <a:r>
              <a:rPr lang="en-US" sz="2100" b="0" i="0" u="none" strike="noStrike" baseline="30000" dirty="0" smtClean="0">
                <a:solidFill>
                  <a:srgbClr val="FFFFFF"/>
                </a:solidFill>
                <a:latin typeface="Arial"/>
              </a:rPr>
              <a:t>the German Research Foundation (DFG) within the German Excellence Initiative. </a:t>
            </a:r>
            <a:r>
              <a:rPr lang="en-US" sz="2600" b="0" i="0" u="none" strike="noStrike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600" b="0" i="0" u="none" strike="noStrike" baseline="30000" dirty="0" smtClean="0">
                <a:solidFill>
                  <a:srgbClr val="FFFFFF"/>
                </a:solidFill>
                <a:latin typeface="Arial"/>
              </a:rPr>
            </a:br>
            <a:r>
              <a:rPr lang="en-US" sz="2600" b="0" i="0" u="none" strike="noStrike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600" b="0" i="0" u="none" strike="noStrike" baseline="30000" dirty="0" smtClean="0">
                <a:solidFill>
                  <a:srgbClr val="FFFFFF"/>
                </a:solidFill>
                <a:latin typeface="Arial"/>
              </a:rPr>
            </a:br>
            <a:r>
              <a:rPr lang="de-DE" sz="2600" b="1" i="0" u="none" strike="noStrike" baseline="30000" dirty="0" err="1" smtClean="0">
                <a:solidFill>
                  <a:srgbClr val="FFFFFF"/>
                </a:solidFill>
                <a:latin typeface="Arial"/>
              </a:rPr>
              <a:t>Visit</a:t>
            </a:r>
            <a:r>
              <a:rPr lang="de-DE" sz="2600" b="1" i="0" u="none" strike="noStrike" baseline="30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DE" sz="2600" b="1" i="0" u="none" strike="noStrike" baseline="30000" dirty="0" err="1" smtClean="0">
                <a:solidFill>
                  <a:srgbClr val="FFFFFF"/>
                </a:solidFill>
                <a:latin typeface="Arial"/>
              </a:rPr>
              <a:t>us</a:t>
            </a:r>
            <a:r>
              <a:rPr lang="de-DE" sz="2600" b="1" i="0" u="none" strike="noStrike" baseline="30000" dirty="0" smtClean="0">
                <a:solidFill>
                  <a:srgbClr val="FFFFFF"/>
                </a:solidFill>
                <a:latin typeface="Arial"/>
              </a:rPr>
              <a:t> @ www.prisma.uni-mainz.de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732240" y="6309320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538DD6C9-13C9-47AD-A727-E6588641D34B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9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77136" y="6520259"/>
            <a:ext cx="1043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8A3EFB3-05DB-4312-A4FF-4A61FE7D120B}" type="datetime1">
              <a:rPr lang="de-DE" smtClean="0">
                <a:solidFill>
                  <a:prstClr val="white"/>
                </a:solidFill>
              </a:rPr>
              <a:pPr/>
              <a:t>19.08.19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59632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smtClean="0">
                <a:solidFill>
                  <a:prstClr val="white"/>
                </a:solidFill>
              </a:rPr>
              <a:t>Cluster of Excellence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520259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7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C80A1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80A14"/>
        </a:buClr>
        <a:buSzPct val="70000"/>
        <a:buFont typeface="Arial" pitchFamily="34" charset="0"/>
        <a:buChar char="►"/>
        <a:defRPr sz="3200" kern="1200">
          <a:solidFill>
            <a:srgbClr val="50506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80A14"/>
        </a:buClr>
        <a:buSzPct val="70000"/>
        <a:buFont typeface="Arial" pitchFamily="34" charset="0"/>
        <a:buChar char="►"/>
        <a:defRPr sz="2800" kern="1200">
          <a:solidFill>
            <a:srgbClr val="50506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05064"/>
        </a:buClr>
        <a:buFont typeface="Symbol" pitchFamily="18" charset="2"/>
        <a:buChar char="-"/>
        <a:defRPr sz="2400" kern="1200">
          <a:solidFill>
            <a:srgbClr val="50506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05064"/>
        </a:buClr>
        <a:buFont typeface="Arial" pitchFamily="34" charset="0"/>
        <a:buChar char="»"/>
        <a:defRPr sz="2000" kern="1200">
          <a:solidFill>
            <a:srgbClr val="50506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0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69BA5-88D4-471A-9C47-F7F059789784}" type="slidenum">
              <a:rPr lang="de-DE" smtClean="0">
                <a:solidFill>
                  <a:prstClr val="white"/>
                </a:solidFill>
              </a:rPr>
              <a:pPr/>
              <a:t>1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95536" y="260648"/>
            <a:ext cx="6984776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C80A1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Lattice QCD</a:t>
            </a:r>
            <a:endParaRPr lang="de-DE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288" y="1187874"/>
            <a:ext cx="4767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000" kern="0" dirty="0" smtClean="0">
                <a:solidFill>
                  <a:prstClr val="black"/>
                </a:solidFill>
              </a:rPr>
              <a:t>Workflow of typical Lattice QCD calculation:</a:t>
            </a:r>
            <a:endParaRPr lang="en-GB" sz="2000" kern="0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5617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Generation of gauge ensembles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Calculation of observables on gauge field backgrounds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401096"/>
            <a:ext cx="622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(see also document circulated by </a:t>
            </a:r>
            <a:r>
              <a:rPr lang="en-GB" dirty="0" err="1" smtClean="0"/>
              <a:t>Frithjof</a:t>
            </a:r>
            <a:r>
              <a:rPr lang="en-GB" dirty="0" smtClean="0"/>
              <a:t> </a:t>
            </a:r>
            <a:r>
              <a:rPr lang="en-GB" dirty="0" err="1" smtClean="0"/>
              <a:t>Karsch</a:t>
            </a:r>
            <a:r>
              <a:rPr lang="en-GB" dirty="0" smtClean="0"/>
              <a:t> on behalf of the</a:t>
            </a:r>
            <a:br>
              <a:rPr lang="en-GB" dirty="0" smtClean="0"/>
            </a:br>
            <a:r>
              <a:rPr lang="en-GB" dirty="0" smtClean="0"/>
              <a:t> German Lattice QCD community)</a:t>
            </a:r>
            <a:endParaRPr lang="en-GB" dirty="0"/>
          </a:p>
        </p:txBody>
      </p:sp>
      <p:sp>
        <p:nvSpPr>
          <p:cNvPr id="22" name="Textfeld 18"/>
          <p:cNvSpPr txBox="1"/>
          <p:nvPr/>
        </p:nvSpPr>
        <p:spPr>
          <a:xfrm>
            <a:off x="395288" y="3083792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prstClr val="black"/>
                </a:solidFill>
              </a:rPr>
              <a:t>Task Area 3: </a:t>
            </a:r>
            <a:endParaRPr lang="en-GB" sz="2000" kern="0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2582436"/>
            <a:ext cx="6892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Use heterogeneous computing platforms during entire workflow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3600622"/>
            <a:ext cx="8003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000" dirty="0" smtClean="0"/>
              <a:t>Develop interfaces </a:t>
            </a:r>
            <a:r>
              <a:rPr lang="en-US" sz="2000" dirty="0"/>
              <a:t>to </a:t>
            </a:r>
            <a:r>
              <a:rPr lang="en-US" sz="2000" dirty="0" smtClean="0"/>
              <a:t>program libraries </a:t>
            </a:r>
            <a:r>
              <a:rPr lang="en-US" sz="2000" dirty="0"/>
              <a:t>used in the </a:t>
            </a:r>
            <a:r>
              <a:rPr lang="en-US" sz="2000" dirty="0" smtClean="0"/>
              <a:t>German lattice community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308508"/>
            <a:ext cx="7386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000" dirty="0" smtClean="0"/>
              <a:t>Develop new </a:t>
            </a:r>
            <a:r>
              <a:rPr lang="en-US" sz="2000" dirty="0"/>
              <a:t>analysis software specific to the German lattice </a:t>
            </a:r>
            <a:r>
              <a:rPr lang="en-US" sz="2000" dirty="0" smtClean="0"/>
              <a:t>QCD</a:t>
            </a:r>
            <a:br>
              <a:rPr lang="en-US" sz="2000" dirty="0" smtClean="0"/>
            </a:br>
            <a:r>
              <a:rPr lang="en-US" sz="2000" dirty="0" smtClean="0"/>
              <a:t>research </a:t>
            </a:r>
            <a:r>
              <a:rPr lang="en-US" sz="2000" dirty="0"/>
              <a:t>programs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9494" y="512869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GB" sz="2000" smtClean="0"/>
              <a:t>A</a:t>
            </a:r>
            <a:r>
              <a:rPr lang="en-GB" sz="2000" smtClean="0"/>
              <a:t>dapt </a:t>
            </a:r>
            <a:r>
              <a:rPr lang="en-GB" sz="2000" dirty="0" smtClean="0"/>
              <a:t>existing </a:t>
            </a:r>
            <a:r>
              <a:rPr lang="en-GB" sz="2000" dirty="0"/>
              <a:t>analysis software to new hardware architectures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923" y="5724280"/>
            <a:ext cx="8344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GB" sz="2000" smtClean="0"/>
              <a:t>Perform architecture-specific </a:t>
            </a:r>
            <a:r>
              <a:rPr lang="en-GB" sz="2000" dirty="0"/>
              <a:t>optimization of workflow for heterogeneous computing platforms </a:t>
            </a:r>
          </a:p>
        </p:txBody>
      </p:sp>
    </p:spTree>
    <p:extLst>
      <p:ext uri="{BB962C8B-B14F-4D97-AF65-F5344CB8AC3E}">
        <p14:creationId xmlns:p14="http://schemas.microsoft.com/office/powerpoint/2010/main" val="4690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Minion Pro</vt:lpstr>
      <vt:lpstr>Symbol</vt:lpstr>
      <vt:lpstr>Wingdings</vt:lpstr>
      <vt:lpstr>Arial</vt:lpstr>
      <vt:lpstr>PRISMA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wittig</dc:creator>
  <cp:lastModifiedBy>Hartmut Wittig</cp:lastModifiedBy>
  <cp:revision>9</cp:revision>
  <dcterms:created xsi:type="dcterms:W3CDTF">2013-11-27T13:32:51Z</dcterms:created>
  <dcterms:modified xsi:type="dcterms:W3CDTF">2019-08-19T19:41:32Z</dcterms:modified>
</cp:coreProperties>
</file>