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61" r:id="rId3"/>
    <p:sldId id="266" r:id="rId4"/>
    <p:sldId id="381" r:id="rId5"/>
    <p:sldId id="311" r:id="rId6"/>
    <p:sldId id="288" r:id="rId7"/>
    <p:sldId id="313" r:id="rId8"/>
    <p:sldId id="451" r:id="rId9"/>
    <p:sldId id="450" r:id="rId10"/>
    <p:sldId id="45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ED0"/>
    <a:srgbClr val="F3F303"/>
    <a:srgbClr val="2D3A84"/>
    <a:srgbClr val="9E6958"/>
    <a:srgbClr val="1201F5"/>
    <a:srgbClr val="C23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916D0-19C0-E44E-89C6-2181AACDF8B2}" v="4" dt="2019-10-16T08:47:20.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80" autoAdjust="0"/>
    <p:restoredTop sz="95369" autoAdjust="0"/>
  </p:normalViewPr>
  <p:slideViewPr>
    <p:cSldViewPr>
      <p:cViewPr varScale="1">
        <p:scale>
          <a:sx n="91" d="100"/>
          <a:sy n="91" d="100"/>
        </p:scale>
        <p:origin x="184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29531b89-739e-4eea-8199-a05f4e666908" providerId="ADAL" clId="{0FB916D0-19C0-E44E-89C6-2181AACDF8B2}"/>
    <pc:docChg chg="custSel addSld modSld">
      <pc:chgData name=" " userId="29531b89-739e-4eea-8199-a05f4e666908" providerId="ADAL" clId="{0FB916D0-19C0-E44E-89C6-2181AACDF8B2}" dt="2019-10-16T08:47:30.428" v="1430" actId="20577"/>
      <pc:docMkLst>
        <pc:docMk/>
      </pc:docMkLst>
      <pc:sldChg chg="modSp">
        <pc:chgData name=" " userId="29531b89-739e-4eea-8199-a05f4e666908" providerId="ADAL" clId="{0FB916D0-19C0-E44E-89C6-2181AACDF8B2}" dt="2019-10-16T08:43:44.254" v="1406" actId="20577"/>
        <pc:sldMkLst>
          <pc:docMk/>
          <pc:sldMk cId="212637984" sldId="256"/>
        </pc:sldMkLst>
        <pc:spChg chg="mod">
          <ac:chgData name=" " userId="29531b89-739e-4eea-8199-a05f4e666908" providerId="ADAL" clId="{0FB916D0-19C0-E44E-89C6-2181AACDF8B2}" dt="2019-10-16T08:43:36.821" v="1405" actId="20577"/>
          <ac:spMkLst>
            <pc:docMk/>
            <pc:sldMk cId="212637984" sldId="256"/>
            <ac:spMk id="2" creationId="{00000000-0000-0000-0000-000000000000}"/>
          </ac:spMkLst>
        </pc:spChg>
        <pc:spChg chg="mod">
          <ac:chgData name=" " userId="29531b89-739e-4eea-8199-a05f4e666908" providerId="ADAL" clId="{0FB916D0-19C0-E44E-89C6-2181AACDF8B2}" dt="2019-10-16T08:43:44.254" v="1406" actId="20577"/>
          <ac:spMkLst>
            <pc:docMk/>
            <pc:sldMk cId="212637984" sldId="256"/>
            <ac:spMk id="3" creationId="{00000000-0000-0000-0000-000000000000}"/>
          </ac:spMkLst>
        </pc:spChg>
      </pc:sldChg>
      <pc:sldChg chg="modSp">
        <pc:chgData name=" " userId="29531b89-739e-4eea-8199-a05f4e666908" providerId="ADAL" clId="{0FB916D0-19C0-E44E-89C6-2181AACDF8B2}" dt="2019-10-16T08:44:38.207" v="1415" actId="20577"/>
        <pc:sldMkLst>
          <pc:docMk/>
          <pc:sldMk cId="1893421879" sldId="450"/>
        </pc:sldMkLst>
        <pc:spChg chg="mod">
          <ac:chgData name=" " userId="29531b89-739e-4eea-8199-a05f4e666908" providerId="ADAL" clId="{0FB916D0-19C0-E44E-89C6-2181AACDF8B2}" dt="2019-10-16T08:44:38.207" v="1415" actId="20577"/>
          <ac:spMkLst>
            <pc:docMk/>
            <pc:sldMk cId="1893421879" sldId="450"/>
            <ac:spMk id="3" creationId="{276346D1-6A01-484B-8DE8-742315B0A745}"/>
          </ac:spMkLst>
        </pc:spChg>
      </pc:sldChg>
      <pc:sldChg chg="modSp add">
        <pc:chgData name=" " userId="29531b89-739e-4eea-8199-a05f4e666908" providerId="ADAL" clId="{0FB916D0-19C0-E44E-89C6-2181AACDF8B2}" dt="2019-10-16T07:14:03.474" v="645" actId="20577"/>
        <pc:sldMkLst>
          <pc:docMk/>
          <pc:sldMk cId="2774082717" sldId="451"/>
        </pc:sldMkLst>
        <pc:spChg chg="mod">
          <ac:chgData name=" " userId="29531b89-739e-4eea-8199-a05f4e666908" providerId="ADAL" clId="{0FB916D0-19C0-E44E-89C6-2181AACDF8B2}" dt="2019-10-16T06:44:50.054" v="16" actId="20577"/>
          <ac:spMkLst>
            <pc:docMk/>
            <pc:sldMk cId="2774082717" sldId="451"/>
            <ac:spMk id="2" creationId="{526A0331-E4C5-6541-AFCB-020DE90F2C20}"/>
          </ac:spMkLst>
        </pc:spChg>
        <pc:spChg chg="mod">
          <ac:chgData name=" " userId="29531b89-739e-4eea-8199-a05f4e666908" providerId="ADAL" clId="{0FB916D0-19C0-E44E-89C6-2181AACDF8B2}" dt="2019-10-16T07:14:03.474" v="645" actId="20577"/>
          <ac:spMkLst>
            <pc:docMk/>
            <pc:sldMk cId="2774082717" sldId="451"/>
            <ac:spMk id="3" creationId="{7D72577A-F277-344E-892C-890330CC8F11}"/>
          </ac:spMkLst>
        </pc:spChg>
      </pc:sldChg>
      <pc:sldChg chg="addSp delSp modSp add">
        <pc:chgData name=" " userId="29531b89-739e-4eea-8199-a05f4e666908" providerId="ADAL" clId="{0FB916D0-19C0-E44E-89C6-2181AACDF8B2}" dt="2019-10-16T08:47:30.428" v="1430" actId="20577"/>
        <pc:sldMkLst>
          <pc:docMk/>
          <pc:sldMk cId="2894385737" sldId="452"/>
        </pc:sldMkLst>
        <pc:spChg chg="del">
          <ac:chgData name=" " userId="29531b89-739e-4eea-8199-a05f4e666908" providerId="ADAL" clId="{0FB916D0-19C0-E44E-89C6-2181AACDF8B2}" dt="2019-10-16T08:47:10.360" v="1418" actId="478"/>
          <ac:spMkLst>
            <pc:docMk/>
            <pc:sldMk cId="2894385737" sldId="452"/>
            <ac:spMk id="2" creationId="{5B35D568-3117-4041-B127-8C73A1D1F6B6}"/>
          </ac:spMkLst>
        </pc:spChg>
        <pc:spChg chg="del">
          <ac:chgData name=" " userId="29531b89-739e-4eea-8199-a05f4e666908" providerId="ADAL" clId="{0FB916D0-19C0-E44E-89C6-2181AACDF8B2}" dt="2019-10-16T08:46:57.825" v="1417" actId="478"/>
          <ac:spMkLst>
            <pc:docMk/>
            <pc:sldMk cId="2894385737" sldId="452"/>
            <ac:spMk id="3" creationId="{7A5A1ABC-C534-FF4D-A6FF-8BF428A0D2BC}"/>
          </ac:spMkLst>
        </pc:spChg>
        <pc:spChg chg="add mod">
          <ac:chgData name=" " userId="29531b89-739e-4eea-8199-a05f4e666908" providerId="ADAL" clId="{0FB916D0-19C0-E44E-89C6-2181AACDF8B2}" dt="2019-10-16T08:47:30.428" v="1430" actId="20577"/>
          <ac:spMkLst>
            <pc:docMk/>
            <pc:sldMk cId="2894385737" sldId="452"/>
            <ac:spMk id="6" creationId="{C43565EC-B414-0F42-A716-C8DF4B6C037E}"/>
          </ac:spMkLst>
        </pc:spChg>
      </pc:sldChg>
    </pc:docChg>
  </pc:docChgLst>
  <pc:docChgLst>
    <pc:chgData name="Cristina Vaccarezza" userId="29531b89-739e-4eea-8199-a05f4e666908" providerId="ADAL" clId="{A5AC89A9-A304-8A41-9468-FF18FA1A4BB8}"/>
    <pc:docChg chg="delSld">
      <pc:chgData name="Cristina Vaccarezza" userId="29531b89-739e-4eea-8199-a05f4e666908" providerId="ADAL" clId="{A5AC89A9-A304-8A41-9468-FF18FA1A4BB8}" dt="2019-10-15T14:08:09.321" v="2" actId="2696"/>
      <pc:docMkLst>
        <pc:docMk/>
      </pc:docMkLst>
      <pc:sldChg chg="del">
        <pc:chgData name="Cristina Vaccarezza" userId="29531b89-739e-4eea-8199-a05f4e666908" providerId="ADAL" clId="{A5AC89A9-A304-8A41-9468-FF18FA1A4BB8}" dt="2019-10-15T14:08:09.321" v="2" actId="2696"/>
        <pc:sldMkLst>
          <pc:docMk/>
          <pc:sldMk cId="2745477026" sldId="316"/>
        </pc:sldMkLst>
      </pc:sldChg>
      <pc:sldChg chg="del">
        <pc:chgData name="Cristina Vaccarezza" userId="29531b89-739e-4eea-8199-a05f4e666908" providerId="ADAL" clId="{A5AC89A9-A304-8A41-9468-FF18FA1A4BB8}" dt="2019-10-15T14:08:03.799" v="1" actId="2696"/>
        <pc:sldMkLst>
          <pc:docMk/>
          <pc:sldMk cId="953772612" sldId="339"/>
        </pc:sldMkLst>
      </pc:sldChg>
      <pc:sldChg chg="del">
        <pc:chgData name="Cristina Vaccarezza" userId="29531b89-739e-4eea-8199-a05f4e666908" providerId="ADAL" clId="{A5AC89A9-A304-8A41-9468-FF18FA1A4BB8}" dt="2019-10-15T14:08:02.859" v="0" actId="2696"/>
        <pc:sldMkLst>
          <pc:docMk/>
          <pc:sldMk cId="2490609996" sldId="4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23045-62E1-423E-95BD-74C8F6DDECBF}" type="datetimeFigureOut">
              <a:rPr lang="en-GB" smtClean="0"/>
              <a:t>16/10/2019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9D360-123F-4A65-95FD-0405FD1E1B02}" type="slidenum">
              <a:rPr lang="en-GB" smtClean="0"/>
              <a:t>‹N›</a:t>
            </a:fld>
            <a:endParaRPr lang="en-GB"/>
          </a:p>
        </p:txBody>
      </p:sp>
    </p:spTree>
    <p:extLst>
      <p:ext uri="{BB962C8B-B14F-4D97-AF65-F5344CB8AC3E}">
        <p14:creationId xmlns:p14="http://schemas.microsoft.com/office/powerpoint/2010/main" val="3546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7E33CFA-6750-402F-A2FC-87333352933D}" type="slidenum">
              <a:rPr lang="it-IT" smtClean="0"/>
              <a:pPr/>
              <a:t>5</a:t>
            </a:fld>
            <a:endParaRPr lang="it-IT" dirty="0"/>
          </a:p>
        </p:txBody>
      </p:sp>
    </p:spTree>
    <p:extLst>
      <p:ext uri="{BB962C8B-B14F-4D97-AF65-F5344CB8AC3E}">
        <p14:creationId xmlns:p14="http://schemas.microsoft.com/office/powerpoint/2010/main" val="23693974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1554"/>
          <a:stretch/>
        </p:blipFill>
        <p:spPr>
          <a:xfrm>
            <a:off x="-5016" y="3096"/>
            <a:ext cx="9149016" cy="6858000"/>
          </a:xfrm>
          <a:prstGeom prst="rect">
            <a:avLst/>
          </a:prstGeom>
        </p:spPr>
      </p:pic>
      <p:sp>
        <p:nvSpPr>
          <p:cNvPr id="2" name="Title 1"/>
          <p:cNvSpPr>
            <a:spLocks noGrp="1"/>
          </p:cNvSpPr>
          <p:nvPr>
            <p:ph type="ctrTitle"/>
          </p:nvPr>
        </p:nvSpPr>
        <p:spPr>
          <a:xfrm>
            <a:off x="2195736" y="2132856"/>
            <a:ext cx="6624736" cy="932745"/>
          </a:xfrm>
        </p:spPr>
        <p:txBody>
          <a:bodyPr>
            <a:normAutofit/>
          </a:bodyPr>
          <a:lstStyle>
            <a:lvl1pPr algn="l">
              <a:defRPr sz="2800"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2195736" y="3180161"/>
            <a:ext cx="6624735" cy="464863"/>
          </a:xfrm>
        </p:spPr>
        <p:txBody>
          <a:bodyPr>
            <a:normAutofit/>
          </a:bodyPr>
          <a:lstStyle>
            <a:lvl1pPr marL="0" indent="0" algn="l">
              <a:buNone/>
              <a:defRPr sz="1400" baseline="0">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author / institute</a:t>
            </a:r>
            <a:r>
              <a:rPr lang="en-GB" dirty="0"/>
              <a:t> and occasion</a:t>
            </a:r>
            <a:endParaRPr lang="en-US" dirty="0"/>
          </a:p>
        </p:txBody>
      </p:sp>
      <p:sp>
        <p:nvSpPr>
          <p:cNvPr id="8" name="Rectangle 3"/>
          <p:cNvSpPr>
            <a:spLocks noChangeArrowheads="1"/>
          </p:cNvSpPr>
          <p:nvPr userDrawn="1"/>
        </p:nvSpPr>
        <p:spPr bwMode="auto">
          <a:xfrm>
            <a:off x="395535" y="182234"/>
            <a:ext cx="256267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200" dirty="0">
                <a:solidFill>
                  <a:srgbClr val="3399FF"/>
                </a:solidFill>
                <a:latin typeface="Arial Narrow" pitchFamily="34" charset="0"/>
              </a:rPr>
              <a:t>EUROPEAN</a:t>
            </a:r>
          </a:p>
          <a:p>
            <a:r>
              <a:rPr lang="en-GB" altLang="en-US" sz="2200" dirty="0">
                <a:solidFill>
                  <a:srgbClr val="33CCFF"/>
                </a:solidFill>
                <a:latin typeface="Arial Narrow" pitchFamily="34" charset="0"/>
              </a:rPr>
              <a:t>PLASMA RESEARCH</a:t>
            </a:r>
          </a:p>
          <a:p>
            <a:r>
              <a:rPr lang="en-GB" altLang="en-US" sz="2200" dirty="0">
                <a:solidFill>
                  <a:srgbClr val="33CCFF"/>
                </a:solidFill>
                <a:latin typeface="Arial Narrow" pitchFamily="34" charset="0"/>
              </a:rPr>
              <a:t>ACCELERATOR WITH</a:t>
            </a:r>
          </a:p>
          <a:p>
            <a:r>
              <a:rPr lang="en-GB" altLang="en-US" sz="2200" dirty="0">
                <a:solidFill>
                  <a:schemeClr val="bg1"/>
                </a:solidFill>
                <a:latin typeface="Arial Narrow" pitchFamily="34" charset="0"/>
              </a:rPr>
              <a:t>EXCELLENCE IN</a:t>
            </a:r>
          </a:p>
          <a:p>
            <a:r>
              <a:rPr lang="en-GB" altLang="en-US" sz="2200" dirty="0">
                <a:solidFill>
                  <a:schemeClr val="bg1"/>
                </a:solidFill>
                <a:latin typeface="Arial Narrow" pitchFamily="34" charset="0"/>
              </a:rPr>
              <a:t>APPLICATIONS</a:t>
            </a:r>
          </a:p>
        </p:txBody>
      </p:sp>
      <p:sp>
        <p:nvSpPr>
          <p:cNvPr id="29" name="TextBox 28"/>
          <p:cNvSpPr txBox="1"/>
          <p:nvPr userDrawn="1"/>
        </p:nvSpPr>
        <p:spPr>
          <a:xfrm>
            <a:off x="902493" y="6439390"/>
            <a:ext cx="3309467" cy="338554"/>
          </a:xfrm>
          <a:prstGeom prst="rect">
            <a:avLst/>
          </a:prstGeom>
          <a:noFill/>
        </p:spPr>
        <p:txBody>
          <a:bodyPr wrap="square" rtlCol="0">
            <a:spAutoFit/>
          </a:bodyPr>
          <a:lstStyle/>
          <a:p>
            <a:r>
              <a:rPr lang="en-GB" sz="800" dirty="0">
                <a:solidFill>
                  <a:schemeClr val="bg1"/>
                </a:solidFill>
              </a:rPr>
              <a:t>This project has received funding from the European Union’s Horizon 2020 research and innovation programme under grant agreement No 653782.</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14228" y="295559"/>
            <a:ext cx="2788151" cy="1261233"/>
          </a:xfrm>
          <a:prstGeom prst="rect">
            <a:avLst/>
          </a:prstGeom>
        </p:spPr>
      </p:pic>
      <p:pic>
        <p:nvPicPr>
          <p:cNvPr id="44" name="Picture 43"/>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368104" y="6453035"/>
            <a:ext cx="472110" cy="288333"/>
          </a:xfrm>
          <a:prstGeom prst="rect">
            <a:avLst/>
          </a:prstGeom>
          <a:ln>
            <a:noFill/>
          </a:ln>
          <a:effectLst>
            <a:outerShdw blurRad="292100" dist="139700" dir="2700000" algn="tl" rotWithShape="0">
              <a:srgbClr val="333333">
                <a:alpha val="65000"/>
              </a:srgbClr>
            </a:outerShdw>
          </a:effectLst>
        </p:spPr>
      </p:pic>
      <p:grpSp>
        <p:nvGrpSpPr>
          <p:cNvPr id="13" name="Group 12"/>
          <p:cNvGrpSpPr/>
          <p:nvPr userDrawn="1"/>
        </p:nvGrpSpPr>
        <p:grpSpPr>
          <a:xfrm>
            <a:off x="251520" y="5229198"/>
            <a:ext cx="4032448" cy="1152130"/>
            <a:chOff x="755576" y="5229198"/>
            <a:chExt cx="4032448" cy="1152130"/>
          </a:xfrm>
        </p:grpSpPr>
        <p:sp>
          <p:nvSpPr>
            <p:cNvPr id="21" name="Rectangle 20"/>
            <p:cNvSpPr/>
            <p:nvPr userDrawn="1"/>
          </p:nvSpPr>
          <p:spPr>
            <a:xfrm rot="5400000">
              <a:off x="2195735" y="3789039"/>
              <a:ext cx="1152130"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userDrawn="1"/>
          </p:nvGrpSpPr>
          <p:grpSpPr>
            <a:xfrm>
              <a:off x="864463" y="5363056"/>
              <a:ext cx="3814672" cy="898636"/>
              <a:chOff x="894080" y="5363056"/>
              <a:chExt cx="3814672" cy="898636"/>
            </a:xfrm>
          </p:grpSpPr>
          <p:pic>
            <p:nvPicPr>
              <p:cNvPr id="45" name="Picture 44" descr="de.png"/>
              <p:cNvPicPr>
                <a:picLocks/>
              </p:cNvPicPr>
              <p:nvPr userDrawn="1"/>
            </p:nvPicPr>
            <p:blipFill>
              <a:blip r:embed="rId5" cstate="print">
                <a:extLst>
                  <a:ext uri="{28A0092B-C50C-407E-A947-70E740481C1C}">
                    <a14:useLocalDpi xmlns:a14="http://schemas.microsoft.com/office/drawing/2010/main"/>
                  </a:ext>
                </a:extLst>
              </a:blip>
              <a:stretch>
                <a:fillRect/>
              </a:stretch>
            </p:blipFill>
            <p:spPr>
              <a:xfrm>
                <a:off x="894080" y="5363056"/>
                <a:ext cx="568800" cy="360000"/>
              </a:xfrm>
              <a:prstGeom prst="rect">
                <a:avLst/>
              </a:prstGeom>
              <a:ln>
                <a:noFill/>
              </a:ln>
              <a:effectLst>
                <a:outerShdw blurRad="292100" dist="139700" dir="2700000" algn="tl" rotWithShape="0">
                  <a:srgbClr val="333333">
                    <a:alpha val="65000"/>
                  </a:srgbClr>
                </a:outerShdw>
              </a:effectLst>
            </p:spPr>
          </p:pic>
          <p:pic>
            <p:nvPicPr>
              <p:cNvPr id="46" name="Picture 45" descr="gb.png"/>
              <p:cNvPicPr>
                <a:picLocks/>
              </p:cNvPicPr>
              <p:nvPr userDrawn="1"/>
            </p:nvPicPr>
            <p:blipFill>
              <a:blip r:embed="rId6" cstate="print">
                <a:extLst>
                  <a:ext uri="{28A0092B-C50C-407E-A947-70E740481C1C}">
                    <a14:useLocalDpi xmlns:a14="http://schemas.microsoft.com/office/drawing/2010/main"/>
                  </a:ext>
                </a:extLst>
              </a:blip>
              <a:stretch>
                <a:fillRect/>
              </a:stretch>
            </p:blipFill>
            <p:spPr>
              <a:xfrm>
                <a:off x="2195736" y="5363056"/>
                <a:ext cx="568800" cy="360000"/>
              </a:xfrm>
              <a:prstGeom prst="rect">
                <a:avLst/>
              </a:prstGeom>
              <a:ln>
                <a:noFill/>
              </a:ln>
              <a:effectLst>
                <a:outerShdw blurRad="292100" dist="139700" dir="2700000" algn="tl" rotWithShape="0">
                  <a:srgbClr val="333333">
                    <a:alpha val="65000"/>
                  </a:srgbClr>
                </a:outerShdw>
              </a:effectLst>
            </p:spPr>
          </p:pic>
          <p:pic>
            <p:nvPicPr>
              <p:cNvPr id="47" name="Picture 46" descr="fr.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843808" y="5363056"/>
                <a:ext cx="568165" cy="360000"/>
              </a:xfrm>
              <a:prstGeom prst="rect">
                <a:avLst/>
              </a:prstGeom>
              <a:ln>
                <a:noFill/>
              </a:ln>
              <a:effectLst>
                <a:outerShdw blurRad="292100" dist="139700" dir="2700000" algn="tl" rotWithShape="0">
                  <a:srgbClr val="333333">
                    <a:alpha val="65000"/>
                  </a:srgbClr>
                </a:outerShdw>
              </a:effectLst>
            </p:spPr>
          </p:pic>
          <p:pic>
            <p:nvPicPr>
              <p:cNvPr id="48" name="Picture 47" descr="it.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555562" y="5363056"/>
                <a:ext cx="568166" cy="360000"/>
              </a:xfrm>
              <a:prstGeom prst="rect">
                <a:avLst/>
              </a:prstGeom>
              <a:ln>
                <a:noFill/>
              </a:ln>
              <a:effectLst>
                <a:outerShdw blurRad="292100" dist="139700" dir="2700000" algn="tl" rotWithShape="0">
                  <a:srgbClr val="333333">
                    <a:alpha val="65000"/>
                  </a:srgbClr>
                </a:outerShdw>
              </a:effectLst>
            </p:spPr>
          </p:pic>
          <p:pic>
            <p:nvPicPr>
              <p:cNvPr id="49" name="Picture 48" descr="pt.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491880" y="5363056"/>
                <a:ext cx="568165" cy="360000"/>
              </a:xfrm>
              <a:prstGeom prst="rect">
                <a:avLst/>
              </a:prstGeom>
              <a:ln>
                <a:noFill/>
              </a:ln>
              <a:effectLst>
                <a:outerShdw blurRad="292100" dist="139700" dir="2700000" algn="tl" rotWithShape="0">
                  <a:srgbClr val="333333">
                    <a:alpha val="65000"/>
                  </a:srgbClr>
                </a:outerShdw>
              </a:effectLst>
            </p:spPr>
          </p:pic>
          <p:pic>
            <p:nvPicPr>
              <p:cNvPr id="50" name="Picture 49" descr="jp.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195736" y="5900228"/>
                <a:ext cx="568165" cy="360000"/>
              </a:xfrm>
              <a:prstGeom prst="rect">
                <a:avLst/>
              </a:prstGeom>
              <a:ln>
                <a:noFill/>
              </a:ln>
              <a:effectLst>
                <a:outerShdw blurRad="292100" dist="139700" dir="2700000" algn="tl" rotWithShape="0">
                  <a:srgbClr val="333333">
                    <a:alpha val="65000"/>
                  </a:srgbClr>
                </a:outerShdw>
              </a:effectLst>
            </p:spPr>
          </p:pic>
          <p:pic>
            <p:nvPicPr>
              <p:cNvPr id="52" name="Picture 51" descr="us.png"/>
              <p:cNvPicPr>
                <a:picLocks/>
              </p:cNvPicPr>
              <p:nvPr userDrawn="1"/>
            </p:nvPicPr>
            <p:blipFill>
              <a:blip r:embed="rId11" cstate="print">
                <a:extLst>
                  <a:ext uri="{28A0092B-C50C-407E-A947-70E740481C1C}">
                    <a14:useLocalDpi xmlns:a14="http://schemas.microsoft.com/office/drawing/2010/main"/>
                  </a:ext>
                </a:extLst>
              </a:blip>
              <a:stretch>
                <a:fillRect/>
              </a:stretch>
            </p:blipFill>
            <p:spPr>
              <a:xfrm>
                <a:off x="1547664" y="5900228"/>
                <a:ext cx="568800" cy="360000"/>
              </a:xfrm>
              <a:prstGeom prst="rect">
                <a:avLst/>
              </a:prstGeom>
              <a:ln>
                <a:noFill/>
              </a:ln>
              <a:effectLst>
                <a:outerShdw blurRad="292100" dist="139700" dir="2700000" algn="tl" rotWithShape="0">
                  <a:srgbClr val="333333">
                    <a:alpha val="65000"/>
                  </a:srgbClr>
                </a:outerShdw>
              </a:effectLst>
            </p:spPr>
          </p:pic>
          <p:pic>
            <p:nvPicPr>
              <p:cNvPr id="53" name="Picture 52" descr="hu.png"/>
              <p:cNvPicPr>
                <a:picLocks/>
              </p:cNvPicPr>
              <p:nvPr userDrawn="1"/>
            </p:nvPicPr>
            <p:blipFill>
              <a:blip r:embed="rId12" cstate="print">
                <a:extLst>
                  <a:ext uri="{28A0092B-C50C-407E-A947-70E740481C1C}">
                    <a14:useLocalDpi xmlns:a14="http://schemas.microsoft.com/office/drawing/2010/main"/>
                  </a:ext>
                </a:extLst>
              </a:blip>
              <a:stretch>
                <a:fillRect/>
              </a:stretch>
            </p:blipFill>
            <p:spPr>
              <a:xfrm>
                <a:off x="894080" y="5900228"/>
                <a:ext cx="568800" cy="360000"/>
              </a:xfrm>
              <a:prstGeom prst="rect">
                <a:avLst/>
              </a:prstGeom>
              <a:ln>
                <a:noFill/>
              </a:ln>
              <a:effectLst>
                <a:outerShdw blurRad="292100" dist="139700" dir="2700000" algn="tl" rotWithShape="0">
                  <a:srgbClr val="333333">
                    <a:alpha val="65000"/>
                  </a:srgbClr>
                </a:outerShdw>
              </a:effectLst>
            </p:spPr>
          </p:pic>
          <p:pic>
            <p:nvPicPr>
              <p:cNvPr id="54" name="Picture 53" descr="se.png"/>
              <p:cNvPicPr>
                <a:picLocks/>
              </p:cNvPicPr>
              <p:nvPr userDrawn="1"/>
            </p:nvPicPr>
            <p:blipFill>
              <a:blip r:embed="rId13" cstate="print">
                <a:extLst>
                  <a:ext uri="{28A0092B-C50C-407E-A947-70E740481C1C}">
                    <a14:useLocalDpi xmlns:a14="http://schemas.microsoft.com/office/drawing/2010/main"/>
                  </a:ext>
                </a:extLst>
              </a:blip>
              <a:stretch>
                <a:fillRect/>
              </a:stretch>
            </p:blipFill>
            <p:spPr>
              <a:xfrm>
                <a:off x="4139952" y="5363056"/>
                <a:ext cx="568800" cy="360000"/>
              </a:xfrm>
              <a:prstGeom prst="rect">
                <a:avLst/>
              </a:prstGeom>
              <a:ln>
                <a:noFill/>
              </a:ln>
              <a:effectLst>
                <a:outerShdw blurRad="292100" dist="139700" dir="2700000" algn="tl" rotWithShape="0">
                  <a:srgbClr val="333333">
                    <a:alpha val="65000"/>
                  </a:srgbClr>
                </a:outerShdw>
              </a:effectLst>
            </p:spPr>
          </p:pic>
          <p:pic>
            <p:nvPicPr>
              <p:cNvPr id="55" name="Picture 54" descr="cn.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843808" y="5900228"/>
                <a:ext cx="568165" cy="360000"/>
              </a:xfrm>
              <a:prstGeom prst="rect">
                <a:avLst/>
              </a:prstGeom>
              <a:ln>
                <a:noFill/>
              </a:ln>
              <a:effectLst>
                <a:outerShdw blurRad="292100" dist="139700" dir="2700000" algn="tl" rotWithShape="0">
                  <a:srgbClr val="333333">
                    <a:alpha val="65000"/>
                  </a:srgbClr>
                </a:outerShdw>
              </a:effectLst>
            </p:spPr>
          </p:pic>
          <p:pic>
            <p:nvPicPr>
              <p:cNvPr id="4" name="Picture 3"/>
              <p:cNvPicPr>
                <a:picLocks/>
              </p:cNvPicPr>
              <p:nvPr userDrawn="1"/>
            </p:nvPicPr>
            <p:blipFill>
              <a:blip r:embed="rId15" cstate="print">
                <a:extLst>
                  <a:ext uri="{28A0092B-C50C-407E-A947-70E740481C1C}">
                    <a14:useLocalDpi xmlns:a14="http://schemas.microsoft.com/office/drawing/2010/main" val="0"/>
                  </a:ext>
                </a:extLst>
              </a:blip>
              <a:stretch>
                <a:fillRect/>
              </a:stretch>
            </p:blipFill>
            <p:spPr>
              <a:xfrm>
                <a:off x="3491880" y="5900228"/>
                <a:ext cx="568800" cy="360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139952" y="5898764"/>
                <a:ext cx="568800" cy="362928"/>
              </a:xfrm>
              <a:prstGeom prst="rect">
                <a:avLst/>
              </a:prstGeom>
              <a:ln>
                <a:noFill/>
              </a:ln>
              <a:effectLst>
                <a:outerShdw blurRad="292100" dist="139700" dir="2700000" algn="tl" rotWithShape="0">
                  <a:srgbClr val="333333">
                    <a:alpha val="65000"/>
                  </a:srgbClr>
                </a:outerShdw>
              </a:effectLst>
            </p:spPr>
          </p:pic>
        </p:grpSp>
      </p:grpSp>
    </p:spTree>
    <p:extLst>
      <p:ext uri="{BB962C8B-B14F-4D97-AF65-F5344CB8AC3E}">
        <p14:creationId xmlns:p14="http://schemas.microsoft.com/office/powerpoint/2010/main" val="399269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EuPRAXIA Yearly Meeting, Oct 16-18 2019  C. Vaccarezza</a:t>
            </a:r>
          </a:p>
        </p:txBody>
      </p:sp>
      <p:sp>
        <p:nvSpPr>
          <p:cNvPr id="6" name="Slide Number Placeholder 5"/>
          <p:cNvSpPr>
            <a:spLocks noGrp="1"/>
          </p:cNvSpPr>
          <p:nvPr>
            <p:ph type="sldNum" sz="quarter" idx="12"/>
          </p:nvPr>
        </p:nvSpPr>
        <p:spPr/>
        <p:txBody>
          <a:bodyPr/>
          <a:lstStyle/>
          <a:p>
            <a:fld id="{7C8D6F1B-0912-4E83-AA89-4880E3586760}" type="slidenum">
              <a:rPr lang="en-GB" smtClean="0"/>
              <a:t>‹N›</a:t>
            </a:fld>
            <a:endParaRPr lang="en-GB"/>
          </a:p>
        </p:txBody>
      </p:sp>
    </p:spTree>
    <p:extLst>
      <p:ext uri="{BB962C8B-B14F-4D97-AF65-F5344CB8AC3E}">
        <p14:creationId xmlns:p14="http://schemas.microsoft.com/office/powerpoint/2010/main" val="326559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EuPRAXIA Yearly Meeting, Oct 16-18 2019  C. Vaccarezza</a:t>
            </a:r>
          </a:p>
        </p:txBody>
      </p:sp>
      <p:sp>
        <p:nvSpPr>
          <p:cNvPr id="6" name="Slide Number Placeholder 5"/>
          <p:cNvSpPr>
            <a:spLocks noGrp="1"/>
          </p:cNvSpPr>
          <p:nvPr>
            <p:ph type="sldNum" sz="quarter" idx="12"/>
          </p:nvPr>
        </p:nvSpPr>
        <p:spPr/>
        <p:txBody>
          <a:bodyPr/>
          <a:lstStyle/>
          <a:p>
            <a:fld id="{7C8D6F1B-0912-4E83-AA89-4880E3586760}" type="slidenum">
              <a:rPr lang="en-GB" smtClean="0"/>
              <a:t>‹N›</a:t>
            </a:fld>
            <a:endParaRPr lang="en-GB"/>
          </a:p>
        </p:txBody>
      </p:sp>
    </p:spTree>
    <p:extLst>
      <p:ext uri="{BB962C8B-B14F-4D97-AF65-F5344CB8AC3E}">
        <p14:creationId xmlns:p14="http://schemas.microsoft.com/office/powerpoint/2010/main" val="366332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en-GB"/>
              <a:t>EuPRAXIA Yearly Meeting, Oct 16-18 2019  C. Vaccarezza</a:t>
            </a:r>
          </a:p>
        </p:txBody>
      </p:sp>
      <p:sp>
        <p:nvSpPr>
          <p:cNvPr id="6" name="Segnaposto numero diapositiva 5"/>
          <p:cNvSpPr>
            <a:spLocks noGrp="1"/>
          </p:cNvSpPr>
          <p:nvPr>
            <p:ph type="sldNum" sz="quarter" idx="12"/>
          </p:nvPr>
        </p:nvSpPr>
        <p:spPr/>
        <p:txBody>
          <a:bodyPr/>
          <a:lstStyle/>
          <a:p>
            <a:fld id="{2111DFF5-15C2-4B3F-94B3-10BF93258423}" type="slidenum">
              <a:rPr lang="en-GB" smtClean="0"/>
              <a:t>‹N›</a:t>
            </a:fld>
            <a:endParaRPr lang="en-GB"/>
          </a:p>
        </p:txBody>
      </p:sp>
    </p:spTree>
    <p:extLst>
      <p:ext uri="{BB962C8B-B14F-4D97-AF65-F5344CB8AC3E}">
        <p14:creationId xmlns:p14="http://schemas.microsoft.com/office/powerpoint/2010/main" val="2248533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en-GB"/>
              <a:t>EuPRAXIA Yearly Meeting, Oct 16-18 2019  C. Vaccarezza</a:t>
            </a:r>
          </a:p>
        </p:txBody>
      </p:sp>
      <p:sp>
        <p:nvSpPr>
          <p:cNvPr id="6" name="Segnaposto numero diapositiva 5"/>
          <p:cNvSpPr>
            <a:spLocks noGrp="1"/>
          </p:cNvSpPr>
          <p:nvPr>
            <p:ph type="sldNum" sz="quarter" idx="12"/>
          </p:nvPr>
        </p:nvSpPr>
        <p:spPr/>
        <p:txBody>
          <a:bodyPr/>
          <a:lstStyle/>
          <a:p>
            <a:fld id="{2111DFF5-15C2-4B3F-94B3-10BF93258423}" type="slidenum">
              <a:rPr lang="en-GB" smtClean="0"/>
              <a:t>‹N›</a:t>
            </a:fld>
            <a:endParaRPr lang="en-GB"/>
          </a:p>
        </p:txBody>
      </p:sp>
    </p:spTree>
    <p:extLst>
      <p:ext uri="{BB962C8B-B14F-4D97-AF65-F5344CB8AC3E}">
        <p14:creationId xmlns:p14="http://schemas.microsoft.com/office/powerpoint/2010/main" val="317412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7384"/>
            <a:ext cx="9144000" cy="80312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819" y="83790"/>
            <a:ext cx="1421141" cy="6105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3812" y="116632"/>
            <a:ext cx="679856" cy="449147"/>
          </a:xfrm>
          <a:prstGeom prst="rect">
            <a:avLst/>
          </a:prstGeom>
        </p:spPr>
      </p:pic>
      <p:sp>
        <p:nvSpPr>
          <p:cNvPr id="10" name="TextBox 9"/>
          <p:cNvSpPr txBox="1"/>
          <p:nvPr userDrawn="1"/>
        </p:nvSpPr>
        <p:spPr>
          <a:xfrm>
            <a:off x="7805914" y="507091"/>
            <a:ext cx="1086566" cy="203488"/>
          </a:xfrm>
          <a:prstGeom prst="rect">
            <a:avLst/>
          </a:prstGeom>
          <a:noFill/>
        </p:spPr>
        <p:txBody>
          <a:bodyPr wrap="square" rtlCol="0">
            <a:spAutoFit/>
          </a:bodyPr>
          <a:lstStyle/>
          <a:p>
            <a:pPr algn="ctr"/>
            <a:r>
              <a:rPr lang="en-GB" sz="1000" dirty="0">
                <a:solidFill>
                  <a:srgbClr val="0070C0"/>
                </a:solidFill>
              </a:rPr>
              <a:t>Horizon 2020</a:t>
            </a:r>
          </a:p>
        </p:txBody>
      </p:sp>
      <p:sp>
        <p:nvSpPr>
          <p:cNvPr id="11" name="Rectangle 10"/>
          <p:cNvSpPr/>
          <p:nvPr userDrawn="1"/>
        </p:nvSpPr>
        <p:spPr>
          <a:xfrm>
            <a:off x="0" y="6453336"/>
            <a:ext cx="9144000" cy="40156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25069" y="-171400"/>
            <a:ext cx="5067211" cy="1143000"/>
          </a:xfrm>
        </p:spPr>
        <p:txBody>
          <a:bodyPr>
            <a:normAutofit/>
          </a:bodyPr>
          <a:lstStyle>
            <a:lvl1pPr algn="ctr">
              <a:defRPr sz="3500">
                <a:solidFill>
                  <a:srgbClr val="2D3A84"/>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886912"/>
            <a:ext cx="8229600" cy="54850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ooter Placeholder 16"/>
          <p:cNvSpPr>
            <a:spLocks noGrp="1"/>
          </p:cNvSpPr>
          <p:nvPr>
            <p:ph type="ftr" sz="quarter" idx="11"/>
          </p:nvPr>
        </p:nvSpPr>
        <p:spPr>
          <a:xfrm>
            <a:off x="444819" y="6473656"/>
            <a:ext cx="5574981" cy="365125"/>
          </a:xfrm>
        </p:spPr>
        <p:txBody>
          <a:bodyPr/>
          <a:lstStyle>
            <a:lvl1pPr algn="l">
              <a:defRPr>
                <a:solidFill>
                  <a:srgbClr val="2D3A84"/>
                </a:solidFill>
              </a:defRPr>
            </a:lvl1pPr>
          </a:lstStyle>
          <a:p>
            <a:r>
              <a:rPr lang="en-GB"/>
              <a:t>EuPRAXIA Yearly Meeting, Oct 16-18 2019  C. Vaccarezza</a:t>
            </a:r>
            <a:endParaRPr lang="en-GB" dirty="0"/>
          </a:p>
        </p:txBody>
      </p:sp>
      <p:sp>
        <p:nvSpPr>
          <p:cNvPr id="18" name="Slide Number Placeholder 17"/>
          <p:cNvSpPr>
            <a:spLocks noGrp="1"/>
          </p:cNvSpPr>
          <p:nvPr>
            <p:ph type="sldNum" sz="quarter" idx="12"/>
          </p:nvPr>
        </p:nvSpPr>
        <p:spPr>
          <a:xfrm>
            <a:off x="6553200" y="6468571"/>
            <a:ext cx="2133600" cy="365125"/>
          </a:xfrm>
        </p:spPr>
        <p:txBody>
          <a:bodyPr/>
          <a:lstStyle>
            <a:lvl1pPr>
              <a:defRPr>
                <a:solidFill>
                  <a:srgbClr val="2D3A84"/>
                </a:solidFill>
              </a:defRPr>
            </a:lvl1pPr>
          </a:lstStyle>
          <a:p>
            <a:fld id="{7C8D6F1B-0912-4E83-AA89-4880E3586760}" type="slidenum">
              <a:rPr lang="en-GB" smtClean="0"/>
              <a:pPr/>
              <a:t>‹N›</a:t>
            </a:fld>
            <a:endParaRPr lang="en-GB" dirty="0"/>
          </a:p>
        </p:txBody>
      </p:sp>
    </p:spTree>
    <p:extLst>
      <p:ext uri="{BB962C8B-B14F-4D97-AF65-F5344CB8AC3E}">
        <p14:creationId xmlns:p14="http://schemas.microsoft.com/office/powerpoint/2010/main" val="48367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EuPRAXIA Yearly Meeting, Oct 16-18 2019  C. Vaccarezza</a:t>
            </a:r>
          </a:p>
        </p:txBody>
      </p:sp>
      <p:sp>
        <p:nvSpPr>
          <p:cNvPr id="6" name="Slide Number Placeholder 5"/>
          <p:cNvSpPr>
            <a:spLocks noGrp="1"/>
          </p:cNvSpPr>
          <p:nvPr>
            <p:ph type="sldNum" sz="quarter" idx="12"/>
          </p:nvPr>
        </p:nvSpPr>
        <p:spPr/>
        <p:txBody>
          <a:bodyPr/>
          <a:lstStyle/>
          <a:p>
            <a:fld id="{7C8D6F1B-0912-4E83-AA89-4880E3586760}" type="slidenum">
              <a:rPr lang="en-GB" smtClean="0"/>
              <a:t>‹N›</a:t>
            </a:fld>
            <a:endParaRPr lang="en-GB"/>
          </a:p>
        </p:txBody>
      </p:sp>
    </p:spTree>
    <p:extLst>
      <p:ext uri="{BB962C8B-B14F-4D97-AF65-F5344CB8AC3E}">
        <p14:creationId xmlns:p14="http://schemas.microsoft.com/office/powerpoint/2010/main" val="419667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EuPRAXIA Yearly Meeting, Oct 16-18 2019  C. Vaccarezza</a:t>
            </a:r>
          </a:p>
        </p:txBody>
      </p:sp>
      <p:sp>
        <p:nvSpPr>
          <p:cNvPr id="7" name="Slide Number Placeholder 6"/>
          <p:cNvSpPr>
            <a:spLocks noGrp="1"/>
          </p:cNvSpPr>
          <p:nvPr>
            <p:ph type="sldNum" sz="quarter" idx="12"/>
          </p:nvPr>
        </p:nvSpPr>
        <p:spPr/>
        <p:txBody>
          <a:bodyPr/>
          <a:lstStyle/>
          <a:p>
            <a:fld id="{7C8D6F1B-0912-4E83-AA89-4880E3586760}" type="slidenum">
              <a:rPr lang="en-GB" smtClean="0"/>
              <a:t>‹N›</a:t>
            </a:fld>
            <a:endParaRPr lang="en-GB"/>
          </a:p>
        </p:txBody>
      </p:sp>
    </p:spTree>
    <p:extLst>
      <p:ext uri="{BB962C8B-B14F-4D97-AF65-F5344CB8AC3E}">
        <p14:creationId xmlns:p14="http://schemas.microsoft.com/office/powerpoint/2010/main" val="403997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EuPRAXIA Yearly Meeting, Oct 16-18 2019  C. Vaccarezza</a:t>
            </a:r>
          </a:p>
        </p:txBody>
      </p:sp>
      <p:sp>
        <p:nvSpPr>
          <p:cNvPr id="9" name="Slide Number Placeholder 8"/>
          <p:cNvSpPr>
            <a:spLocks noGrp="1"/>
          </p:cNvSpPr>
          <p:nvPr>
            <p:ph type="sldNum" sz="quarter" idx="12"/>
          </p:nvPr>
        </p:nvSpPr>
        <p:spPr/>
        <p:txBody>
          <a:bodyPr/>
          <a:lstStyle/>
          <a:p>
            <a:fld id="{7C8D6F1B-0912-4E83-AA89-4880E3586760}" type="slidenum">
              <a:rPr lang="en-GB" smtClean="0"/>
              <a:t>‹N›</a:t>
            </a:fld>
            <a:endParaRPr lang="en-GB"/>
          </a:p>
        </p:txBody>
      </p:sp>
    </p:spTree>
    <p:extLst>
      <p:ext uri="{BB962C8B-B14F-4D97-AF65-F5344CB8AC3E}">
        <p14:creationId xmlns:p14="http://schemas.microsoft.com/office/powerpoint/2010/main" val="339735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EuPRAXIA Yearly Meeting, Oct 16-18 2019  C. Vaccarezza</a:t>
            </a:r>
          </a:p>
        </p:txBody>
      </p:sp>
      <p:sp>
        <p:nvSpPr>
          <p:cNvPr id="5" name="Slide Number Placeholder 4"/>
          <p:cNvSpPr>
            <a:spLocks noGrp="1"/>
          </p:cNvSpPr>
          <p:nvPr>
            <p:ph type="sldNum" sz="quarter" idx="12"/>
          </p:nvPr>
        </p:nvSpPr>
        <p:spPr/>
        <p:txBody>
          <a:bodyPr/>
          <a:lstStyle/>
          <a:p>
            <a:fld id="{7C8D6F1B-0912-4E83-AA89-4880E3586760}" type="slidenum">
              <a:rPr lang="en-GB" smtClean="0"/>
              <a:t>‹N›</a:t>
            </a:fld>
            <a:endParaRPr lang="en-GB"/>
          </a:p>
        </p:txBody>
      </p:sp>
    </p:spTree>
    <p:extLst>
      <p:ext uri="{BB962C8B-B14F-4D97-AF65-F5344CB8AC3E}">
        <p14:creationId xmlns:p14="http://schemas.microsoft.com/office/powerpoint/2010/main" val="352052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EuPRAXIA Yearly Meeting, Oct 16-18 2019  C. Vaccarezza</a:t>
            </a:r>
          </a:p>
        </p:txBody>
      </p:sp>
      <p:sp>
        <p:nvSpPr>
          <p:cNvPr id="4" name="Slide Number Placeholder 3"/>
          <p:cNvSpPr>
            <a:spLocks noGrp="1"/>
          </p:cNvSpPr>
          <p:nvPr>
            <p:ph type="sldNum" sz="quarter" idx="12"/>
          </p:nvPr>
        </p:nvSpPr>
        <p:spPr/>
        <p:txBody>
          <a:bodyPr/>
          <a:lstStyle/>
          <a:p>
            <a:fld id="{7C8D6F1B-0912-4E83-AA89-4880E3586760}" type="slidenum">
              <a:rPr lang="en-GB" smtClean="0"/>
              <a:t>‹N›</a:t>
            </a:fld>
            <a:endParaRPr lang="en-GB"/>
          </a:p>
        </p:txBody>
      </p:sp>
    </p:spTree>
    <p:extLst>
      <p:ext uri="{BB962C8B-B14F-4D97-AF65-F5344CB8AC3E}">
        <p14:creationId xmlns:p14="http://schemas.microsoft.com/office/powerpoint/2010/main" val="146200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EuPRAXIA Yearly Meeting, Oct 16-18 2019  C. Vaccarezza</a:t>
            </a:r>
          </a:p>
        </p:txBody>
      </p:sp>
      <p:sp>
        <p:nvSpPr>
          <p:cNvPr id="7" name="Slide Number Placeholder 6"/>
          <p:cNvSpPr>
            <a:spLocks noGrp="1"/>
          </p:cNvSpPr>
          <p:nvPr>
            <p:ph type="sldNum" sz="quarter" idx="12"/>
          </p:nvPr>
        </p:nvSpPr>
        <p:spPr/>
        <p:txBody>
          <a:bodyPr/>
          <a:lstStyle/>
          <a:p>
            <a:fld id="{7C8D6F1B-0912-4E83-AA89-4880E3586760}" type="slidenum">
              <a:rPr lang="en-GB" smtClean="0"/>
              <a:t>‹N›</a:t>
            </a:fld>
            <a:endParaRPr lang="en-GB"/>
          </a:p>
        </p:txBody>
      </p:sp>
    </p:spTree>
    <p:extLst>
      <p:ext uri="{BB962C8B-B14F-4D97-AF65-F5344CB8AC3E}">
        <p14:creationId xmlns:p14="http://schemas.microsoft.com/office/powerpoint/2010/main" val="313216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EuPRAXIA Yearly Meeting, Oct 16-18 2019  C. Vaccarezza</a:t>
            </a:r>
          </a:p>
        </p:txBody>
      </p:sp>
      <p:sp>
        <p:nvSpPr>
          <p:cNvPr id="7" name="Slide Number Placeholder 6"/>
          <p:cNvSpPr>
            <a:spLocks noGrp="1"/>
          </p:cNvSpPr>
          <p:nvPr>
            <p:ph type="sldNum" sz="quarter" idx="12"/>
          </p:nvPr>
        </p:nvSpPr>
        <p:spPr/>
        <p:txBody>
          <a:bodyPr/>
          <a:lstStyle/>
          <a:p>
            <a:fld id="{7C8D6F1B-0912-4E83-AA89-4880E3586760}" type="slidenum">
              <a:rPr lang="en-GB" smtClean="0"/>
              <a:t>‹N›</a:t>
            </a:fld>
            <a:endParaRPr lang="en-GB"/>
          </a:p>
        </p:txBody>
      </p:sp>
    </p:spTree>
    <p:extLst>
      <p:ext uri="{BB962C8B-B14F-4D97-AF65-F5344CB8AC3E}">
        <p14:creationId xmlns:p14="http://schemas.microsoft.com/office/powerpoint/2010/main" val="208510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EuPRAXIA Yearly Meeting, Oct 16-18 2019  C. Vaccarezza</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D6F1B-0912-4E83-AA89-4880E3586760}" type="slidenum">
              <a:rPr lang="en-GB" smtClean="0"/>
              <a:t>‹N›</a:t>
            </a:fld>
            <a:endParaRPr lang="en-GB"/>
          </a:p>
        </p:txBody>
      </p:sp>
    </p:spTree>
    <p:extLst>
      <p:ext uri="{BB962C8B-B14F-4D97-AF65-F5344CB8AC3E}">
        <p14:creationId xmlns:p14="http://schemas.microsoft.com/office/powerpoint/2010/main" val="165709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dirty="0"/>
              <a:t>RF Injector System</a:t>
            </a:r>
          </a:p>
        </p:txBody>
      </p:sp>
      <p:sp>
        <p:nvSpPr>
          <p:cNvPr id="3" name="Subtitle 2"/>
          <p:cNvSpPr>
            <a:spLocks noGrp="1"/>
          </p:cNvSpPr>
          <p:nvPr>
            <p:ph type="subTitle" idx="1"/>
          </p:nvPr>
        </p:nvSpPr>
        <p:spPr>
          <a:xfrm>
            <a:off x="1979712" y="3180161"/>
            <a:ext cx="7164288" cy="464863"/>
          </a:xfrm>
        </p:spPr>
        <p:txBody>
          <a:bodyPr>
            <a:noAutofit/>
          </a:bodyPr>
          <a:lstStyle/>
          <a:p>
            <a:r>
              <a:rPr lang="en-GB" sz="2400" dirty="0"/>
              <a:t>C. </a:t>
            </a:r>
            <a:r>
              <a:rPr lang="en-GB" sz="2400" dirty="0" err="1"/>
              <a:t>Vaccarezza</a:t>
            </a:r>
            <a:r>
              <a:rPr lang="en-GB" sz="2400" dirty="0"/>
              <a:t> </a:t>
            </a:r>
            <a:r>
              <a:rPr lang="it-IT" sz="2400" b="1" dirty="0"/>
              <a:t>(INFN-LNF) on </a:t>
            </a:r>
            <a:r>
              <a:rPr lang="it-IT" sz="2400" b="1" dirty="0" err="1"/>
              <a:t>behalf</a:t>
            </a:r>
            <a:r>
              <a:rPr lang="it-IT" sz="2400" b="1" dirty="0"/>
              <a:t> of WP5</a:t>
            </a:r>
          </a:p>
          <a:p>
            <a:r>
              <a:rPr lang="it-IT" sz="2400" b="1" dirty="0" err="1"/>
              <a:t>EuPRAXIA</a:t>
            </a:r>
            <a:r>
              <a:rPr lang="it-IT" sz="2400" b="1" dirty="0"/>
              <a:t> </a:t>
            </a:r>
            <a:r>
              <a:rPr lang="it-IT" sz="2400" b="1" dirty="0" err="1"/>
              <a:t>Yearly</a:t>
            </a:r>
            <a:r>
              <a:rPr lang="it-IT" sz="2400" b="1" dirty="0"/>
              <a:t> Meeting </a:t>
            </a:r>
            <a:r>
              <a:rPr lang="it-IT" sz="2400" b="1" dirty="0" err="1"/>
              <a:t>Oct</a:t>
            </a:r>
            <a:r>
              <a:rPr lang="it-IT" sz="2400" b="1" dirty="0"/>
              <a:t> 16-18, 2019</a:t>
            </a:r>
            <a:endParaRPr lang="it-IT" sz="2400" dirty="0"/>
          </a:p>
          <a:p>
            <a:endParaRPr lang="en-GB" sz="2400" dirty="0"/>
          </a:p>
        </p:txBody>
      </p:sp>
    </p:spTree>
    <p:extLst>
      <p:ext uri="{BB962C8B-B14F-4D97-AF65-F5344CB8AC3E}">
        <p14:creationId xmlns:p14="http://schemas.microsoft.com/office/powerpoint/2010/main" val="21263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C18C6467-38D9-3149-9AD8-5864B64FE2B1}"/>
              </a:ext>
            </a:extLst>
          </p:cNvPr>
          <p:cNvSpPr>
            <a:spLocks noGrp="1"/>
          </p:cNvSpPr>
          <p:nvPr>
            <p:ph type="ftr" sz="quarter" idx="11"/>
          </p:nvPr>
        </p:nvSpPr>
        <p:spPr/>
        <p:txBody>
          <a:bodyPr/>
          <a:lstStyle/>
          <a:p>
            <a:r>
              <a:rPr lang="en-GB"/>
              <a:t>EuPRAXIA Yearly Meeting, Oct 16-18 2019  C. Vaccarezza</a:t>
            </a:r>
            <a:endParaRPr lang="en-GB" dirty="0"/>
          </a:p>
        </p:txBody>
      </p:sp>
      <p:sp>
        <p:nvSpPr>
          <p:cNvPr id="5" name="Segnaposto numero diapositiva 4">
            <a:extLst>
              <a:ext uri="{FF2B5EF4-FFF2-40B4-BE49-F238E27FC236}">
                <a16:creationId xmlns:a16="http://schemas.microsoft.com/office/drawing/2014/main" id="{67298FDC-488F-3446-8F7F-5E3CFBA32B93}"/>
              </a:ext>
            </a:extLst>
          </p:cNvPr>
          <p:cNvSpPr>
            <a:spLocks noGrp="1"/>
          </p:cNvSpPr>
          <p:nvPr>
            <p:ph type="sldNum" sz="quarter" idx="12"/>
          </p:nvPr>
        </p:nvSpPr>
        <p:spPr/>
        <p:txBody>
          <a:bodyPr/>
          <a:lstStyle/>
          <a:p>
            <a:fld id="{7C8D6F1B-0912-4E83-AA89-4880E3586760}" type="slidenum">
              <a:rPr lang="en-GB" smtClean="0"/>
              <a:pPr/>
              <a:t>10</a:t>
            </a:fld>
            <a:endParaRPr lang="en-GB" dirty="0"/>
          </a:p>
        </p:txBody>
      </p:sp>
      <p:sp>
        <p:nvSpPr>
          <p:cNvPr id="6" name="Rettangolo 5">
            <a:extLst>
              <a:ext uri="{FF2B5EF4-FFF2-40B4-BE49-F238E27FC236}">
                <a16:creationId xmlns:a16="http://schemas.microsoft.com/office/drawing/2014/main" id="{C43565EC-B414-0F42-A716-C8DF4B6C037E}"/>
              </a:ext>
            </a:extLst>
          </p:cNvPr>
          <p:cNvSpPr/>
          <p:nvPr/>
        </p:nvSpPr>
        <p:spPr>
          <a:xfrm>
            <a:off x="3027411" y="2967335"/>
            <a:ext cx="3089179" cy="923330"/>
          </a:xfrm>
          <a:prstGeom prst="rect">
            <a:avLst/>
          </a:prstGeom>
          <a:noFill/>
        </p:spPr>
        <p:txBody>
          <a:bodyPr wrap="none" lIns="91440" tIns="45720" rIns="91440" bIns="45720">
            <a:spAutoFit/>
          </a:bodyPr>
          <a:lstStyle/>
          <a:p>
            <a:pPr algn="ctr"/>
            <a:r>
              <a:rPr lang="it-IT" sz="5400" b="0" cap="none" spc="0" dirty="0" err="1">
                <a:ln w="0"/>
                <a:solidFill>
                  <a:schemeClr val="accent1"/>
                </a:solidFill>
                <a:effectLst>
                  <a:outerShdw blurRad="38100" dist="25400" dir="5400000" algn="ctr" rotWithShape="0">
                    <a:srgbClr val="6E747A">
                      <a:alpha val="43000"/>
                    </a:srgbClr>
                  </a:outerShdw>
                </a:effectLst>
              </a:rPr>
              <a:t>Thank</a:t>
            </a:r>
            <a:r>
              <a:rPr lang="it-IT" sz="5400" b="0" cap="none" spc="0" dirty="0">
                <a:ln w="0"/>
                <a:solidFill>
                  <a:schemeClr val="accent1"/>
                </a:solidFill>
                <a:effectLst>
                  <a:outerShdw blurRad="38100" dist="25400" dir="5400000" algn="ctr" rotWithShape="0">
                    <a:srgbClr val="6E747A">
                      <a:alpha val="43000"/>
                    </a:srgbClr>
                  </a:outerShdw>
                </a:effectLst>
              </a:rPr>
              <a:t> </a:t>
            </a:r>
            <a:r>
              <a:rPr lang="it-IT" sz="5400" b="0" cap="none" spc="0">
                <a:ln w="0"/>
                <a:solidFill>
                  <a:schemeClr val="accent1"/>
                </a:solidFill>
                <a:effectLst>
                  <a:outerShdw blurRad="38100" dist="25400" dir="5400000" algn="ctr" rotWithShape="0">
                    <a:srgbClr val="6E747A">
                      <a:alpha val="43000"/>
                    </a:srgbClr>
                  </a:outerShdw>
                </a:effectLst>
              </a:rPr>
              <a:t>you</a:t>
            </a:r>
            <a:endParaRPr lang="it-IT"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9438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Outline</a:t>
            </a:r>
          </a:p>
        </p:txBody>
      </p:sp>
      <p:sp>
        <p:nvSpPr>
          <p:cNvPr id="6" name="Content Placeholder 5"/>
          <p:cNvSpPr>
            <a:spLocks noGrp="1"/>
          </p:cNvSpPr>
          <p:nvPr>
            <p:ph idx="1"/>
          </p:nvPr>
        </p:nvSpPr>
        <p:spPr>
          <a:xfrm>
            <a:off x="444818" y="836712"/>
            <a:ext cx="8087621" cy="5485058"/>
          </a:xfrm>
        </p:spPr>
        <p:txBody>
          <a:bodyPr>
            <a:normAutofit/>
          </a:bodyPr>
          <a:lstStyle/>
          <a:p>
            <a:r>
              <a:rPr lang="en-GB" dirty="0"/>
              <a:t>A solution for the </a:t>
            </a:r>
            <a:r>
              <a:rPr lang="en-GB" dirty="0" err="1"/>
              <a:t>EuPRAXIA</a:t>
            </a:r>
            <a:r>
              <a:rPr lang="en-GB" dirty="0"/>
              <a:t> RF Injector has been studied and reported so far based on:</a:t>
            </a:r>
          </a:p>
          <a:p>
            <a:pPr lvl="1"/>
            <a:r>
              <a:rPr lang="en-GB" dirty="0"/>
              <a:t>S-band Photoinjector </a:t>
            </a:r>
          </a:p>
          <a:p>
            <a:pPr marL="0" indent="0">
              <a:buNone/>
            </a:pPr>
            <a:r>
              <a:rPr lang="en-GB" sz="2800" dirty="0"/>
              <a:t>				  (Ares, </a:t>
            </a:r>
            <a:r>
              <a:rPr lang="en-GB" sz="2800" dirty="0" err="1"/>
              <a:t>Eupraxia@Sparc_Lab</a:t>
            </a:r>
            <a:r>
              <a:rPr lang="en-GB" sz="2800" dirty="0"/>
              <a:t>)</a:t>
            </a:r>
          </a:p>
          <a:p>
            <a:pPr lvl="2"/>
            <a:r>
              <a:rPr lang="en-GB" dirty="0"/>
              <a:t>S-band RF Gun + Solenoid </a:t>
            </a:r>
          </a:p>
          <a:p>
            <a:pPr lvl="2"/>
            <a:r>
              <a:rPr lang="en-GB" dirty="0"/>
              <a:t>S-Band </a:t>
            </a:r>
            <a:r>
              <a:rPr lang="en-GB" dirty="0" err="1"/>
              <a:t>Linac</a:t>
            </a:r>
            <a:r>
              <a:rPr lang="en-GB" dirty="0"/>
              <a:t> +Solenoid</a:t>
            </a:r>
          </a:p>
          <a:p>
            <a:pPr lvl="1"/>
            <a:r>
              <a:rPr lang="en-GB" dirty="0"/>
              <a:t>The X-band </a:t>
            </a:r>
            <a:r>
              <a:rPr lang="en-GB" dirty="0" err="1"/>
              <a:t>Linac</a:t>
            </a:r>
            <a:r>
              <a:rPr lang="en-GB" dirty="0"/>
              <a:t> 		(</a:t>
            </a:r>
            <a:r>
              <a:rPr lang="en-GB" sz="2400" dirty="0" err="1"/>
              <a:t>Eupraxia@Sparc_Lab</a:t>
            </a:r>
            <a:r>
              <a:rPr lang="en-GB" dirty="0"/>
              <a:t>)</a:t>
            </a:r>
          </a:p>
          <a:p>
            <a:r>
              <a:rPr lang="en-GB" dirty="0"/>
              <a:t>The X-band choice has been based on </a:t>
            </a:r>
          </a:p>
          <a:p>
            <a:pPr lvl="1"/>
            <a:r>
              <a:rPr lang="en-GB" dirty="0"/>
              <a:t>First base module plus an updated proposal (XLS design study synergy)</a:t>
            </a:r>
          </a:p>
          <a:p>
            <a:endParaRPr lang="en-GB" dirty="0"/>
          </a:p>
          <a:p>
            <a:endParaRPr lang="en-GB" dirty="0"/>
          </a:p>
        </p:txBody>
      </p:sp>
      <p:sp>
        <p:nvSpPr>
          <p:cNvPr id="2" name="Footer Placeholder 1"/>
          <p:cNvSpPr>
            <a:spLocks noGrp="1"/>
          </p:cNvSpPr>
          <p:nvPr>
            <p:ph type="ftr" sz="quarter" idx="11"/>
          </p:nvPr>
        </p:nvSpPr>
        <p:spPr/>
        <p:txBody>
          <a:bodyPr/>
          <a:lstStyle/>
          <a:p>
            <a:r>
              <a:rPr lang="en-GB"/>
              <a:t>EuPRAXIA Yearly Meeting, Oct 16-18 2019  C. Vaccarezza</a:t>
            </a:r>
            <a:endParaRPr lang="en-GB" dirty="0"/>
          </a:p>
        </p:txBody>
      </p:sp>
      <p:sp>
        <p:nvSpPr>
          <p:cNvPr id="4" name="Slide Number Placeholder 3"/>
          <p:cNvSpPr>
            <a:spLocks noGrp="1"/>
          </p:cNvSpPr>
          <p:nvPr>
            <p:ph type="sldNum" sz="quarter" idx="12"/>
          </p:nvPr>
        </p:nvSpPr>
        <p:spPr/>
        <p:txBody>
          <a:bodyPr/>
          <a:lstStyle/>
          <a:p>
            <a:fld id="{7C8D6F1B-0912-4E83-AA89-4880E3586760}" type="slidenum">
              <a:rPr lang="en-GB" smtClean="0"/>
              <a:t>2</a:t>
            </a:fld>
            <a:endParaRPr lang="en-GB" dirty="0"/>
          </a:p>
        </p:txBody>
      </p:sp>
    </p:spTree>
    <p:extLst>
      <p:ext uri="{BB962C8B-B14F-4D97-AF65-F5344CB8AC3E}">
        <p14:creationId xmlns:p14="http://schemas.microsoft.com/office/powerpoint/2010/main" val="354254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23BBD1-D5A4-974D-81B0-5426D8FD960A}"/>
              </a:ext>
            </a:extLst>
          </p:cNvPr>
          <p:cNvSpPr>
            <a:spLocks noGrp="1"/>
          </p:cNvSpPr>
          <p:nvPr>
            <p:ph type="title"/>
          </p:nvPr>
        </p:nvSpPr>
        <p:spPr/>
        <p:txBody>
          <a:bodyPr>
            <a:normAutofit fontScale="90000"/>
          </a:bodyPr>
          <a:lstStyle/>
          <a:p>
            <a:r>
              <a:rPr lang="en-GB" dirty="0"/>
              <a:t>From the RF discussion in July 2018</a:t>
            </a:r>
          </a:p>
        </p:txBody>
      </p:sp>
      <p:pic>
        <p:nvPicPr>
          <p:cNvPr id="6" name="Immagine 5">
            <a:extLst>
              <a:ext uri="{FF2B5EF4-FFF2-40B4-BE49-F238E27FC236}">
                <a16:creationId xmlns:a16="http://schemas.microsoft.com/office/drawing/2014/main" id="{EE25D3FC-DF73-AD4D-9C73-8BA503731BA4}"/>
              </a:ext>
            </a:extLst>
          </p:cNvPr>
          <p:cNvPicPr>
            <a:picLocks noChangeAspect="1"/>
          </p:cNvPicPr>
          <p:nvPr/>
        </p:nvPicPr>
        <p:blipFill>
          <a:blip r:embed="rId2"/>
          <a:stretch>
            <a:fillRect/>
          </a:stretch>
        </p:blipFill>
        <p:spPr>
          <a:xfrm>
            <a:off x="1043608" y="836712"/>
            <a:ext cx="7499176" cy="5164528"/>
          </a:xfrm>
          <a:prstGeom prst="rect">
            <a:avLst/>
          </a:prstGeom>
        </p:spPr>
      </p:pic>
      <p:sp>
        <p:nvSpPr>
          <p:cNvPr id="3" name="Segnaposto piè di pagina 2">
            <a:extLst>
              <a:ext uri="{FF2B5EF4-FFF2-40B4-BE49-F238E27FC236}">
                <a16:creationId xmlns:a16="http://schemas.microsoft.com/office/drawing/2014/main" id="{E114A533-B7AC-3642-BEE6-907449010F9F}"/>
              </a:ext>
            </a:extLst>
          </p:cNvPr>
          <p:cNvSpPr>
            <a:spLocks noGrp="1"/>
          </p:cNvSpPr>
          <p:nvPr>
            <p:ph type="ftr" sz="quarter" idx="11"/>
          </p:nvPr>
        </p:nvSpPr>
        <p:spPr/>
        <p:txBody>
          <a:bodyPr/>
          <a:lstStyle/>
          <a:p>
            <a:r>
              <a:rPr lang="en-GB"/>
              <a:t>EuPRAXIA Yearly Meeting, Oct 16-18 2019  C. Vaccarezza</a:t>
            </a:r>
            <a:endParaRPr lang="en-GB" dirty="0"/>
          </a:p>
        </p:txBody>
      </p:sp>
      <p:sp>
        <p:nvSpPr>
          <p:cNvPr id="5" name="Segnaposto numero diapositiva 4">
            <a:extLst>
              <a:ext uri="{FF2B5EF4-FFF2-40B4-BE49-F238E27FC236}">
                <a16:creationId xmlns:a16="http://schemas.microsoft.com/office/drawing/2014/main" id="{A3A5047F-DE73-CE4D-8442-0A27175A2391}"/>
              </a:ext>
            </a:extLst>
          </p:cNvPr>
          <p:cNvSpPr>
            <a:spLocks noGrp="1"/>
          </p:cNvSpPr>
          <p:nvPr>
            <p:ph type="sldNum" sz="quarter" idx="12"/>
          </p:nvPr>
        </p:nvSpPr>
        <p:spPr/>
        <p:txBody>
          <a:bodyPr/>
          <a:lstStyle/>
          <a:p>
            <a:fld id="{7C8D6F1B-0912-4E83-AA89-4880E3586760}" type="slidenum">
              <a:rPr lang="en-GB" smtClean="0"/>
              <a:pPr/>
              <a:t>3</a:t>
            </a:fld>
            <a:endParaRPr lang="en-GB" dirty="0"/>
          </a:p>
        </p:txBody>
      </p:sp>
    </p:spTree>
    <p:extLst>
      <p:ext uri="{BB962C8B-B14F-4D97-AF65-F5344CB8AC3E}">
        <p14:creationId xmlns:p14="http://schemas.microsoft.com/office/powerpoint/2010/main" val="14046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F45779-02F3-7E49-BF65-7804EB21E5ED}"/>
              </a:ext>
            </a:extLst>
          </p:cNvPr>
          <p:cNvSpPr>
            <a:spLocks noGrp="1"/>
          </p:cNvSpPr>
          <p:nvPr>
            <p:ph type="title"/>
          </p:nvPr>
        </p:nvSpPr>
        <p:spPr/>
        <p:txBody>
          <a:bodyPr>
            <a:normAutofit fontScale="90000"/>
          </a:bodyPr>
          <a:lstStyle/>
          <a:p>
            <a:r>
              <a:rPr lang="en-GB" dirty="0"/>
              <a:t>Main Parameter Comparison</a:t>
            </a:r>
          </a:p>
        </p:txBody>
      </p:sp>
      <p:graphicFrame>
        <p:nvGraphicFramePr>
          <p:cNvPr id="7" name="Tabella 6">
            <a:extLst>
              <a:ext uri="{FF2B5EF4-FFF2-40B4-BE49-F238E27FC236}">
                <a16:creationId xmlns:a16="http://schemas.microsoft.com/office/drawing/2014/main" id="{B16991E0-6518-7144-A5F4-739BDD09274C}"/>
              </a:ext>
            </a:extLst>
          </p:cNvPr>
          <p:cNvGraphicFramePr>
            <a:graphicFrameLocks noGrp="1"/>
          </p:cNvGraphicFramePr>
          <p:nvPr/>
        </p:nvGraphicFramePr>
        <p:xfrm>
          <a:off x="755577" y="869449"/>
          <a:ext cx="7622865" cy="5007824"/>
        </p:xfrm>
        <a:graphic>
          <a:graphicData uri="http://schemas.openxmlformats.org/drawingml/2006/table">
            <a:tbl>
              <a:tblPr firstRow="1" bandRow="1">
                <a:tableStyleId>{5C22544A-7EE6-4342-B048-85BDC9FD1C3A}</a:tableStyleId>
              </a:tblPr>
              <a:tblGrid>
                <a:gridCol w="2386584">
                  <a:extLst>
                    <a:ext uri="{9D8B030D-6E8A-4147-A177-3AD203B41FA5}">
                      <a16:colId xmlns:a16="http://schemas.microsoft.com/office/drawing/2014/main" val="4157171209"/>
                    </a:ext>
                  </a:extLst>
                </a:gridCol>
                <a:gridCol w="1539967">
                  <a:extLst>
                    <a:ext uri="{9D8B030D-6E8A-4147-A177-3AD203B41FA5}">
                      <a16:colId xmlns:a16="http://schemas.microsoft.com/office/drawing/2014/main" val="1521759886"/>
                    </a:ext>
                  </a:extLst>
                </a:gridCol>
                <a:gridCol w="1539967">
                  <a:extLst>
                    <a:ext uri="{9D8B030D-6E8A-4147-A177-3AD203B41FA5}">
                      <a16:colId xmlns:a16="http://schemas.microsoft.com/office/drawing/2014/main" val="1011201486"/>
                    </a:ext>
                  </a:extLst>
                </a:gridCol>
                <a:gridCol w="1001372">
                  <a:extLst>
                    <a:ext uri="{9D8B030D-6E8A-4147-A177-3AD203B41FA5}">
                      <a16:colId xmlns:a16="http://schemas.microsoft.com/office/drawing/2014/main" val="3768804152"/>
                    </a:ext>
                  </a:extLst>
                </a:gridCol>
                <a:gridCol w="1154975">
                  <a:extLst>
                    <a:ext uri="{9D8B030D-6E8A-4147-A177-3AD203B41FA5}">
                      <a16:colId xmlns:a16="http://schemas.microsoft.com/office/drawing/2014/main" val="3261577350"/>
                    </a:ext>
                  </a:extLst>
                </a:gridCol>
              </a:tblGrid>
              <a:tr h="993973">
                <a:tc>
                  <a:txBody>
                    <a:bodyPr/>
                    <a:lstStyle/>
                    <a:p>
                      <a:endParaRPr lang="en-GB" dirty="0"/>
                    </a:p>
                  </a:txBody>
                  <a:tcPr/>
                </a:tc>
                <a:tc>
                  <a:txBody>
                    <a:bodyPr/>
                    <a:lstStyle/>
                    <a:p>
                      <a:pPr algn="ctr"/>
                      <a:r>
                        <a:rPr lang="en-GB" dirty="0"/>
                        <a:t>S/</a:t>
                      </a:r>
                      <a:r>
                        <a:rPr lang="en-GB" dirty="0" err="1"/>
                        <a:t>Xband</a:t>
                      </a:r>
                      <a:r>
                        <a:rPr lang="en-GB" dirty="0"/>
                        <a:t> Witness </a:t>
                      </a:r>
                    </a:p>
                    <a:p>
                      <a:pPr algn="ctr"/>
                      <a:r>
                        <a:rPr lang="en-GB" dirty="0"/>
                        <a:t>LWFA - PWFA</a:t>
                      </a:r>
                    </a:p>
                  </a:txBody>
                  <a:tcPr/>
                </a:tc>
                <a:tc>
                  <a:txBody>
                    <a:bodyPr/>
                    <a:lstStyle/>
                    <a:p>
                      <a:pPr algn="ctr"/>
                      <a:r>
                        <a:rPr lang="en-GB" dirty="0"/>
                        <a:t>S/</a:t>
                      </a:r>
                      <a:r>
                        <a:rPr lang="en-GB" dirty="0" err="1"/>
                        <a:t>Xband</a:t>
                      </a:r>
                      <a:r>
                        <a:rPr lang="en-GB" dirty="0"/>
                        <a:t> Driver</a:t>
                      </a:r>
                    </a:p>
                    <a:p>
                      <a:pPr algn="ctr"/>
                      <a:r>
                        <a:rPr lang="en-GB" dirty="0"/>
                        <a:t>PWFA</a:t>
                      </a:r>
                    </a:p>
                  </a:txBody>
                  <a:tcPr/>
                </a:tc>
                <a:tc gridSpan="2">
                  <a:txBody>
                    <a:bodyPr/>
                    <a:lstStyle/>
                    <a:p>
                      <a:pPr algn="ctr"/>
                      <a:r>
                        <a:rPr lang="en-GB" dirty="0"/>
                        <a:t>ARES</a:t>
                      </a:r>
                    </a:p>
                  </a:txBody>
                  <a:tcPr/>
                </a:tc>
                <a:tc hMerge="1">
                  <a:txBody>
                    <a:bodyPr/>
                    <a:lstStyle/>
                    <a:p>
                      <a:endParaRPr lang="en-GB" dirty="0"/>
                    </a:p>
                  </a:txBody>
                  <a:tcPr/>
                </a:tc>
                <a:extLst>
                  <a:ext uri="{0D108BD9-81ED-4DB2-BD59-A6C34878D82A}">
                    <a16:rowId xmlns:a16="http://schemas.microsoft.com/office/drawing/2014/main" val="1520440441"/>
                  </a:ext>
                </a:extLst>
              </a:tr>
              <a:tr h="695781">
                <a:tc>
                  <a:txBody>
                    <a:bodyPr/>
                    <a:lstStyle/>
                    <a:p>
                      <a:endParaRPr lang="en-GB" dirty="0"/>
                    </a:p>
                  </a:txBody>
                  <a:tcPr/>
                </a:tc>
                <a:tc>
                  <a:txBody>
                    <a:bodyPr/>
                    <a:lstStyle/>
                    <a:p>
                      <a:r>
                        <a:rPr lang="en-GB" dirty="0" err="1"/>
                        <a:t>Linac</a:t>
                      </a:r>
                      <a:r>
                        <a:rPr lang="en-GB" dirty="0"/>
                        <a:t> exit = Injection Point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Linac</a:t>
                      </a:r>
                      <a:r>
                        <a:rPr lang="en-GB" dirty="0"/>
                        <a:t> exit = Injection Point</a:t>
                      </a:r>
                    </a:p>
                  </a:txBody>
                  <a:tcPr/>
                </a:tc>
                <a:tc>
                  <a:txBody>
                    <a:bodyPr/>
                    <a:lstStyle/>
                    <a:p>
                      <a:r>
                        <a:rPr lang="en-GB" dirty="0" err="1"/>
                        <a:t>Linac</a:t>
                      </a:r>
                      <a:r>
                        <a:rPr lang="en-GB" dirty="0"/>
                        <a:t> exit </a:t>
                      </a:r>
                    </a:p>
                  </a:txBody>
                  <a:tcPr/>
                </a:tc>
                <a:tc>
                  <a:txBody>
                    <a:bodyPr/>
                    <a:lstStyle/>
                    <a:p>
                      <a:r>
                        <a:rPr lang="en-GB" dirty="0"/>
                        <a:t>Injection point</a:t>
                      </a:r>
                    </a:p>
                  </a:txBody>
                  <a:tcPr/>
                </a:tc>
                <a:extLst>
                  <a:ext uri="{0D108BD9-81ED-4DB2-BD59-A6C34878D82A}">
                    <a16:rowId xmlns:a16="http://schemas.microsoft.com/office/drawing/2014/main" val="1174463925"/>
                  </a:ext>
                </a:extLst>
              </a:tr>
              <a:tr h="474010">
                <a:tc>
                  <a:txBody>
                    <a:bodyPr/>
                    <a:lstStyle/>
                    <a:p>
                      <a:r>
                        <a:rPr lang="en-GB" dirty="0"/>
                        <a:t>Energy (MeV</a:t>
                      </a:r>
                    </a:p>
                  </a:txBody>
                  <a:tcPr/>
                </a:tc>
                <a:tc>
                  <a:txBody>
                    <a:bodyPr/>
                    <a:lstStyle/>
                    <a:p>
                      <a:pPr algn="ctr"/>
                      <a:r>
                        <a:rPr lang="en-GB" dirty="0"/>
                        <a:t>500</a:t>
                      </a:r>
                    </a:p>
                  </a:txBody>
                  <a:tcPr/>
                </a:tc>
                <a:tc>
                  <a:txBody>
                    <a:bodyPr/>
                    <a:lstStyle/>
                    <a:p>
                      <a:pPr algn="ctr"/>
                      <a:r>
                        <a:rPr lang="en-GB" dirty="0"/>
                        <a:t>500</a:t>
                      </a:r>
                    </a:p>
                  </a:txBody>
                  <a:tcPr/>
                </a:tc>
                <a:tc>
                  <a:txBody>
                    <a:bodyPr/>
                    <a:lstStyle/>
                    <a:p>
                      <a:pPr algn="ctr"/>
                      <a:r>
                        <a:rPr lang="en-GB" dirty="0"/>
                        <a:t>242.0</a:t>
                      </a:r>
                    </a:p>
                  </a:txBody>
                  <a:tcPr/>
                </a:tc>
                <a:tc>
                  <a:txBody>
                    <a:bodyPr/>
                    <a:lstStyle/>
                    <a:p>
                      <a:pPr algn="ctr"/>
                      <a:r>
                        <a:rPr lang="en-GB" dirty="0"/>
                        <a:t>240.0</a:t>
                      </a:r>
                    </a:p>
                  </a:txBody>
                  <a:tcPr/>
                </a:tc>
                <a:extLst>
                  <a:ext uri="{0D108BD9-81ED-4DB2-BD59-A6C34878D82A}">
                    <a16:rowId xmlns:a16="http://schemas.microsoft.com/office/drawing/2014/main" val="2710447401"/>
                  </a:ext>
                </a:extLst>
              </a:tr>
              <a:tr h="474010">
                <a:tc>
                  <a:txBody>
                    <a:bodyPr/>
                    <a:lstStyle/>
                    <a:p>
                      <a:r>
                        <a:rPr lang="en-GB" dirty="0"/>
                        <a:t>Bunch Charge (</a:t>
                      </a:r>
                      <a:r>
                        <a:rPr lang="en-GB" dirty="0" err="1"/>
                        <a:t>pC</a:t>
                      </a:r>
                      <a:r>
                        <a:rPr lang="en-GB" dirty="0"/>
                        <a:t>)</a:t>
                      </a:r>
                    </a:p>
                  </a:txBody>
                  <a:tcPr/>
                </a:tc>
                <a:tc>
                  <a:txBody>
                    <a:bodyPr/>
                    <a:lstStyle/>
                    <a:p>
                      <a:pPr algn="ctr"/>
                      <a:r>
                        <a:rPr lang="en-GB" dirty="0"/>
                        <a:t>30</a:t>
                      </a:r>
                    </a:p>
                  </a:txBody>
                  <a:tcPr/>
                </a:tc>
                <a:tc>
                  <a:txBody>
                    <a:bodyPr/>
                    <a:lstStyle/>
                    <a:p>
                      <a:pPr algn="ctr"/>
                      <a:r>
                        <a:rPr lang="en-GB" dirty="0"/>
                        <a:t>200</a:t>
                      </a:r>
                    </a:p>
                  </a:txBody>
                  <a:tcPr/>
                </a:tc>
                <a:tc>
                  <a:txBody>
                    <a:bodyPr/>
                    <a:lstStyle/>
                    <a:p>
                      <a:pPr algn="ctr"/>
                      <a:r>
                        <a:rPr lang="en-GB" dirty="0"/>
                        <a:t>50</a:t>
                      </a:r>
                    </a:p>
                  </a:txBody>
                  <a:tcPr/>
                </a:tc>
                <a:tc>
                  <a:txBody>
                    <a:bodyPr/>
                    <a:lstStyle/>
                    <a:p>
                      <a:pPr algn="ctr"/>
                      <a:r>
                        <a:rPr lang="en-GB" dirty="0"/>
                        <a:t>30</a:t>
                      </a:r>
                    </a:p>
                  </a:txBody>
                  <a:tcPr/>
                </a:tc>
                <a:extLst>
                  <a:ext uri="{0D108BD9-81ED-4DB2-BD59-A6C34878D82A}">
                    <a16:rowId xmlns:a16="http://schemas.microsoft.com/office/drawing/2014/main" val="1180370142"/>
                  </a:ext>
                </a:extLst>
              </a:tr>
              <a:tr h="474010">
                <a:tc>
                  <a:txBody>
                    <a:bodyPr/>
                    <a:lstStyle/>
                    <a:p>
                      <a:r>
                        <a:rPr lang="en-GB" dirty="0"/>
                        <a:t>RMS bunch length (fs)</a:t>
                      </a:r>
                    </a:p>
                  </a:txBody>
                  <a:tcPr/>
                </a:tc>
                <a:tc>
                  <a:txBody>
                    <a:bodyPr/>
                    <a:lstStyle/>
                    <a:p>
                      <a:pPr algn="ctr"/>
                      <a:r>
                        <a:rPr lang="en-GB" dirty="0"/>
                        <a:t>3</a:t>
                      </a:r>
                    </a:p>
                  </a:txBody>
                  <a:tcPr/>
                </a:tc>
                <a:tc>
                  <a:txBody>
                    <a:bodyPr/>
                    <a:lstStyle/>
                    <a:p>
                      <a:pPr algn="ctr"/>
                      <a:r>
                        <a:rPr lang="en-GB" dirty="0"/>
                        <a:t>174</a:t>
                      </a:r>
                    </a:p>
                  </a:txBody>
                  <a:tcPr/>
                </a:tc>
                <a:tc>
                  <a:txBody>
                    <a:bodyPr/>
                    <a:lstStyle/>
                    <a:p>
                      <a:pPr algn="ctr"/>
                      <a:r>
                        <a:rPr lang="en-GB" dirty="0"/>
                        <a:t>160</a:t>
                      </a:r>
                    </a:p>
                  </a:txBody>
                  <a:tcPr/>
                </a:tc>
                <a:tc>
                  <a:txBody>
                    <a:bodyPr/>
                    <a:lstStyle/>
                    <a:p>
                      <a:pPr algn="ctr"/>
                      <a:r>
                        <a:rPr lang="en-GB" dirty="0"/>
                        <a:t>7.5</a:t>
                      </a:r>
                    </a:p>
                  </a:txBody>
                  <a:tcPr/>
                </a:tc>
                <a:extLst>
                  <a:ext uri="{0D108BD9-81ED-4DB2-BD59-A6C34878D82A}">
                    <a16:rowId xmlns:a16="http://schemas.microsoft.com/office/drawing/2014/main" val="1829338164"/>
                  </a:ext>
                </a:extLst>
              </a:tr>
              <a:tr h="474010">
                <a:tc>
                  <a:txBody>
                    <a:bodyPr/>
                    <a:lstStyle/>
                    <a:p>
                      <a:r>
                        <a:rPr lang="en-GB" dirty="0"/>
                        <a:t>Peak current (kA)</a:t>
                      </a:r>
                    </a:p>
                  </a:txBody>
                  <a:tcPr/>
                </a:tc>
                <a:tc>
                  <a:txBody>
                    <a:bodyPr/>
                    <a:lstStyle/>
                    <a:p>
                      <a:pPr algn="ctr"/>
                      <a:r>
                        <a:rPr lang="en-GB" dirty="0"/>
                        <a:t>3-3</a:t>
                      </a:r>
                    </a:p>
                  </a:txBody>
                  <a:tcPr/>
                </a:tc>
                <a:tc>
                  <a:txBody>
                    <a:bodyPr/>
                    <a:lstStyle/>
                    <a:p>
                      <a:pPr algn="ctr"/>
                      <a:r>
                        <a:rPr lang="en-GB" dirty="0"/>
                        <a:t>0.5</a:t>
                      </a:r>
                    </a:p>
                  </a:txBody>
                  <a:tcPr/>
                </a:tc>
                <a:tc>
                  <a:txBody>
                    <a:bodyPr/>
                    <a:lstStyle/>
                    <a:p>
                      <a:pPr algn="ctr"/>
                      <a:r>
                        <a:rPr lang="en-GB" dirty="0"/>
                        <a:t>0.13</a:t>
                      </a:r>
                    </a:p>
                  </a:txBody>
                  <a:tcPr/>
                </a:tc>
                <a:tc>
                  <a:txBody>
                    <a:bodyPr/>
                    <a:lstStyle/>
                    <a:p>
                      <a:pPr algn="ctr"/>
                      <a:r>
                        <a:rPr lang="en-GB" dirty="0"/>
                        <a:t>4.0</a:t>
                      </a:r>
                    </a:p>
                  </a:txBody>
                  <a:tcPr/>
                </a:tc>
                <a:extLst>
                  <a:ext uri="{0D108BD9-81ED-4DB2-BD59-A6C34878D82A}">
                    <a16:rowId xmlns:a16="http://schemas.microsoft.com/office/drawing/2014/main" val="2557782014"/>
                  </a:ext>
                </a:extLst>
              </a:tr>
              <a:tr h="474010">
                <a:tc>
                  <a:txBody>
                    <a:bodyPr/>
                    <a:lstStyle/>
                    <a:p>
                      <a:r>
                        <a:rPr lang="en-GB" dirty="0"/>
                        <a:t>Projected 𝜀</a:t>
                      </a:r>
                      <a:r>
                        <a:rPr lang="en-GB" baseline="-25000" dirty="0"/>
                        <a:t>x</a:t>
                      </a:r>
                      <a:r>
                        <a:rPr lang="en-GB" dirty="0"/>
                        <a:t>/𝜀</a:t>
                      </a:r>
                      <a:r>
                        <a:rPr lang="en-GB" baseline="-25000" dirty="0"/>
                        <a:t>y</a:t>
                      </a:r>
                      <a:r>
                        <a:rPr lang="en-GB" dirty="0"/>
                        <a:t> (𝜇m)</a:t>
                      </a:r>
                    </a:p>
                  </a:txBody>
                  <a:tcPr/>
                </a:tc>
                <a:tc>
                  <a:txBody>
                    <a:bodyPr/>
                    <a:lstStyle/>
                    <a:p>
                      <a:pPr algn="ctr"/>
                      <a:r>
                        <a:rPr lang="en-GB" dirty="0"/>
                        <a:t>0.44-0.7</a:t>
                      </a:r>
                    </a:p>
                  </a:txBody>
                  <a:tcPr/>
                </a:tc>
                <a:tc>
                  <a:txBody>
                    <a:bodyPr/>
                    <a:lstStyle/>
                    <a:p>
                      <a:pPr algn="ctr"/>
                      <a:r>
                        <a:rPr lang="en-GB" dirty="0"/>
                        <a:t>2/3</a:t>
                      </a:r>
                    </a:p>
                  </a:txBody>
                  <a:tcPr/>
                </a:tc>
                <a:tc>
                  <a:txBody>
                    <a:bodyPr/>
                    <a:lstStyle/>
                    <a:p>
                      <a:pPr algn="ctr"/>
                      <a:r>
                        <a:rPr lang="en-GB" dirty="0"/>
                        <a:t>0.3/0.3</a:t>
                      </a:r>
                    </a:p>
                  </a:txBody>
                  <a:tcPr/>
                </a:tc>
                <a:tc>
                  <a:txBody>
                    <a:bodyPr/>
                    <a:lstStyle/>
                    <a:p>
                      <a:pPr algn="ctr"/>
                      <a:r>
                        <a:rPr lang="en-GB" dirty="0"/>
                        <a:t>0.8/0.8</a:t>
                      </a:r>
                    </a:p>
                  </a:txBody>
                  <a:tcPr/>
                </a:tc>
                <a:extLst>
                  <a:ext uri="{0D108BD9-81ED-4DB2-BD59-A6C34878D82A}">
                    <a16:rowId xmlns:a16="http://schemas.microsoft.com/office/drawing/2014/main" val="100190963"/>
                  </a:ext>
                </a:extLst>
              </a:tr>
              <a:tr h="474010">
                <a:tc>
                  <a:txBody>
                    <a:bodyPr/>
                    <a:lstStyle/>
                    <a:p>
                      <a:r>
                        <a:rPr lang="en-GB" dirty="0"/>
                        <a:t>𝛽</a:t>
                      </a:r>
                      <a:r>
                        <a:rPr lang="en-GB" baseline="-25000" dirty="0"/>
                        <a:t>x</a:t>
                      </a:r>
                      <a:r>
                        <a:rPr lang="en-GB" dirty="0"/>
                        <a:t>/𝛽</a:t>
                      </a:r>
                      <a:r>
                        <a:rPr lang="en-GB" baseline="-25000" dirty="0"/>
                        <a:t>y</a:t>
                      </a:r>
                      <a:r>
                        <a:rPr lang="en-GB" dirty="0"/>
                        <a:t> (mm)</a:t>
                      </a:r>
                    </a:p>
                  </a:txBody>
                  <a:tcPr/>
                </a:tc>
                <a:tc>
                  <a:txBody>
                    <a:bodyPr/>
                    <a:lstStyle/>
                    <a:p>
                      <a:pPr algn="ctr"/>
                      <a:r>
                        <a:rPr lang="en-GB"/>
                        <a:t>2-3</a:t>
                      </a:r>
                      <a:endParaRPr lang="en-GB" dirty="0"/>
                    </a:p>
                  </a:txBody>
                  <a:tcPr/>
                </a:tc>
                <a:tc>
                  <a:txBody>
                    <a:bodyPr/>
                    <a:lstStyle/>
                    <a:p>
                      <a:pPr algn="ctr"/>
                      <a:r>
                        <a:rPr lang="en-GB" dirty="0"/>
                        <a:t>3</a:t>
                      </a:r>
                    </a:p>
                  </a:txBody>
                  <a:tcPr/>
                </a:tc>
                <a:tc>
                  <a:txBody>
                    <a:bodyPr/>
                    <a:lstStyle/>
                    <a:p>
                      <a:pPr algn="ctr"/>
                      <a:r>
                        <a:rPr lang="en-GB" dirty="0"/>
                        <a:t>3.1</a:t>
                      </a:r>
                    </a:p>
                  </a:txBody>
                  <a:tcPr/>
                </a:tc>
                <a:tc>
                  <a:txBody>
                    <a:bodyPr/>
                    <a:lstStyle/>
                    <a:p>
                      <a:pPr algn="ctr"/>
                      <a:r>
                        <a:rPr lang="en-GB" dirty="0"/>
                        <a:t>3</a:t>
                      </a:r>
                    </a:p>
                  </a:txBody>
                  <a:tcPr/>
                </a:tc>
                <a:extLst>
                  <a:ext uri="{0D108BD9-81ED-4DB2-BD59-A6C34878D82A}">
                    <a16:rowId xmlns:a16="http://schemas.microsoft.com/office/drawing/2014/main" val="1896106879"/>
                  </a:ext>
                </a:extLst>
              </a:tr>
              <a:tr h="474010">
                <a:tc>
                  <a:txBody>
                    <a:bodyPr/>
                    <a:lstStyle/>
                    <a:p>
                      <a:r>
                        <a:rPr lang="en-GB" dirty="0"/>
                        <a:t>RMS energy spread (%)</a:t>
                      </a:r>
                    </a:p>
                  </a:txBody>
                  <a:tcPr/>
                </a:tc>
                <a:tc>
                  <a:txBody>
                    <a:bodyPr/>
                    <a:lstStyle/>
                    <a:p>
                      <a:pPr algn="ctr"/>
                      <a:r>
                        <a:rPr lang="en-GB" dirty="0"/>
                        <a:t>0.05</a:t>
                      </a:r>
                    </a:p>
                  </a:txBody>
                  <a:tcPr/>
                </a:tc>
                <a:tc>
                  <a:txBody>
                    <a:bodyPr/>
                    <a:lstStyle/>
                    <a:p>
                      <a:pPr algn="ctr"/>
                      <a:r>
                        <a:rPr lang="en-GB" dirty="0"/>
                        <a:t>0.09</a:t>
                      </a:r>
                    </a:p>
                  </a:txBody>
                  <a:tcPr/>
                </a:tc>
                <a:tc>
                  <a:txBody>
                    <a:bodyPr/>
                    <a:lstStyle/>
                    <a:p>
                      <a:pPr algn="ctr"/>
                      <a:r>
                        <a:rPr lang="en-GB" dirty="0"/>
                        <a:t>.5</a:t>
                      </a:r>
                    </a:p>
                  </a:txBody>
                  <a:tcPr/>
                </a:tc>
                <a:tc>
                  <a:txBody>
                    <a:bodyPr/>
                    <a:lstStyle/>
                    <a:p>
                      <a:pPr algn="ctr"/>
                      <a:r>
                        <a:rPr lang="en-GB" dirty="0"/>
                        <a:t>.27</a:t>
                      </a:r>
                    </a:p>
                  </a:txBody>
                  <a:tcPr/>
                </a:tc>
                <a:extLst>
                  <a:ext uri="{0D108BD9-81ED-4DB2-BD59-A6C34878D82A}">
                    <a16:rowId xmlns:a16="http://schemas.microsoft.com/office/drawing/2014/main" val="356991807"/>
                  </a:ext>
                </a:extLst>
              </a:tr>
            </a:tbl>
          </a:graphicData>
        </a:graphic>
      </p:graphicFrame>
      <p:sp>
        <p:nvSpPr>
          <p:cNvPr id="3" name="Segnaposto piè di pagina 2">
            <a:extLst>
              <a:ext uri="{FF2B5EF4-FFF2-40B4-BE49-F238E27FC236}">
                <a16:creationId xmlns:a16="http://schemas.microsoft.com/office/drawing/2014/main" id="{2235350B-0C31-6A45-9A25-E783AA77E865}"/>
              </a:ext>
            </a:extLst>
          </p:cNvPr>
          <p:cNvSpPr>
            <a:spLocks noGrp="1"/>
          </p:cNvSpPr>
          <p:nvPr>
            <p:ph type="ftr" sz="quarter" idx="11"/>
          </p:nvPr>
        </p:nvSpPr>
        <p:spPr/>
        <p:txBody>
          <a:bodyPr/>
          <a:lstStyle/>
          <a:p>
            <a:r>
              <a:rPr lang="en-GB"/>
              <a:t>EuPRAXIA Yearly Meeting, Oct 16-18 2019  C. Vaccarezza</a:t>
            </a:r>
            <a:endParaRPr lang="en-GB" dirty="0"/>
          </a:p>
        </p:txBody>
      </p:sp>
      <p:sp>
        <p:nvSpPr>
          <p:cNvPr id="5" name="Segnaposto numero diapositiva 4">
            <a:extLst>
              <a:ext uri="{FF2B5EF4-FFF2-40B4-BE49-F238E27FC236}">
                <a16:creationId xmlns:a16="http://schemas.microsoft.com/office/drawing/2014/main" id="{877FA5E6-FC5A-8644-A84A-7F71C246ADFB}"/>
              </a:ext>
            </a:extLst>
          </p:cNvPr>
          <p:cNvSpPr>
            <a:spLocks noGrp="1"/>
          </p:cNvSpPr>
          <p:nvPr>
            <p:ph type="sldNum" sz="quarter" idx="12"/>
          </p:nvPr>
        </p:nvSpPr>
        <p:spPr/>
        <p:txBody>
          <a:bodyPr/>
          <a:lstStyle/>
          <a:p>
            <a:fld id="{7C8D6F1B-0912-4E83-AA89-4880E3586760}" type="slidenum">
              <a:rPr lang="en-GB" smtClean="0"/>
              <a:pPr/>
              <a:t>4</a:t>
            </a:fld>
            <a:endParaRPr lang="en-GB" dirty="0"/>
          </a:p>
        </p:txBody>
      </p:sp>
    </p:spTree>
    <p:extLst>
      <p:ext uri="{BB962C8B-B14F-4D97-AF65-F5344CB8AC3E}">
        <p14:creationId xmlns:p14="http://schemas.microsoft.com/office/powerpoint/2010/main" val="358248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ttangolo 47"/>
          <p:cNvSpPr/>
          <p:nvPr/>
        </p:nvSpPr>
        <p:spPr>
          <a:xfrm>
            <a:off x="59260" y="823320"/>
            <a:ext cx="9084739" cy="3139321"/>
          </a:xfrm>
          <a:prstGeom prst="rect">
            <a:avLst/>
          </a:prstGeom>
        </p:spPr>
        <p:txBody>
          <a:bodyPr wrap="square">
            <a:spAutoFit/>
          </a:bodyPr>
          <a:lstStyle/>
          <a:p>
            <a:pPr marL="214308" indent="-214308" algn="just">
              <a:buFont typeface="Courier New" panose="02070309020205020404" pitchFamily="49" charset="0"/>
              <a:buChar char="o"/>
            </a:pPr>
            <a:r>
              <a:rPr lang="en-US" dirty="0"/>
              <a:t>The RF injector design is led by the e</a:t>
            </a:r>
            <a:r>
              <a:rPr lang="en-US" baseline="30000" dirty="0"/>
              <a:t>- </a:t>
            </a:r>
            <a:r>
              <a:rPr lang="en-US" dirty="0"/>
              <a:t>beam quality needed for the operation of an X-ray FEL that is indeed</a:t>
            </a:r>
            <a:r>
              <a:rPr lang="en-US" i="1" dirty="0">
                <a:solidFill>
                  <a:srgbClr val="FF0000"/>
                </a:solidFill>
              </a:rPr>
              <a:t> the most demanding for the electron beam in terms of brightness and quality</a:t>
            </a:r>
            <a:r>
              <a:rPr lang="en-US" dirty="0"/>
              <a:t>.</a:t>
            </a:r>
          </a:p>
          <a:p>
            <a:pPr marL="214308" indent="-214308" algn="just">
              <a:buFont typeface="Courier New" panose="02070309020205020404" pitchFamily="49" charset="0"/>
              <a:buChar char="o"/>
            </a:pPr>
            <a:r>
              <a:rPr lang="en-US" dirty="0"/>
              <a:t>A case of interest foresees a 1 GeV witness beam energy with less than 1 </a:t>
            </a:r>
            <a:r>
              <a:rPr lang="en-US" dirty="0" err="1"/>
              <a:t>mm</a:t>
            </a:r>
            <a:r>
              <a:rPr lang="en-US" baseline="30000" dirty="0" err="1"/>
              <a:t>.</a:t>
            </a:r>
            <a:r>
              <a:rPr lang="en-US" dirty="0" err="1"/>
              <a:t>mrad</a:t>
            </a:r>
            <a:r>
              <a:rPr lang="en-US" dirty="0"/>
              <a:t> slice emittance and 30 </a:t>
            </a:r>
            <a:r>
              <a:rPr lang="en-US" dirty="0" err="1"/>
              <a:t>pC</a:t>
            </a:r>
            <a:r>
              <a:rPr lang="en-US" dirty="0"/>
              <a:t> in 10 fs </a:t>
            </a:r>
            <a:r>
              <a:rPr lang="en-US" dirty="0" err="1"/>
              <a:t>fwhm</a:t>
            </a:r>
            <a:r>
              <a:rPr lang="en-US" dirty="0"/>
              <a:t>, which turns into 3 kA peak current at the undulator entrance. </a:t>
            </a:r>
          </a:p>
          <a:p>
            <a:pPr marL="214308" indent="-214308" algn="just">
              <a:buFont typeface="Courier New" panose="02070309020205020404" pitchFamily="49" charset="0"/>
              <a:buChar char="o"/>
            </a:pPr>
            <a:r>
              <a:rPr lang="it-IT" b="1" dirty="0">
                <a:solidFill>
                  <a:srgbClr val="0070C0"/>
                </a:solidFill>
              </a:rPr>
              <a:t>The </a:t>
            </a:r>
            <a:r>
              <a:rPr lang="it-IT" b="1" dirty="0" err="1">
                <a:solidFill>
                  <a:srgbClr val="0070C0"/>
                </a:solidFill>
              </a:rPr>
              <a:t>study</a:t>
            </a:r>
            <a:r>
              <a:rPr lang="it-IT" b="1" dirty="0">
                <a:solidFill>
                  <a:srgbClr val="0070C0"/>
                </a:solidFill>
              </a:rPr>
              <a:t> </a:t>
            </a:r>
            <a:r>
              <a:rPr lang="it-IT" b="1" dirty="0" err="1">
                <a:solidFill>
                  <a:srgbClr val="0070C0"/>
                </a:solidFill>
              </a:rPr>
              <a:t>is</a:t>
            </a:r>
            <a:r>
              <a:rPr lang="it-IT" b="1" dirty="0">
                <a:solidFill>
                  <a:srgbClr val="0070C0"/>
                </a:solidFill>
              </a:rPr>
              <a:t> </a:t>
            </a:r>
            <a:r>
              <a:rPr lang="it-IT" b="1" dirty="0" err="1">
                <a:solidFill>
                  <a:srgbClr val="0070C0"/>
                </a:solidFill>
              </a:rPr>
              <a:t>focused</a:t>
            </a:r>
            <a:r>
              <a:rPr lang="it-IT" b="1" dirty="0">
                <a:solidFill>
                  <a:srgbClr val="0070C0"/>
                </a:solidFill>
              </a:rPr>
              <a:t> on a </a:t>
            </a:r>
            <a:r>
              <a:rPr lang="it-IT" b="1" dirty="0" err="1">
                <a:solidFill>
                  <a:srgbClr val="0070C0"/>
                </a:solidFill>
              </a:rPr>
              <a:t>witness</a:t>
            </a:r>
            <a:r>
              <a:rPr lang="it-IT" b="1" dirty="0">
                <a:solidFill>
                  <a:srgbClr val="0070C0"/>
                </a:solidFill>
              </a:rPr>
              <a:t> </a:t>
            </a:r>
            <a:r>
              <a:rPr lang="it-IT" b="1" dirty="0" err="1">
                <a:solidFill>
                  <a:srgbClr val="0070C0"/>
                </a:solidFill>
              </a:rPr>
              <a:t>beam</a:t>
            </a:r>
            <a:r>
              <a:rPr lang="it-IT" b="1" dirty="0">
                <a:solidFill>
                  <a:srgbClr val="0070C0"/>
                </a:solidFill>
              </a:rPr>
              <a:t> </a:t>
            </a:r>
            <a:r>
              <a:rPr lang="it-IT" b="1" dirty="0" err="1">
                <a:solidFill>
                  <a:srgbClr val="0070C0"/>
                </a:solidFill>
              </a:rPr>
              <a:t>at</a:t>
            </a:r>
            <a:r>
              <a:rPr lang="it-IT" b="1" dirty="0">
                <a:solidFill>
                  <a:srgbClr val="0070C0"/>
                </a:solidFill>
              </a:rPr>
              <a:t> plasma </a:t>
            </a:r>
            <a:r>
              <a:rPr lang="it-IT" b="1" dirty="0" err="1">
                <a:solidFill>
                  <a:srgbClr val="0070C0"/>
                </a:solidFill>
              </a:rPr>
              <a:t>entrance</a:t>
            </a:r>
            <a:r>
              <a:rPr lang="it-IT" b="1" dirty="0">
                <a:solidFill>
                  <a:srgbClr val="0070C0"/>
                </a:solidFill>
              </a:rPr>
              <a:t> </a:t>
            </a:r>
            <a:r>
              <a:rPr lang="it-IT" b="1" dirty="0" err="1">
                <a:solidFill>
                  <a:srgbClr val="0070C0"/>
                </a:solidFill>
              </a:rPr>
              <a:t>suitable</a:t>
            </a:r>
            <a:r>
              <a:rPr lang="it-IT" b="1" dirty="0">
                <a:solidFill>
                  <a:srgbClr val="0070C0"/>
                </a:solidFill>
              </a:rPr>
              <a:t> for LWFA and PWFA: 30 </a:t>
            </a:r>
            <a:r>
              <a:rPr lang="it-IT" b="1" dirty="0" err="1">
                <a:solidFill>
                  <a:srgbClr val="0070C0"/>
                </a:solidFill>
              </a:rPr>
              <a:t>pC</a:t>
            </a:r>
            <a:r>
              <a:rPr lang="it-IT" b="1" dirty="0">
                <a:solidFill>
                  <a:srgbClr val="0070C0"/>
                </a:solidFill>
              </a:rPr>
              <a:t>, 3 </a:t>
            </a:r>
            <a:r>
              <a:rPr lang="it-IT" b="1" dirty="0" err="1">
                <a:solidFill>
                  <a:srgbClr val="0070C0"/>
                </a:solidFill>
              </a:rPr>
              <a:t>kA</a:t>
            </a:r>
            <a:r>
              <a:rPr lang="it-IT" b="1" dirty="0">
                <a:solidFill>
                  <a:srgbClr val="0070C0"/>
                </a:solidFill>
              </a:rPr>
              <a:t>, 500 </a:t>
            </a:r>
            <a:r>
              <a:rPr lang="it-IT" b="1" dirty="0" err="1">
                <a:solidFill>
                  <a:srgbClr val="0070C0"/>
                </a:solidFill>
              </a:rPr>
              <a:t>MeV</a:t>
            </a:r>
            <a:r>
              <a:rPr lang="it-IT" b="1" dirty="0">
                <a:solidFill>
                  <a:srgbClr val="0070C0"/>
                </a:solidFill>
              </a:rPr>
              <a:t>, 1 - 3 µm </a:t>
            </a:r>
            <a:r>
              <a:rPr lang="it-IT" b="1" dirty="0" err="1">
                <a:solidFill>
                  <a:srgbClr val="0070C0"/>
                </a:solidFill>
              </a:rPr>
              <a:t>transverse</a:t>
            </a:r>
            <a:r>
              <a:rPr lang="it-IT" b="1" dirty="0">
                <a:solidFill>
                  <a:srgbClr val="0070C0"/>
                </a:solidFill>
              </a:rPr>
              <a:t> spot </a:t>
            </a:r>
            <a:r>
              <a:rPr lang="it-IT" b="1" dirty="0" err="1">
                <a:solidFill>
                  <a:srgbClr val="0070C0"/>
                </a:solidFill>
              </a:rPr>
              <a:t>size</a:t>
            </a:r>
            <a:endParaRPr lang="it-IT" u="sng" dirty="0">
              <a:solidFill>
                <a:srgbClr val="FF0000"/>
              </a:solidFill>
            </a:endParaRPr>
          </a:p>
          <a:p>
            <a:pPr marL="214308" indent="-214308" algn="just">
              <a:buFont typeface="Courier New" panose="02070309020205020404" pitchFamily="49" charset="0"/>
              <a:buChar char="o"/>
            </a:pPr>
            <a:r>
              <a:rPr lang="en-US" dirty="0"/>
              <a:t>The </a:t>
            </a:r>
            <a:r>
              <a:rPr lang="en-US" i="1" u="sng" dirty="0" err="1">
                <a:solidFill>
                  <a:srgbClr val="FF0000"/>
                </a:solidFill>
              </a:rPr>
              <a:t>EuPRAXIA</a:t>
            </a:r>
            <a:r>
              <a:rPr lang="en-US" i="1" u="sng" dirty="0">
                <a:solidFill>
                  <a:srgbClr val="FF0000"/>
                </a:solidFill>
              </a:rPr>
              <a:t> RF injector proposal</a:t>
            </a:r>
            <a:r>
              <a:rPr lang="en-US" i="1" dirty="0">
                <a:solidFill>
                  <a:srgbClr val="FF0000"/>
                </a:solidFill>
              </a:rPr>
              <a:t> </a:t>
            </a:r>
            <a:r>
              <a:rPr lang="en-US" dirty="0"/>
              <a:t>is based on the combination of an S-band high-brightness </a:t>
            </a:r>
            <a:r>
              <a:rPr lang="en-US" dirty="0" err="1"/>
              <a:t>photoinjector</a:t>
            </a:r>
            <a:r>
              <a:rPr lang="en-US" dirty="0"/>
              <a:t> and an high-gradient X-band </a:t>
            </a:r>
            <a:r>
              <a:rPr lang="en-US" dirty="0" err="1"/>
              <a:t>linac</a:t>
            </a:r>
            <a:r>
              <a:rPr lang="en-US" dirty="0"/>
              <a:t> that can satisfy the request of high quality electron beams at the plasma stage entrance.</a:t>
            </a:r>
          </a:p>
          <a:p>
            <a:pPr marL="214308" indent="-214308" algn="just">
              <a:buFont typeface="Courier New" panose="02070309020205020404" pitchFamily="49" charset="0"/>
              <a:buChar char="o"/>
            </a:pPr>
            <a:endParaRPr lang="en-US" b="1" dirty="0">
              <a:solidFill>
                <a:srgbClr val="0070C0"/>
              </a:solidFill>
            </a:endParaRPr>
          </a:p>
        </p:txBody>
      </p:sp>
      <p:sp>
        <p:nvSpPr>
          <p:cNvPr id="22" name="Rettangolo 21"/>
          <p:cNvSpPr/>
          <p:nvPr/>
        </p:nvSpPr>
        <p:spPr>
          <a:xfrm>
            <a:off x="7092280" y="6591443"/>
            <a:ext cx="6902575" cy="253916"/>
          </a:xfrm>
          <a:prstGeom prst="rect">
            <a:avLst/>
          </a:prstGeom>
        </p:spPr>
        <p:txBody>
          <a:bodyPr wrap="square">
            <a:spAutoFit/>
          </a:bodyPr>
          <a:lstStyle/>
          <a:p>
            <a:pPr marL="0" lvl="1">
              <a:buSzPct val="50000"/>
            </a:pPr>
            <a:r>
              <a:rPr lang="it-IT" sz="1050" b="1" dirty="0">
                <a:solidFill>
                  <a:srgbClr val="FF0000"/>
                </a:solidFill>
                <a:latin typeface="+mj-lt"/>
              </a:rPr>
              <a:t>* </a:t>
            </a:r>
            <a:r>
              <a:rPr lang="it-IT" sz="1050" i="1" dirty="0" err="1">
                <a:solidFill>
                  <a:srgbClr val="FF0000"/>
                </a:solidFill>
                <a:latin typeface="+mj-lt"/>
              </a:rPr>
              <a:t>Used</a:t>
            </a:r>
            <a:r>
              <a:rPr lang="it-IT" sz="1050" i="1" dirty="0">
                <a:solidFill>
                  <a:srgbClr val="FF0000"/>
                </a:solidFill>
                <a:latin typeface="+mj-lt"/>
              </a:rPr>
              <a:t> </a:t>
            </a:r>
            <a:r>
              <a:rPr lang="it-IT" sz="1050" i="1" dirty="0" err="1">
                <a:solidFill>
                  <a:srgbClr val="FF0000"/>
                </a:solidFill>
                <a:latin typeface="+mj-lt"/>
              </a:rPr>
              <a:t>codes</a:t>
            </a:r>
            <a:r>
              <a:rPr lang="it-IT" sz="1050" i="1" dirty="0">
                <a:solidFill>
                  <a:srgbClr val="FF0000"/>
                </a:solidFill>
                <a:latin typeface="+mj-lt"/>
              </a:rPr>
              <a:t>: </a:t>
            </a:r>
            <a:r>
              <a:rPr lang="it-IT" sz="1050" i="1" dirty="0" err="1">
                <a:solidFill>
                  <a:srgbClr val="FF0000"/>
                </a:solidFill>
                <a:latin typeface="+mj-lt"/>
              </a:rPr>
              <a:t>Tstep</a:t>
            </a:r>
            <a:r>
              <a:rPr lang="it-IT" sz="1050" i="1" dirty="0">
                <a:solidFill>
                  <a:srgbClr val="FF0000"/>
                </a:solidFill>
                <a:latin typeface="+mj-lt"/>
              </a:rPr>
              <a:t>, </a:t>
            </a:r>
            <a:r>
              <a:rPr lang="it-IT" sz="1050" i="1" dirty="0" err="1">
                <a:solidFill>
                  <a:srgbClr val="FF0000"/>
                </a:solidFill>
                <a:latin typeface="+mj-lt"/>
              </a:rPr>
              <a:t>Elegant</a:t>
            </a:r>
            <a:endParaRPr lang="it-IT" sz="1050" dirty="0">
              <a:latin typeface="+mj-lt"/>
            </a:endParaRPr>
          </a:p>
        </p:txBody>
      </p:sp>
      <p:sp>
        <p:nvSpPr>
          <p:cNvPr id="5" name="Titolo 4">
            <a:extLst>
              <a:ext uri="{FF2B5EF4-FFF2-40B4-BE49-F238E27FC236}">
                <a16:creationId xmlns:a16="http://schemas.microsoft.com/office/drawing/2014/main" id="{B0AD553F-6084-9C4B-AC02-4460F50C4101}"/>
              </a:ext>
            </a:extLst>
          </p:cNvPr>
          <p:cNvSpPr>
            <a:spLocks noGrp="1"/>
          </p:cNvSpPr>
          <p:nvPr>
            <p:ph type="title"/>
          </p:nvPr>
        </p:nvSpPr>
        <p:spPr>
          <a:xfrm>
            <a:off x="2025069" y="-171400"/>
            <a:ext cx="5787291" cy="1143000"/>
          </a:xfrm>
        </p:spPr>
        <p:txBody>
          <a:bodyPr>
            <a:normAutofit fontScale="90000"/>
          </a:bodyPr>
          <a:lstStyle/>
          <a:p>
            <a:r>
              <a:rPr lang="it-IT" sz="4000" dirty="0" err="1"/>
              <a:t>S</a:t>
            </a:r>
            <a:r>
              <a:rPr lang="it-IT" sz="4000" dirty="0"/>
              <a:t>/X option  RF </a:t>
            </a:r>
            <a:r>
              <a:rPr lang="it-IT" sz="4000" dirty="0" err="1"/>
              <a:t>injector</a:t>
            </a:r>
            <a:r>
              <a:rPr lang="it-IT" sz="4000" dirty="0"/>
              <a:t> Layout</a:t>
            </a:r>
            <a:endParaRPr lang="en-GB" sz="4000" dirty="0"/>
          </a:p>
        </p:txBody>
      </p:sp>
      <p:pic>
        <p:nvPicPr>
          <p:cNvPr id="23" name="Immagine 22">
            <a:extLst>
              <a:ext uri="{FF2B5EF4-FFF2-40B4-BE49-F238E27FC236}">
                <a16:creationId xmlns:a16="http://schemas.microsoft.com/office/drawing/2014/main" id="{68EF8D54-65FC-FA42-90D8-D624FC9B166B}"/>
              </a:ext>
            </a:extLst>
          </p:cNvPr>
          <p:cNvPicPr>
            <a:picLocks noChangeAspect="1"/>
          </p:cNvPicPr>
          <p:nvPr/>
        </p:nvPicPr>
        <p:blipFill>
          <a:blip r:embed="rId3"/>
          <a:stretch>
            <a:fillRect/>
          </a:stretch>
        </p:blipFill>
        <p:spPr>
          <a:xfrm>
            <a:off x="179512" y="3634504"/>
            <a:ext cx="8351044" cy="2721769"/>
          </a:xfrm>
          <a:prstGeom prst="rect">
            <a:avLst/>
          </a:prstGeom>
        </p:spPr>
      </p:pic>
      <p:sp>
        <p:nvSpPr>
          <p:cNvPr id="3" name="Segnaposto piè di pagina 2">
            <a:extLst>
              <a:ext uri="{FF2B5EF4-FFF2-40B4-BE49-F238E27FC236}">
                <a16:creationId xmlns:a16="http://schemas.microsoft.com/office/drawing/2014/main" id="{F956517B-7C86-4444-93A5-415F11D147D8}"/>
              </a:ext>
            </a:extLst>
          </p:cNvPr>
          <p:cNvSpPr>
            <a:spLocks noGrp="1"/>
          </p:cNvSpPr>
          <p:nvPr>
            <p:ph type="ftr" sz="quarter" idx="11"/>
          </p:nvPr>
        </p:nvSpPr>
        <p:spPr/>
        <p:txBody>
          <a:bodyPr/>
          <a:lstStyle/>
          <a:p>
            <a:r>
              <a:rPr lang="en-GB"/>
              <a:t>EuPRAXIA Yearly Meeting, Oct 16-18 2019  C. Vaccarezza</a:t>
            </a:r>
            <a:endParaRPr lang="en-GB" dirty="0"/>
          </a:p>
        </p:txBody>
      </p:sp>
      <p:sp>
        <p:nvSpPr>
          <p:cNvPr id="6" name="Segnaposto numero diapositiva 5">
            <a:extLst>
              <a:ext uri="{FF2B5EF4-FFF2-40B4-BE49-F238E27FC236}">
                <a16:creationId xmlns:a16="http://schemas.microsoft.com/office/drawing/2014/main" id="{C1D1947B-54B7-4249-B5B7-DCA1CEAF6A72}"/>
              </a:ext>
            </a:extLst>
          </p:cNvPr>
          <p:cNvSpPr>
            <a:spLocks noGrp="1"/>
          </p:cNvSpPr>
          <p:nvPr>
            <p:ph type="sldNum" sz="quarter" idx="12"/>
          </p:nvPr>
        </p:nvSpPr>
        <p:spPr/>
        <p:txBody>
          <a:bodyPr/>
          <a:lstStyle/>
          <a:p>
            <a:fld id="{7C8D6F1B-0912-4E83-AA89-4880E3586760}" type="slidenum">
              <a:rPr lang="en-GB" smtClean="0"/>
              <a:pPr/>
              <a:t>5</a:t>
            </a:fld>
            <a:endParaRPr lang="en-GB" dirty="0"/>
          </a:p>
        </p:txBody>
      </p:sp>
    </p:spTree>
    <p:extLst>
      <p:ext uri="{BB962C8B-B14F-4D97-AF65-F5344CB8AC3E}">
        <p14:creationId xmlns:p14="http://schemas.microsoft.com/office/powerpoint/2010/main" val="328718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4667" y="901948"/>
            <a:ext cx="8692108" cy="5416868"/>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n-GB" b="1" dirty="0">
                <a:solidFill>
                  <a:srgbClr val="002060"/>
                </a:solidFill>
              </a:rPr>
              <a:t>X-band technology </a:t>
            </a:r>
            <a:r>
              <a:rPr lang="en-GB" dirty="0">
                <a:solidFill>
                  <a:srgbClr val="002060"/>
                </a:solidFill>
              </a:rPr>
              <a:t>has been chosen for the </a:t>
            </a:r>
            <a:r>
              <a:rPr lang="en-GB" dirty="0" err="1">
                <a:solidFill>
                  <a:srgbClr val="002060"/>
                </a:solidFill>
              </a:rPr>
              <a:t>linac</a:t>
            </a:r>
            <a:r>
              <a:rPr lang="en-GB" dirty="0">
                <a:solidFill>
                  <a:srgbClr val="002060"/>
                </a:solidFill>
              </a:rPr>
              <a:t> as the </a:t>
            </a:r>
            <a:r>
              <a:rPr lang="en-GB" b="1" dirty="0">
                <a:solidFill>
                  <a:srgbClr val="002060"/>
                </a:solidFill>
              </a:rPr>
              <a:t>most viable option </a:t>
            </a:r>
            <a:r>
              <a:rPr lang="en-GB" dirty="0">
                <a:solidFill>
                  <a:srgbClr val="002060"/>
                </a:solidFill>
              </a:rPr>
              <a:t>to provide accelerating gradients of the order of </a:t>
            </a:r>
            <a:r>
              <a:rPr lang="en-GB" b="1" dirty="0">
                <a:solidFill>
                  <a:srgbClr val="002060"/>
                </a:solidFill>
              </a:rPr>
              <a:t>60 MV/m </a:t>
            </a:r>
            <a:r>
              <a:rPr lang="en-GB" dirty="0">
                <a:solidFill>
                  <a:srgbClr val="002060"/>
                </a:solidFill>
              </a:rPr>
              <a:t>and beyond. A specific collaboration between INFN and CERN has been set up on this topic.</a:t>
            </a:r>
          </a:p>
          <a:p>
            <a:pPr marL="457200" indent="-457200" algn="just">
              <a:spcAft>
                <a:spcPts val="1200"/>
              </a:spcAft>
              <a:buFont typeface="Arial" panose="020B0604020202020204" pitchFamily="34" charset="0"/>
              <a:buChar char="•"/>
            </a:pPr>
            <a:r>
              <a:rPr lang="en-GB" dirty="0">
                <a:solidFill>
                  <a:srgbClr val="002060"/>
                </a:solidFill>
              </a:rPr>
              <a:t>A dedicated TW accelerating structure </a:t>
            </a:r>
            <a:r>
              <a:rPr lang="en-GB" b="1" dirty="0">
                <a:solidFill>
                  <a:srgbClr val="002060"/>
                </a:solidFill>
              </a:rPr>
              <a:t>0.5 m long </a:t>
            </a:r>
            <a:r>
              <a:rPr lang="en-GB" dirty="0">
                <a:solidFill>
                  <a:srgbClr val="002060"/>
                </a:solidFill>
              </a:rPr>
              <a:t>has been designed through a complex numerical process to define the </a:t>
            </a:r>
            <a:r>
              <a:rPr lang="en-GB" b="1" dirty="0">
                <a:solidFill>
                  <a:srgbClr val="002060"/>
                </a:solidFill>
              </a:rPr>
              <a:t>right tapering profile of the iris</a:t>
            </a:r>
            <a:r>
              <a:rPr lang="en-GB" dirty="0">
                <a:solidFill>
                  <a:srgbClr val="002060"/>
                </a:solidFill>
              </a:rPr>
              <a:t>, including the optimization of the pulse compressor system. An </a:t>
            </a:r>
            <a:r>
              <a:rPr lang="en-GB" b="1" dirty="0">
                <a:solidFill>
                  <a:srgbClr val="002060"/>
                </a:solidFill>
              </a:rPr>
              <a:t>effective impedance </a:t>
            </a:r>
            <a:r>
              <a:rPr lang="en-GB" dirty="0">
                <a:solidFill>
                  <a:srgbClr val="002060"/>
                </a:solidFill>
              </a:rPr>
              <a:t> &gt; </a:t>
            </a:r>
            <a:r>
              <a:rPr lang="en-GB" b="1" dirty="0">
                <a:solidFill>
                  <a:srgbClr val="002060"/>
                </a:solidFill>
              </a:rPr>
              <a:t>400 MΩ/m </a:t>
            </a:r>
            <a:r>
              <a:rPr lang="en-GB" dirty="0">
                <a:solidFill>
                  <a:srgbClr val="002060"/>
                </a:solidFill>
              </a:rPr>
              <a:t>has been obtained.</a:t>
            </a:r>
          </a:p>
          <a:p>
            <a:pPr marL="457200" indent="-457200" algn="just">
              <a:spcAft>
                <a:spcPts val="1200"/>
              </a:spcAft>
              <a:buFont typeface="Arial" panose="020B0604020202020204" pitchFamily="34" charset="0"/>
              <a:buChar char="•"/>
            </a:pPr>
            <a:r>
              <a:rPr lang="en-GB" dirty="0">
                <a:solidFill>
                  <a:srgbClr val="002060"/>
                </a:solidFill>
              </a:rPr>
              <a:t>The RF power station is designed around a </a:t>
            </a:r>
            <a:r>
              <a:rPr lang="en-GB" b="1" dirty="0">
                <a:solidFill>
                  <a:srgbClr val="002060"/>
                </a:solidFill>
              </a:rPr>
              <a:t>50 MW</a:t>
            </a:r>
            <a:r>
              <a:rPr lang="en-GB" dirty="0">
                <a:solidFill>
                  <a:srgbClr val="002060"/>
                </a:solidFill>
              </a:rPr>
              <a:t>, 50 Hz </a:t>
            </a:r>
            <a:r>
              <a:rPr lang="en-GB" b="1" dirty="0">
                <a:solidFill>
                  <a:srgbClr val="002060"/>
                </a:solidFill>
              </a:rPr>
              <a:t>CPI VKX-8311 klystron</a:t>
            </a:r>
            <a:r>
              <a:rPr lang="en-GB" dirty="0">
                <a:solidFill>
                  <a:srgbClr val="002060"/>
                </a:solidFill>
              </a:rPr>
              <a:t>. The basic RF module including 1 klystron, 1 pulse compressor and </a:t>
            </a:r>
            <a:r>
              <a:rPr lang="en-GB" b="1" dirty="0">
                <a:solidFill>
                  <a:srgbClr val="002060"/>
                </a:solidFill>
              </a:rPr>
              <a:t>8 accelerating cavities</a:t>
            </a:r>
            <a:r>
              <a:rPr lang="en-GB" dirty="0">
                <a:solidFill>
                  <a:srgbClr val="002060"/>
                </a:solidFill>
              </a:rPr>
              <a:t> can provide accelerating gradients &gt; </a:t>
            </a:r>
            <a:r>
              <a:rPr lang="en-GB" b="1" dirty="0">
                <a:solidFill>
                  <a:srgbClr val="002060"/>
                </a:solidFill>
              </a:rPr>
              <a:t>60 MV/m</a:t>
            </a:r>
            <a:r>
              <a:rPr lang="en-GB" dirty="0">
                <a:solidFill>
                  <a:srgbClr val="002060"/>
                </a:solidFill>
              </a:rPr>
              <a:t>. As an option, RF power in one or more modules </a:t>
            </a:r>
            <a:r>
              <a:rPr lang="en-GB" b="1" dirty="0">
                <a:solidFill>
                  <a:srgbClr val="002060"/>
                </a:solidFill>
              </a:rPr>
              <a:t>can be doubled </a:t>
            </a:r>
            <a:r>
              <a:rPr lang="en-GB" dirty="0">
                <a:solidFill>
                  <a:srgbClr val="002060"/>
                </a:solidFill>
              </a:rPr>
              <a:t>by adding a second tube, bringing the deliverable gradient to </a:t>
            </a:r>
            <a:r>
              <a:rPr lang="en-GB" b="1" dirty="0">
                <a:solidFill>
                  <a:srgbClr val="002060"/>
                </a:solidFill>
              </a:rPr>
              <a:t>&gt; 80 MV/m</a:t>
            </a:r>
            <a:r>
              <a:rPr lang="en-GB" dirty="0">
                <a:solidFill>
                  <a:srgbClr val="002060"/>
                </a:solidFill>
              </a:rPr>
              <a:t>.</a:t>
            </a:r>
          </a:p>
          <a:p>
            <a:pPr marL="457200" indent="-457200" algn="just">
              <a:spcAft>
                <a:spcPts val="1200"/>
              </a:spcAft>
              <a:buFont typeface="Arial" panose="020B0604020202020204" pitchFamily="34" charset="0"/>
              <a:buChar char="•"/>
            </a:pPr>
            <a:r>
              <a:rPr lang="en-GB" dirty="0">
                <a:solidFill>
                  <a:srgbClr val="002060"/>
                </a:solidFill>
              </a:rPr>
              <a:t>Even at the extreme gradients the expected </a:t>
            </a:r>
            <a:r>
              <a:rPr lang="en-GB" b="1" dirty="0">
                <a:solidFill>
                  <a:srgbClr val="002060"/>
                </a:solidFill>
              </a:rPr>
              <a:t>BDR</a:t>
            </a:r>
            <a:r>
              <a:rPr lang="en-GB" dirty="0">
                <a:solidFill>
                  <a:srgbClr val="002060"/>
                </a:solidFill>
              </a:rPr>
              <a:t> is </a:t>
            </a:r>
            <a:r>
              <a:rPr lang="en-GB" b="1" dirty="0">
                <a:solidFill>
                  <a:srgbClr val="002060"/>
                </a:solidFill>
              </a:rPr>
              <a:t>below</a:t>
            </a:r>
            <a:r>
              <a:rPr lang="en-GB" dirty="0">
                <a:solidFill>
                  <a:srgbClr val="002060"/>
                </a:solidFill>
              </a:rPr>
              <a:t> the threshold of </a:t>
            </a:r>
            <a:r>
              <a:rPr lang="en-GB" b="1" dirty="0">
                <a:solidFill>
                  <a:srgbClr val="002060"/>
                </a:solidFill>
              </a:rPr>
              <a:t>1∙10</a:t>
            </a:r>
            <a:r>
              <a:rPr lang="en-GB" b="1" baseline="30000" dirty="0">
                <a:solidFill>
                  <a:srgbClr val="002060"/>
                </a:solidFill>
              </a:rPr>
              <a:t>-6</a:t>
            </a:r>
            <a:r>
              <a:rPr lang="en-GB" b="1" dirty="0">
                <a:solidFill>
                  <a:srgbClr val="002060"/>
                </a:solidFill>
              </a:rPr>
              <a:t> </a:t>
            </a:r>
            <a:r>
              <a:rPr lang="en-GB" dirty="0">
                <a:solidFill>
                  <a:srgbClr val="002060"/>
                </a:solidFill>
              </a:rPr>
              <a:t>breakdowns per pulse per meter, according to the modified </a:t>
            </a:r>
            <a:r>
              <a:rPr lang="en-GB" dirty="0" err="1">
                <a:solidFill>
                  <a:srgbClr val="002060"/>
                </a:solidFill>
              </a:rPr>
              <a:t>Poynting</a:t>
            </a:r>
            <a:r>
              <a:rPr lang="en-GB" dirty="0">
                <a:solidFill>
                  <a:srgbClr val="002060"/>
                </a:solidFill>
              </a:rPr>
              <a:t> vector indicator.</a:t>
            </a:r>
          </a:p>
          <a:p>
            <a:pPr marL="457200" indent="-457200" algn="just">
              <a:spcAft>
                <a:spcPts val="1200"/>
              </a:spcAft>
              <a:buFont typeface="Arial" panose="020B0604020202020204" pitchFamily="34" charset="0"/>
              <a:buChar char="•"/>
            </a:pPr>
            <a:r>
              <a:rPr lang="en-GB" b="1" dirty="0" err="1">
                <a:solidFill>
                  <a:srgbClr val="002060"/>
                </a:solidFill>
              </a:rPr>
              <a:t>Linac</a:t>
            </a:r>
            <a:r>
              <a:rPr lang="en-GB" b="1" dirty="0">
                <a:solidFill>
                  <a:srgbClr val="002060"/>
                </a:solidFill>
              </a:rPr>
              <a:t> design </a:t>
            </a:r>
            <a:r>
              <a:rPr lang="en-GB" dirty="0">
                <a:solidFill>
                  <a:srgbClr val="002060"/>
                </a:solidFill>
              </a:rPr>
              <a:t>is very well advanced but </a:t>
            </a:r>
            <a:r>
              <a:rPr lang="en-GB" b="1" dirty="0">
                <a:solidFill>
                  <a:srgbClr val="002060"/>
                </a:solidFill>
              </a:rPr>
              <a:t>not</a:t>
            </a:r>
            <a:r>
              <a:rPr lang="en-GB" dirty="0">
                <a:solidFill>
                  <a:srgbClr val="002060"/>
                </a:solidFill>
              </a:rPr>
              <a:t> considered </a:t>
            </a:r>
            <a:r>
              <a:rPr lang="en-GB" b="1" dirty="0">
                <a:solidFill>
                  <a:srgbClr val="002060"/>
                </a:solidFill>
              </a:rPr>
              <a:t>frozen</a:t>
            </a:r>
            <a:r>
              <a:rPr lang="en-GB" dirty="0">
                <a:solidFill>
                  <a:srgbClr val="002060"/>
                </a:solidFill>
              </a:rPr>
              <a:t> yet. Some readjustments of the structure design, RF module composition and </a:t>
            </a:r>
            <a:r>
              <a:rPr lang="en-GB" dirty="0" err="1">
                <a:solidFill>
                  <a:srgbClr val="002060"/>
                </a:solidFill>
              </a:rPr>
              <a:t>linac</a:t>
            </a:r>
            <a:r>
              <a:rPr lang="en-GB" dirty="0">
                <a:solidFill>
                  <a:srgbClr val="002060"/>
                </a:solidFill>
              </a:rPr>
              <a:t> layout are still under consideration.</a:t>
            </a:r>
          </a:p>
        </p:txBody>
      </p:sp>
      <p:cxnSp>
        <p:nvCxnSpPr>
          <p:cNvPr id="10" name="Connettore 1 9"/>
          <p:cNvCxnSpPr/>
          <p:nvPr/>
        </p:nvCxnSpPr>
        <p:spPr>
          <a:xfrm>
            <a:off x="84667" y="595366"/>
            <a:ext cx="89408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CC4778EB-00BC-E149-BB75-216B2B07E20D}"/>
              </a:ext>
            </a:extLst>
          </p:cNvPr>
          <p:cNvSpPr>
            <a:spLocks noGrp="1"/>
          </p:cNvSpPr>
          <p:nvPr>
            <p:ph type="title"/>
          </p:nvPr>
        </p:nvSpPr>
        <p:spPr/>
        <p:txBody>
          <a:bodyPr/>
          <a:lstStyle/>
          <a:p>
            <a:r>
              <a:rPr lang="en-GB" dirty="0"/>
              <a:t>Conclusions 1</a:t>
            </a:r>
          </a:p>
        </p:txBody>
      </p:sp>
      <p:sp>
        <p:nvSpPr>
          <p:cNvPr id="3" name="Segnaposto piè di pagina 2">
            <a:extLst>
              <a:ext uri="{FF2B5EF4-FFF2-40B4-BE49-F238E27FC236}">
                <a16:creationId xmlns:a16="http://schemas.microsoft.com/office/drawing/2014/main" id="{868E5E85-7AAE-5749-AE44-ED47B897A512}"/>
              </a:ext>
            </a:extLst>
          </p:cNvPr>
          <p:cNvSpPr>
            <a:spLocks noGrp="1"/>
          </p:cNvSpPr>
          <p:nvPr>
            <p:ph type="ftr" sz="quarter" idx="11"/>
          </p:nvPr>
        </p:nvSpPr>
        <p:spPr/>
        <p:txBody>
          <a:bodyPr/>
          <a:lstStyle/>
          <a:p>
            <a:r>
              <a:rPr lang="en-GB"/>
              <a:t>EuPRAXIA Yearly Meeting, Oct 16-18 2019  C. Vaccarezza</a:t>
            </a:r>
            <a:endParaRPr lang="en-GB" dirty="0"/>
          </a:p>
        </p:txBody>
      </p:sp>
      <p:sp>
        <p:nvSpPr>
          <p:cNvPr id="4" name="Segnaposto numero diapositiva 3">
            <a:extLst>
              <a:ext uri="{FF2B5EF4-FFF2-40B4-BE49-F238E27FC236}">
                <a16:creationId xmlns:a16="http://schemas.microsoft.com/office/drawing/2014/main" id="{C7FA31BC-D20B-2A43-9844-CBD6201F9BE4}"/>
              </a:ext>
            </a:extLst>
          </p:cNvPr>
          <p:cNvSpPr>
            <a:spLocks noGrp="1"/>
          </p:cNvSpPr>
          <p:nvPr>
            <p:ph type="sldNum" sz="quarter" idx="12"/>
          </p:nvPr>
        </p:nvSpPr>
        <p:spPr/>
        <p:txBody>
          <a:bodyPr/>
          <a:lstStyle/>
          <a:p>
            <a:fld id="{7C8D6F1B-0912-4E83-AA89-4880E3586760}" type="slidenum">
              <a:rPr lang="en-GB" smtClean="0"/>
              <a:pPr/>
              <a:t>6</a:t>
            </a:fld>
            <a:endParaRPr lang="en-GB" dirty="0"/>
          </a:p>
        </p:txBody>
      </p:sp>
    </p:spTree>
    <p:extLst>
      <p:ext uri="{BB962C8B-B14F-4D97-AF65-F5344CB8AC3E}">
        <p14:creationId xmlns:p14="http://schemas.microsoft.com/office/powerpoint/2010/main" val="364980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567A3D-DBAC-F74E-A33B-6687D4FA57DB}"/>
              </a:ext>
            </a:extLst>
          </p:cNvPr>
          <p:cNvSpPr>
            <a:spLocks noGrp="1"/>
          </p:cNvSpPr>
          <p:nvPr>
            <p:ph type="title"/>
          </p:nvPr>
        </p:nvSpPr>
        <p:spPr>
          <a:xfrm>
            <a:off x="1187624" y="27732"/>
            <a:ext cx="7452320" cy="1143000"/>
          </a:xfrm>
        </p:spPr>
        <p:txBody>
          <a:bodyPr>
            <a:noAutofit/>
          </a:bodyPr>
          <a:lstStyle/>
          <a:p>
            <a:r>
              <a:rPr lang="en-US" sz="2800" b="1" dirty="0"/>
              <a:t>Conclusion 2: Using the </a:t>
            </a:r>
            <a:r>
              <a:rPr lang="en-US" sz="2800" b="1" dirty="0" err="1"/>
              <a:t>CompactLight</a:t>
            </a:r>
            <a:r>
              <a:rPr lang="en-US" sz="2800" b="1" dirty="0"/>
              <a:t> accelerating section for EUPRAXIA@SPARC_LAB</a:t>
            </a:r>
            <a:endParaRPr lang="en-GB" sz="2800" dirty="0"/>
          </a:p>
        </p:txBody>
      </p:sp>
      <p:sp>
        <p:nvSpPr>
          <p:cNvPr id="63" name="CasellaDiTesto 62"/>
          <p:cNvSpPr txBox="1"/>
          <p:nvPr/>
        </p:nvSpPr>
        <p:spPr>
          <a:xfrm>
            <a:off x="323528" y="2458056"/>
            <a:ext cx="8208912" cy="4493538"/>
          </a:xfrm>
          <a:prstGeom prst="rect">
            <a:avLst/>
          </a:prstGeom>
          <a:noFill/>
        </p:spPr>
        <p:txBody>
          <a:bodyPr wrap="square" rtlCol="0">
            <a:spAutoFit/>
          </a:bodyPr>
          <a:lstStyle/>
          <a:p>
            <a:pPr>
              <a:spcAft>
                <a:spcPts val="1200"/>
              </a:spcAft>
            </a:pPr>
            <a:r>
              <a:rPr lang="en-GB" dirty="0"/>
              <a:t>Potential advantages are:</a:t>
            </a:r>
          </a:p>
          <a:p>
            <a:pPr marL="285750" indent="-285750">
              <a:spcAft>
                <a:spcPts val="600"/>
              </a:spcAft>
              <a:buFont typeface="Arial" panose="020B0604020202020204" pitchFamily="34" charset="0"/>
              <a:buChar char="•"/>
            </a:pPr>
            <a:r>
              <a:rPr lang="en-GB" dirty="0"/>
              <a:t>Waveguide distribution network simplified (less accelerating sections per module); </a:t>
            </a:r>
          </a:p>
          <a:p>
            <a:pPr marL="285750" indent="-285750">
              <a:spcAft>
                <a:spcPts val="600"/>
              </a:spcAft>
              <a:buFont typeface="Arial" panose="020B0604020202020204" pitchFamily="34" charset="0"/>
              <a:buChar char="•"/>
            </a:pPr>
            <a:r>
              <a:rPr lang="en-GB" dirty="0" err="1"/>
              <a:t>Linac</a:t>
            </a:r>
            <a:r>
              <a:rPr lang="en-GB" dirty="0"/>
              <a:t> filling factor improvement (active length / real length)</a:t>
            </a:r>
          </a:p>
          <a:p>
            <a:pPr marL="285750" indent="-285750">
              <a:spcAft>
                <a:spcPts val="600"/>
              </a:spcAft>
              <a:buFont typeface="Arial" panose="020B0604020202020204" pitchFamily="34" charset="0"/>
              <a:buChar char="•"/>
            </a:pPr>
            <a:r>
              <a:rPr lang="en-GB" dirty="0"/>
              <a:t>Wider average iris radius (3.5 mm vs. 3.2 mm, larger beam stay-clear)</a:t>
            </a:r>
          </a:p>
          <a:p>
            <a:pPr marL="285750" indent="-285750">
              <a:spcAft>
                <a:spcPts val="600"/>
              </a:spcAft>
              <a:buFont typeface="Arial" panose="020B0604020202020204" pitchFamily="34" charset="0"/>
              <a:buChar char="•"/>
            </a:pPr>
            <a:r>
              <a:rPr lang="en-GB" dirty="0"/>
              <a:t>Larger operational gradient (65 MV/m) </a:t>
            </a:r>
          </a:p>
          <a:p>
            <a:pPr marL="285750" indent="-285750">
              <a:spcAft>
                <a:spcPts val="600"/>
              </a:spcAft>
              <a:buFont typeface="Arial" panose="020B0604020202020204" pitchFamily="34" charset="0"/>
              <a:buChar char="•"/>
            </a:pPr>
            <a:r>
              <a:rPr lang="en-GB" dirty="0"/>
              <a:t>Larger final energy (1170 MeV vs. 1102 MeV) </a:t>
            </a:r>
          </a:p>
          <a:p>
            <a:pPr marL="285750" indent="-285750">
              <a:spcAft>
                <a:spcPts val="1800"/>
              </a:spcAft>
              <a:buFont typeface="Arial" panose="020B0604020202020204" pitchFamily="34" charset="0"/>
              <a:buChar char="•"/>
            </a:pPr>
            <a:r>
              <a:rPr lang="en-GB" dirty="0"/>
              <a:t>Fully synergic with </a:t>
            </a:r>
            <a:r>
              <a:rPr lang="en-GB" dirty="0" err="1"/>
              <a:t>CompactLight</a:t>
            </a:r>
            <a:r>
              <a:rPr lang="en-GB" dirty="0"/>
              <a:t> design study</a:t>
            </a:r>
          </a:p>
          <a:p>
            <a:pPr>
              <a:spcAft>
                <a:spcPts val="1200"/>
              </a:spcAft>
            </a:pPr>
            <a:r>
              <a:rPr lang="en-GB" dirty="0"/>
              <a:t>while potential drawbacks are: </a:t>
            </a:r>
          </a:p>
          <a:p>
            <a:pPr marL="285750" indent="-285750">
              <a:spcAft>
                <a:spcPts val="600"/>
              </a:spcAft>
              <a:buFont typeface="Arial" panose="020B0604020202020204" pitchFamily="34" charset="0"/>
              <a:buChar char="•"/>
            </a:pPr>
            <a:r>
              <a:rPr lang="en-GB" dirty="0"/>
              <a:t>Fabrication of longer structures;</a:t>
            </a:r>
          </a:p>
          <a:p>
            <a:pPr marL="285750" indent="-285750">
              <a:spcAft>
                <a:spcPts val="600"/>
              </a:spcAft>
              <a:buFont typeface="Arial" panose="020B0604020202020204" pitchFamily="34" charset="0"/>
              <a:buChar char="•"/>
            </a:pPr>
            <a:r>
              <a:rPr lang="en-GB" dirty="0"/>
              <a:t>Larger UHV residual pressure in the </a:t>
            </a:r>
            <a:r>
              <a:rPr lang="en-GB" dirty="0" err="1"/>
              <a:t>center</a:t>
            </a:r>
            <a:r>
              <a:rPr lang="en-GB" dirty="0"/>
              <a:t> of accelerating sections;</a:t>
            </a:r>
          </a:p>
          <a:p>
            <a:pPr marL="285750" indent="-285750">
              <a:spcAft>
                <a:spcPts val="600"/>
              </a:spcAft>
              <a:buFont typeface="Arial" panose="020B0604020202020204" pitchFamily="34" charset="0"/>
              <a:buChar char="•"/>
            </a:pPr>
            <a:r>
              <a:rPr lang="en-GB" dirty="0"/>
              <a:t>…..</a:t>
            </a:r>
            <a:br>
              <a:rPr lang="en-GB" dirty="0"/>
            </a:br>
            <a:endParaRPr lang="en-GB" dirty="0"/>
          </a:p>
        </p:txBody>
      </p:sp>
      <p:sp>
        <p:nvSpPr>
          <p:cNvPr id="64" name="CasellaDiTesto 63"/>
          <p:cNvSpPr txBox="1"/>
          <p:nvPr/>
        </p:nvSpPr>
        <p:spPr>
          <a:xfrm>
            <a:off x="323528" y="980728"/>
            <a:ext cx="8208912" cy="1477328"/>
          </a:xfrm>
          <a:prstGeom prst="rect">
            <a:avLst/>
          </a:prstGeom>
          <a:noFill/>
        </p:spPr>
        <p:txBody>
          <a:bodyPr wrap="square" rtlCol="0">
            <a:spAutoFit/>
          </a:bodyPr>
          <a:lstStyle/>
          <a:p>
            <a:pPr>
              <a:spcAft>
                <a:spcPts val="600"/>
              </a:spcAft>
            </a:pPr>
            <a:r>
              <a:rPr lang="en-GB" dirty="0"/>
              <a:t>The X-band </a:t>
            </a:r>
            <a:r>
              <a:rPr lang="en-GB" dirty="0" err="1"/>
              <a:t>linac</a:t>
            </a:r>
            <a:r>
              <a:rPr lang="en-GB" dirty="0"/>
              <a:t> baseline shown in the EUPRAXIA@SPARC_LAB Conceptual Design Report is based on 4 modules hosting 8 x 50 cm long TW cavities each (16 m of active length), powered by 4 or 5 klystrons in total. We are proposing to change this baseline for a new one based on 5 RF modules of the type designed for Compact Light, hosting 4 x 90 cm long TW cavities (18 m of active length).</a:t>
            </a:r>
          </a:p>
        </p:txBody>
      </p:sp>
      <p:sp>
        <p:nvSpPr>
          <p:cNvPr id="3" name="Segnaposto piè di pagina 2">
            <a:extLst>
              <a:ext uri="{FF2B5EF4-FFF2-40B4-BE49-F238E27FC236}">
                <a16:creationId xmlns:a16="http://schemas.microsoft.com/office/drawing/2014/main" id="{E952B448-1487-FE43-BBD6-4EC9AE423367}"/>
              </a:ext>
            </a:extLst>
          </p:cNvPr>
          <p:cNvSpPr>
            <a:spLocks noGrp="1"/>
          </p:cNvSpPr>
          <p:nvPr>
            <p:ph type="ftr" sz="quarter" idx="11"/>
          </p:nvPr>
        </p:nvSpPr>
        <p:spPr/>
        <p:txBody>
          <a:bodyPr/>
          <a:lstStyle/>
          <a:p>
            <a:r>
              <a:rPr lang="en-GB"/>
              <a:t>EuPRAXIA Yearly Meeting, Oct 16-18 2019  C. Vaccarezza</a:t>
            </a:r>
            <a:endParaRPr lang="en-GB" dirty="0"/>
          </a:p>
        </p:txBody>
      </p:sp>
      <p:sp>
        <p:nvSpPr>
          <p:cNvPr id="4" name="Segnaposto numero diapositiva 3">
            <a:extLst>
              <a:ext uri="{FF2B5EF4-FFF2-40B4-BE49-F238E27FC236}">
                <a16:creationId xmlns:a16="http://schemas.microsoft.com/office/drawing/2014/main" id="{F265BD71-A4BE-A746-9895-E42CD5262D0F}"/>
              </a:ext>
            </a:extLst>
          </p:cNvPr>
          <p:cNvSpPr>
            <a:spLocks noGrp="1"/>
          </p:cNvSpPr>
          <p:nvPr>
            <p:ph type="sldNum" sz="quarter" idx="12"/>
          </p:nvPr>
        </p:nvSpPr>
        <p:spPr/>
        <p:txBody>
          <a:bodyPr/>
          <a:lstStyle/>
          <a:p>
            <a:fld id="{7C8D6F1B-0912-4E83-AA89-4880E3586760}" type="slidenum">
              <a:rPr lang="en-GB" smtClean="0"/>
              <a:pPr/>
              <a:t>7</a:t>
            </a:fld>
            <a:endParaRPr lang="en-GB" dirty="0"/>
          </a:p>
        </p:txBody>
      </p:sp>
    </p:spTree>
    <p:extLst>
      <p:ext uri="{BB962C8B-B14F-4D97-AF65-F5344CB8AC3E}">
        <p14:creationId xmlns:p14="http://schemas.microsoft.com/office/powerpoint/2010/main" val="99747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6A0331-E4C5-6541-AFCB-020DE90F2C20}"/>
              </a:ext>
            </a:extLst>
          </p:cNvPr>
          <p:cNvSpPr>
            <a:spLocks noGrp="1"/>
          </p:cNvSpPr>
          <p:nvPr>
            <p:ph type="title"/>
          </p:nvPr>
        </p:nvSpPr>
        <p:spPr/>
        <p:txBody>
          <a:bodyPr/>
          <a:lstStyle/>
          <a:p>
            <a:r>
              <a:rPr lang="en-GB" dirty="0"/>
              <a:t>Lesson learnt</a:t>
            </a:r>
          </a:p>
        </p:txBody>
      </p:sp>
      <p:sp>
        <p:nvSpPr>
          <p:cNvPr id="3" name="Segnaposto contenuto 2">
            <a:extLst>
              <a:ext uri="{FF2B5EF4-FFF2-40B4-BE49-F238E27FC236}">
                <a16:creationId xmlns:a16="http://schemas.microsoft.com/office/drawing/2014/main" id="{7D72577A-F277-344E-892C-890330CC8F11}"/>
              </a:ext>
            </a:extLst>
          </p:cNvPr>
          <p:cNvSpPr>
            <a:spLocks noGrp="1"/>
          </p:cNvSpPr>
          <p:nvPr>
            <p:ph idx="1"/>
          </p:nvPr>
        </p:nvSpPr>
        <p:spPr/>
        <p:txBody>
          <a:bodyPr>
            <a:normAutofit fontScale="92500"/>
          </a:bodyPr>
          <a:lstStyle/>
          <a:p>
            <a:r>
              <a:rPr lang="en-GB" dirty="0"/>
              <a:t>The deep understanding and pushing of the velocity bunching scheme for very high current beams with complex configurations</a:t>
            </a:r>
          </a:p>
          <a:p>
            <a:r>
              <a:rPr lang="en-GB" dirty="0"/>
              <a:t>The robustness study of the layout must face more complicated tasks such as the handling of multiple bunch </a:t>
            </a:r>
            <a:r>
              <a:rPr lang="en-GB" dirty="0" err="1"/>
              <a:t>wp</a:t>
            </a:r>
            <a:endParaRPr lang="en-GB" dirty="0"/>
          </a:p>
          <a:p>
            <a:r>
              <a:rPr lang="en-GB" dirty="0"/>
              <a:t>The development of a dedicated x-band structure in the framework of the collaboration with CERN and the XLS design study pushed our skill in the field toward the proposal of the update design of the 90 cm section and the high rep rate RF system</a:t>
            </a:r>
          </a:p>
        </p:txBody>
      </p:sp>
      <p:sp>
        <p:nvSpPr>
          <p:cNvPr id="4" name="Segnaposto piè di pagina 3">
            <a:extLst>
              <a:ext uri="{FF2B5EF4-FFF2-40B4-BE49-F238E27FC236}">
                <a16:creationId xmlns:a16="http://schemas.microsoft.com/office/drawing/2014/main" id="{795C58E4-C2AA-654F-BF59-9A64EFD57E9C}"/>
              </a:ext>
            </a:extLst>
          </p:cNvPr>
          <p:cNvSpPr>
            <a:spLocks noGrp="1"/>
          </p:cNvSpPr>
          <p:nvPr>
            <p:ph type="ftr" sz="quarter" idx="11"/>
          </p:nvPr>
        </p:nvSpPr>
        <p:spPr/>
        <p:txBody>
          <a:bodyPr/>
          <a:lstStyle/>
          <a:p>
            <a:r>
              <a:rPr lang="en-GB"/>
              <a:t>EuPRAXIA Yearly Meeting, Oct 16-18 2019  C. Vaccarezza</a:t>
            </a:r>
            <a:endParaRPr lang="en-GB" dirty="0"/>
          </a:p>
        </p:txBody>
      </p:sp>
      <p:sp>
        <p:nvSpPr>
          <p:cNvPr id="5" name="Segnaposto numero diapositiva 4">
            <a:extLst>
              <a:ext uri="{FF2B5EF4-FFF2-40B4-BE49-F238E27FC236}">
                <a16:creationId xmlns:a16="http://schemas.microsoft.com/office/drawing/2014/main" id="{E7E019B3-C7EF-3145-AACA-FD2CB7E6B1F6}"/>
              </a:ext>
            </a:extLst>
          </p:cNvPr>
          <p:cNvSpPr>
            <a:spLocks noGrp="1"/>
          </p:cNvSpPr>
          <p:nvPr>
            <p:ph type="sldNum" sz="quarter" idx="12"/>
          </p:nvPr>
        </p:nvSpPr>
        <p:spPr/>
        <p:txBody>
          <a:bodyPr/>
          <a:lstStyle/>
          <a:p>
            <a:fld id="{7C8D6F1B-0912-4E83-AA89-4880E3586760}" type="slidenum">
              <a:rPr lang="en-GB" smtClean="0"/>
              <a:pPr/>
              <a:t>8</a:t>
            </a:fld>
            <a:endParaRPr lang="en-GB" dirty="0"/>
          </a:p>
        </p:txBody>
      </p:sp>
    </p:spTree>
    <p:extLst>
      <p:ext uri="{BB962C8B-B14F-4D97-AF65-F5344CB8AC3E}">
        <p14:creationId xmlns:p14="http://schemas.microsoft.com/office/powerpoint/2010/main" val="2774082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11222F-34FA-984E-8FA3-7A79E4512036}"/>
              </a:ext>
            </a:extLst>
          </p:cNvPr>
          <p:cNvSpPr>
            <a:spLocks noGrp="1"/>
          </p:cNvSpPr>
          <p:nvPr>
            <p:ph type="title"/>
          </p:nvPr>
        </p:nvSpPr>
        <p:spPr/>
        <p:txBody>
          <a:bodyPr/>
          <a:lstStyle/>
          <a:p>
            <a:r>
              <a:rPr lang="it-IT" dirty="0" err="1"/>
              <a:t>Next</a:t>
            </a:r>
            <a:r>
              <a:rPr lang="it-IT" dirty="0"/>
              <a:t> </a:t>
            </a:r>
            <a:r>
              <a:rPr lang="it-IT" dirty="0" err="1"/>
              <a:t>steps</a:t>
            </a:r>
            <a:endParaRPr lang="it-IT" dirty="0"/>
          </a:p>
        </p:txBody>
      </p:sp>
      <p:sp>
        <p:nvSpPr>
          <p:cNvPr id="3" name="Segnaposto contenuto 2">
            <a:extLst>
              <a:ext uri="{FF2B5EF4-FFF2-40B4-BE49-F238E27FC236}">
                <a16:creationId xmlns:a16="http://schemas.microsoft.com/office/drawing/2014/main" id="{276346D1-6A01-484B-8DE8-742315B0A745}"/>
              </a:ext>
            </a:extLst>
          </p:cNvPr>
          <p:cNvSpPr>
            <a:spLocks noGrp="1"/>
          </p:cNvSpPr>
          <p:nvPr>
            <p:ph idx="1"/>
          </p:nvPr>
        </p:nvSpPr>
        <p:spPr/>
        <p:txBody>
          <a:bodyPr>
            <a:normAutofit fontScale="77500" lnSpcReduction="20000"/>
          </a:bodyPr>
          <a:lstStyle/>
          <a:p>
            <a:r>
              <a:rPr lang="it-IT" dirty="0"/>
              <a:t>The TDR </a:t>
            </a:r>
            <a:r>
              <a:rPr lang="it-IT" dirty="0" err="1"/>
              <a:t>recipe</a:t>
            </a:r>
            <a:r>
              <a:rPr lang="it-IT" dirty="0"/>
              <a:t> :</a:t>
            </a:r>
          </a:p>
          <a:p>
            <a:pPr lvl="1"/>
            <a:r>
              <a:rPr lang="it-IT" dirty="0"/>
              <a:t>The </a:t>
            </a:r>
            <a:r>
              <a:rPr lang="it-IT" dirty="0" err="1"/>
              <a:t>robustness</a:t>
            </a:r>
            <a:r>
              <a:rPr lang="it-IT" dirty="0"/>
              <a:t> </a:t>
            </a:r>
            <a:r>
              <a:rPr lang="it-IT" dirty="0" err="1"/>
              <a:t>study</a:t>
            </a:r>
            <a:r>
              <a:rPr lang="it-IT" dirty="0"/>
              <a:t> of the </a:t>
            </a:r>
            <a:r>
              <a:rPr lang="it-IT" dirty="0" err="1"/>
              <a:t>solution</a:t>
            </a:r>
            <a:r>
              <a:rPr lang="it-IT" dirty="0"/>
              <a:t> </a:t>
            </a:r>
            <a:r>
              <a:rPr lang="it-IT" dirty="0" err="1"/>
              <a:t>has</a:t>
            </a:r>
            <a:r>
              <a:rPr lang="it-IT" dirty="0"/>
              <a:t> to be </a:t>
            </a:r>
            <a:r>
              <a:rPr lang="it-IT" dirty="0" err="1"/>
              <a:t>completed</a:t>
            </a:r>
            <a:r>
              <a:rPr lang="it-IT" dirty="0"/>
              <a:t>, for </a:t>
            </a:r>
            <a:r>
              <a:rPr lang="it-IT" dirty="0" err="1"/>
              <a:t>example</a:t>
            </a:r>
            <a:r>
              <a:rPr lang="it-IT" dirty="0"/>
              <a:t> in </a:t>
            </a:r>
            <a:r>
              <a:rPr lang="it-IT" dirty="0" err="1"/>
              <a:t>terms</a:t>
            </a:r>
            <a:r>
              <a:rPr lang="it-IT" dirty="0"/>
              <a:t> of </a:t>
            </a:r>
            <a:r>
              <a:rPr lang="it-IT" dirty="0" err="1"/>
              <a:t>correlations</a:t>
            </a:r>
            <a:r>
              <a:rPr lang="it-IT" dirty="0"/>
              <a:t> </a:t>
            </a:r>
            <a:r>
              <a:rPr lang="it-IT" dirty="0" err="1"/>
              <a:t>between</a:t>
            </a:r>
            <a:r>
              <a:rPr lang="it-IT" dirty="0"/>
              <a:t> </a:t>
            </a:r>
            <a:r>
              <a:rPr lang="it-IT" dirty="0" err="1"/>
              <a:t>witness</a:t>
            </a:r>
            <a:r>
              <a:rPr lang="it-IT" dirty="0"/>
              <a:t> and driver </a:t>
            </a:r>
            <a:r>
              <a:rPr lang="it-IT" dirty="0" err="1"/>
              <a:t>bunch</a:t>
            </a:r>
            <a:r>
              <a:rPr lang="it-IT"/>
              <a:t>, and  of the </a:t>
            </a:r>
            <a:r>
              <a:rPr lang="it-IT" dirty="0" err="1"/>
              <a:t>space</a:t>
            </a:r>
            <a:r>
              <a:rPr lang="it-IT" dirty="0"/>
              <a:t> </a:t>
            </a:r>
            <a:r>
              <a:rPr lang="it-IT" dirty="0" err="1"/>
              <a:t>charge</a:t>
            </a:r>
            <a:r>
              <a:rPr lang="it-IT" dirty="0"/>
              <a:t> </a:t>
            </a:r>
            <a:r>
              <a:rPr lang="it-IT" dirty="0" err="1"/>
              <a:t>contribution</a:t>
            </a:r>
            <a:r>
              <a:rPr lang="it-IT" dirty="0"/>
              <a:t> </a:t>
            </a:r>
            <a:r>
              <a:rPr lang="it-IT" dirty="0" err="1"/>
              <a:t>through</a:t>
            </a:r>
            <a:r>
              <a:rPr lang="it-IT" dirty="0"/>
              <a:t> </a:t>
            </a:r>
            <a:r>
              <a:rPr lang="it-IT" dirty="0" err="1"/>
              <a:t>all</a:t>
            </a:r>
            <a:r>
              <a:rPr lang="it-IT" dirty="0"/>
              <a:t> the electron </a:t>
            </a:r>
            <a:r>
              <a:rPr lang="it-IT" dirty="0" err="1"/>
              <a:t>beam</a:t>
            </a:r>
            <a:r>
              <a:rPr lang="it-IT" dirty="0"/>
              <a:t> </a:t>
            </a:r>
            <a:r>
              <a:rPr lang="it-IT" dirty="0" err="1"/>
              <a:t>manipulation</a:t>
            </a:r>
            <a:endParaRPr lang="it-IT" dirty="0"/>
          </a:p>
          <a:p>
            <a:pPr lvl="1"/>
            <a:r>
              <a:rPr lang="it-IT" dirty="0"/>
              <a:t>Driver and the laser </a:t>
            </a:r>
            <a:r>
              <a:rPr lang="it-IT" dirty="0" err="1"/>
              <a:t>pulse</a:t>
            </a:r>
            <a:r>
              <a:rPr lang="it-IT" dirty="0"/>
              <a:t> </a:t>
            </a:r>
            <a:r>
              <a:rPr lang="it-IT" dirty="0" err="1"/>
              <a:t>removal</a:t>
            </a:r>
            <a:r>
              <a:rPr lang="it-IT" dirty="0"/>
              <a:t> </a:t>
            </a:r>
            <a:r>
              <a:rPr lang="it-IT" dirty="0" err="1"/>
              <a:t>needs</a:t>
            </a:r>
            <a:r>
              <a:rPr lang="it-IT" dirty="0"/>
              <a:t> </a:t>
            </a:r>
            <a:r>
              <a:rPr lang="it-IT" dirty="0" err="1"/>
              <a:t>further</a:t>
            </a:r>
            <a:r>
              <a:rPr lang="it-IT" dirty="0"/>
              <a:t> </a:t>
            </a:r>
            <a:r>
              <a:rPr lang="it-IT" dirty="0" err="1"/>
              <a:t>study</a:t>
            </a:r>
            <a:r>
              <a:rPr lang="it-IT" dirty="0"/>
              <a:t> and </a:t>
            </a:r>
            <a:r>
              <a:rPr lang="it-IT" dirty="0" err="1"/>
              <a:t>optimization</a:t>
            </a:r>
            <a:endParaRPr lang="it-IT" dirty="0"/>
          </a:p>
          <a:p>
            <a:pPr lvl="1"/>
            <a:r>
              <a:rPr lang="it-IT" dirty="0"/>
              <a:t>Dark </a:t>
            </a:r>
            <a:r>
              <a:rPr lang="it-IT" dirty="0" err="1"/>
              <a:t>current</a:t>
            </a:r>
            <a:r>
              <a:rPr lang="it-IT" dirty="0"/>
              <a:t> </a:t>
            </a:r>
            <a:r>
              <a:rPr lang="it-IT" dirty="0" err="1"/>
              <a:t>evaluation</a:t>
            </a:r>
            <a:r>
              <a:rPr lang="it-IT" dirty="0"/>
              <a:t> and </a:t>
            </a:r>
            <a:r>
              <a:rPr lang="it-IT" dirty="0" err="1"/>
              <a:t>tracking</a:t>
            </a:r>
            <a:r>
              <a:rPr lang="it-IT" dirty="0"/>
              <a:t> must be </a:t>
            </a:r>
            <a:r>
              <a:rPr lang="it-IT" dirty="0" err="1"/>
              <a:t>addressed</a:t>
            </a:r>
            <a:r>
              <a:rPr lang="it-IT" dirty="0"/>
              <a:t> </a:t>
            </a:r>
            <a:r>
              <a:rPr lang="it-IT" dirty="0" err="1"/>
              <a:t>towards</a:t>
            </a:r>
            <a:r>
              <a:rPr lang="it-IT" dirty="0"/>
              <a:t> an </a:t>
            </a:r>
            <a:r>
              <a:rPr lang="it-IT" dirty="0" err="1"/>
              <a:t>optimized</a:t>
            </a:r>
            <a:r>
              <a:rPr lang="it-IT" dirty="0"/>
              <a:t> </a:t>
            </a:r>
            <a:r>
              <a:rPr lang="it-IT" dirty="0" err="1"/>
              <a:t>solution</a:t>
            </a:r>
            <a:endParaRPr lang="it-IT" dirty="0"/>
          </a:p>
          <a:p>
            <a:pPr lvl="1"/>
            <a:r>
              <a:rPr lang="it-IT" dirty="0" err="1"/>
              <a:t>Realistic</a:t>
            </a:r>
            <a:r>
              <a:rPr lang="it-IT" dirty="0"/>
              <a:t> </a:t>
            </a:r>
            <a:r>
              <a:rPr lang="it-IT" dirty="0" err="1"/>
              <a:t>field</a:t>
            </a:r>
            <a:r>
              <a:rPr lang="it-IT" dirty="0"/>
              <a:t> </a:t>
            </a:r>
            <a:r>
              <a:rPr lang="it-IT" dirty="0" err="1"/>
              <a:t>maps</a:t>
            </a:r>
            <a:r>
              <a:rPr lang="it-IT" dirty="0"/>
              <a:t> of the </a:t>
            </a:r>
            <a:r>
              <a:rPr lang="it-IT" dirty="0" err="1"/>
              <a:t>active</a:t>
            </a:r>
            <a:r>
              <a:rPr lang="it-IT" dirty="0"/>
              <a:t> </a:t>
            </a:r>
            <a:r>
              <a:rPr lang="it-IT" dirty="0" err="1"/>
              <a:t>elements</a:t>
            </a:r>
            <a:r>
              <a:rPr lang="it-IT" dirty="0"/>
              <a:t> must be </a:t>
            </a:r>
            <a:r>
              <a:rPr lang="it-IT" dirty="0" err="1"/>
              <a:t>considered</a:t>
            </a:r>
            <a:r>
              <a:rPr lang="it-IT" dirty="0"/>
              <a:t> to take </a:t>
            </a:r>
            <a:r>
              <a:rPr lang="it-IT" dirty="0" err="1"/>
              <a:t>into</a:t>
            </a:r>
            <a:r>
              <a:rPr lang="it-IT" dirty="0"/>
              <a:t> account </a:t>
            </a:r>
            <a:r>
              <a:rPr lang="it-IT" dirty="0" err="1"/>
              <a:t>nonlinearities</a:t>
            </a:r>
            <a:r>
              <a:rPr lang="it-IT" dirty="0"/>
              <a:t>, </a:t>
            </a:r>
            <a:r>
              <a:rPr lang="it-IT" dirty="0" err="1"/>
              <a:t>fringing</a:t>
            </a:r>
            <a:r>
              <a:rPr lang="it-IT" dirty="0"/>
              <a:t> </a:t>
            </a:r>
            <a:r>
              <a:rPr lang="it-IT" dirty="0" err="1"/>
              <a:t>fields</a:t>
            </a:r>
            <a:r>
              <a:rPr lang="it-IT" dirty="0"/>
              <a:t>, </a:t>
            </a:r>
            <a:r>
              <a:rPr lang="it-IT" dirty="0" err="1"/>
              <a:t>good</a:t>
            </a:r>
            <a:r>
              <a:rPr lang="it-IT" dirty="0"/>
              <a:t> </a:t>
            </a:r>
            <a:r>
              <a:rPr lang="it-IT" dirty="0" err="1"/>
              <a:t>field</a:t>
            </a:r>
            <a:r>
              <a:rPr lang="it-IT" dirty="0"/>
              <a:t> </a:t>
            </a:r>
            <a:r>
              <a:rPr lang="it-IT" dirty="0" err="1"/>
              <a:t>region</a:t>
            </a:r>
            <a:r>
              <a:rPr lang="it-IT" dirty="0"/>
              <a:t> and so on </a:t>
            </a:r>
          </a:p>
          <a:p>
            <a:pPr lvl="1"/>
            <a:r>
              <a:rPr lang="it-IT" dirty="0"/>
              <a:t>Feedback </a:t>
            </a:r>
            <a:r>
              <a:rPr lang="it-IT" dirty="0" err="1"/>
              <a:t>systems</a:t>
            </a:r>
            <a:r>
              <a:rPr lang="it-IT" dirty="0"/>
              <a:t> must be </a:t>
            </a:r>
            <a:r>
              <a:rPr lang="it-IT" dirty="0" err="1"/>
              <a:t>tailored</a:t>
            </a:r>
            <a:r>
              <a:rPr lang="it-IT" dirty="0"/>
              <a:t> for the </a:t>
            </a:r>
            <a:r>
              <a:rPr lang="it-IT" dirty="0" err="1"/>
              <a:t>stability</a:t>
            </a:r>
            <a:r>
              <a:rPr lang="it-IT" dirty="0"/>
              <a:t> </a:t>
            </a:r>
            <a:r>
              <a:rPr lang="it-IT" dirty="0" err="1"/>
              <a:t>requirements</a:t>
            </a:r>
            <a:r>
              <a:rPr lang="it-IT" dirty="0"/>
              <a:t> of </a:t>
            </a:r>
            <a:r>
              <a:rPr lang="it-IT" dirty="0" err="1"/>
              <a:t>each</a:t>
            </a:r>
            <a:r>
              <a:rPr lang="it-IT" dirty="0"/>
              <a:t> </a:t>
            </a:r>
            <a:r>
              <a:rPr lang="it-IT" dirty="0" err="1"/>
              <a:t>subsystem</a:t>
            </a:r>
            <a:endParaRPr lang="it-IT" dirty="0"/>
          </a:p>
          <a:p>
            <a:pPr lvl="1"/>
            <a:r>
              <a:rPr lang="it-IT" dirty="0" err="1"/>
              <a:t>Tolerance</a:t>
            </a:r>
            <a:r>
              <a:rPr lang="it-IT" dirty="0"/>
              <a:t> </a:t>
            </a:r>
            <a:r>
              <a:rPr lang="it-IT" dirty="0" err="1"/>
              <a:t>study</a:t>
            </a:r>
            <a:r>
              <a:rPr lang="it-IT" dirty="0"/>
              <a:t> must </a:t>
            </a:r>
            <a:r>
              <a:rPr lang="it-IT" dirty="0" err="1"/>
              <a:t>deliver</a:t>
            </a:r>
            <a:r>
              <a:rPr lang="it-IT" dirty="0"/>
              <a:t> the </a:t>
            </a:r>
            <a:r>
              <a:rPr lang="it-IT" dirty="0" err="1"/>
              <a:t>specifications</a:t>
            </a:r>
            <a:r>
              <a:rPr lang="it-IT" dirty="0"/>
              <a:t> for </a:t>
            </a:r>
            <a:r>
              <a:rPr lang="it-IT" dirty="0" err="1"/>
              <a:t>elements</a:t>
            </a:r>
            <a:r>
              <a:rPr lang="it-IT" dirty="0"/>
              <a:t>, </a:t>
            </a:r>
            <a:r>
              <a:rPr lang="it-IT" dirty="0" err="1"/>
              <a:t>power</a:t>
            </a:r>
            <a:r>
              <a:rPr lang="it-IT" dirty="0"/>
              <a:t> </a:t>
            </a:r>
            <a:r>
              <a:rPr lang="it-IT" dirty="0" err="1"/>
              <a:t>supplies</a:t>
            </a:r>
            <a:r>
              <a:rPr lang="it-IT" dirty="0"/>
              <a:t>, </a:t>
            </a:r>
            <a:r>
              <a:rPr lang="it-IT" dirty="0" err="1"/>
              <a:t>facility</a:t>
            </a:r>
            <a:r>
              <a:rPr lang="it-IT" dirty="0"/>
              <a:t> </a:t>
            </a:r>
            <a:r>
              <a:rPr lang="it-IT" dirty="0" err="1"/>
              <a:t>systems</a:t>
            </a:r>
            <a:r>
              <a:rPr lang="it-IT" dirty="0"/>
              <a:t> and </a:t>
            </a:r>
            <a:r>
              <a:rPr lang="it-IT" dirty="0" err="1"/>
              <a:t>radioprotection</a:t>
            </a:r>
            <a:endParaRPr lang="it-IT" dirty="0"/>
          </a:p>
          <a:p>
            <a:pPr lvl="1"/>
            <a:r>
              <a:rPr lang="it-IT" dirty="0"/>
              <a:t>…</a:t>
            </a:r>
          </a:p>
          <a:p>
            <a:pPr lvl="1"/>
            <a:endParaRPr lang="it-IT" dirty="0"/>
          </a:p>
          <a:p>
            <a:endParaRPr lang="it-IT" dirty="0"/>
          </a:p>
          <a:p>
            <a:endParaRPr lang="it-IT" dirty="0"/>
          </a:p>
          <a:p>
            <a:endParaRPr lang="it-IT" dirty="0"/>
          </a:p>
        </p:txBody>
      </p:sp>
      <p:sp>
        <p:nvSpPr>
          <p:cNvPr id="4" name="Segnaposto piè di pagina 3">
            <a:extLst>
              <a:ext uri="{FF2B5EF4-FFF2-40B4-BE49-F238E27FC236}">
                <a16:creationId xmlns:a16="http://schemas.microsoft.com/office/drawing/2014/main" id="{D7771317-0EAA-A248-985C-E04B3BCBA962}"/>
              </a:ext>
            </a:extLst>
          </p:cNvPr>
          <p:cNvSpPr>
            <a:spLocks noGrp="1"/>
          </p:cNvSpPr>
          <p:nvPr>
            <p:ph type="ftr" sz="quarter" idx="11"/>
          </p:nvPr>
        </p:nvSpPr>
        <p:spPr/>
        <p:txBody>
          <a:bodyPr/>
          <a:lstStyle/>
          <a:p>
            <a:r>
              <a:rPr lang="en-GB"/>
              <a:t>EuPRAXIA Yearly Meeting, Oct 16-18 2019  C. Vaccarezza</a:t>
            </a:r>
            <a:endParaRPr lang="en-GB" dirty="0"/>
          </a:p>
        </p:txBody>
      </p:sp>
      <p:sp>
        <p:nvSpPr>
          <p:cNvPr id="5" name="Segnaposto numero diapositiva 4">
            <a:extLst>
              <a:ext uri="{FF2B5EF4-FFF2-40B4-BE49-F238E27FC236}">
                <a16:creationId xmlns:a16="http://schemas.microsoft.com/office/drawing/2014/main" id="{EFB90038-6742-AF49-BC71-B85BD3CE708F}"/>
              </a:ext>
            </a:extLst>
          </p:cNvPr>
          <p:cNvSpPr>
            <a:spLocks noGrp="1"/>
          </p:cNvSpPr>
          <p:nvPr>
            <p:ph type="sldNum" sz="quarter" idx="12"/>
          </p:nvPr>
        </p:nvSpPr>
        <p:spPr/>
        <p:txBody>
          <a:bodyPr/>
          <a:lstStyle/>
          <a:p>
            <a:fld id="{7C8D6F1B-0912-4E83-AA89-4880E3586760}" type="slidenum">
              <a:rPr lang="en-GB" smtClean="0"/>
              <a:pPr/>
              <a:t>9</a:t>
            </a:fld>
            <a:endParaRPr lang="en-GB" dirty="0"/>
          </a:p>
        </p:txBody>
      </p:sp>
    </p:spTree>
    <p:extLst>
      <p:ext uri="{BB962C8B-B14F-4D97-AF65-F5344CB8AC3E}">
        <p14:creationId xmlns:p14="http://schemas.microsoft.com/office/powerpoint/2010/main" val="1893421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6447</TotalTime>
  <Words>883</Words>
  <Application>Microsoft Macintosh PowerPoint</Application>
  <PresentationFormat>Presentazione su schermo (4:3)</PresentationFormat>
  <Paragraphs>118</Paragraphs>
  <Slides>10</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Arial Narrow</vt:lpstr>
      <vt:lpstr>Calibri</vt:lpstr>
      <vt:lpstr>Courier New</vt:lpstr>
      <vt:lpstr>Office Theme</vt:lpstr>
      <vt:lpstr>RF Injector System</vt:lpstr>
      <vt:lpstr>Outline</vt:lpstr>
      <vt:lpstr>From the RF discussion in July 2018</vt:lpstr>
      <vt:lpstr>Main Parameter Comparison</vt:lpstr>
      <vt:lpstr>S/X option  RF injector Layout</vt:lpstr>
      <vt:lpstr>Conclusions 1</vt:lpstr>
      <vt:lpstr>Conclusion 2: Using the CompactLight accelerating section for EUPRAXIA@SPARC_LAB</vt:lpstr>
      <vt:lpstr>Lesson learnt</vt:lpstr>
      <vt:lpstr>Next steps</vt:lpstr>
      <vt:lpstr>Presentazione standard di PowerPoint</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Cristina Vaccarezza</cp:lastModifiedBy>
  <cp:revision>161</cp:revision>
  <dcterms:created xsi:type="dcterms:W3CDTF">2016-07-20T12:43:59Z</dcterms:created>
  <dcterms:modified xsi:type="dcterms:W3CDTF">2019-10-16T08:47:31Z</dcterms:modified>
</cp:coreProperties>
</file>