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7" r:id="rId2"/>
  </p:sldMasterIdLst>
  <p:notesMasterIdLst>
    <p:notesMasterId r:id="rId43"/>
  </p:notesMasterIdLst>
  <p:sldIdLst>
    <p:sldId id="290" r:id="rId3"/>
    <p:sldId id="427" r:id="rId4"/>
    <p:sldId id="489" r:id="rId5"/>
    <p:sldId id="492" r:id="rId6"/>
    <p:sldId id="491" r:id="rId7"/>
    <p:sldId id="490" r:id="rId8"/>
    <p:sldId id="429" r:id="rId9"/>
    <p:sldId id="380" r:id="rId10"/>
    <p:sldId id="415" r:id="rId11"/>
    <p:sldId id="431" r:id="rId12"/>
    <p:sldId id="401" r:id="rId13"/>
    <p:sldId id="432" r:id="rId14"/>
    <p:sldId id="433" r:id="rId15"/>
    <p:sldId id="434" r:id="rId16"/>
    <p:sldId id="402" r:id="rId17"/>
    <p:sldId id="403" r:id="rId18"/>
    <p:sldId id="395" r:id="rId19"/>
    <p:sldId id="413" r:id="rId20"/>
    <p:sldId id="439" r:id="rId21"/>
    <p:sldId id="417" r:id="rId22"/>
    <p:sldId id="437" r:id="rId23"/>
    <p:sldId id="443" r:id="rId24"/>
    <p:sldId id="444" r:id="rId25"/>
    <p:sldId id="487" r:id="rId26"/>
    <p:sldId id="457" r:id="rId27"/>
    <p:sldId id="459" r:id="rId28"/>
    <p:sldId id="460" r:id="rId29"/>
    <p:sldId id="458" r:id="rId30"/>
    <p:sldId id="493" r:id="rId31"/>
    <p:sldId id="494" r:id="rId32"/>
    <p:sldId id="446" r:id="rId33"/>
    <p:sldId id="464" r:id="rId34"/>
    <p:sldId id="488" r:id="rId35"/>
    <p:sldId id="421" r:id="rId36"/>
    <p:sldId id="449" r:id="rId37"/>
    <p:sldId id="480" r:id="rId38"/>
    <p:sldId id="481" r:id="rId39"/>
    <p:sldId id="482" r:id="rId40"/>
    <p:sldId id="483" r:id="rId41"/>
    <p:sldId id="485" r:id="rId42"/>
  </p:sldIdLst>
  <p:sldSz cx="9144000" cy="6858000" type="screen4x3"/>
  <p:notesSz cx="7099300" cy="10234613"/>
  <p:defaultTextStyle>
    <a:defPPr>
      <a:defRPr lang="hu-H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ános Hebling" initials="JH"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6600"/>
    <a:srgbClr val="009900"/>
    <a:srgbClr val="9F5000"/>
    <a:srgbClr val="000080"/>
    <a:srgbClr val="006600"/>
    <a:srgbClr val="FF8000"/>
    <a:srgbClr val="99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70000" autoAdjust="0"/>
  </p:normalViewPr>
  <p:slideViewPr>
    <p:cSldViewPr>
      <p:cViewPr varScale="1">
        <p:scale>
          <a:sx n="52" d="100"/>
          <a:sy n="52" d="100"/>
        </p:scale>
        <p:origin x="195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4.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hu-HU"/>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endParaRPr lang="hu-HU"/>
          </a:p>
        </p:txBody>
      </p:sp>
      <p:sp>
        <p:nvSpPr>
          <p:cNvPr id="4198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endParaRPr lang="hu-HU"/>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charset="0"/>
              </a:defRPr>
            </a:lvl1pPr>
          </a:lstStyle>
          <a:p>
            <a:pPr>
              <a:defRPr/>
            </a:pPr>
            <a:fld id="{1282487E-9726-462F-9FE5-F8A4B00E6459}" type="slidenum">
              <a:rPr lang="hu-HU"/>
              <a:pPr>
                <a:defRPr/>
              </a:pPr>
              <a:t>‹#›</a:t>
            </a:fld>
            <a:endParaRPr lang="hu-HU"/>
          </a:p>
        </p:txBody>
      </p:sp>
    </p:spTree>
    <p:extLst>
      <p:ext uri="{BB962C8B-B14F-4D97-AF65-F5344CB8AC3E}">
        <p14:creationId xmlns:p14="http://schemas.microsoft.com/office/powerpoint/2010/main" val="1033851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BFA8DFF-0A28-4AB2-81BD-05C41E7EF733}" type="slidenum">
              <a:rPr lang="hu-HU" smtClean="0"/>
              <a:pPr/>
              <a:t>1</a:t>
            </a:fld>
            <a:endParaRPr lang="hu-HU" smtClean="0"/>
          </a:p>
        </p:txBody>
      </p:sp>
      <p:sp>
        <p:nvSpPr>
          <p:cNvPr id="43011" name="Rectangle 2"/>
          <p:cNvSpPr>
            <a:spLocks noGrp="1" noRot="1" noChangeAspect="1" noChangeArrowheads="1" noTextEdit="1"/>
          </p:cNvSpPr>
          <p:nvPr>
            <p:ph type="sldImg"/>
          </p:nvPr>
        </p:nvSpPr>
        <p:spPr>
          <a:xfrm>
            <a:off x="992188" y="768350"/>
            <a:ext cx="5114925" cy="3836988"/>
          </a:xfrm>
          <a:ln/>
        </p:spPr>
      </p:sp>
      <p:sp>
        <p:nvSpPr>
          <p:cNvPr id="43012" name="Rectangle 3"/>
          <p:cNvSpPr>
            <a:spLocks noGrp="1" noChangeArrowheads="1"/>
          </p:cNvSpPr>
          <p:nvPr>
            <p:ph type="body" idx="1"/>
          </p:nvPr>
        </p:nvSpPr>
        <p:spPr>
          <a:noFill/>
          <a:ln/>
        </p:spPr>
        <p:txBody>
          <a:bodyPr/>
          <a:lstStyle/>
          <a:p>
            <a:pPr eaLnBrk="1" hangingPunct="1"/>
            <a:r>
              <a:rPr lang="en-US" noProof="0" dirty="0" smtClean="0"/>
              <a:t>Thank you mister chairman. In my talk I will speak on generation of TH pulses having high electric field or even extreme high electric field by optical rectification of ultrashort laser pulses. I will also mention a few demonstrated and a few suggested application of these THz pulses. </a:t>
            </a:r>
          </a:p>
        </p:txBody>
      </p:sp>
    </p:spTree>
    <p:extLst>
      <p:ext uri="{BB962C8B-B14F-4D97-AF65-F5344CB8AC3E}">
        <p14:creationId xmlns:p14="http://schemas.microsoft.com/office/powerpoint/2010/main" val="243612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As I have shown, increasing the THz pulse energy generated by the TPFP LN source was easy up to the level of tens of </a:t>
            </a:r>
            <a:r>
              <a:rPr lang="en-US" noProof="0" dirty="0" err="1" smtClean="0"/>
              <a:t>microjoules</a:t>
            </a:r>
            <a:r>
              <a:rPr lang="en-US" noProof="0" dirty="0" smtClean="0"/>
              <a:t> just by increasing the energy of the pump laser and the pumped spot size. However, limitation of further increase of the efficiency and THz pulse energy can be clearly seen. The reason of this limitations originates in the large needed tilt angle gamma of 63 degree and the corresponding large angular dispersion in the pump beam. </a:t>
            </a:r>
            <a:endParaRPr lang="en-US" noProof="0" dirty="0"/>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10</a:t>
            </a:fld>
            <a:endParaRPr lang="hu-HU"/>
          </a:p>
        </p:txBody>
      </p:sp>
    </p:spTree>
    <p:extLst>
      <p:ext uri="{BB962C8B-B14F-4D97-AF65-F5344CB8AC3E}">
        <p14:creationId xmlns:p14="http://schemas.microsoft.com/office/powerpoint/2010/main" val="3145131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r>
              <a:rPr lang="en-US" noProof="0" dirty="0" smtClean="0"/>
              <a:t>The consequences of this large tile angle are the limited interaction length and the imaging errors. Furthermore the prism shaped LN source results distortion of the generated THz beam at large spot sizes. </a:t>
            </a:r>
            <a:endParaRPr lang="en-US" noProof="0" dirty="0"/>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11</a:t>
            </a:fld>
            <a:endParaRPr lang="hu-HU"/>
          </a:p>
        </p:txBody>
      </p:sp>
    </p:spTree>
    <p:extLst>
      <p:ext uri="{BB962C8B-B14F-4D97-AF65-F5344CB8AC3E}">
        <p14:creationId xmlns:p14="http://schemas.microsoft.com/office/powerpoint/2010/main" val="333371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4021139"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eaLnBrk="0" hangingPunct="0">
              <a:defRPr>
                <a:solidFill>
                  <a:schemeClr val="tx1"/>
                </a:solidFill>
                <a:latin typeface="Calibri" panose="020F0502020204030204" pitchFamily="34" charset="0"/>
              </a:defRPr>
            </a:lvl1pPr>
            <a:lvl2pPr marL="742950" indent="-285750" defTabSz="990600" eaLnBrk="0" hangingPunct="0">
              <a:defRPr>
                <a:solidFill>
                  <a:schemeClr val="tx1"/>
                </a:solidFill>
                <a:latin typeface="Calibri" panose="020F0502020204030204" pitchFamily="34" charset="0"/>
              </a:defRPr>
            </a:lvl2pPr>
            <a:lvl3pPr marL="1143000" indent="-228600" defTabSz="990600" eaLnBrk="0" hangingPunct="0">
              <a:defRPr>
                <a:solidFill>
                  <a:schemeClr val="tx1"/>
                </a:solidFill>
                <a:latin typeface="Calibri" panose="020F0502020204030204" pitchFamily="34" charset="0"/>
              </a:defRPr>
            </a:lvl3pPr>
            <a:lvl4pPr marL="1600200" indent="-228600" defTabSz="990600" eaLnBrk="0" hangingPunct="0">
              <a:defRPr>
                <a:solidFill>
                  <a:schemeClr val="tx1"/>
                </a:solidFill>
                <a:latin typeface="Calibri" panose="020F0502020204030204" pitchFamily="34" charset="0"/>
              </a:defRPr>
            </a:lvl4pPr>
            <a:lvl5pPr marL="2057400" indent="-228600" defTabSz="990600" eaLnBrk="0" hangingPunct="0">
              <a:defRPr>
                <a:solidFill>
                  <a:schemeClr val="tx1"/>
                </a:solidFill>
                <a:latin typeface="Calibri" panose="020F0502020204030204" pitchFamily="34" charset="0"/>
              </a:defRPr>
            </a:lvl5pPr>
            <a:lvl6pPr marL="2514600" indent="-228600" defTabSz="990600" eaLnBrk="0" fontAlgn="base" hangingPunct="0">
              <a:spcBef>
                <a:spcPct val="0"/>
              </a:spcBef>
              <a:spcAft>
                <a:spcPct val="0"/>
              </a:spcAft>
              <a:defRPr>
                <a:solidFill>
                  <a:schemeClr val="tx1"/>
                </a:solidFill>
                <a:latin typeface="Calibri" panose="020F0502020204030204" pitchFamily="34" charset="0"/>
              </a:defRPr>
            </a:lvl6pPr>
            <a:lvl7pPr marL="2971800" indent="-228600" defTabSz="990600" eaLnBrk="0" fontAlgn="base" hangingPunct="0">
              <a:spcBef>
                <a:spcPct val="0"/>
              </a:spcBef>
              <a:spcAft>
                <a:spcPct val="0"/>
              </a:spcAft>
              <a:defRPr>
                <a:solidFill>
                  <a:schemeClr val="tx1"/>
                </a:solidFill>
                <a:latin typeface="Calibri" panose="020F0502020204030204" pitchFamily="34" charset="0"/>
              </a:defRPr>
            </a:lvl7pPr>
            <a:lvl8pPr marL="3429000" indent="-228600" defTabSz="990600" eaLnBrk="0" fontAlgn="base" hangingPunct="0">
              <a:spcBef>
                <a:spcPct val="0"/>
              </a:spcBef>
              <a:spcAft>
                <a:spcPct val="0"/>
              </a:spcAft>
              <a:defRPr>
                <a:solidFill>
                  <a:schemeClr val="tx1"/>
                </a:solidFill>
                <a:latin typeface="Calibri" panose="020F0502020204030204" pitchFamily="34" charset="0"/>
              </a:defRPr>
            </a:lvl8pPr>
            <a:lvl9pPr marL="3886200" indent="-228600" defTabSz="990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8285DF33-6194-41A3-A475-35B93759F60E}" type="slidenum">
              <a:rPr lang="hu-HU" altLang="en-US" sz="1300">
                <a:solidFill>
                  <a:srgbClr val="000000"/>
                </a:solidFill>
                <a:latin typeface="Arial" panose="020B0604020202020204" pitchFamily="34" charset="0"/>
              </a:rPr>
              <a:pPr algn="r" eaLnBrk="1" hangingPunct="1"/>
              <a:t>12</a:t>
            </a:fld>
            <a:endParaRPr lang="hu-HU" altLang="en-US" sz="1300">
              <a:solidFill>
                <a:srgbClr val="000000"/>
              </a:solidFill>
              <a:latin typeface="Arial" panose="020B0604020202020204" pitchFamily="34" charset="0"/>
            </a:endParaRPr>
          </a:p>
        </p:txBody>
      </p:sp>
      <p:sp>
        <p:nvSpPr>
          <p:cNvPr id="63491" name="Rectangle 7"/>
          <p:cNvSpPr txBox="1">
            <a:spLocks noGrp="1" noChangeArrowheads="1"/>
          </p:cNvSpPr>
          <p:nvPr/>
        </p:nvSpPr>
        <p:spPr bwMode="auto">
          <a:xfrm>
            <a:off x="4021139"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9" tIns="47319" rIns="94639" bIns="47319" anchor="b"/>
          <a:lstStyle>
            <a:lvl1pPr defTabSz="947738" eaLnBrk="0" hangingPunct="0">
              <a:defRPr>
                <a:solidFill>
                  <a:schemeClr val="tx1"/>
                </a:solidFill>
                <a:latin typeface="Calibri" panose="020F0502020204030204" pitchFamily="34" charset="0"/>
              </a:defRPr>
            </a:lvl1pPr>
            <a:lvl2pPr marL="742950" indent="-285750" defTabSz="947738" eaLnBrk="0" hangingPunct="0">
              <a:defRPr>
                <a:solidFill>
                  <a:schemeClr val="tx1"/>
                </a:solidFill>
                <a:latin typeface="Calibri" panose="020F0502020204030204" pitchFamily="34" charset="0"/>
              </a:defRPr>
            </a:lvl2pPr>
            <a:lvl3pPr marL="1143000" indent="-228600" defTabSz="947738" eaLnBrk="0" hangingPunct="0">
              <a:defRPr>
                <a:solidFill>
                  <a:schemeClr val="tx1"/>
                </a:solidFill>
                <a:latin typeface="Calibri" panose="020F0502020204030204" pitchFamily="34" charset="0"/>
              </a:defRPr>
            </a:lvl3pPr>
            <a:lvl4pPr marL="1600200" indent="-228600" defTabSz="947738" eaLnBrk="0" hangingPunct="0">
              <a:defRPr>
                <a:solidFill>
                  <a:schemeClr val="tx1"/>
                </a:solidFill>
                <a:latin typeface="Calibri" panose="020F0502020204030204" pitchFamily="34" charset="0"/>
              </a:defRPr>
            </a:lvl4pPr>
            <a:lvl5pPr marL="2057400" indent="-228600" defTabSz="947738" eaLnBrk="0" hangingPunct="0">
              <a:defRPr>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FE130DCD-C0DF-419B-81D3-E25BA34B7B08}" type="slidenum">
              <a:rPr lang="hu-HU" altLang="en-US" sz="1100">
                <a:solidFill>
                  <a:srgbClr val="000000"/>
                </a:solidFill>
                <a:latin typeface="Arial" panose="020B0604020202020204" pitchFamily="34" charset="0"/>
              </a:rPr>
              <a:pPr algn="r" eaLnBrk="1" hangingPunct="1"/>
              <a:t>12</a:t>
            </a:fld>
            <a:endParaRPr lang="hu-HU" altLang="en-US" sz="1100">
              <a:solidFill>
                <a:srgbClr val="000000"/>
              </a:solidFill>
              <a:latin typeface="Arial" panose="020B0604020202020204" pitchFamily="34" charset="0"/>
            </a:endParaRPr>
          </a:p>
        </p:txBody>
      </p:sp>
      <p:sp>
        <p:nvSpPr>
          <p:cNvPr id="63492" name="Rectangle 2"/>
          <p:cNvSpPr>
            <a:spLocks noGrp="1" noRot="1" noChangeAspect="1" noChangeArrowheads="1" noTextEdit="1"/>
          </p:cNvSpPr>
          <p:nvPr>
            <p:ph type="sldImg"/>
          </p:nvPr>
        </p:nvSpPr>
        <p:spPr>
          <a:xfrm>
            <a:off x="992188" y="768350"/>
            <a:ext cx="5114925" cy="3836988"/>
          </a:xfrm>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9" tIns="47319" rIns="94639" bIns="47319"/>
          <a:lstStyle/>
          <a:p>
            <a:pPr marL="0" marR="0" indent="0" algn="l" defTabSz="914317" rtl="0" eaLnBrk="1" fontAlgn="auto" latinLnBrk="0" hangingPunct="1">
              <a:lnSpc>
                <a:spcPct val="100000"/>
              </a:lnSpc>
              <a:spcBef>
                <a:spcPts val="0"/>
              </a:spcBef>
              <a:spcAft>
                <a:spcPts val="0"/>
              </a:spcAft>
              <a:buClrTx/>
              <a:buSzTx/>
              <a:buFontTx/>
              <a:buNone/>
              <a:tabLst/>
              <a:defRPr/>
            </a:pPr>
            <a:r>
              <a:rPr lang="en-US" sz="1100" noProof="0" dirty="0" smtClean="0"/>
              <a:t>Let us see more closely the reason of the limited effective interaction length! The large needed pulse front-tilt angle means a large angular dispersion according to this equation. And the large angular dispersion results a large group-velocity-dispersion according to the </a:t>
            </a:r>
            <a:r>
              <a:rPr lang="hu-HU" sz="1100" noProof="0" dirty="0" err="1" smtClean="0"/>
              <a:t>right</a:t>
            </a:r>
            <a:r>
              <a:rPr lang="en-US" sz="1100" noProof="0" dirty="0" smtClean="0"/>
              <a:t> equation. Because of the large GVD the pulse duration of the ultrashort pump pulse evolves very fast inside the LN crystal , and the effective interaction length become short, which will reduce the efficiency as well.</a:t>
            </a:r>
          </a:p>
          <a:p>
            <a:pPr defTabSz="914317" eaLnBrk="1" fontAlgn="auto" hangingPunct="1">
              <a:spcBef>
                <a:spcPts val="0"/>
              </a:spcBef>
              <a:spcAft>
                <a:spcPts val="0"/>
              </a:spcAft>
              <a:defRPr/>
            </a:pPr>
            <a:r>
              <a:rPr lang="en-US" sz="1100" noProof="0" dirty="0" smtClean="0"/>
              <a:t>Recently we have suggested and demonstrated two methods to reduce this problems, namely using longer pump pulses, and using nonlinear crystal with smaller needed tilt angle. </a:t>
            </a:r>
            <a:endParaRPr lang="en-US" sz="1100" dirty="0" smtClean="0"/>
          </a:p>
          <a:p>
            <a:pPr defTabSz="914317" eaLnBrk="1" fontAlgn="auto" hangingPunct="1">
              <a:spcBef>
                <a:spcPts val="0"/>
              </a:spcBef>
              <a:spcAft>
                <a:spcPts val="0"/>
              </a:spcAft>
              <a:defRPr/>
            </a:pPr>
            <a:endParaRPr lang="hu-HU" sz="1100" dirty="0"/>
          </a:p>
        </p:txBody>
      </p:sp>
    </p:spTree>
    <p:extLst>
      <p:ext uri="{BB962C8B-B14F-4D97-AF65-F5344CB8AC3E}">
        <p14:creationId xmlns:p14="http://schemas.microsoft.com/office/powerpoint/2010/main" val="3250647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4021139"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eaLnBrk="0" hangingPunct="0">
              <a:defRPr>
                <a:solidFill>
                  <a:schemeClr val="tx1"/>
                </a:solidFill>
                <a:latin typeface="Calibri" panose="020F0502020204030204" pitchFamily="34" charset="0"/>
              </a:defRPr>
            </a:lvl1pPr>
            <a:lvl2pPr marL="742950" indent="-285750" defTabSz="990600" eaLnBrk="0" hangingPunct="0">
              <a:defRPr>
                <a:solidFill>
                  <a:schemeClr val="tx1"/>
                </a:solidFill>
                <a:latin typeface="Calibri" panose="020F0502020204030204" pitchFamily="34" charset="0"/>
              </a:defRPr>
            </a:lvl2pPr>
            <a:lvl3pPr marL="1143000" indent="-228600" defTabSz="990600" eaLnBrk="0" hangingPunct="0">
              <a:defRPr>
                <a:solidFill>
                  <a:schemeClr val="tx1"/>
                </a:solidFill>
                <a:latin typeface="Calibri" panose="020F0502020204030204" pitchFamily="34" charset="0"/>
              </a:defRPr>
            </a:lvl3pPr>
            <a:lvl4pPr marL="1600200" indent="-228600" defTabSz="990600" eaLnBrk="0" hangingPunct="0">
              <a:defRPr>
                <a:solidFill>
                  <a:schemeClr val="tx1"/>
                </a:solidFill>
                <a:latin typeface="Calibri" panose="020F0502020204030204" pitchFamily="34" charset="0"/>
              </a:defRPr>
            </a:lvl4pPr>
            <a:lvl5pPr marL="2057400" indent="-228600" defTabSz="990600" eaLnBrk="0" hangingPunct="0">
              <a:defRPr>
                <a:solidFill>
                  <a:schemeClr val="tx1"/>
                </a:solidFill>
                <a:latin typeface="Calibri" panose="020F0502020204030204" pitchFamily="34" charset="0"/>
              </a:defRPr>
            </a:lvl5pPr>
            <a:lvl6pPr marL="2514600" indent="-228600" defTabSz="990600" eaLnBrk="0" fontAlgn="base" hangingPunct="0">
              <a:spcBef>
                <a:spcPct val="0"/>
              </a:spcBef>
              <a:spcAft>
                <a:spcPct val="0"/>
              </a:spcAft>
              <a:defRPr>
                <a:solidFill>
                  <a:schemeClr val="tx1"/>
                </a:solidFill>
                <a:latin typeface="Calibri" panose="020F0502020204030204" pitchFamily="34" charset="0"/>
              </a:defRPr>
            </a:lvl6pPr>
            <a:lvl7pPr marL="2971800" indent="-228600" defTabSz="990600" eaLnBrk="0" fontAlgn="base" hangingPunct="0">
              <a:spcBef>
                <a:spcPct val="0"/>
              </a:spcBef>
              <a:spcAft>
                <a:spcPct val="0"/>
              </a:spcAft>
              <a:defRPr>
                <a:solidFill>
                  <a:schemeClr val="tx1"/>
                </a:solidFill>
                <a:latin typeface="Calibri" panose="020F0502020204030204" pitchFamily="34" charset="0"/>
              </a:defRPr>
            </a:lvl7pPr>
            <a:lvl8pPr marL="3429000" indent="-228600" defTabSz="990600" eaLnBrk="0" fontAlgn="base" hangingPunct="0">
              <a:spcBef>
                <a:spcPct val="0"/>
              </a:spcBef>
              <a:spcAft>
                <a:spcPct val="0"/>
              </a:spcAft>
              <a:defRPr>
                <a:solidFill>
                  <a:schemeClr val="tx1"/>
                </a:solidFill>
                <a:latin typeface="Calibri" panose="020F0502020204030204" pitchFamily="34" charset="0"/>
              </a:defRPr>
            </a:lvl8pPr>
            <a:lvl9pPr marL="3886200" indent="-228600" defTabSz="990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8285DF33-6194-41A3-A475-35B93759F60E}" type="slidenum">
              <a:rPr lang="hu-HU" altLang="en-US" sz="1300">
                <a:solidFill>
                  <a:srgbClr val="000000"/>
                </a:solidFill>
                <a:latin typeface="Arial" panose="020B0604020202020204" pitchFamily="34" charset="0"/>
              </a:rPr>
              <a:pPr algn="r" eaLnBrk="1" hangingPunct="1"/>
              <a:t>13</a:t>
            </a:fld>
            <a:endParaRPr lang="hu-HU" altLang="en-US" sz="1300">
              <a:solidFill>
                <a:srgbClr val="000000"/>
              </a:solidFill>
              <a:latin typeface="Arial" panose="020B0604020202020204" pitchFamily="34" charset="0"/>
            </a:endParaRPr>
          </a:p>
        </p:txBody>
      </p:sp>
      <p:sp>
        <p:nvSpPr>
          <p:cNvPr id="63491" name="Rectangle 7"/>
          <p:cNvSpPr txBox="1">
            <a:spLocks noGrp="1" noChangeArrowheads="1"/>
          </p:cNvSpPr>
          <p:nvPr/>
        </p:nvSpPr>
        <p:spPr bwMode="auto">
          <a:xfrm>
            <a:off x="4021139"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9" tIns="47319" rIns="94639" bIns="47319" anchor="b"/>
          <a:lstStyle>
            <a:lvl1pPr defTabSz="947738" eaLnBrk="0" hangingPunct="0">
              <a:defRPr>
                <a:solidFill>
                  <a:schemeClr val="tx1"/>
                </a:solidFill>
                <a:latin typeface="Calibri" panose="020F0502020204030204" pitchFamily="34" charset="0"/>
              </a:defRPr>
            </a:lvl1pPr>
            <a:lvl2pPr marL="742950" indent="-285750" defTabSz="947738" eaLnBrk="0" hangingPunct="0">
              <a:defRPr>
                <a:solidFill>
                  <a:schemeClr val="tx1"/>
                </a:solidFill>
                <a:latin typeface="Calibri" panose="020F0502020204030204" pitchFamily="34" charset="0"/>
              </a:defRPr>
            </a:lvl2pPr>
            <a:lvl3pPr marL="1143000" indent="-228600" defTabSz="947738" eaLnBrk="0" hangingPunct="0">
              <a:defRPr>
                <a:solidFill>
                  <a:schemeClr val="tx1"/>
                </a:solidFill>
                <a:latin typeface="Calibri" panose="020F0502020204030204" pitchFamily="34" charset="0"/>
              </a:defRPr>
            </a:lvl3pPr>
            <a:lvl4pPr marL="1600200" indent="-228600" defTabSz="947738" eaLnBrk="0" hangingPunct="0">
              <a:defRPr>
                <a:solidFill>
                  <a:schemeClr val="tx1"/>
                </a:solidFill>
                <a:latin typeface="Calibri" panose="020F0502020204030204" pitchFamily="34" charset="0"/>
              </a:defRPr>
            </a:lvl4pPr>
            <a:lvl5pPr marL="2057400" indent="-228600" defTabSz="947738" eaLnBrk="0" hangingPunct="0">
              <a:defRPr>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FE130DCD-C0DF-419B-81D3-E25BA34B7B08}" type="slidenum">
              <a:rPr lang="hu-HU" altLang="en-US" sz="1100">
                <a:solidFill>
                  <a:srgbClr val="000000"/>
                </a:solidFill>
                <a:latin typeface="Arial" panose="020B0604020202020204" pitchFamily="34" charset="0"/>
              </a:rPr>
              <a:pPr algn="r" eaLnBrk="1" hangingPunct="1"/>
              <a:t>13</a:t>
            </a:fld>
            <a:endParaRPr lang="hu-HU" altLang="en-US" sz="1100">
              <a:solidFill>
                <a:srgbClr val="000000"/>
              </a:solidFill>
              <a:latin typeface="Arial" panose="020B0604020202020204" pitchFamily="34" charset="0"/>
            </a:endParaRPr>
          </a:p>
        </p:txBody>
      </p:sp>
      <p:sp>
        <p:nvSpPr>
          <p:cNvPr id="63492" name="Rectangle 2"/>
          <p:cNvSpPr>
            <a:spLocks noGrp="1" noRot="1" noChangeAspect="1" noChangeArrowheads="1" noTextEdit="1"/>
          </p:cNvSpPr>
          <p:nvPr>
            <p:ph type="sldImg"/>
          </p:nvPr>
        </p:nvSpPr>
        <p:spPr>
          <a:xfrm>
            <a:off x="992188" y="768350"/>
            <a:ext cx="5114925" cy="3836988"/>
          </a:xfrm>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9" tIns="47319" rIns="94639" bIns="47319"/>
          <a:lstStyle/>
          <a:p>
            <a:pPr defTabSz="914317" eaLnBrk="1" fontAlgn="auto" hangingPunct="1">
              <a:spcBef>
                <a:spcPts val="0"/>
              </a:spcBef>
              <a:spcAft>
                <a:spcPts val="0"/>
              </a:spcAft>
              <a:defRPr/>
            </a:pPr>
            <a:r>
              <a:rPr lang="en-US" sz="1100" dirty="0" smtClean="0"/>
              <a:t>After suggesting the first </a:t>
            </a:r>
            <a:r>
              <a:rPr lang="hu-HU" sz="1100" dirty="0" err="1" smtClean="0"/>
              <a:t>solution</a:t>
            </a:r>
            <a:r>
              <a:rPr lang="hu-HU" sz="1100" dirty="0" smtClean="0"/>
              <a:t>,</a:t>
            </a:r>
            <a:r>
              <a:rPr lang="en-US" sz="1100" dirty="0" smtClean="0"/>
              <a:t> we have proved experimentally the advantage of using longer pump pulses, and generated THz pulses with close to half a </a:t>
            </a:r>
            <a:r>
              <a:rPr lang="en-US" sz="1100" dirty="0" err="1" smtClean="0"/>
              <a:t>mJ</a:t>
            </a:r>
            <a:r>
              <a:rPr lang="en-US" sz="1100" dirty="0" smtClean="0"/>
              <a:t> energy. Using pump pulses with optimized duration and cooling the LN in order to reduce its THz absorption, the group of Prof. </a:t>
            </a:r>
            <a:r>
              <a:rPr lang="en-US" sz="1100" dirty="0" err="1" smtClean="0"/>
              <a:t>Kaertner</a:t>
            </a:r>
            <a:r>
              <a:rPr lang="en-US" sz="1100" dirty="0" smtClean="0"/>
              <a:t> demonstrated as high as 2 % THz generation efficiency. </a:t>
            </a:r>
            <a:r>
              <a:rPr lang="en-US" sz="1100" noProof="0" dirty="0" smtClean="0"/>
              <a:t> </a:t>
            </a:r>
            <a:endParaRPr lang="en-US" sz="1100" dirty="0" smtClean="0"/>
          </a:p>
          <a:p>
            <a:pPr defTabSz="914317" eaLnBrk="1" fontAlgn="auto" hangingPunct="1">
              <a:spcBef>
                <a:spcPts val="0"/>
              </a:spcBef>
              <a:spcAft>
                <a:spcPts val="0"/>
              </a:spcAft>
              <a:defRPr/>
            </a:pPr>
            <a:endParaRPr lang="en-US" sz="1100" dirty="0"/>
          </a:p>
        </p:txBody>
      </p:sp>
    </p:spTree>
    <p:extLst>
      <p:ext uri="{BB962C8B-B14F-4D97-AF65-F5344CB8AC3E}">
        <p14:creationId xmlns:p14="http://schemas.microsoft.com/office/powerpoint/2010/main" val="3250647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4021139"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eaLnBrk="0" hangingPunct="0">
              <a:defRPr>
                <a:solidFill>
                  <a:schemeClr val="tx1"/>
                </a:solidFill>
                <a:latin typeface="Calibri" panose="020F0502020204030204" pitchFamily="34" charset="0"/>
              </a:defRPr>
            </a:lvl1pPr>
            <a:lvl2pPr marL="742950" indent="-285750" defTabSz="990600" eaLnBrk="0" hangingPunct="0">
              <a:defRPr>
                <a:solidFill>
                  <a:schemeClr val="tx1"/>
                </a:solidFill>
                <a:latin typeface="Calibri" panose="020F0502020204030204" pitchFamily="34" charset="0"/>
              </a:defRPr>
            </a:lvl2pPr>
            <a:lvl3pPr marL="1143000" indent="-228600" defTabSz="990600" eaLnBrk="0" hangingPunct="0">
              <a:defRPr>
                <a:solidFill>
                  <a:schemeClr val="tx1"/>
                </a:solidFill>
                <a:latin typeface="Calibri" panose="020F0502020204030204" pitchFamily="34" charset="0"/>
              </a:defRPr>
            </a:lvl3pPr>
            <a:lvl4pPr marL="1600200" indent="-228600" defTabSz="990600" eaLnBrk="0" hangingPunct="0">
              <a:defRPr>
                <a:solidFill>
                  <a:schemeClr val="tx1"/>
                </a:solidFill>
                <a:latin typeface="Calibri" panose="020F0502020204030204" pitchFamily="34" charset="0"/>
              </a:defRPr>
            </a:lvl4pPr>
            <a:lvl5pPr marL="2057400" indent="-228600" defTabSz="990600" eaLnBrk="0" hangingPunct="0">
              <a:defRPr>
                <a:solidFill>
                  <a:schemeClr val="tx1"/>
                </a:solidFill>
                <a:latin typeface="Calibri" panose="020F0502020204030204" pitchFamily="34" charset="0"/>
              </a:defRPr>
            </a:lvl5pPr>
            <a:lvl6pPr marL="2514600" indent="-228600" defTabSz="990600" eaLnBrk="0" fontAlgn="base" hangingPunct="0">
              <a:spcBef>
                <a:spcPct val="0"/>
              </a:spcBef>
              <a:spcAft>
                <a:spcPct val="0"/>
              </a:spcAft>
              <a:defRPr>
                <a:solidFill>
                  <a:schemeClr val="tx1"/>
                </a:solidFill>
                <a:latin typeface="Calibri" panose="020F0502020204030204" pitchFamily="34" charset="0"/>
              </a:defRPr>
            </a:lvl6pPr>
            <a:lvl7pPr marL="2971800" indent="-228600" defTabSz="990600" eaLnBrk="0" fontAlgn="base" hangingPunct="0">
              <a:spcBef>
                <a:spcPct val="0"/>
              </a:spcBef>
              <a:spcAft>
                <a:spcPct val="0"/>
              </a:spcAft>
              <a:defRPr>
                <a:solidFill>
                  <a:schemeClr val="tx1"/>
                </a:solidFill>
                <a:latin typeface="Calibri" panose="020F0502020204030204" pitchFamily="34" charset="0"/>
              </a:defRPr>
            </a:lvl7pPr>
            <a:lvl8pPr marL="3429000" indent="-228600" defTabSz="990600" eaLnBrk="0" fontAlgn="base" hangingPunct="0">
              <a:spcBef>
                <a:spcPct val="0"/>
              </a:spcBef>
              <a:spcAft>
                <a:spcPct val="0"/>
              </a:spcAft>
              <a:defRPr>
                <a:solidFill>
                  <a:schemeClr val="tx1"/>
                </a:solidFill>
                <a:latin typeface="Calibri" panose="020F0502020204030204" pitchFamily="34" charset="0"/>
              </a:defRPr>
            </a:lvl8pPr>
            <a:lvl9pPr marL="3886200" indent="-228600" defTabSz="990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8285DF33-6194-41A3-A475-35B93759F60E}" type="slidenum">
              <a:rPr lang="hu-HU" altLang="en-US" sz="1300">
                <a:solidFill>
                  <a:srgbClr val="000000"/>
                </a:solidFill>
                <a:latin typeface="Arial" panose="020B0604020202020204" pitchFamily="34" charset="0"/>
              </a:rPr>
              <a:pPr algn="r" eaLnBrk="1" hangingPunct="1"/>
              <a:t>14</a:t>
            </a:fld>
            <a:endParaRPr lang="hu-HU" altLang="en-US" sz="1300">
              <a:solidFill>
                <a:srgbClr val="000000"/>
              </a:solidFill>
              <a:latin typeface="Arial" panose="020B0604020202020204" pitchFamily="34" charset="0"/>
            </a:endParaRPr>
          </a:p>
        </p:txBody>
      </p:sp>
      <p:sp>
        <p:nvSpPr>
          <p:cNvPr id="63491" name="Rectangle 7"/>
          <p:cNvSpPr txBox="1">
            <a:spLocks noGrp="1" noChangeArrowheads="1"/>
          </p:cNvSpPr>
          <p:nvPr/>
        </p:nvSpPr>
        <p:spPr bwMode="auto">
          <a:xfrm>
            <a:off x="4021139"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9" tIns="47319" rIns="94639" bIns="47319" anchor="b"/>
          <a:lstStyle>
            <a:lvl1pPr defTabSz="947738" eaLnBrk="0" hangingPunct="0">
              <a:defRPr>
                <a:solidFill>
                  <a:schemeClr val="tx1"/>
                </a:solidFill>
                <a:latin typeface="Calibri" panose="020F0502020204030204" pitchFamily="34" charset="0"/>
              </a:defRPr>
            </a:lvl1pPr>
            <a:lvl2pPr marL="742950" indent="-285750" defTabSz="947738" eaLnBrk="0" hangingPunct="0">
              <a:defRPr>
                <a:solidFill>
                  <a:schemeClr val="tx1"/>
                </a:solidFill>
                <a:latin typeface="Calibri" panose="020F0502020204030204" pitchFamily="34" charset="0"/>
              </a:defRPr>
            </a:lvl2pPr>
            <a:lvl3pPr marL="1143000" indent="-228600" defTabSz="947738" eaLnBrk="0" hangingPunct="0">
              <a:defRPr>
                <a:solidFill>
                  <a:schemeClr val="tx1"/>
                </a:solidFill>
                <a:latin typeface="Calibri" panose="020F0502020204030204" pitchFamily="34" charset="0"/>
              </a:defRPr>
            </a:lvl3pPr>
            <a:lvl4pPr marL="1600200" indent="-228600" defTabSz="947738" eaLnBrk="0" hangingPunct="0">
              <a:defRPr>
                <a:solidFill>
                  <a:schemeClr val="tx1"/>
                </a:solidFill>
                <a:latin typeface="Calibri" panose="020F0502020204030204" pitchFamily="34" charset="0"/>
              </a:defRPr>
            </a:lvl4pPr>
            <a:lvl5pPr marL="2057400" indent="-228600" defTabSz="947738" eaLnBrk="0" hangingPunct="0">
              <a:defRPr>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FE130DCD-C0DF-419B-81D3-E25BA34B7B08}" type="slidenum">
              <a:rPr lang="hu-HU" altLang="en-US" sz="1100">
                <a:solidFill>
                  <a:srgbClr val="000000"/>
                </a:solidFill>
                <a:latin typeface="Arial" panose="020B0604020202020204" pitchFamily="34" charset="0"/>
              </a:rPr>
              <a:pPr algn="r" eaLnBrk="1" hangingPunct="1"/>
              <a:t>14</a:t>
            </a:fld>
            <a:endParaRPr lang="hu-HU" altLang="en-US" sz="1100">
              <a:solidFill>
                <a:srgbClr val="000000"/>
              </a:solidFill>
              <a:latin typeface="Arial" panose="020B0604020202020204" pitchFamily="34" charset="0"/>
            </a:endParaRPr>
          </a:p>
        </p:txBody>
      </p:sp>
      <p:sp>
        <p:nvSpPr>
          <p:cNvPr id="63492" name="Rectangle 2"/>
          <p:cNvSpPr>
            <a:spLocks noGrp="1" noRot="1" noChangeAspect="1" noChangeArrowheads="1" noTextEdit="1"/>
          </p:cNvSpPr>
          <p:nvPr>
            <p:ph type="sldImg"/>
          </p:nvPr>
        </p:nvSpPr>
        <p:spPr>
          <a:xfrm>
            <a:off x="992188" y="768350"/>
            <a:ext cx="5114925" cy="3836988"/>
          </a:xfrm>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9" tIns="47319" rIns="94639" bIns="47319"/>
          <a:lstStyle/>
          <a:p>
            <a:pPr defTabSz="914317" eaLnBrk="1" fontAlgn="auto" hangingPunct="1">
              <a:spcBef>
                <a:spcPts val="0"/>
              </a:spcBef>
              <a:spcAft>
                <a:spcPts val="0"/>
              </a:spcAft>
              <a:defRPr/>
            </a:pPr>
            <a:r>
              <a:rPr lang="en-US" sz="1100" noProof="0" dirty="0" smtClean="0"/>
              <a:t>Let </a:t>
            </a:r>
            <a:r>
              <a:rPr lang="hu-HU" sz="1100" noProof="0" dirty="0" err="1" smtClean="0"/>
              <a:t>us</a:t>
            </a:r>
            <a:r>
              <a:rPr lang="hu-HU" sz="1100" noProof="0" dirty="0" smtClean="0"/>
              <a:t> </a:t>
            </a:r>
            <a:r>
              <a:rPr lang="en-US" sz="1100" noProof="0" dirty="0" smtClean="0"/>
              <a:t>see </a:t>
            </a:r>
            <a:r>
              <a:rPr lang="hu-HU" sz="1100" noProof="0" dirty="0" err="1" smtClean="0"/>
              <a:t>now</a:t>
            </a:r>
            <a:r>
              <a:rPr lang="hu-HU" sz="1100" noProof="0" dirty="0" smtClean="0"/>
              <a:t> </a:t>
            </a:r>
            <a:r>
              <a:rPr lang="en-US" sz="1100" noProof="0" dirty="0" smtClean="0"/>
              <a:t>the possibility of the other method in order to increase the effective interaction length. </a:t>
            </a:r>
            <a:r>
              <a:rPr lang="hu-HU" sz="1100" noProof="0" dirty="0" err="1" smtClean="0"/>
              <a:t>So</a:t>
            </a:r>
            <a:r>
              <a:rPr lang="hu-HU" sz="1100" noProof="0" dirty="0" smtClean="0"/>
              <a:t> </a:t>
            </a:r>
            <a:r>
              <a:rPr lang="hu-HU" sz="1100" noProof="0" dirty="0" err="1" smtClean="0"/>
              <a:t>let</a:t>
            </a:r>
            <a:r>
              <a:rPr lang="hu-HU" sz="1100" noProof="0" dirty="0" smtClean="0"/>
              <a:t> </a:t>
            </a:r>
            <a:r>
              <a:rPr lang="hu-HU" sz="1100" noProof="0" dirty="0" err="1" smtClean="0"/>
              <a:t>us</a:t>
            </a:r>
            <a:r>
              <a:rPr lang="hu-HU" sz="1100" noProof="0" dirty="0" smtClean="0"/>
              <a:t> </a:t>
            </a:r>
            <a:r>
              <a:rPr lang="hu-HU" sz="1100" noProof="0" dirty="0" err="1" smtClean="0"/>
              <a:t>reconsider</a:t>
            </a:r>
            <a:r>
              <a:rPr lang="en-US" sz="1100" noProof="0" dirty="0" smtClean="0"/>
              <a:t> </a:t>
            </a:r>
            <a:r>
              <a:rPr lang="hu-HU" sz="1100" noProof="0" dirty="0" err="1" smtClean="0"/>
              <a:t>using</a:t>
            </a:r>
            <a:r>
              <a:rPr lang="hu-HU" sz="1100" noProof="0" dirty="0" smtClean="0"/>
              <a:t> </a:t>
            </a:r>
            <a:r>
              <a:rPr lang="en-US" sz="1100" noProof="0" dirty="0" smtClean="0"/>
              <a:t>semiconductors as nonlinear materials for THz generation.</a:t>
            </a:r>
          </a:p>
          <a:p>
            <a:pPr defTabSz="914317" eaLnBrk="1" fontAlgn="auto" hangingPunct="1">
              <a:spcBef>
                <a:spcPts val="0"/>
              </a:spcBef>
              <a:spcAft>
                <a:spcPts val="0"/>
              </a:spcAft>
              <a:defRPr/>
            </a:pPr>
            <a:endParaRPr lang="en-US" sz="1100" noProof="0" dirty="0"/>
          </a:p>
        </p:txBody>
      </p:sp>
    </p:spTree>
    <p:extLst>
      <p:ext uri="{BB962C8B-B14F-4D97-AF65-F5344CB8AC3E}">
        <p14:creationId xmlns:p14="http://schemas.microsoft.com/office/powerpoint/2010/main" val="3250647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algn="l"/>
            <a:r>
              <a:rPr lang="en-US" noProof="0" dirty="0" smtClean="0"/>
              <a:t>For THz generation it was very convenient to use </a:t>
            </a:r>
            <a:r>
              <a:rPr lang="hu-HU" noProof="0" dirty="0" err="1" smtClean="0"/>
              <a:t>ZnTe</a:t>
            </a:r>
            <a:r>
              <a:rPr lang="hu-HU" noProof="0" dirty="0" smtClean="0"/>
              <a:t> </a:t>
            </a:r>
            <a:r>
              <a:rPr lang="hu-HU" noProof="0" dirty="0" err="1" smtClean="0"/>
              <a:t>pumped</a:t>
            </a:r>
            <a:r>
              <a:rPr lang="hu-HU" noProof="0" dirty="0" smtClean="0"/>
              <a:t> </a:t>
            </a:r>
            <a:r>
              <a:rPr lang="hu-HU" noProof="0" dirty="0" err="1" smtClean="0"/>
              <a:t>by</a:t>
            </a:r>
            <a:r>
              <a:rPr lang="hu-HU" noProof="0" dirty="0" smtClean="0"/>
              <a:t> </a:t>
            </a:r>
            <a:r>
              <a:rPr lang="en-US" noProof="0" dirty="0" err="1" smtClean="0"/>
              <a:t>Ti:s</a:t>
            </a:r>
            <a:r>
              <a:rPr lang="en-US" noProof="0" dirty="0" smtClean="0"/>
              <a:t> lasers since a collinear phase-matching is fulfilled for this material at about 800 nm pumping. However, for 800 nm two-photon absorption is allowed in </a:t>
            </a:r>
            <a:r>
              <a:rPr lang="en-US" noProof="0" dirty="0" err="1" smtClean="0"/>
              <a:t>ZnTe</a:t>
            </a:r>
            <a:r>
              <a:rPr lang="en-US" noProof="0" dirty="0" smtClean="0"/>
              <a:t>, and because of this</a:t>
            </a:r>
            <a:r>
              <a:rPr lang="hu-HU" noProof="0" dirty="0" smtClean="0"/>
              <a:t>,</a:t>
            </a:r>
            <a:r>
              <a:rPr lang="en-US" noProof="0" dirty="0" smtClean="0"/>
              <a:t> free carriers will be generated resulting strong THz absorption. Actually, not the smaller nonlinearity of the </a:t>
            </a:r>
            <a:r>
              <a:rPr lang="en-US" noProof="0" dirty="0" err="1" smtClean="0"/>
              <a:t>ZnTe</a:t>
            </a:r>
            <a:r>
              <a:rPr lang="en-US" noProof="0" dirty="0" smtClean="0"/>
              <a:t> compared to LN is the mean reason of the much lower efficiency for </a:t>
            </a:r>
            <a:r>
              <a:rPr lang="en-US" noProof="0" dirty="0" err="1" smtClean="0"/>
              <a:t>ZnTe</a:t>
            </a:r>
            <a:r>
              <a:rPr lang="en-US" noProof="0" dirty="0" smtClean="0"/>
              <a:t>, but the THz absorption induced by the two-photon absorption. So let us eliminate the TP absorption </a:t>
            </a:r>
            <a:r>
              <a:rPr lang="hu-HU" noProof="0" dirty="0" smtClean="0"/>
              <a:t>in </a:t>
            </a:r>
            <a:r>
              <a:rPr lang="hu-HU" noProof="0" dirty="0" err="1" smtClean="0"/>
              <a:t>ZnTe</a:t>
            </a:r>
            <a:r>
              <a:rPr lang="hu-HU" noProof="0" dirty="0" smtClean="0"/>
              <a:t> </a:t>
            </a:r>
            <a:r>
              <a:rPr lang="en-US" noProof="0" dirty="0" smtClean="0"/>
              <a:t>by using longer pump wavelength! </a:t>
            </a:r>
            <a:endParaRPr lang="en-US" noProof="0" dirty="0"/>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15</a:t>
            </a:fld>
            <a:endParaRPr lang="hu-HU"/>
          </a:p>
        </p:txBody>
      </p:sp>
    </p:spTree>
    <p:extLst>
      <p:ext uri="{BB962C8B-B14F-4D97-AF65-F5344CB8AC3E}">
        <p14:creationId xmlns:p14="http://schemas.microsoft.com/office/powerpoint/2010/main" val="90669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defTabSz="954999" eaLnBrk="1" hangingPunct="1">
              <a:defRPr/>
            </a:pPr>
            <a:r>
              <a:rPr lang="en-US" altLang="en-US" baseline="0" noProof="0" dirty="0" smtClean="0">
                <a:latin typeface="Arial" panose="020B0604020202020204" pitchFamily="34" charset="0"/>
              </a:rPr>
              <a:t>In the case of longer pump wavelength tilting of the pulse front is necessary because of the decreased index of refraction at the pump wavelength. However, the required pulse front tilt is less than half for semiconductors than for LN. Therefore the angular dispersion and the GVD can be much smaller for semiconductors resulting much longer effective interaction length. We carried out experiments with such long wavelength.</a:t>
            </a:r>
            <a:endParaRPr lang="en-US" altLang="en-US" noProof="0" dirty="0" smtClean="0">
              <a:latin typeface="Arial" panose="020B0604020202020204" pitchFamily="34" charset="0"/>
            </a:endParaRPr>
          </a:p>
          <a:p>
            <a:endParaRPr lang="en-US" noProof="0" dirty="0"/>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16</a:t>
            </a:fld>
            <a:endParaRPr lang="hu-HU"/>
          </a:p>
        </p:txBody>
      </p:sp>
    </p:spTree>
    <p:extLst>
      <p:ext uri="{BB962C8B-B14F-4D97-AF65-F5344CB8AC3E}">
        <p14:creationId xmlns:p14="http://schemas.microsoft.com/office/powerpoint/2010/main" val="2278122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92188" y="768350"/>
            <a:ext cx="5114925" cy="3836988"/>
          </a:xfrm>
          <a:ln/>
        </p:spPr>
      </p:sp>
      <p:sp>
        <p:nvSpPr>
          <p:cNvPr id="5325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smtClean="0"/>
              <a:t>Pumping at 1.7 µm wavelength with up to 2.7 </a:t>
            </a:r>
            <a:r>
              <a:rPr lang="en-US" sz="1200" noProof="0" dirty="0" err="1" smtClean="0"/>
              <a:t>mJ</a:t>
            </a:r>
            <a:r>
              <a:rPr lang="en-US" sz="1200" noProof="0" dirty="0" smtClean="0"/>
              <a:t> energy and 140 fs duration resulted THz pulses with up to 14 </a:t>
            </a:r>
            <a:r>
              <a:rPr lang="en-US" sz="1200" noProof="0" dirty="0" err="1" smtClean="0"/>
              <a:t>microJ</a:t>
            </a:r>
            <a:r>
              <a:rPr lang="en-US" sz="1200" noProof="0" dirty="0" smtClean="0"/>
              <a:t>. The generation efficiency was as high as 0.7 %! </a:t>
            </a:r>
          </a:p>
          <a:p>
            <a:r>
              <a:rPr lang="en-US" noProof="0" dirty="0" smtClean="0"/>
              <a:t>This graph summarizes</a:t>
            </a:r>
            <a:r>
              <a:rPr lang="en-US" baseline="0" noProof="0" dirty="0" smtClean="0"/>
              <a:t> earlier published experimental data and our recent results.</a:t>
            </a:r>
            <a:r>
              <a:rPr lang="en-US" noProof="0" dirty="0" smtClean="0"/>
              <a:t> The empty symbols</a:t>
            </a:r>
            <a:r>
              <a:rPr lang="en-US" baseline="0" noProof="0" dirty="0" smtClean="0"/>
              <a:t> belong to LN experiments. </a:t>
            </a:r>
            <a:r>
              <a:rPr lang="en-US" noProof="0" dirty="0" smtClean="0"/>
              <a:t>The blue symbols correspond to </a:t>
            </a:r>
            <a:r>
              <a:rPr lang="en-US" noProof="0" dirty="0" err="1" smtClean="0"/>
              <a:t>ZnTe</a:t>
            </a:r>
            <a:r>
              <a:rPr lang="en-US" noProof="0" dirty="0" smtClean="0"/>
              <a:t> pumped at 0.8 um where 2PA exists. For this case the efficiency for </a:t>
            </a:r>
            <a:r>
              <a:rPr lang="en-US" noProof="0" dirty="0" err="1" smtClean="0"/>
              <a:t>ZnTe</a:t>
            </a:r>
            <a:r>
              <a:rPr lang="en-US" noProof="0" dirty="0" smtClean="0"/>
              <a:t> is more than 2 orders</a:t>
            </a:r>
            <a:r>
              <a:rPr lang="en-US" baseline="0" noProof="0" dirty="0" smtClean="0"/>
              <a:t> of magnitude less than for LN has. However, if 2PA and 3PA is eliminated by using long pump wavelength the THz energy obtained with semiconductors approach</a:t>
            </a:r>
            <a:r>
              <a:rPr lang="hu-HU" baseline="0" noProof="0" dirty="0" smtClean="0"/>
              <a:t>es</a:t>
            </a:r>
            <a:r>
              <a:rPr lang="en-US" baseline="0" noProof="0" dirty="0" smtClean="0"/>
              <a:t> the energy obtained with LN. </a:t>
            </a:r>
          </a:p>
        </p:txBody>
      </p:sp>
      <p:sp>
        <p:nvSpPr>
          <p:cNvPr id="53252" name="Slide Number Placeholder 3"/>
          <p:cNvSpPr>
            <a:spLocks noGrp="1"/>
          </p:cNvSpPr>
          <p:nvPr>
            <p:ph type="sldNum" sz="quarter" idx="5"/>
          </p:nvPr>
        </p:nvSpPr>
        <p:spPr>
          <a:noFill/>
        </p:spPr>
        <p:txBody>
          <a:bodyPr/>
          <a:lstStyle/>
          <a:p>
            <a:fld id="{C65A7FD9-99BB-4BA5-950A-B7F6B654FE23}" type="slidenum">
              <a:rPr lang="hu-HU" smtClean="0"/>
              <a:pPr/>
              <a:t>17</a:t>
            </a:fld>
            <a:endParaRPr lang="hu-HU" smtClean="0"/>
          </a:p>
        </p:txBody>
      </p:sp>
    </p:spTree>
    <p:extLst>
      <p:ext uri="{BB962C8B-B14F-4D97-AF65-F5344CB8AC3E}">
        <p14:creationId xmlns:p14="http://schemas.microsoft.com/office/powerpoint/2010/main" val="3462424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noProof="0" dirty="0" smtClean="0"/>
              <a:t>For semiconductors it is also possible to eliminate the imaging error and to use plan-parallel crystal instead of the prism shaped one. In order to do this, we have to apply the contact-grating technique what we proposed </a:t>
            </a:r>
            <a:r>
              <a:rPr lang="hu-HU" noProof="0" dirty="0" smtClean="0"/>
              <a:t>eleven</a:t>
            </a:r>
            <a:r>
              <a:rPr lang="en-US" noProof="0" dirty="0" smtClean="0"/>
              <a:t> years ago. For such set-up THz energy can be easily increased by increasing the pump energy and the pumped spot size, and an excellent THz beam quality can be expected. </a:t>
            </a:r>
            <a:endParaRPr lang="en-US" noProof="0" dirty="0"/>
          </a:p>
        </p:txBody>
      </p:sp>
      <p:sp>
        <p:nvSpPr>
          <p:cNvPr id="4" name="Slide Number Placeholder 3"/>
          <p:cNvSpPr>
            <a:spLocks noGrp="1"/>
          </p:cNvSpPr>
          <p:nvPr>
            <p:ph type="sldNum" sz="quarter" idx="10"/>
          </p:nvPr>
        </p:nvSpPr>
        <p:spPr/>
        <p:txBody>
          <a:bodyPr/>
          <a:lstStyle/>
          <a:p>
            <a:fld id="{9731E895-D7A8-4203-BFF2-FE736B195740}" type="slidenum">
              <a:rPr lang="en-US" smtClean="0"/>
              <a:t>18</a:t>
            </a:fld>
            <a:endParaRPr lang="en-US"/>
          </a:p>
        </p:txBody>
      </p:sp>
    </p:spTree>
    <p:extLst>
      <p:ext uri="{BB962C8B-B14F-4D97-AF65-F5344CB8AC3E}">
        <p14:creationId xmlns:p14="http://schemas.microsoft.com/office/powerpoint/2010/main" val="3247456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defTabSz="914317" eaLnBrk="1" hangingPunct="1"/>
            <a:r>
              <a:rPr lang="en-US" altLang="en-US" sz="1100" noProof="0" dirty="0" smtClean="0">
                <a:latin typeface="Arial" panose="020B0604020202020204" pitchFamily="34" charset="0"/>
              </a:rPr>
              <a:t>We have performed measurements with </a:t>
            </a:r>
            <a:r>
              <a:rPr lang="en-US" altLang="en-US" sz="1100" noProof="0" dirty="0" err="1" smtClean="0">
                <a:latin typeface="Arial" panose="020B0604020202020204" pitchFamily="34" charset="0"/>
              </a:rPr>
              <a:t>ZnTe</a:t>
            </a:r>
            <a:r>
              <a:rPr lang="en-US" altLang="en-US" sz="1100" noProof="0" dirty="0" smtClean="0">
                <a:latin typeface="Arial" panose="020B0604020202020204" pitchFamily="34" charset="0"/>
              </a:rPr>
              <a:t> crystal having </a:t>
            </a:r>
            <a:r>
              <a:rPr lang="hu-HU" altLang="en-US" sz="1100" noProof="0" dirty="0" smtClean="0">
                <a:latin typeface="Arial" panose="020B0604020202020204" pitchFamily="34" charset="0"/>
              </a:rPr>
              <a:t>a </a:t>
            </a:r>
            <a:r>
              <a:rPr lang="en-US" altLang="en-US" sz="1100" noProof="0" dirty="0" smtClean="0">
                <a:latin typeface="Arial" panose="020B0604020202020204" pitchFamily="34" charset="0"/>
              </a:rPr>
              <a:t>rectangular grating on </a:t>
            </a:r>
            <a:r>
              <a:rPr lang="hu-HU" altLang="en-US" sz="1100" noProof="0" dirty="0" smtClean="0">
                <a:latin typeface="Arial" panose="020B0604020202020204" pitchFamily="34" charset="0"/>
              </a:rPr>
              <a:t>i</a:t>
            </a:r>
            <a:r>
              <a:rPr lang="en-US" altLang="en-US" sz="1100" noProof="0" dirty="0" smtClean="0">
                <a:latin typeface="Arial" panose="020B0604020202020204" pitchFamily="34" charset="0"/>
              </a:rPr>
              <a:t>t</a:t>
            </a:r>
            <a:r>
              <a:rPr lang="hu-HU" altLang="en-US" sz="1100" noProof="0" dirty="0" smtClean="0">
                <a:latin typeface="Arial" panose="020B0604020202020204" pitchFamily="34" charset="0"/>
              </a:rPr>
              <a:t>s</a:t>
            </a:r>
            <a:r>
              <a:rPr lang="en-US" altLang="en-US" sz="1100" noProof="0" dirty="0" smtClean="0">
                <a:latin typeface="Arial" panose="020B0604020202020204" pitchFamily="34" charset="0"/>
              </a:rPr>
              <a:t> input surface. THz pulses with up-to 3.9 </a:t>
            </a:r>
            <a:r>
              <a:rPr lang="en-US" altLang="en-US" sz="1100" noProof="0" dirty="0" err="1" smtClean="0">
                <a:latin typeface="Arial" panose="020B0604020202020204" pitchFamily="34" charset="0"/>
              </a:rPr>
              <a:t>microJ</a:t>
            </a:r>
            <a:r>
              <a:rPr lang="en-US" altLang="en-US" sz="1100" noProof="0" dirty="0" smtClean="0">
                <a:latin typeface="Arial" panose="020B0604020202020204" pitchFamily="34" charset="0"/>
              </a:rPr>
              <a:t> energy a</a:t>
            </a:r>
            <a:r>
              <a:rPr lang="hu-HU" altLang="en-US" sz="1100" noProof="0" dirty="0" err="1" smtClean="0">
                <a:latin typeface="Arial" panose="020B0604020202020204" pitchFamily="34" charset="0"/>
              </a:rPr>
              <a:t>nd</a:t>
            </a:r>
            <a:r>
              <a:rPr lang="en-US" altLang="en-US" sz="1100" noProof="0" dirty="0" smtClean="0">
                <a:latin typeface="Arial" panose="020B0604020202020204" pitchFamily="34" charset="0"/>
              </a:rPr>
              <a:t> 0.3% generation efficiency have been observed. This efficiency is one hundred times higher than the highest value obtained for </a:t>
            </a:r>
            <a:r>
              <a:rPr lang="en-US" altLang="en-US" sz="1100" noProof="0" dirty="0" err="1" smtClean="0">
                <a:latin typeface="Arial" panose="020B0604020202020204" pitchFamily="34" charset="0"/>
              </a:rPr>
              <a:t>ZnTe</a:t>
            </a:r>
            <a:r>
              <a:rPr lang="en-US" altLang="en-US" sz="1100" noProof="0" dirty="0" smtClean="0">
                <a:latin typeface="Arial" panose="020B0604020202020204" pitchFamily="34" charset="0"/>
              </a:rPr>
              <a:t> pumped at 800 nm. Simulation predict</a:t>
            </a:r>
            <a:r>
              <a:rPr lang="hu-HU" altLang="en-US" sz="1100" noProof="0" dirty="0" smtClean="0">
                <a:latin typeface="Arial" panose="020B0604020202020204" pitchFamily="34" charset="0"/>
              </a:rPr>
              <a:t>s</a:t>
            </a:r>
            <a:r>
              <a:rPr lang="en-US" altLang="en-US" sz="1100" noProof="0" dirty="0" smtClean="0">
                <a:latin typeface="Arial" panose="020B0604020202020204" pitchFamily="34" charset="0"/>
              </a:rPr>
              <a:t> a</a:t>
            </a:r>
            <a:r>
              <a:rPr lang="hu-HU" altLang="en-US" sz="1100" noProof="0" dirty="0" err="1" smtClean="0">
                <a:latin typeface="Arial" panose="020B0604020202020204" pitchFamily="34" charset="0"/>
              </a:rPr>
              <a:t>bove</a:t>
            </a:r>
            <a:r>
              <a:rPr lang="hu-HU" altLang="en-US" sz="1100" noProof="0" dirty="0" smtClean="0">
                <a:latin typeface="Arial" panose="020B0604020202020204" pitchFamily="34" charset="0"/>
              </a:rPr>
              <a:t> </a:t>
            </a:r>
            <a:r>
              <a:rPr lang="hu-HU" altLang="en-US" sz="1100" noProof="0" dirty="0" err="1" smtClean="0">
                <a:latin typeface="Arial" panose="020B0604020202020204" pitchFamily="34" charset="0"/>
              </a:rPr>
              <a:t>one</a:t>
            </a:r>
            <a:r>
              <a:rPr lang="en-US" altLang="en-US" sz="1100" noProof="0" dirty="0" smtClean="0">
                <a:latin typeface="Arial" panose="020B0604020202020204" pitchFamily="34" charset="0"/>
              </a:rPr>
              <a:t> % efficiency for optimized crystal length and pump pulse duration. </a:t>
            </a:r>
            <a:endParaRPr lang="en-US" altLang="en-US" sz="1100" noProof="0" dirty="0">
              <a:latin typeface="Arial" panose="020B0604020202020204" pitchFamily="34" charset="0"/>
            </a:endParaRPr>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19</a:t>
            </a:fld>
            <a:endParaRPr lang="hu-HU"/>
          </a:p>
        </p:txBody>
      </p:sp>
    </p:spTree>
    <p:extLst>
      <p:ext uri="{BB962C8B-B14F-4D97-AF65-F5344CB8AC3E}">
        <p14:creationId xmlns:p14="http://schemas.microsoft.com/office/powerpoint/2010/main" val="189241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1C8813-38AC-4B12-9CA6-048066987C0A}" type="slidenum">
              <a:rPr lang="en-US"/>
              <a:pPr/>
              <a:t>2</a:t>
            </a:fld>
            <a:endParaRPr lang="en-US"/>
          </a:p>
        </p:txBody>
      </p:sp>
      <p:sp>
        <p:nvSpPr>
          <p:cNvPr id="252930" name="Rectangle 7"/>
          <p:cNvSpPr txBox="1">
            <a:spLocks noGrp="1" noChangeArrowheads="1"/>
          </p:cNvSpPr>
          <p:nvPr/>
        </p:nvSpPr>
        <p:spPr bwMode="auto">
          <a:xfrm>
            <a:off x="4021138"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29" tIns="47314" rIns="94629" bIns="47314" anchor="b"/>
          <a:lstStyle>
            <a:lvl1pPr defTabSz="947738">
              <a:defRPr>
                <a:solidFill>
                  <a:schemeClr val="tx1"/>
                </a:solidFill>
                <a:latin typeface="Arial" charset="0"/>
                <a:cs typeface="Arial" charset="0"/>
              </a:defRPr>
            </a:lvl1pPr>
            <a:lvl2pPr marL="804863" indent="-309563" defTabSz="947738">
              <a:defRPr>
                <a:solidFill>
                  <a:schemeClr val="tx1"/>
                </a:solidFill>
                <a:latin typeface="Arial" charset="0"/>
                <a:cs typeface="Arial" charset="0"/>
              </a:defRPr>
            </a:lvl2pPr>
            <a:lvl3pPr marL="1238250" indent="-247650" defTabSz="947738">
              <a:defRPr>
                <a:solidFill>
                  <a:schemeClr val="tx1"/>
                </a:solidFill>
                <a:latin typeface="Arial" charset="0"/>
                <a:cs typeface="Arial" charset="0"/>
              </a:defRPr>
            </a:lvl3pPr>
            <a:lvl4pPr marL="1733550" indent="-247650" defTabSz="947738">
              <a:defRPr>
                <a:solidFill>
                  <a:schemeClr val="tx1"/>
                </a:solidFill>
                <a:latin typeface="Arial" charset="0"/>
                <a:cs typeface="Arial" charset="0"/>
              </a:defRPr>
            </a:lvl4pPr>
            <a:lvl5pPr marL="2228850" indent="-247650" defTabSz="947738">
              <a:defRPr>
                <a:solidFill>
                  <a:schemeClr val="tx1"/>
                </a:solidFill>
                <a:latin typeface="Arial" charset="0"/>
                <a:cs typeface="Arial" charset="0"/>
              </a:defRPr>
            </a:lvl5pPr>
            <a:lvl6pPr marL="2686050" indent="-247650" defTabSz="947738" fontAlgn="base">
              <a:spcBef>
                <a:spcPct val="0"/>
              </a:spcBef>
              <a:spcAft>
                <a:spcPct val="0"/>
              </a:spcAft>
              <a:defRPr>
                <a:solidFill>
                  <a:schemeClr val="tx1"/>
                </a:solidFill>
                <a:latin typeface="Arial" charset="0"/>
                <a:cs typeface="Arial" charset="0"/>
              </a:defRPr>
            </a:lvl6pPr>
            <a:lvl7pPr marL="3143250" indent="-247650" defTabSz="947738" fontAlgn="base">
              <a:spcBef>
                <a:spcPct val="0"/>
              </a:spcBef>
              <a:spcAft>
                <a:spcPct val="0"/>
              </a:spcAft>
              <a:defRPr>
                <a:solidFill>
                  <a:schemeClr val="tx1"/>
                </a:solidFill>
                <a:latin typeface="Arial" charset="0"/>
                <a:cs typeface="Arial" charset="0"/>
              </a:defRPr>
            </a:lvl7pPr>
            <a:lvl8pPr marL="3600450" indent="-247650" defTabSz="947738" fontAlgn="base">
              <a:spcBef>
                <a:spcPct val="0"/>
              </a:spcBef>
              <a:spcAft>
                <a:spcPct val="0"/>
              </a:spcAft>
              <a:defRPr>
                <a:solidFill>
                  <a:schemeClr val="tx1"/>
                </a:solidFill>
                <a:latin typeface="Arial" charset="0"/>
                <a:cs typeface="Arial" charset="0"/>
              </a:defRPr>
            </a:lvl8pPr>
            <a:lvl9pPr marL="4057650" indent="-247650" defTabSz="947738" fontAlgn="base">
              <a:spcBef>
                <a:spcPct val="0"/>
              </a:spcBef>
              <a:spcAft>
                <a:spcPct val="0"/>
              </a:spcAft>
              <a:defRPr>
                <a:solidFill>
                  <a:schemeClr val="tx1"/>
                </a:solidFill>
                <a:latin typeface="Arial" charset="0"/>
                <a:cs typeface="Arial" charset="0"/>
              </a:defRPr>
            </a:lvl9pPr>
          </a:lstStyle>
          <a:p>
            <a:pPr algn="r"/>
            <a:fld id="{4AD20E08-3DD4-43C8-8539-414C197BB64B}" type="slidenum">
              <a:rPr lang="hu-HU" sz="1200"/>
              <a:pPr algn="r"/>
              <a:t>2</a:t>
            </a:fld>
            <a:endParaRPr lang="hu-HU" sz="1200"/>
          </a:p>
        </p:txBody>
      </p:sp>
      <p:sp>
        <p:nvSpPr>
          <p:cNvPr id="252931" name="Rectangle 2"/>
          <p:cNvSpPr>
            <a:spLocks noGrp="1" noRot="1" noChangeAspect="1" noChangeArrowheads="1" noTextEdit="1"/>
          </p:cNvSpPr>
          <p:nvPr>
            <p:ph type="sldImg"/>
          </p:nvPr>
        </p:nvSpPr>
        <p:spPr>
          <a:xfrm>
            <a:off x="992188" y="768350"/>
            <a:ext cx="5114925" cy="3836988"/>
          </a:xfrm>
          <a:ln/>
          <a:extLst>
            <a:ext uri="{909E8E84-426E-40DD-AFC4-6F175D3DCCD1}">
              <a14:hiddenFill xmlns:a14="http://schemas.microsoft.com/office/drawing/2010/main">
                <a:noFill/>
              </a14:hiddenFill>
            </a:ext>
          </a:extLst>
        </p:spPr>
      </p:sp>
      <p:sp>
        <p:nvSpPr>
          <p:cNvPr id="252932" name="Rectangle 3"/>
          <p:cNvSpPr>
            <a:spLocks noGrp="1" noChangeArrowheads="1"/>
          </p:cNvSpPr>
          <p:nvPr>
            <p:ph type="body" idx="1"/>
          </p:nvPr>
        </p:nvSpPr>
        <p:spPr/>
        <p:txBody>
          <a:bodyPr lIns="94629" tIns="47314" rIns="94629" bIns="47314"/>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noProof="0" dirty="0" smtClean="0">
                <a:solidFill>
                  <a:srgbClr val="0000FF"/>
                </a:solidFill>
              </a:rPr>
              <a:t>In my talk I will consider single-cycle THz pulses. A typical temporal shape of the elect</a:t>
            </a:r>
            <a:r>
              <a:rPr lang="hu-HU" altLang="hu-HU" noProof="0" dirty="0" smtClean="0">
                <a:solidFill>
                  <a:srgbClr val="0000FF"/>
                </a:solidFill>
              </a:rPr>
              <a:t>r</a:t>
            </a:r>
            <a:r>
              <a:rPr lang="en-US" altLang="hu-HU" noProof="0" dirty="0" err="1" smtClean="0">
                <a:solidFill>
                  <a:srgbClr val="0000FF"/>
                </a:solidFill>
              </a:rPr>
              <a:t>ic</a:t>
            </a:r>
            <a:r>
              <a:rPr lang="en-US" altLang="hu-HU" noProof="0" dirty="0" smtClean="0">
                <a:solidFill>
                  <a:srgbClr val="0000FF"/>
                </a:solidFill>
              </a:rPr>
              <a:t> field of such pulses are shown here. Because of the different application possibilities, it is useful to classify such THz pulses based on their energy and peak electric field strength. The weakest THz pulses with high repetition rate are used for example in linear THz spectroscopy. THz pulses with about eight orders of magnitude larger energy are used in nonlinear THz spectroscopy. In the larger part of my talk I will consider </a:t>
            </a:r>
            <a:r>
              <a:rPr lang="hu-HU" altLang="hu-HU" noProof="0" dirty="0" err="1" smtClean="0">
                <a:solidFill>
                  <a:srgbClr val="0000FF"/>
                </a:solidFill>
              </a:rPr>
              <a:t>generation</a:t>
            </a:r>
            <a:r>
              <a:rPr lang="hu-HU" altLang="hu-HU" noProof="0" dirty="0" smtClean="0">
                <a:solidFill>
                  <a:srgbClr val="0000FF"/>
                </a:solidFill>
              </a:rPr>
              <a:t> and </a:t>
            </a:r>
            <a:r>
              <a:rPr lang="en-US" altLang="hu-HU" noProof="0" dirty="0" smtClean="0">
                <a:solidFill>
                  <a:srgbClr val="0000FF"/>
                </a:solidFill>
              </a:rPr>
              <a:t>applications of THz pulses which need even a few 1000 times larger THz energy. These THz pulses have extremely high field, significantly above 1 MV/cm.    </a:t>
            </a:r>
          </a:p>
          <a:p>
            <a:endParaRPr lang="en-US" noProof="0" dirty="0">
              <a:solidFill>
                <a:srgbClr val="0000FF"/>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1E895-D7A8-4203-BFF2-FE736B195740}" type="slidenum">
              <a:rPr lang="en-US" smtClean="0"/>
              <a:t>20</a:t>
            </a:fld>
            <a:endParaRPr lang="en-US"/>
          </a:p>
        </p:txBody>
      </p:sp>
    </p:spTree>
    <p:extLst>
      <p:ext uri="{BB962C8B-B14F-4D97-AF65-F5344CB8AC3E}">
        <p14:creationId xmlns:p14="http://schemas.microsoft.com/office/powerpoint/2010/main" val="695544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marL="0" marR="0" indent="0" algn="l" defTabSz="914317" rtl="0" eaLnBrk="1" fontAlgn="base" latinLnBrk="0" hangingPunct="1">
              <a:lnSpc>
                <a:spcPct val="100000"/>
              </a:lnSpc>
              <a:spcBef>
                <a:spcPct val="30000"/>
              </a:spcBef>
              <a:spcAft>
                <a:spcPct val="0"/>
              </a:spcAft>
              <a:buClrTx/>
              <a:buSzTx/>
              <a:buFontTx/>
              <a:buNone/>
              <a:tabLst/>
              <a:defRPr/>
            </a:pPr>
            <a:r>
              <a:rPr lang="en-GB" altLang="en-US" sz="1100" noProof="0" dirty="0" smtClean="0">
                <a:latin typeface="Arial" panose="020B0604020202020204" pitchFamily="34" charset="0"/>
              </a:rPr>
              <a:t>We also suggested contact grating LN THz source. However, because of the large needed tilt angle and the correspondingly large grating grove density needed in the case of LN, such devise has proved technically not feasible.</a:t>
            </a:r>
          </a:p>
          <a:p>
            <a:pPr defTabSz="914317" eaLnBrk="1" hangingPunct="1"/>
            <a:r>
              <a:rPr lang="en-US" altLang="en-US" sz="1100" noProof="0" dirty="0" smtClean="0">
                <a:latin typeface="Arial" panose="020B0604020202020204" pitchFamily="34" charset="0"/>
              </a:rPr>
              <a:t>According to our simulation there is a possibility to mitigate the limitations of efficiency and THz pulse energy increase in the case of LN THz source, too by using so-called hybrid set-ups combining the earlier used imaging set-up with LN consisting contact grating on its input surface, as shown here.</a:t>
            </a:r>
            <a:r>
              <a:rPr lang="hu-HU" altLang="en-US" sz="1100" noProof="0" dirty="0" smtClean="0">
                <a:latin typeface="Arial" panose="020B0604020202020204" pitchFamily="34" charset="0"/>
              </a:rPr>
              <a:t>  </a:t>
            </a:r>
            <a:r>
              <a:rPr lang="en-US" altLang="en-US" sz="1100" noProof="0" dirty="0" smtClean="0">
                <a:latin typeface="Arial" panose="020B0604020202020204" pitchFamily="34" charset="0"/>
              </a:rPr>
              <a:t>We have not tried this set-up yet.</a:t>
            </a:r>
            <a:endParaRPr lang="en-US" altLang="en-US" sz="1100" noProof="0" dirty="0">
              <a:latin typeface="Arial" panose="020B0604020202020204" pitchFamily="34" charset="0"/>
            </a:endParaRPr>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21</a:t>
            </a:fld>
            <a:endParaRPr lang="hu-HU"/>
          </a:p>
        </p:txBody>
      </p:sp>
    </p:spTree>
    <p:extLst>
      <p:ext uri="{BB962C8B-B14F-4D97-AF65-F5344CB8AC3E}">
        <p14:creationId xmlns:p14="http://schemas.microsoft.com/office/powerpoint/2010/main" val="1599071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defTabSz="914317" eaLnBrk="1" hangingPunct="1"/>
            <a:r>
              <a:rPr lang="en-US" altLang="en-US" sz="1100" noProof="0" dirty="0" smtClean="0">
                <a:latin typeface="Arial" panose="020B0604020202020204" pitchFamily="34" charset="0"/>
              </a:rPr>
              <a:t>Instead, inspired by a publication of Prof. Nelsons group from the MIT, very recently we suggested NLES LN THz sources. The first type of these setups are shown here. It consists a grating- imaging part introducing about half of the needed tilt angle, and a plan-parallel nonlinear optical slab with an echelon structure on it input surface.</a:t>
            </a:r>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22</a:t>
            </a:fld>
            <a:endParaRPr lang="hu-HU"/>
          </a:p>
        </p:txBody>
      </p:sp>
    </p:spTree>
    <p:extLst>
      <p:ext uri="{BB962C8B-B14F-4D97-AF65-F5344CB8AC3E}">
        <p14:creationId xmlns:p14="http://schemas.microsoft.com/office/powerpoint/2010/main" val="1599071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defTabSz="914317" eaLnBrk="1" hangingPunct="1"/>
            <a:r>
              <a:rPr lang="en-US" altLang="en-US" sz="1100" noProof="0" dirty="0" smtClean="0">
                <a:latin typeface="Arial" panose="020B0604020202020204" pitchFamily="34" charset="0"/>
              </a:rPr>
              <a:t>For such set-up numerical simulations predict generation of THz pulses with 1 </a:t>
            </a:r>
            <a:r>
              <a:rPr lang="en-US" altLang="en-US" sz="1100" noProof="0" dirty="0" err="1" smtClean="0">
                <a:latin typeface="Arial" panose="020B0604020202020204" pitchFamily="34" charset="0"/>
              </a:rPr>
              <a:t>mJ</a:t>
            </a:r>
            <a:r>
              <a:rPr lang="en-US" altLang="en-US" sz="1100" noProof="0" dirty="0" smtClean="0">
                <a:latin typeface="Arial" panose="020B0604020202020204" pitchFamily="34" charset="0"/>
              </a:rPr>
              <a:t> energy, pumping a one inch diameter LN crystal cooled to cryogenic temperature by only 100 </a:t>
            </a:r>
            <a:r>
              <a:rPr lang="en-US" altLang="en-US" sz="1100" noProof="0" dirty="0" err="1" smtClean="0">
                <a:latin typeface="Arial" panose="020B0604020202020204" pitchFamily="34" charset="0"/>
              </a:rPr>
              <a:t>mJ</a:t>
            </a:r>
            <a:r>
              <a:rPr lang="en-US" altLang="en-US" sz="1100" noProof="0" dirty="0" smtClean="0">
                <a:latin typeface="Arial" panose="020B0604020202020204" pitchFamily="34" charset="0"/>
              </a:rPr>
              <a:t> at 1 micrometer wavelength. Our proof of principle experiment demonstrated 0.06 % generation efficiency at room temperature in not optimized conditions. From the experimental results we expect at least 0.5 % efficiency for low temperature, larger crystal size and optimized pump pulse duration.</a:t>
            </a:r>
            <a:endParaRPr lang="en-US" altLang="en-US" sz="1100" noProof="0" dirty="0">
              <a:latin typeface="Arial" panose="020B0604020202020204" pitchFamily="34" charset="0"/>
            </a:endParaRPr>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23</a:t>
            </a:fld>
            <a:endParaRPr lang="hu-HU"/>
          </a:p>
        </p:txBody>
      </p:sp>
    </p:spTree>
    <p:extLst>
      <p:ext uri="{BB962C8B-B14F-4D97-AF65-F5344CB8AC3E}">
        <p14:creationId xmlns:p14="http://schemas.microsoft.com/office/powerpoint/2010/main" val="1599071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257300" y="720725"/>
            <a:ext cx="4800600" cy="3600450"/>
          </a:xfrm>
        </p:spPr>
      </p:sp>
      <p:sp>
        <p:nvSpPr>
          <p:cNvPr id="3" name="Jegyzetek helye 2"/>
          <p:cNvSpPr>
            <a:spLocks noGrp="1"/>
          </p:cNvSpPr>
          <p:nvPr>
            <p:ph type="body" idx="1"/>
          </p:nvPr>
        </p:nvSpPr>
        <p:spPr/>
        <p:txBody>
          <a:bodyPr/>
          <a:lstStyle/>
          <a:p>
            <a:pPr defTabSz="892223" eaLnBrk="1" hangingPunct="1"/>
            <a:r>
              <a:rPr lang="en-US" altLang="en-US" sz="1000" dirty="0">
                <a:latin typeface="Arial" panose="020B0604020202020204" pitchFamily="34" charset="0"/>
              </a:rPr>
              <a:t>By OR of ultrashort laser pulses in </a:t>
            </a:r>
            <a:r>
              <a:rPr lang="en-US" altLang="en-US" sz="1000" dirty="0" err="1">
                <a:latin typeface="Arial" panose="020B0604020202020204" pitchFamily="34" charset="0"/>
              </a:rPr>
              <a:t>GaSe</a:t>
            </a:r>
            <a:r>
              <a:rPr lang="en-US" altLang="en-US" sz="1000" dirty="0">
                <a:latin typeface="Arial" panose="020B0604020202020204" pitchFamily="34" charset="0"/>
              </a:rPr>
              <a:t> </a:t>
            </a:r>
            <a:r>
              <a:rPr lang="en-US" altLang="en-US" sz="1000" dirty="0" err="1">
                <a:latin typeface="Arial" panose="020B0604020202020204" pitchFamily="34" charset="0"/>
              </a:rPr>
              <a:t>birefrigent</a:t>
            </a:r>
            <a:r>
              <a:rPr lang="en-US" altLang="en-US" sz="1000" dirty="0">
                <a:latin typeface="Arial" panose="020B0604020202020204" pitchFamily="34" charset="0"/>
              </a:rPr>
              <a:t> semiconductor or in organic crystal resulted THz pulse with tens of MV/cm peak electric field strength at large frequency. At lower frequency where the focusing is more difficult peak field  o</a:t>
            </a:r>
            <a:r>
              <a:rPr lang="hu-HU" altLang="en-US" sz="1000" dirty="0">
                <a:latin typeface="Arial" panose="020B0604020202020204" pitchFamily="34" charset="0"/>
              </a:rPr>
              <a:t>f a </a:t>
            </a:r>
            <a:r>
              <a:rPr lang="hu-HU" altLang="en-US" sz="1000" dirty="0" err="1">
                <a:latin typeface="Arial" panose="020B0604020202020204" pitchFamily="34" charset="0"/>
              </a:rPr>
              <a:t>few</a:t>
            </a:r>
            <a:r>
              <a:rPr lang="en-US" altLang="en-US" sz="1000" dirty="0">
                <a:latin typeface="Arial" panose="020B0604020202020204" pitchFamily="34" charset="0"/>
              </a:rPr>
              <a:t> MV/cm has been demonstrated</a:t>
            </a:r>
            <a:r>
              <a:rPr lang="hu-HU" altLang="en-US" sz="1000" dirty="0">
                <a:latin typeface="Arial" panose="020B0604020202020204" pitchFamily="34" charset="0"/>
              </a:rPr>
              <a:t> in LN</a:t>
            </a:r>
            <a:r>
              <a:rPr lang="en-US" altLang="en-US" sz="1000" dirty="0">
                <a:latin typeface="Arial" panose="020B0604020202020204" pitchFamily="34" charset="0"/>
              </a:rPr>
              <a:t>. With the set-up I introduced in my last slides generation of THz pulses </a:t>
            </a:r>
            <a:r>
              <a:rPr lang="hu-HU" altLang="en-US" sz="1000" dirty="0" err="1">
                <a:latin typeface="Arial" panose="020B0604020202020204" pitchFamily="34" charset="0"/>
              </a:rPr>
              <a:t>above</a:t>
            </a:r>
            <a:r>
              <a:rPr lang="en-US" altLang="en-US" sz="1000" dirty="0">
                <a:latin typeface="Arial" panose="020B0604020202020204" pitchFamily="34" charset="0"/>
              </a:rPr>
              <a:t> 10 MV/cm is expected on the 0.3 to 3 THz range. Let see a few application possibilities of these THz pulses having extremely high field strength!</a:t>
            </a:r>
          </a:p>
        </p:txBody>
      </p:sp>
      <p:sp>
        <p:nvSpPr>
          <p:cNvPr id="4" name="Dia számának helye 3"/>
          <p:cNvSpPr>
            <a:spLocks noGrp="1"/>
          </p:cNvSpPr>
          <p:nvPr>
            <p:ph type="sldNum" sz="quarter" idx="10"/>
          </p:nvPr>
        </p:nvSpPr>
        <p:spPr/>
        <p:txBody>
          <a:bodyPr/>
          <a:lstStyle/>
          <a:p>
            <a:pPr marL="0" marR="0" lvl="0" indent="0" algn="r" defTabSz="966663" rtl="0" eaLnBrk="1" fontAlgn="base" latinLnBrk="0" hangingPunct="1">
              <a:lnSpc>
                <a:spcPct val="100000"/>
              </a:lnSpc>
              <a:spcBef>
                <a:spcPct val="0"/>
              </a:spcBef>
              <a:spcAft>
                <a:spcPct val="0"/>
              </a:spcAft>
              <a:buClrTx/>
              <a:buSzTx/>
              <a:buFontTx/>
              <a:buNone/>
              <a:tabLst/>
              <a:defRPr/>
            </a:pPr>
            <a:fld id="{1282487E-9726-462F-9FE5-F8A4B00E6459}" type="slidenum">
              <a:rPr kumimoji="0" lang="hu-H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6663" rtl="0" eaLnBrk="1" fontAlgn="base" latinLnBrk="0" hangingPunct="1">
                <a:lnSpc>
                  <a:spcPct val="100000"/>
                </a:lnSpc>
                <a:spcBef>
                  <a:spcPct val="0"/>
                </a:spcBef>
                <a:spcAft>
                  <a:spcPct val="0"/>
                </a:spcAft>
                <a:buClrTx/>
                <a:buSzTx/>
                <a:buFontTx/>
                <a:buNone/>
                <a:tabLst/>
                <a:defRPr/>
              </a:pPr>
              <a:t>24</a:t>
            </a:fld>
            <a:endParaRPr kumimoji="0" lang="hu-H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2339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marL="0" marR="0" indent="0" algn="l" defTabSz="914317" rtl="0" eaLnBrk="1" fontAlgn="base" latinLnBrk="0" hangingPunct="1">
              <a:lnSpc>
                <a:spcPct val="100000"/>
              </a:lnSpc>
              <a:spcBef>
                <a:spcPct val="30000"/>
              </a:spcBef>
              <a:spcAft>
                <a:spcPct val="0"/>
              </a:spcAft>
              <a:buClrTx/>
              <a:buSzTx/>
              <a:buFontTx/>
              <a:buNone/>
              <a:tabLst/>
              <a:defRPr/>
            </a:pPr>
            <a:r>
              <a:rPr lang="en-US" altLang="en-US" sz="1100" noProof="0" dirty="0" smtClean="0">
                <a:latin typeface="Arial" panose="020B0604020202020204" pitchFamily="34" charset="0"/>
              </a:rPr>
              <a:t>We suggested a modified NLES THz source. This do not contains imaging. It contains only a transmission grating and an NLES. Depending on the </a:t>
            </a:r>
            <a:r>
              <a:rPr lang="en-US" altLang="en-US" sz="1100" noProof="0" dirty="0" err="1" smtClean="0">
                <a:latin typeface="Arial" panose="020B0604020202020204" pitchFamily="34" charset="0"/>
              </a:rPr>
              <a:t>pretilt</a:t>
            </a:r>
            <a:r>
              <a:rPr lang="en-US" altLang="en-US" sz="1100" noProof="0" dirty="0" smtClean="0">
                <a:latin typeface="Arial" panose="020B0604020202020204" pitchFamily="34" charset="0"/>
              </a:rPr>
              <a:t> angle introduced by the diffraction off the grating, the NLES has to be wedged, but only with a small wedge angle.  </a:t>
            </a:r>
          </a:p>
          <a:p>
            <a:pPr defTabSz="914317" eaLnBrk="1" hangingPunct="1"/>
            <a:endParaRPr lang="en-US" altLang="en-US" sz="1100" noProof="0" dirty="0">
              <a:latin typeface="Arial" panose="020B0604020202020204" pitchFamily="34" charset="0"/>
            </a:endParaRPr>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25</a:t>
            </a:fld>
            <a:endParaRPr lang="hu-HU"/>
          </a:p>
        </p:txBody>
      </p:sp>
    </p:spTree>
    <p:extLst>
      <p:ext uri="{BB962C8B-B14F-4D97-AF65-F5344CB8AC3E}">
        <p14:creationId xmlns:p14="http://schemas.microsoft.com/office/powerpoint/2010/main" val="1599071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marL="0" marR="0" indent="0" algn="l" defTabSz="914317" rtl="0" eaLnBrk="1" fontAlgn="base" latinLnBrk="0" hangingPunct="1">
              <a:lnSpc>
                <a:spcPct val="100000"/>
              </a:lnSpc>
              <a:spcBef>
                <a:spcPct val="30000"/>
              </a:spcBef>
              <a:spcAft>
                <a:spcPct val="0"/>
              </a:spcAft>
              <a:buClrTx/>
              <a:buSzTx/>
              <a:buFontTx/>
              <a:buNone/>
              <a:tabLst/>
              <a:defRPr/>
            </a:pPr>
            <a:r>
              <a:rPr lang="en-US" altLang="en-US" sz="1100" noProof="0" dirty="0" smtClean="0">
                <a:latin typeface="Arial" panose="020B0604020202020204" pitchFamily="34" charset="0"/>
              </a:rPr>
              <a:t>These graphs show the dependence</a:t>
            </a:r>
            <a:r>
              <a:rPr lang="hu-HU" altLang="en-US" sz="1100" noProof="0" dirty="0" smtClean="0">
                <a:latin typeface="Arial" panose="020B0604020202020204" pitchFamily="34" charset="0"/>
              </a:rPr>
              <a:t>s</a:t>
            </a:r>
            <a:r>
              <a:rPr lang="en-US" altLang="en-US" sz="1100" noProof="0" dirty="0" smtClean="0">
                <a:latin typeface="Arial" panose="020B0604020202020204" pitchFamily="34" charset="0"/>
              </a:rPr>
              <a:t> of the predicted THz generation efficiency on the LN crystal thickness for a few pre-tilt angle, for four different pump pulse durations. For comparison, result of calculations for the conventional TPFP LN source and the NLES set-up containing imaging are also shown. </a:t>
            </a:r>
          </a:p>
          <a:p>
            <a:pPr marL="0" marR="0" indent="0" algn="l" defTabSz="914317" rtl="0" eaLnBrk="1" fontAlgn="base" latinLnBrk="0" hangingPunct="1">
              <a:lnSpc>
                <a:spcPct val="100000"/>
              </a:lnSpc>
              <a:spcBef>
                <a:spcPct val="30000"/>
              </a:spcBef>
              <a:spcAft>
                <a:spcPct val="0"/>
              </a:spcAft>
              <a:buClrTx/>
              <a:buSzTx/>
              <a:buFontTx/>
              <a:buNone/>
              <a:tabLst/>
              <a:defRPr/>
            </a:pPr>
            <a:r>
              <a:rPr lang="en-US" altLang="en-US" sz="1100" noProof="0" dirty="0" smtClean="0">
                <a:latin typeface="Arial" panose="020B0604020202020204" pitchFamily="34" charset="0"/>
              </a:rPr>
              <a:t>As you see the NLES set-up </a:t>
            </a:r>
            <a:r>
              <a:rPr lang="hu-HU" altLang="en-US" sz="1100" noProof="0" dirty="0" err="1" smtClean="0">
                <a:latin typeface="Arial" panose="020B0604020202020204" pitchFamily="34" charset="0"/>
              </a:rPr>
              <a:t>without</a:t>
            </a:r>
            <a:r>
              <a:rPr lang="hu-HU" altLang="en-US" sz="1100" noProof="0" dirty="0" smtClean="0">
                <a:latin typeface="Arial" panose="020B0604020202020204" pitchFamily="34" charset="0"/>
              </a:rPr>
              <a:t> </a:t>
            </a:r>
            <a:r>
              <a:rPr lang="hu-HU" altLang="en-US" sz="1100" noProof="0" dirty="0" err="1" smtClean="0">
                <a:latin typeface="Arial" panose="020B0604020202020204" pitchFamily="34" charset="0"/>
              </a:rPr>
              <a:t>imaging</a:t>
            </a:r>
            <a:r>
              <a:rPr lang="hu-HU" altLang="en-US" sz="1100" noProof="0" dirty="0" smtClean="0">
                <a:latin typeface="Arial" panose="020B0604020202020204" pitchFamily="34" charset="0"/>
              </a:rPr>
              <a:t> </a:t>
            </a:r>
            <a:r>
              <a:rPr lang="en-US" altLang="en-US" sz="1100" noProof="0" dirty="0" smtClean="0">
                <a:latin typeface="Arial" panose="020B0604020202020204" pitchFamily="34" charset="0"/>
              </a:rPr>
              <a:t>is superior for short pump pulse duration. The pre-tilt-angle needed for the highest efficiency depends on the pump pulse duration. For 100 fs pump duration the optimal pre-tilt angle is 68 degree. In this case close to 5% efficiency is predicted, and the wedge angle of the NLES is only 9 degree. </a:t>
            </a:r>
            <a:endParaRPr lang="en-US" altLang="en-US" sz="1100" noProof="0" dirty="0">
              <a:latin typeface="Arial" panose="020B0604020202020204" pitchFamily="34" charset="0"/>
            </a:endParaRPr>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26</a:t>
            </a:fld>
            <a:endParaRPr lang="hu-HU"/>
          </a:p>
        </p:txBody>
      </p:sp>
    </p:spTree>
    <p:extLst>
      <p:ext uri="{BB962C8B-B14F-4D97-AF65-F5344CB8AC3E}">
        <p14:creationId xmlns:p14="http://schemas.microsoft.com/office/powerpoint/2010/main" val="1253741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defTabSz="914317" eaLnBrk="1" hangingPunct="1"/>
            <a:r>
              <a:rPr lang="en-US" altLang="en-US" sz="1100" noProof="0" dirty="0" smtClean="0">
                <a:latin typeface="Arial" panose="020B0604020202020204" pitchFamily="34" charset="0"/>
              </a:rPr>
              <a:t>The main advantage of the NLES THz source comparing to the conventional TPFP LN set-up containing prism-shaped LN is the position independent temporal shape of the THz pulse.</a:t>
            </a:r>
          </a:p>
          <a:p>
            <a:pPr defTabSz="914317" eaLnBrk="1" hangingPunct="1"/>
            <a:r>
              <a:rPr lang="en-US" altLang="en-US" sz="1100" noProof="0" dirty="0" smtClean="0">
                <a:latin typeface="Arial" panose="020B0604020202020204" pitchFamily="34" charset="0"/>
              </a:rPr>
              <a:t>You can see that in the case of conventional TPFP set-up there are a strong spatial dependence of the temporal shape, in contrary to the NLES case.   </a:t>
            </a:r>
            <a:endParaRPr lang="en-US" altLang="en-US" sz="1100" noProof="0" dirty="0">
              <a:latin typeface="Arial" panose="020B0604020202020204" pitchFamily="34" charset="0"/>
            </a:endParaRPr>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27</a:t>
            </a:fld>
            <a:endParaRPr lang="hu-HU"/>
          </a:p>
        </p:txBody>
      </p:sp>
    </p:spTree>
    <p:extLst>
      <p:ext uri="{BB962C8B-B14F-4D97-AF65-F5344CB8AC3E}">
        <p14:creationId xmlns:p14="http://schemas.microsoft.com/office/powerpoint/2010/main" val="1726362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defTabSz="914317" eaLnBrk="1" hangingPunct="1"/>
            <a:r>
              <a:rPr lang="en-US" altLang="en-US" sz="1100" noProof="0" dirty="0" smtClean="0">
                <a:latin typeface="Arial" panose="020B0604020202020204" pitchFamily="34" charset="0"/>
              </a:rPr>
              <a:t>The third version of the NLES set-up working in reflection geometry,  as it is indicated on the figure. The pump pulse arrives from right, and it is reflected on the structured back side of the NLES. The generated THz pulse leaves the crystal though the input surface on the right. </a:t>
            </a:r>
          </a:p>
          <a:p>
            <a:pPr defTabSz="914317" eaLnBrk="1" hangingPunct="1"/>
            <a:r>
              <a:rPr lang="en-US" altLang="en-US" sz="1100" noProof="0" dirty="0" smtClean="0">
                <a:latin typeface="Arial" panose="020B0604020202020204" pitchFamily="34" charset="0"/>
              </a:rPr>
              <a:t>This set-up is advantageous for long pump pulse duration, and generating low frequency THz pulse. For such set-up applying pump pulses having </a:t>
            </a:r>
            <a:r>
              <a:rPr lang="hu-HU" altLang="en-US" sz="1100" noProof="0" dirty="0" smtClean="0">
                <a:latin typeface="Arial" panose="020B0604020202020204" pitchFamily="34" charset="0"/>
              </a:rPr>
              <a:t>less </a:t>
            </a:r>
            <a:r>
              <a:rPr lang="hu-HU" altLang="en-US" sz="1100" noProof="0" dirty="0" err="1" smtClean="0">
                <a:latin typeface="Arial" panose="020B0604020202020204" pitchFamily="34" charset="0"/>
              </a:rPr>
              <a:t>than</a:t>
            </a:r>
            <a:r>
              <a:rPr lang="hu-HU" altLang="en-US" sz="1100" noProof="0" dirty="0" smtClean="0">
                <a:latin typeface="Arial" panose="020B0604020202020204" pitchFamily="34" charset="0"/>
              </a:rPr>
              <a:t> </a:t>
            </a:r>
            <a:r>
              <a:rPr lang="hu-HU" altLang="en-US" sz="1100" noProof="0" dirty="0" err="1" smtClean="0">
                <a:latin typeface="Arial" panose="020B0604020202020204" pitchFamily="34" charset="0"/>
              </a:rPr>
              <a:t>half</a:t>
            </a:r>
            <a:r>
              <a:rPr lang="hu-HU" altLang="en-US" sz="1100" noProof="0" dirty="0" smtClean="0">
                <a:latin typeface="Arial" panose="020B0604020202020204" pitchFamily="34" charset="0"/>
              </a:rPr>
              <a:t> </a:t>
            </a:r>
            <a:r>
              <a:rPr lang="en-US" altLang="en-US" sz="1100" noProof="0" dirty="0" smtClean="0">
                <a:latin typeface="Arial" panose="020B0604020202020204" pitchFamily="34" charset="0"/>
              </a:rPr>
              <a:t>J energy and 1 </a:t>
            </a:r>
            <a:r>
              <a:rPr lang="en-US" altLang="en-US" sz="1100" noProof="0" dirty="0" err="1" smtClean="0">
                <a:latin typeface="Arial" panose="020B0604020202020204" pitchFamily="34" charset="0"/>
              </a:rPr>
              <a:t>ps</a:t>
            </a:r>
            <a:r>
              <a:rPr lang="en-US" altLang="en-US" sz="1100" noProof="0" dirty="0" smtClean="0">
                <a:latin typeface="Arial" panose="020B0604020202020204" pitchFamily="34" charset="0"/>
              </a:rPr>
              <a:t> duration simulation predicts generation of THz pulses having as high as </a:t>
            </a:r>
            <a:r>
              <a:rPr lang="hu-HU" altLang="en-US" sz="1100" noProof="0" dirty="0" smtClean="0">
                <a:latin typeface="Arial" panose="020B0604020202020204" pitchFamily="34" charset="0"/>
              </a:rPr>
              <a:t>5.6</a:t>
            </a:r>
            <a:r>
              <a:rPr lang="en-US" altLang="en-US" sz="1100" noProof="0" dirty="0" smtClean="0">
                <a:latin typeface="Arial" panose="020B0604020202020204" pitchFamily="34" charset="0"/>
              </a:rPr>
              <a:t> </a:t>
            </a:r>
            <a:r>
              <a:rPr lang="en-US" altLang="en-US" sz="1100" noProof="0" dirty="0" err="1" smtClean="0">
                <a:latin typeface="Arial" panose="020B0604020202020204" pitchFamily="34" charset="0"/>
              </a:rPr>
              <a:t>mJ</a:t>
            </a:r>
            <a:r>
              <a:rPr lang="en-US" altLang="en-US" sz="1100" noProof="0" dirty="0" smtClean="0">
                <a:latin typeface="Arial" panose="020B0604020202020204" pitchFamily="34" charset="0"/>
              </a:rPr>
              <a:t> energy and </a:t>
            </a:r>
            <a:r>
              <a:rPr lang="hu-HU" altLang="en-US" sz="1100" noProof="0" dirty="0" err="1" smtClean="0">
                <a:latin typeface="Arial" panose="020B0604020202020204" pitchFamily="34" charset="0"/>
              </a:rPr>
              <a:t>higher</a:t>
            </a:r>
            <a:r>
              <a:rPr lang="hu-HU" altLang="en-US" sz="1100" noProof="0" dirty="0" smtClean="0">
                <a:latin typeface="Arial" panose="020B0604020202020204" pitchFamily="34" charset="0"/>
              </a:rPr>
              <a:t> </a:t>
            </a:r>
            <a:r>
              <a:rPr lang="hu-HU" altLang="en-US" sz="1100" noProof="0" dirty="0" err="1" smtClean="0">
                <a:latin typeface="Arial" panose="020B0604020202020204" pitchFamily="34" charset="0"/>
              </a:rPr>
              <a:t>than</a:t>
            </a:r>
            <a:r>
              <a:rPr lang="hu-HU" altLang="en-US" sz="1100" noProof="0" smtClean="0">
                <a:latin typeface="Arial" panose="020B0604020202020204" pitchFamily="34" charset="0"/>
              </a:rPr>
              <a:t> 4</a:t>
            </a:r>
            <a:r>
              <a:rPr lang="en-US" altLang="en-US" sz="1100" noProof="0" smtClean="0">
                <a:latin typeface="Arial" panose="020B0604020202020204" pitchFamily="34" charset="0"/>
              </a:rPr>
              <a:t>0 </a:t>
            </a:r>
            <a:r>
              <a:rPr lang="en-US" altLang="en-US" sz="1100" noProof="0" dirty="0" smtClean="0">
                <a:latin typeface="Arial" panose="020B0604020202020204" pitchFamily="34" charset="0"/>
              </a:rPr>
              <a:t>MV/cm, focused peak electric field strength. The generated THz pulse is perfectly single-cycle,  and it remains nearly single-cycle after focusing, too. This pulse shape is very important and advantageous in case of THz driven particle acceleration.  </a:t>
            </a:r>
            <a:endParaRPr lang="en-US" altLang="en-US" sz="1100" noProof="0" dirty="0">
              <a:latin typeface="Arial" panose="020B0604020202020204" pitchFamily="34" charset="0"/>
            </a:endParaRPr>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28</a:t>
            </a:fld>
            <a:endParaRPr lang="hu-HU"/>
          </a:p>
        </p:txBody>
      </p:sp>
    </p:spTree>
    <p:extLst>
      <p:ext uri="{BB962C8B-B14F-4D97-AF65-F5344CB8AC3E}">
        <p14:creationId xmlns:p14="http://schemas.microsoft.com/office/powerpoint/2010/main" val="1599071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defTabSz="914317" eaLnBrk="1" hangingPunct="1"/>
            <a:r>
              <a:rPr lang="en-US" altLang="en-US" sz="1100" noProof="0" dirty="0" smtClean="0">
                <a:latin typeface="Arial" panose="020B0604020202020204" pitchFamily="34" charset="0"/>
              </a:rPr>
              <a:t>The third version of the NLES set-up working in reflection geometry,  as it is indicated on the figure. The pump pulse arrives from right, and it is reflected on the structured back side of the NLES. The generated THz pulse leaves the crystal though the input surface on the right. </a:t>
            </a:r>
          </a:p>
          <a:p>
            <a:pPr defTabSz="914317" eaLnBrk="1" hangingPunct="1"/>
            <a:r>
              <a:rPr lang="en-US" altLang="en-US" sz="1100" noProof="0" dirty="0" smtClean="0">
                <a:latin typeface="Arial" panose="020B0604020202020204" pitchFamily="34" charset="0"/>
              </a:rPr>
              <a:t>This set-up is advantageous for long pump pulse duration, and generating low frequency THz pulse. For such set-up applying pump pulses having </a:t>
            </a:r>
            <a:r>
              <a:rPr lang="hu-HU" altLang="en-US" sz="1100" noProof="0" dirty="0" smtClean="0">
                <a:latin typeface="Arial" panose="020B0604020202020204" pitchFamily="34" charset="0"/>
              </a:rPr>
              <a:t>less </a:t>
            </a:r>
            <a:r>
              <a:rPr lang="hu-HU" altLang="en-US" sz="1100" noProof="0" dirty="0" err="1" smtClean="0">
                <a:latin typeface="Arial" panose="020B0604020202020204" pitchFamily="34" charset="0"/>
              </a:rPr>
              <a:t>than</a:t>
            </a:r>
            <a:r>
              <a:rPr lang="hu-HU" altLang="en-US" sz="1100" noProof="0" dirty="0" smtClean="0">
                <a:latin typeface="Arial" panose="020B0604020202020204" pitchFamily="34" charset="0"/>
              </a:rPr>
              <a:t> </a:t>
            </a:r>
            <a:r>
              <a:rPr lang="hu-HU" altLang="en-US" sz="1100" noProof="0" dirty="0" err="1" smtClean="0">
                <a:latin typeface="Arial" panose="020B0604020202020204" pitchFamily="34" charset="0"/>
              </a:rPr>
              <a:t>half</a:t>
            </a:r>
            <a:r>
              <a:rPr lang="hu-HU" altLang="en-US" sz="1100" noProof="0" dirty="0" smtClean="0">
                <a:latin typeface="Arial" panose="020B0604020202020204" pitchFamily="34" charset="0"/>
              </a:rPr>
              <a:t> </a:t>
            </a:r>
            <a:r>
              <a:rPr lang="en-US" altLang="en-US" sz="1100" noProof="0" dirty="0" smtClean="0">
                <a:latin typeface="Arial" panose="020B0604020202020204" pitchFamily="34" charset="0"/>
              </a:rPr>
              <a:t>J energy and 1 </a:t>
            </a:r>
            <a:r>
              <a:rPr lang="en-US" altLang="en-US" sz="1100" noProof="0" dirty="0" err="1" smtClean="0">
                <a:latin typeface="Arial" panose="020B0604020202020204" pitchFamily="34" charset="0"/>
              </a:rPr>
              <a:t>ps</a:t>
            </a:r>
            <a:r>
              <a:rPr lang="en-US" altLang="en-US" sz="1100" noProof="0" dirty="0" smtClean="0">
                <a:latin typeface="Arial" panose="020B0604020202020204" pitchFamily="34" charset="0"/>
              </a:rPr>
              <a:t> duration simulation predicts generation of THz pulses having as high as </a:t>
            </a:r>
            <a:r>
              <a:rPr lang="hu-HU" altLang="en-US" sz="1100" noProof="0" dirty="0" smtClean="0">
                <a:latin typeface="Arial" panose="020B0604020202020204" pitchFamily="34" charset="0"/>
              </a:rPr>
              <a:t>5.6</a:t>
            </a:r>
            <a:r>
              <a:rPr lang="en-US" altLang="en-US" sz="1100" noProof="0" dirty="0" smtClean="0">
                <a:latin typeface="Arial" panose="020B0604020202020204" pitchFamily="34" charset="0"/>
              </a:rPr>
              <a:t> </a:t>
            </a:r>
            <a:r>
              <a:rPr lang="en-US" altLang="en-US" sz="1100" noProof="0" dirty="0" err="1" smtClean="0">
                <a:latin typeface="Arial" panose="020B0604020202020204" pitchFamily="34" charset="0"/>
              </a:rPr>
              <a:t>mJ</a:t>
            </a:r>
            <a:r>
              <a:rPr lang="en-US" altLang="en-US" sz="1100" noProof="0" dirty="0" smtClean="0">
                <a:latin typeface="Arial" panose="020B0604020202020204" pitchFamily="34" charset="0"/>
              </a:rPr>
              <a:t> energy and </a:t>
            </a:r>
            <a:r>
              <a:rPr lang="hu-HU" altLang="en-US" sz="1100" noProof="0" dirty="0" err="1" smtClean="0">
                <a:latin typeface="Arial" panose="020B0604020202020204" pitchFamily="34" charset="0"/>
              </a:rPr>
              <a:t>higher</a:t>
            </a:r>
            <a:r>
              <a:rPr lang="hu-HU" altLang="en-US" sz="1100" noProof="0" dirty="0" smtClean="0">
                <a:latin typeface="Arial" panose="020B0604020202020204" pitchFamily="34" charset="0"/>
              </a:rPr>
              <a:t> </a:t>
            </a:r>
            <a:r>
              <a:rPr lang="hu-HU" altLang="en-US" sz="1100" noProof="0" dirty="0" err="1" smtClean="0">
                <a:latin typeface="Arial" panose="020B0604020202020204" pitchFamily="34" charset="0"/>
              </a:rPr>
              <a:t>than</a:t>
            </a:r>
            <a:r>
              <a:rPr lang="hu-HU" altLang="en-US" sz="1100" noProof="0" smtClean="0">
                <a:latin typeface="Arial" panose="020B0604020202020204" pitchFamily="34" charset="0"/>
              </a:rPr>
              <a:t> 4</a:t>
            </a:r>
            <a:r>
              <a:rPr lang="en-US" altLang="en-US" sz="1100" noProof="0" smtClean="0">
                <a:latin typeface="Arial" panose="020B0604020202020204" pitchFamily="34" charset="0"/>
              </a:rPr>
              <a:t>0 </a:t>
            </a:r>
            <a:r>
              <a:rPr lang="en-US" altLang="en-US" sz="1100" noProof="0" dirty="0" smtClean="0">
                <a:latin typeface="Arial" panose="020B0604020202020204" pitchFamily="34" charset="0"/>
              </a:rPr>
              <a:t>MV/cm, focused peak electric field strength. The generated THz pulse is perfectly single-cycle,  and it remains nearly single-cycle after focusing, too. This pulse shape is very important and advantageous in case of THz driven particle acceleration.  </a:t>
            </a:r>
            <a:endParaRPr lang="en-US" altLang="en-US" sz="1100" noProof="0" dirty="0">
              <a:latin typeface="Arial" panose="020B0604020202020204" pitchFamily="34" charset="0"/>
            </a:endParaRPr>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29</a:t>
            </a:fld>
            <a:endParaRPr lang="hu-HU"/>
          </a:p>
        </p:txBody>
      </p:sp>
    </p:spTree>
    <p:extLst>
      <p:ext uri="{BB962C8B-B14F-4D97-AF65-F5344CB8AC3E}">
        <p14:creationId xmlns:p14="http://schemas.microsoft.com/office/powerpoint/2010/main" val="236267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1C8813-38AC-4B12-9CA6-048066987C0A}" type="slidenum">
              <a:rPr lang="en-US"/>
              <a:pPr/>
              <a:t>3</a:t>
            </a:fld>
            <a:endParaRPr lang="en-US"/>
          </a:p>
        </p:txBody>
      </p:sp>
      <p:sp>
        <p:nvSpPr>
          <p:cNvPr id="252930" name="Rectangle 7"/>
          <p:cNvSpPr txBox="1">
            <a:spLocks noGrp="1" noChangeArrowheads="1"/>
          </p:cNvSpPr>
          <p:nvPr/>
        </p:nvSpPr>
        <p:spPr bwMode="auto">
          <a:xfrm>
            <a:off x="4021138"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29" tIns="47314" rIns="94629" bIns="47314" anchor="b"/>
          <a:lstStyle>
            <a:lvl1pPr defTabSz="947738">
              <a:defRPr>
                <a:solidFill>
                  <a:schemeClr val="tx1"/>
                </a:solidFill>
                <a:latin typeface="Arial" charset="0"/>
                <a:cs typeface="Arial" charset="0"/>
              </a:defRPr>
            </a:lvl1pPr>
            <a:lvl2pPr marL="804863" indent="-309563" defTabSz="947738">
              <a:defRPr>
                <a:solidFill>
                  <a:schemeClr val="tx1"/>
                </a:solidFill>
                <a:latin typeface="Arial" charset="0"/>
                <a:cs typeface="Arial" charset="0"/>
              </a:defRPr>
            </a:lvl2pPr>
            <a:lvl3pPr marL="1238250" indent="-247650" defTabSz="947738">
              <a:defRPr>
                <a:solidFill>
                  <a:schemeClr val="tx1"/>
                </a:solidFill>
                <a:latin typeface="Arial" charset="0"/>
                <a:cs typeface="Arial" charset="0"/>
              </a:defRPr>
            </a:lvl3pPr>
            <a:lvl4pPr marL="1733550" indent="-247650" defTabSz="947738">
              <a:defRPr>
                <a:solidFill>
                  <a:schemeClr val="tx1"/>
                </a:solidFill>
                <a:latin typeface="Arial" charset="0"/>
                <a:cs typeface="Arial" charset="0"/>
              </a:defRPr>
            </a:lvl4pPr>
            <a:lvl5pPr marL="2228850" indent="-247650" defTabSz="947738">
              <a:defRPr>
                <a:solidFill>
                  <a:schemeClr val="tx1"/>
                </a:solidFill>
                <a:latin typeface="Arial" charset="0"/>
                <a:cs typeface="Arial" charset="0"/>
              </a:defRPr>
            </a:lvl5pPr>
            <a:lvl6pPr marL="2686050" indent="-247650" defTabSz="947738" fontAlgn="base">
              <a:spcBef>
                <a:spcPct val="0"/>
              </a:spcBef>
              <a:spcAft>
                <a:spcPct val="0"/>
              </a:spcAft>
              <a:defRPr>
                <a:solidFill>
                  <a:schemeClr val="tx1"/>
                </a:solidFill>
                <a:latin typeface="Arial" charset="0"/>
                <a:cs typeface="Arial" charset="0"/>
              </a:defRPr>
            </a:lvl6pPr>
            <a:lvl7pPr marL="3143250" indent="-247650" defTabSz="947738" fontAlgn="base">
              <a:spcBef>
                <a:spcPct val="0"/>
              </a:spcBef>
              <a:spcAft>
                <a:spcPct val="0"/>
              </a:spcAft>
              <a:defRPr>
                <a:solidFill>
                  <a:schemeClr val="tx1"/>
                </a:solidFill>
                <a:latin typeface="Arial" charset="0"/>
                <a:cs typeface="Arial" charset="0"/>
              </a:defRPr>
            </a:lvl7pPr>
            <a:lvl8pPr marL="3600450" indent="-247650" defTabSz="947738" fontAlgn="base">
              <a:spcBef>
                <a:spcPct val="0"/>
              </a:spcBef>
              <a:spcAft>
                <a:spcPct val="0"/>
              </a:spcAft>
              <a:defRPr>
                <a:solidFill>
                  <a:schemeClr val="tx1"/>
                </a:solidFill>
                <a:latin typeface="Arial" charset="0"/>
                <a:cs typeface="Arial" charset="0"/>
              </a:defRPr>
            </a:lvl8pPr>
            <a:lvl9pPr marL="4057650" indent="-247650" defTabSz="947738" fontAlgn="base">
              <a:spcBef>
                <a:spcPct val="0"/>
              </a:spcBef>
              <a:spcAft>
                <a:spcPct val="0"/>
              </a:spcAft>
              <a:defRPr>
                <a:solidFill>
                  <a:schemeClr val="tx1"/>
                </a:solidFill>
                <a:latin typeface="Arial" charset="0"/>
                <a:cs typeface="Arial" charset="0"/>
              </a:defRPr>
            </a:lvl9pPr>
          </a:lstStyle>
          <a:p>
            <a:pPr algn="r"/>
            <a:fld id="{4AD20E08-3DD4-43C8-8539-414C197BB64B}" type="slidenum">
              <a:rPr lang="hu-HU" sz="1200"/>
              <a:pPr algn="r"/>
              <a:t>3</a:t>
            </a:fld>
            <a:endParaRPr lang="hu-HU" sz="1200"/>
          </a:p>
        </p:txBody>
      </p:sp>
      <p:sp>
        <p:nvSpPr>
          <p:cNvPr id="252931" name="Rectangle 2"/>
          <p:cNvSpPr>
            <a:spLocks noGrp="1" noRot="1" noChangeAspect="1" noChangeArrowheads="1" noTextEdit="1"/>
          </p:cNvSpPr>
          <p:nvPr>
            <p:ph type="sldImg"/>
          </p:nvPr>
        </p:nvSpPr>
        <p:spPr>
          <a:xfrm>
            <a:off x="992188" y="768350"/>
            <a:ext cx="5114925" cy="3836988"/>
          </a:xfrm>
          <a:ln/>
          <a:extLst>
            <a:ext uri="{909E8E84-426E-40DD-AFC4-6F175D3DCCD1}">
              <a14:hiddenFill xmlns:a14="http://schemas.microsoft.com/office/drawing/2010/main">
                <a:noFill/>
              </a14:hiddenFill>
            </a:ext>
          </a:extLst>
        </p:spPr>
      </p:sp>
      <p:sp>
        <p:nvSpPr>
          <p:cNvPr id="252932" name="Rectangle 3"/>
          <p:cNvSpPr>
            <a:spLocks noGrp="1" noChangeArrowheads="1"/>
          </p:cNvSpPr>
          <p:nvPr>
            <p:ph type="body" idx="1"/>
          </p:nvPr>
        </p:nvSpPr>
        <p:spPr/>
        <p:txBody>
          <a:bodyPr lIns="94629" tIns="47314" rIns="94629" bIns="47314"/>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noProof="0" dirty="0" smtClean="0">
                <a:solidFill>
                  <a:srgbClr val="0000FF"/>
                </a:solidFill>
              </a:rPr>
              <a:t>In my talk I will consider single-cycle THz pulses. A typical temporal shape of the elect</a:t>
            </a:r>
            <a:r>
              <a:rPr lang="hu-HU" altLang="hu-HU" noProof="0" dirty="0" smtClean="0">
                <a:solidFill>
                  <a:srgbClr val="0000FF"/>
                </a:solidFill>
              </a:rPr>
              <a:t>r</a:t>
            </a:r>
            <a:r>
              <a:rPr lang="en-US" altLang="hu-HU" noProof="0" dirty="0" err="1" smtClean="0">
                <a:solidFill>
                  <a:srgbClr val="0000FF"/>
                </a:solidFill>
              </a:rPr>
              <a:t>ic</a:t>
            </a:r>
            <a:r>
              <a:rPr lang="en-US" altLang="hu-HU" noProof="0" dirty="0" smtClean="0">
                <a:solidFill>
                  <a:srgbClr val="0000FF"/>
                </a:solidFill>
              </a:rPr>
              <a:t> field of such pulses are shown here. Because of the different application possibilities, it is useful to classify such THz pulses based on their energy and peak electric field strength. The weakest THz pulses with high repetition rate are used for example in linear THz spectroscopy. THz pulses with about eight orders of magnitude larger energy are used in nonlinear THz spectroscopy. In the larger part of my talk I will consider </a:t>
            </a:r>
            <a:r>
              <a:rPr lang="hu-HU" altLang="hu-HU" noProof="0" dirty="0" err="1" smtClean="0">
                <a:solidFill>
                  <a:srgbClr val="0000FF"/>
                </a:solidFill>
              </a:rPr>
              <a:t>generation</a:t>
            </a:r>
            <a:r>
              <a:rPr lang="hu-HU" altLang="hu-HU" noProof="0" dirty="0" smtClean="0">
                <a:solidFill>
                  <a:srgbClr val="0000FF"/>
                </a:solidFill>
              </a:rPr>
              <a:t> and </a:t>
            </a:r>
            <a:r>
              <a:rPr lang="en-US" altLang="hu-HU" noProof="0" dirty="0" smtClean="0">
                <a:solidFill>
                  <a:srgbClr val="0000FF"/>
                </a:solidFill>
              </a:rPr>
              <a:t>applications of THz pulses which need even a few 1000 times larger THz energy. These THz pulses have extremely high field, significantly above 1 MV/cm.    </a:t>
            </a:r>
          </a:p>
          <a:p>
            <a:endParaRPr lang="en-US" noProof="0" dirty="0">
              <a:solidFill>
                <a:srgbClr val="0000FF"/>
              </a:solidFill>
            </a:endParaRPr>
          </a:p>
        </p:txBody>
      </p:sp>
    </p:spTree>
    <p:extLst>
      <p:ext uri="{BB962C8B-B14F-4D97-AF65-F5344CB8AC3E}">
        <p14:creationId xmlns:p14="http://schemas.microsoft.com/office/powerpoint/2010/main" val="1667736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defTabSz="914317" eaLnBrk="1" hangingPunct="1"/>
            <a:r>
              <a:rPr lang="en-US" altLang="en-US" sz="1100" noProof="0" dirty="0" smtClean="0">
                <a:latin typeface="Arial" panose="020B0604020202020204" pitchFamily="34" charset="0"/>
              </a:rPr>
              <a:t>The third version of the NLES set-up working in reflection geometry,  as it is indicated on the figure. The pump pulse arrives from right, and it is reflected on the structured back side of the NLES. The generated THz pulse leaves the crystal though the input surface on the right. </a:t>
            </a:r>
          </a:p>
          <a:p>
            <a:pPr defTabSz="914317" eaLnBrk="1" hangingPunct="1"/>
            <a:r>
              <a:rPr lang="en-US" altLang="en-US" sz="1100" noProof="0" dirty="0" smtClean="0">
                <a:latin typeface="Arial" panose="020B0604020202020204" pitchFamily="34" charset="0"/>
              </a:rPr>
              <a:t>This set-up is advantageous for long pump pulse duration, and generating low frequency THz pulse. For such set-up applying pump pulses having </a:t>
            </a:r>
            <a:r>
              <a:rPr lang="hu-HU" altLang="en-US" sz="1100" noProof="0" dirty="0" smtClean="0">
                <a:latin typeface="Arial" panose="020B0604020202020204" pitchFamily="34" charset="0"/>
              </a:rPr>
              <a:t>less </a:t>
            </a:r>
            <a:r>
              <a:rPr lang="hu-HU" altLang="en-US" sz="1100" noProof="0" dirty="0" err="1" smtClean="0">
                <a:latin typeface="Arial" panose="020B0604020202020204" pitchFamily="34" charset="0"/>
              </a:rPr>
              <a:t>than</a:t>
            </a:r>
            <a:r>
              <a:rPr lang="hu-HU" altLang="en-US" sz="1100" noProof="0" dirty="0" smtClean="0">
                <a:latin typeface="Arial" panose="020B0604020202020204" pitchFamily="34" charset="0"/>
              </a:rPr>
              <a:t> </a:t>
            </a:r>
            <a:r>
              <a:rPr lang="hu-HU" altLang="en-US" sz="1100" noProof="0" dirty="0" err="1" smtClean="0">
                <a:latin typeface="Arial" panose="020B0604020202020204" pitchFamily="34" charset="0"/>
              </a:rPr>
              <a:t>half</a:t>
            </a:r>
            <a:r>
              <a:rPr lang="hu-HU" altLang="en-US" sz="1100" noProof="0" dirty="0" smtClean="0">
                <a:latin typeface="Arial" panose="020B0604020202020204" pitchFamily="34" charset="0"/>
              </a:rPr>
              <a:t> </a:t>
            </a:r>
            <a:r>
              <a:rPr lang="en-US" altLang="en-US" sz="1100" noProof="0" dirty="0" smtClean="0">
                <a:latin typeface="Arial" panose="020B0604020202020204" pitchFamily="34" charset="0"/>
              </a:rPr>
              <a:t>J energy and 1 </a:t>
            </a:r>
            <a:r>
              <a:rPr lang="en-US" altLang="en-US" sz="1100" noProof="0" dirty="0" err="1" smtClean="0">
                <a:latin typeface="Arial" panose="020B0604020202020204" pitchFamily="34" charset="0"/>
              </a:rPr>
              <a:t>ps</a:t>
            </a:r>
            <a:r>
              <a:rPr lang="en-US" altLang="en-US" sz="1100" noProof="0" dirty="0" smtClean="0">
                <a:latin typeface="Arial" panose="020B0604020202020204" pitchFamily="34" charset="0"/>
              </a:rPr>
              <a:t> duration simulation predicts generation of THz pulses having as high as </a:t>
            </a:r>
            <a:r>
              <a:rPr lang="hu-HU" altLang="en-US" sz="1100" noProof="0" dirty="0" smtClean="0">
                <a:latin typeface="Arial" panose="020B0604020202020204" pitchFamily="34" charset="0"/>
              </a:rPr>
              <a:t>5.6</a:t>
            </a:r>
            <a:r>
              <a:rPr lang="en-US" altLang="en-US" sz="1100" noProof="0" dirty="0" smtClean="0">
                <a:latin typeface="Arial" panose="020B0604020202020204" pitchFamily="34" charset="0"/>
              </a:rPr>
              <a:t> </a:t>
            </a:r>
            <a:r>
              <a:rPr lang="en-US" altLang="en-US" sz="1100" noProof="0" dirty="0" err="1" smtClean="0">
                <a:latin typeface="Arial" panose="020B0604020202020204" pitchFamily="34" charset="0"/>
              </a:rPr>
              <a:t>mJ</a:t>
            </a:r>
            <a:r>
              <a:rPr lang="en-US" altLang="en-US" sz="1100" noProof="0" dirty="0" smtClean="0">
                <a:latin typeface="Arial" panose="020B0604020202020204" pitchFamily="34" charset="0"/>
              </a:rPr>
              <a:t> energy and </a:t>
            </a:r>
            <a:r>
              <a:rPr lang="hu-HU" altLang="en-US" sz="1100" noProof="0" dirty="0" err="1" smtClean="0">
                <a:latin typeface="Arial" panose="020B0604020202020204" pitchFamily="34" charset="0"/>
              </a:rPr>
              <a:t>higher</a:t>
            </a:r>
            <a:r>
              <a:rPr lang="hu-HU" altLang="en-US" sz="1100" noProof="0" dirty="0" smtClean="0">
                <a:latin typeface="Arial" panose="020B0604020202020204" pitchFamily="34" charset="0"/>
              </a:rPr>
              <a:t> </a:t>
            </a:r>
            <a:r>
              <a:rPr lang="hu-HU" altLang="en-US" sz="1100" noProof="0" dirty="0" err="1" smtClean="0">
                <a:latin typeface="Arial" panose="020B0604020202020204" pitchFamily="34" charset="0"/>
              </a:rPr>
              <a:t>than</a:t>
            </a:r>
            <a:r>
              <a:rPr lang="hu-HU" altLang="en-US" sz="1100" noProof="0" smtClean="0">
                <a:latin typeface="Arial" panose="020B0604020202020204" pitchFamily="34" charset="0"/>
              </a:rPr>
              <a:t> 4</a:t>
            </a:r>
            <a:r>
              <a:rPr lang="en-US" altLang="en-US" sz="1100" noProof="0" smtClean="0">
                <a:latin typeface="Arial" panose="020B0604020202020204" pitchFamily="34" charset="0"/>
              </a:rPr>
              <a:t>0 </a:t>
            </a:r>
            <a:r>
              <a:rPr lang="en-US" altLang="en-US" sz="1100" noProof="0" dirty="0" smtClean="0">
                <a:latin typeface="Arial" panose="020B0604020202020204" pitchFamily="34" charset="0"/>
              </a:rPr>
              <a:t>MV/cm, focused peak electric field strength. The generated THz pulse is perfectly single-cycle,  and it remains nearly single-cycle after focusing, too. This pulse shape is very important and advantageous in case of THz driven particle acceleration.  </a:t>
            </a:r>
            <a:endParaRPr lang="en-US" altLang="en-US" sz="1100" noProof="0" dirty="0">
              <a:latin typeface="Arial" panose="020B0604020202020204" pitchFamily="34" charset="0"/>
            </a:endParaRPr>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30</a:t>
            </a:fld>
            <a:endParaRPr lang="hu-HU"/>
          </a:p>
        </p:txBody>
      </p:sp>
    </p:spTree>
    <p:extLst>
      <p:ext uri="{BB962C8B-B14F-4D97-AF65-F5344CB8AC3E}">
        <p14:creationId xmlns:p14="http://schemas.microsoft.com/office/powerpoint/2010/main" val="3025141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defTabSz="914317" eaLnBrk="1" hangingPunct="1"/>
            <a:r>
              <a:rPr lang="en-US" altLang="en-US" sz="1100" noProof="0" dirty="0" smtClean="0">
                <a:latin typeface="Arial" panose="020B0604020202020204" pitchFamily="34" charset="0"/>
              </a:rPr>
              <a:t>THz pulses having electric field strength on the range o</a:t>
            </a:r>
            <a:r>
              <a:rPr lang="hu-HU" altLang="en-US" sz="1100" noProof="0" dirty="0" smtClean="0">
                <a:latin typeface="Arial" panose="020B0604020202020204" pitchFamily="34" charset="0"/>
              </a:rPr>
              <a:t>f</a:t>
            </a:r>
            <a:r>
              <a:rPr lang="en-US" altLang="en-US" sz="1100" noProof="0" dirty="0" smtClean="0">
                <a:latin typeface="Arial" panose="020B0604020202020204" pitchFamily="34" charset="0"/>
              </a:rPr>
              <a:t> MV/cm or above have very important and interesting application possibilities. </a:t>
            </a:r>
          </a:p>
          <a:p>
            <a:pPr defTabSz="914317" eaLnBrk="1" hangingPunct="1"/>
            <a:r>
              <a:rPr lang="en-US" altLang="en-US" sz="1100" noProof="0" dirty="0" smtClean="0">
                <a:latin typeface="Arial" panose="020B0604020202020204" pitchFamily="34" charset="0"/>
              </a:rPr>
              <a:t>Just mentioning a few: According to numerical simulations both increasing the generation efficiency and the cut-off frequency of HHG is possible by applying intense THz pulses. Field-free orientation of molecules </a:t>
            </a:r>
            <a:r>
              <a:rPr lang="hu-HU" altLang="en-US" sz="1100" noProof="0" dirty="0" err="1" smtClean="0">
                <a:latin typeface="Arial" panose="020B0604020202020204" pitchFamily="34" charset="0"/>
              </a:rPr>
              <a:t>by</a:t>
            </a:r>
            <a:r>
              <a:rPr lang="hu-HU" altLang="en-US" sz="1100" noProof="0" dirty="0" smtClean="0">
                <a:latin typeface="Arial" panose="020B0604020202020204" pitchFamily="34" charset="0"/>
              </a:rPr>
              <a:t> </a:t>
            </a:r>
            <a:r>
              <a:rPr lang="hu-HU" altLang="en-US" sz="1100" noProof="0" dirty="0" err="1" smtClean="0">
                <a:latin typeface="Arial" panose="020B0604020202020204" pitchFamily="34" charset="0"/>
              </a:rPr>
              <a:t>THz</a:t>
            </a:r>
            <a:r>
              <a:rPr lang="hu-HU" altLang="en-US" sz="1100" noProof="0" dirty="0" smtClean="0">
                <a:latin typeface="Arial" panose="020B0604020202020204" pitchFamily="34" charset="0"/>
              </a:rPr>
              <a:t> </a:t>
            </a:r>
            <a:r>
              <a:rPr lang="hu-HU" altLang="en-US" sz="1100" noProof="0" dirty="0" err="1" smtClean="0">
                <a:latin typeface="Arial" panose="020B0604020202020204" pitchFamily="34" charset="0"/>
              </a:rPr>
              <a:t>pulses</a:t>
            </a:r>
            <a:r>
              <a:rPr lang="hu-HU" altLang="en-US" sz="1100" noProof="0" dirty="0" smtClean="0">
                <a:latin typeface="Arial" panose="020B0604020202020204" pitchFamily="34" charset="0"/>
              </a:rPr>
              <a:t> </a:t>
            </a:r>
            <a:r>
              <a:rPr lang="en-US" altLang="en-US" sz="1100" noProof="0" dirty="0" smtClean="0">
                <a:latin typeface="Arial" panose="020B0604020202020204" pitchFamily="34" charset="0"/>
              </a:rPr>
              <a:t>has been experimentally demonstrated. </a:t>
            </a:r>
          </a:p>
          <a:p>
            <a:pPr defTabSz="914317" eaLnBrk="1" hangingPunct="1"/>
            <a:r>
              <a:rPr lang="en-US" altLang="en-US" sz="1100" noProof="0" dirty="0" smtClean="0">
                <a:latin typeface="Arial" panose="020B0604020202020204" pitchFamily="34" charset="0"/>
              </a:rPr>
              <a:t>We have proposed acceleration of electrons and protons by THz pulses. THz electron gun and electron acceleration has been demonstrated by the group of Prof. </a:t>
            </a:r>
            <a:r>
              <a:rPr lang="en-US" altLang="en-US" sz="1100" noProof="0" dirty="0" err="1" smtClean="0">
                <a:latin typeface="Arial" panose="020B0604020202020204" pitchFamily="34" charset="0"/>
              </a:rPr>
              <a:t>Kaertner</a:t>
            </a:r>
            <a:r>
              <a:rPr lang="en-US" altLang="en-US" sz="1100" noProof="0" dirty="0" smtClean="0">
                <a:latin typeface="Arial" panose="020B0604020202020204" pitchFamily="34" charset="0"/>
              </a:rPr>
              <a:t>. THz driven IFEL based electron manipulator has been also demonstrated. We proposed a THz driven electron gun – accelerator set up to accelerate electrons up to relativistic energy. A source of very unique </a:t>
            </a:r>
            <a:r>
              <a:rPr lang="en-US" altLang="en-US" sz="1100" noProof="0" dirty="0" err="1" smtClean="0">
                <a:latin typeface="Arial" panose="020B0604020202020204" pitchFamily="34" charset="0"/>
              </a:rPr>
              <a:t>attosecond</a:t>
            </a:r>
            <a:r>
              <a:rPr lang="en-US" altLang="en-US" sz="1100" noProof="0" dirty="0" smtClean="0">
                <a:latin typeface="Arial" panose="020B0604020202020204" pitchFamily="34" charset="0"/>
              </a:rPr>
              <a:t> pulses with CEP stability has been suggested.  </a:t>
            </a:r>
            <a:endParaRPr lang="en-US" altLang="en-US" sz="1100" noProof="0" dirty="0">
              <a:latin typeface="Arial" panose="020B0604020202020204" pitchFamily="34" charset="0"/>
            </a:endParaRPr>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31</a:t>
            </a:fld>
            <a:endParaRPr lang="hu-HU"/>
          </a:p>
        </p:txBody>
      </p:sp>
    </p:spTree>
    <p:extLst>
      <p:ext uri="{BB962C8B-B14F-4D97-AF65-F5344CB8AC3E}">
        <p14:creationId xmlns:p14="http://schemas.microsoft.com/office/powerpoint/2010/main" val="2103001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r>
              <a:rPr lang="hu-HU" dirty="0" smtClean="0"/>
              <a:t>A nagyenergiájú lézerforrások (mind pumpa</a:t>
            </a:r>
            <a:r>
              <a:rPr lang="hu-HU" baseline="0" dirty="0" smtClean="0"/>
              <a:t> mind belőlük előállító impulzusokon keresztül) </a:t>
            </a:r>
            <a:r>
              <a:rPr lang="hu-HU" dirty="0" smtClean="0"/>
              <a:t>lehetővé</a:t>
            </a:r>
            <a:r>
              <a:rPr lang="hu-HU" baseline="0" dirty="0" smtClean="0"/>
              <a:t> tették részecskék manipulálását gyorsítását az elmúlt évek során a </a:t>
            </a:r>
            <a:r>
              <a:rPr lang="hu-HU" baseline="0" dirty="0" err="1" smtClean="0"/>
              <a:t>THz-es</a:t>
            </a:r>
            <a:r>
              <a:rPr lang="hu-HU" baseline="0" dirty="0" smtClean="0"/>
              <a:t> tartományon.</a:t>
            </a:r>
          </a:p>
          <a:p>
            <a:endParaRPr lang="hu-HU" baseline="0" dirty="0" smtClean="0"/>
          </a:p>
          <a:p>
            <a:r>
              <a:rPr lang="hu-HU" baseline="0" dirty="0" err="1" smtClean="0"/>
              <a:t>Pl</a:t>
            </a:r>
            <a:r>
              <a:rPr lang="hu-HU" baseline="0" dirty="0" smtClean="0"/>
              <a:t> protonokét, melyek közül egy friss tanulmány alapján </a:t>
            </a:r>
            <a:r>
              <a:rPr lang="hu-HU" baseline="0" dirty="0" err="1" smtClean="0"/>
              <a:t>gas</a:t>
            </a:r>
            <a:r>
              <a:rPr lang="hu-HU" baseline="0" dirty="0" smtClean="0"/>
              <a:t> </a:t>
            </a:r>
            <a:r>
              <a:rPr lang="hu-HU" baseline="0" dirty="0" err="1" smtClean="0"/>
              <a:t>jet-be</a:t>
            </a:r>
            <a:r>
              <a:rPr lang="hu-HU" baseline="0" dirty="0" smtClean="0"/>
              <a:t> fókuszált intenzív </a:t>
            </a:r>
            <a:r>
              <a:rPr lang="hu-HU" baseline="0" dirty="0" err="1" smtClean="0"/>
              <a:t>THz-es</a:t>
            </a:r>
            <a:r>
              <a:rPr lang="hu-HU" baseline="0" dirty="0" smtClean="0"/>
              <a:t> impulzus képes álló protonokat gyorsítani (közel 0.5 </a:t>
            </a:r>
            <a:r>
              <a:rPr lang="hu-HU" baseline="0" dirty="0" err="1" smtClean="0"/>
              <a:t>MeV-os</a:t>
            </a:r>
            <a:r>
              <a:rPr lang="hu-HU" baseline="0" dirty="0" smtClean="0"/>
              <a:t> energiára).</a:t>
            </a:r>
          </a:p>
          <a:p>
            <a:r>
              <a:rPr lang="hu-HU" baseline="0" dirty="0" smtClean="0"/>
              <a:t>Vagy </a:t>
            </a:r>
            <a:r>
              <a:rPr lang="hu-HU" baseline="0" dirty="0" err="1" smtClean="0"/>
              <a:t>pl</a:t>
            </a:r>
            <a:r>
              <a:rPr lang="hu-HU" baseline="0" dirty="0" smtClean="0"/>
              <a:t> a protonok utógyorsítását is megvalósítható </a:t>
            </a:r>
            <a:r>
              <a:rPr lang="hu-HU" baseline="0" dirty="0" err="1" smtClean="0"/>
              <a:t>THz-es</a:t>
            </a:r>
            <a:r>
              <a:rPr lang="hu-HU" baseline="0" dirty="0" smtClean="0"/>
              <a:t> impulzusokkal (mely során </a:t>
            </a:r>
            <a:r>
              <a:rPr lang="hu-HU" baseline="0" dirty="0" err="1" smtClean="0"/>
              <a:t>eveneszcens</a:t>
            </a:r>
            <a:r>
              <a:rPr lang="hu-HU" baseline="0" dirty="0" smtClean="0"/>
              <a:t> tér alakul ki LN párok között). </a:t>
            </a:r>
          </a:p>
          <a:p>
            <a:endParaRPr lang="hu-HU" baseline="0" dirty="0" smtClean="0"/>
          </a:p>
          <a:p>
            <a:r>
              <a:rPr lang="hu-HU" baseline="0" dirty="0" smtClean="0"/>
              <a:t>De az elmúlt 4 év fő irányvonalát az elektrongyorsítás határozta meg.</a:t>
            </a:r>
          </a:p>
          <a:p>
            <a:r>
              <a:rPr lang="hu-HU" baseline="0" dirty="0" smtClean="0"/>
              <a:t>Ennek a területnek az alapjait egy </a:t>
            </a:r>
            <a:r>
              <a:rPr lang="hu-HU" baseline="0" dirty="0" err="1" smtClean="0"/>
              <a:t>arXiv</a:t>
            </a:r>
            <a:r>
              <a:rPr lang="hu-HU" baseline="0" dirty="0" smtClean="0"/>
              <a:t> cikk fektette le, amelyet számos friss, új és kísérleti megvalósítás követett. Ezen kutatások főbb vezetője Franz </a:t>
            </a:r>
            <a:r>
              <a:rPr lang="hu-HU" baseline="0" dirty="0" err="1" smtClean="0"/>
              <a:t>Kartner</a:t>
            </a:r>
            <a:r>
              <a:rPr lang="hu-HU" baseline="0" dirty="0" smtClean="0"/>
              <a:t>.</a:t>
            </a:r>
          </a:p>
          <a:p>
            <a:r>
              <a:rPr lang="hu-HU" baseline="0" dirty="0" smtClean="0"/>
              <a:t>Ilyen elrendezés </a:t>
            </a:r>
            <a:r>
              <a:rPr lang="hu-HU" baseline="0" dirty="0" err="1" smtClean="0"/>
              <a:t>pl</a:t>
            </a:r>
            <a:r>
              <a:rPr lang="hu-HU" baseline="0" dirty="0" smtClean="0"/>
              <a:t> a vákuumos elektronágyú, mely során hullámvezető segítségével megtöbbszörözik a térerősséget és vezetik az elektronforrás útjába, ahol már előre gyorsított elektronokat tovább gyorsítanak. Ilyen elrendezéssel már kísérletileg is megvalósultak az első tesztkísérletek és több </a:t>
            </a:r>
            <a:r>
              <a:rPr lang="hu-HU" baseline="0" dirty="0" err="1" smtClean="0"/>
              <a:t>keV</a:t>
            </a:r>
            <a:r>
              <a:rPr lang="hu-HU" baseline="0" dirty="0" smtClean="0"/>
              <a:t> gyorsítást sikerült elérni.</a:t>
            </a:r>
          </a:p>
          <a:p>
            <a:endParaRPr lang="hu-HU" baseline="0" dirty="0" smtClean="0"/>
          </a:p>
          <a:p>
            <a:r>
              <a:rPr lang="hu-HU" baseline="0" dirty="0" smtClean="0"/>
              <a:t>Annak a célnak az érdekében, hogy az elektronok elérjék a </a:t>
            </a:r>
            <a:r>
              <a:rPr lang="hu-HU" baseline="0" dirty="0" err="1" smtClean="0"/>
              <a:t>MeV-os</a:t>
            </a:r>
            <a:r>
              <a:rPr lang="hu-HU" baseline="0" dirty="0" smtClean="0"/>
              <a:t> cikket megalakult a </a:t>
            </a:r>
            <a:r>
              <a:rPr lang="hu-HU" baseline="0" dirty="0" err="1" smtClean="0"/>
              <a:t>THz-based</a:t>
            </a:r>
            <a:r>
              <a:rPr lang="hu-HU" baseline="0" dirty="0" smtClean="0"/>
              <a:t> </a:t>
            </a:r>
            <a:r>
              <a:rPr lang="hu-HU" baseline="0" dirty="0" err="1" smtClean="0"/>
              <a:t>linac</a:t>
            </a:r>
            <a:r>
              <a:rPr lang="hu-HU" baseline="0" dirty="0" smtClean="0"/>
              <a:t>.</a:t>
            </a:r>
          </a:p>
          <a:p>
            <a:endParaRPr lang="hu-HU" baseline="0" dirty="0" smtClean="0"/>
          </a:p>
          <a:p>
            <a:r>
              <a:rPr lang="hu-HU" baseline="0" dirty="0" smtClean="0"/>
              <a:t>Az utolsó fő eljárás pedig a DLA, melynek fő kutatója </a:t>
            </a:r>
            <a:r>
              <a:rPr lang="hu-HU" baseline="0" dirty="0" err="1" smtClean="0"/>
              <a:t>Carlsten</a:t>
            </a:r>
            <a:r>
              <a:rPr lang="hu-HU" baseline="0" dirty="0" smtClean="0"/>
              <a:t> </a:t>
            </a:r>
            <a:r>
              <a:rPr lang="hu-HU" baseline="0" dirty="0" err="1" smtClean="0"/>
              <a:t>Welsch</a:t>
            </a:r>
            <a:r>
              <a:rPr lang="hu-HU" baseline="0" dirty="0" smtClean="0"/>
              <a:t>, akik a szokásos/hagyományos dielektrikumos struktúrát </a:t>
            </a:r>
            <a:r>
              <a:rPr lang="hu-HU" baseline="0" dirty="0" err="1" smtClean="0"/>
              <a:t>THz-es</a:t>
            </a:r>
            <a:r>
              <a:rPr lang="hu-HU" baseline="0" dirty="0" smtClean="0"/>
              <a:t> tartományban is vizsgálták.</a:t>
            </a:r>
          </a:p>
          <a:p>
            <a:endParaRPr lang="hu-HU" baseline="0" dirty="0" smtClean="0"/>
          </a:p>
          <a:p>
            <a:r>
              <a:rPr lang="hu-HU" baseline="0" dirty="0" smtClean="0"/>
              <a:t>Ezen elméleti és kísérleti megvalósításoknak alapjául az szolgál, hogy az elmúlt évtizedben a </a:t>
            </a:r>
            <a:r>
              <a:rPr lang="hu-HU" baseline="0" dirty="0" err="1" smtClean="0"/>
              <a:t>THz-es</a:t>
            </a:r>
            <a:r>
              <a:rPr lang="hu-HU" baseline="0" dirty="0" smtClean="0"/>
              <a:t> impulzusok energiája 7 nagyságrendet növekedett. </a:t>
            </a:r>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2A654-9950-4846-8D01-3D63537D45FF}"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5440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r>
              <a:rPr lang="hu-HU" dirty="0" smtClean="0"/>
              <a:t>A nagyenergiájú lézerforrások (mind pumpa</a:t>
            </a:r>
            <a:r>
              <a:rPr lang="hu-HU" baseline="0" dirty="0" smtClean="0"/>
              <a:t> mind belőlük előállító impulzusokon keresztül) </a:t>
            </a:r>
            <a:r>
              <a:rPr lang="hu-HU" dirty="0" smtClean="0"/>
              <a:t>lehetővé</a:t>
            </a:r>
            <a:r>
              <a:rPr lang="hu-HU" baseline="0" dirty="0" smtClean="0"/>
              <a:t> tették részecskék manipulálását gyorsítását az elmúlt évek során a </a:t>
            </a:r>
            <a:r>
              <a:rPr lang="hu-HU" baseline="0" dirty="0" err="1" smtClean="0"/>
              <a:t>THz-es</a:t>
            </a:r>
            <a:r>
              <a:rPr lang="hu-HU" baseline="0" dirty="0" smtClean="0"/>
              <a:t> tartományon.</a:t>
            </a:r>
          </a:p>
          <a:p>
            <a:endParaRPr lang="hu-HU" baseline="0" dirty="0" smtClean="0"/>
          </a:p>
          <a:p>
            <a:r>
              <a:rPr lang="hu-HU" baseline="0" dirty="0" err="1" smtClean="0"/>
              <a:t>Pl</a:t>
            </a:r>
            <a:r>
              <a:rPr lang="hu-HU" baseline="0" dirty="0" smtClean="0"/>
              <a:t> protonokét, melyek közül egy friss tanulmány alapján </a:t>
            </a:r>
            <a:r>
              <a:rPr lang="hu-HU" baseline="0" dirty="0" err="1" smtClean="0"/>
              <a:t>gas</a:t>
            </a:r>
            <a:r>
              <a:rPr lang="hu-HU" baseline="0" dirty="0" smtClean="0"/>
              <a:t> </a:t>
            </a:r>
            <a:r>
              <a:rPr lang="hu-HU" baseline="0" dirty="0" err="1" smtClean="0"/>
              <a:t>jet-be</a:t>
            </a:r>
            <a:r>
              <a:rPr lang="hu-HU" baseline="0" dirty="0" smtClean="0"/>
              <a:t> fókuszált intenzív </a:t>
            </a:r>
            <a:r>
              <a:rPr lang="hu-HU" baseline="0" dirty="0" err="1" smtClean="0"/>
              <a:t>THz-es</a:t>
            </a:r>
            <a:r>
              <a:rPr lang="hu-HU" baseline="0" dirty="0" smtClean="0"/>
              <a:t> impulzus képes álló protonokat gyorsítani (közel 0.5 </a:t>
            </a:r>
            <a:r>
              <a:rPr lang="hu-HU" baseline="0" dirty="0" err="1" smtClean="0"/>
              <a:t>MeV-os</a:t>
            </a:r>
            <a:r>
              <a:rPr lang="hu-HU" baseline="0" dirty="0" smtClean="0"/>
              <a:t> energiára).</a:t>
            </a:r>
          </a:p>
          <a:p>
            <a:r>
              <a:rPr lang="hu-HU" baseline="0" dirty="0" smtClean="0"/>
              <a:t>Vagy </a:t>
            </a:r>
            <a:r>
              <a:rPr lang="hu-HU" baseline="0" dirty="0" err="1" smtClean="0"/>
              <a:t>pl</a:t>
            </a:r>
            <a:r>
              <a:rPr lang="hu-HU" baseline="0" dirty="0" smtClean="0"/>
              <a:t> a protonok utógyorsítását is megvalósítható </a:t>
            </a:r>
            <a:r>
              <a:rPr lang="hu-HU" baseline="0" dirty="0" err="1" smtClean="0"/>
              <a:t>THz-es</a:t>
            </a:r>
            <a:r>
              <a:rPr lang="hu-HU" baseline="0" dirty="0" smtClean="0"/>
              <a:t> impulzusokkal (mely során </a:t>
            </a:r>
            <a:r>
              <a:rPr lang="hu-HU" baseline="0" dirty="0" err="1" smtClean="0"/>
              <a:t>eveneszcens</a:t>
            </a:r>
            <a:r>
              <a:rPr lang="hu-HU" baseline="0" dirty="0" smtClean="0"/>
              <a:t> tér alakul ki LN párok között). </a:t>
            </a:r>
          </a:p>
          <a:p>
            <a:endParaRPr lang="hu-HU" baseline="0" dirty="0" smtClean="0"/>
          </a:p>
          <a:p>
            <a:r>
              <a:rPr lang="hu-HU" baseline="0" dirty="0" smtClean="0"/>
              <a:t>De az elmúlt 4 év fő irányvonalát az elektrongyorsítás határozta meg.</a:t>
            </a:r>
          </a:p>
          <a:p>
            <a:r>
              <a:rPr lang="hu-HU" baseline="0" dirty="0" smtClean="0"/>
              <a:t>Ennek a területnek az alapjait egy </a:t>
            </a:r>
            <a:r>
              <a:rPr lang="hu-HU" baseline="0" dirty="0" err="1" smtClean="0"/>
              <a:t>arXiv</a:t>
            </a:r>
            <a:r>
              <a:rPr lang="hu-HU" baseline="0" dirty="0" smtClean="0"/>
              <a:t> cikk fektette le, amelyet számos friss, új és kísérleti megvalósítás követett. Ezen kutatások főbb vezetője Franz </a:t>
            </a:r>
            <a:r>
              <a:rPr lang="hu-HU" baseline="0" dirty="0" err="1" smtClean="0"/>
              <a:t>Kartner</a:t>
            </a:r>
            <a:r>
              <a:rPr lang="hu-HU" baseline="0" dirty="0" smtClean="0"/>
              <a:t>.</a:t>
            </a:r>
          </a:p>
          <a:p>
            <a:r>
              <a:rPr lang="hu-HU" baseline="0" dirty="0" smtClean="0"/>
              <a:t>Ilyen elrendezés </a:t>
            </a:r>
            <a:r>
              <a:rPr lang="hu-HU" baseline="0" dirty="0" err="1" smtClean="0"/>
              <a:t>pl</a:t>
            </a:r>
            <a:r>
              <a:rPr lang="hu-HU" baseline="0" dirty="0" smtClean="0"/>
              <a:t> a vákuumos elektronágyú, mely során hullámvezető segítségével megtöbbszörözik a térerősséget és vezetik az elektronforrás útjába, ahol már előre gyorsított elektronokat tovább gyorsítanak. Ilyen elrendezéssel már kísérletileg is megvalósultak az első tesztkísérletek és több </a:t>
            </a:r>
            <a:r>
              <a:rPr lang="hu-HU" baseline="0" dirty="0" err="1" smtClean="0"/>
              <a:t>keV</a:t>
            </a:r>
            <a:r>
              <a:rPr lang="hu-HU" baseline="0" dirty="0" smtClean="0"/>
              <a:t> gyorsítást sikerült elérni.</a:t>
            </a:r>
          </a:p>
          <a:p>
            <a:endParaRPr lang="hu-HU" baseline="0" dirty="0" smtClean="0"/>
          </a:p>
          <a:p>
            <a:r>
              <a:rPr lang="hu-HU" baseline="0" dirty="0" smtClean="0"/>
              <a:t>Annak a célnak az érdekében, hogy az elektronok elérjék a </a:t>
            </a:r>
            <a:r>
              <a:rPr lang="hu-HU" baseline="0" dirty="0" err="1" smtClean="0"/>
              <a:t>MeV-os</a:t>
            </a:r>
            <a:r>
              <a:rPr lang="hu-HU" baseline="0" dirty="0" smtClean="0"/>
              <a:t> cikket megalakult a </a:t>
            </a:r>
            <a:r>
              <a:rPr lang="hu-HU" baseline="0" dirty="0" err="1" smtClean="0"/>
              <a:t>THz-based</a:t>
            </a:r>
            <a:r>
              <a:rPr lang="hu-HU" baseline="0" dirty="0" smtClean="0"/>
              <a:t> </a:t>
            </a:r>
            <a:r>
              <a:rPr lang="hu-HU" baseline="0" dirty="0" err="1" smtClean="0"/>
              <a:t>linac</a:t>
            </a:r>
            <a:r>
              <a:rPr lang="hu-HU" baseline="0" dirty="0" smtClean="0"/>
              <a:t>.</a:t>
            </a:r>
          </a:p>
          <a:p>
            <a:endParaRPr lang="hu-HU" baseline="0" dirty="0" smtClean="0"/>
          </a:p>
          <a:p>
            <a:r>
              <a:rPr lang="hu-HU" baseline="0" dirty="0" smtClean="0"/>
              <a:t>Az utolsó fő eljárás pedig a DLA, melynek fő kutatója </a:t>
            </a:r>
            <a:r>
              <a:rPr lang="hu-HU" baseline="0" dirty="0" err="1" smtClean="0"/>
              <a:t>Carlsten</a:t>
            </a:r>
            <a:r>
              <a:rPr lang="hu-HU" baseline="0" dirty="0" smtClean="0"/>
              <a:t> </a:t>
            </a:r>
            <a:r>
              <a:rPr lang="hu-HU" baseline="0" dirty="0" err="1" smtClean="0"/>
              <a:t>Welsch</a:t>
            </a:r>
            <a:r>
              <a:rPr lang="hu-HU" baseline="0" dirty="0" smtClean="0"/>
              <a:t>, akik a szokásos/hagyományos dielektrikumos struktúrát </a:t>
            </a:r>
            <a:r>
              <a:rPr lang="hu-HU" baseline="0" dirty="0" err="1" smtClean="0"/>
              <a:t>THz-es</a:t>
            </a:r>
            <a:r>
              <a:rPr lang="hu-HU" baseline="0" dirty="0" smtClean="0"/>
              <a:t> tartományban is vizsgálták.</a:t>
            </a:r>
          </a:p>
          <a:p>
            <a:endParaRPr lang="hu-HU" baseline="0" dirty="0" smtClean="0"/>
          </a:p>
          <a:p>
            <a:r>
              <a:rPr lang="hu-HU" baseline="0" dirty="0" smtClean="0"/>
              <a:t>Ezen elméleti és kísérleti megvalósításoknak alapjául az szolgál, hogy az elmúlt évtizedben a </a:t>
            </a:r>
            <a:r>
              <a:rPr lang="hu-HU" baseline="0" dirty="0" err="1" smtClean="0"/>
              <a:t>THz-es</a:t>
            </a:r>
            <a:r>
              <a:rPr lang="hu-HU" baseline="0" dirty="0" smtClean="0"/>
              <a:t> impulzusok energiája 7 nagyságrendet növekedett. </a:t>
            </a:r>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2A654-9950-4846-8D01-3D63537D45FF}"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0284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021138"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itchFamily="18" charset="0"/>
              <a:buNone/>
            </a:pPr>
            <a:fld id="{F8C9F308-78CF-4B55-A32B-3A5BC384BAC1}" type="slidenum">
              <a:rPr lang="en-US" altLang="hu-HU"/>
              <a:pPr>
                <a:buClr>
                  <a:srgbClr val="000000"/>
                </a:buClr>
                <a:buSzPct val="100000"/>
                <a:buFont typeface="Times New Roman" pitchFamily="18" charset="0"/>
                <a:buNone/>
              </a:pPr>
              <a:t>34</a:t>
            </a:fld>
            <a:endParaRPr lang="en-US" altLang="hu-HU"/>
          </a:p>
        </p:txBody>
      </p:sp>
      <p:sp>
        <p:nvSpPr>
          <p:cNvPr id="35843"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9" tIns="47319" rIns="94639" bIns="47319" anchor="b"/>
          <a:lstStyle>
            <a:lvl1pPr defTabSz="947738" eaLnBrk="0" hangingPunct="0">
              <a:defRPr>
                <a:solidFill>
                  <a:schemeClr val="bg1"/>
                </a:solidFill>
                <a:latin typeface="Arial" charset="0"/>
                <a:ea typeface="Microsoft YaHei" pitchFamily="34" charset="-122"/>
              </a:defRPr>
            </a:lvl1pPr>
            <a:lvl2pPr defTabSz="947738" eaLnBrk="0" hangingPunct="0">
              <a:defRPr>
                <a:solidFill>
                  <a:schemeClr val="bg1"/>
                </a:solidFill>
                <a:latin typeface="Arial" charset="0"/>
                <a:ea typeface="Microsoft YaHei" pitchFamily="34" charset="-122"/>
              </a:defRPr>
            </a:lvl2pPr>
            <a:lvl3pPr defTabSz="947738" eaLnBrk="0" hangingPunct="0">
              <a:defRPr>
                <a:solidFill>
                  <a:schemeClr val="bg1"/>
                </a:solidFill>
                <a:latin typeface="Arial" charset="0"/>
                <a:ea typeface="Microsoft YaHei" pitchFamily="34" charset="-122"/>
              </a:defRPr>
            </a:lvl3pPr>
            <a:lvl4pPr defTabSz="947738" eaLnBrk="0" hangingPunct="0">
              <a:defRPr>
                <a:solidFill>
                  <a:schemeClr val="bg1"/>
                </a:solidFill>
                <a:latin typeface="Arial" charset="0"/>
                <a:ea typeface="Microsoft YaHei" pitchFamily="34" charset="-122"/>
              </a:defRPr>
            </a:lvl4pPr>
            <a:lvl5pPr defTabSz="947738" eaLnBrk="0" hangingPunct="0">
              <a:defRPr>
                <a:solidFill>
                  <a:schemeClr val="bg1"/>
                </a:solidFill>
                <a:latin typeface="Arial" charset="0"/>
                <a:ea typeface="Microsoft YaHei" pitchFamily="34" charset="-122"/>
              </a:defRPr>
            </a:lvl5pPr>
            <a:lvl6pPr marL="2514600" indent="-228600" defTabSz="947738" eaLnBrk="0" fontAlgn="base" hangingPunct="0">
              <a:spcBef>
                <a:spcPct val="0"/>
              </a:spcBef>
              <a:spcAft>
                <a:spcPct val="0"/>
              </a:spcAft>
              <a:defRPr>
                <a:solidFill>
                  <a:schemeClr val="bg1"/>
                </a:solidFill>
                <a:latin typeface="Arial" charset="0"/>
                <a:ea typeface="Microsoft YaHei" pitchFamily="34" charset="-122"/>
              </a:defRPr>
            </a:lvl6pPr>
            <a:lvl7pPr marL="2971800" indent="-228600" defTabSz="947738" eaLnBrk="0" fontAlgn="base" hangingPunct="0">
              <a:spcBef>
                <a:spcPct val="0"/>
              </a:spcBef>
              <a:spcAft>
                <a:spcPct val="0"/>
              </a:spcAft>
              <a:defRPr>
                <a:solidFill>
                  <a:schemeClr val="bg1"/>
                </a:solidFill>
                <a:latin typeface="Arial" charset="0"/>
                <a:ea typeface="Microsoft YaHei" pitchFamily="34" charset="-122"/>
              </a:defRPr>
            </a:lvl7pPr>
            <a:lvl8pPr marL="3429000" indent="-228600" defTabSz="947738" eaLnBrk="0" fontAlgn="base" hangingPunct="0">
              <a:spcBef>
                <a:spcPct val="0"/>
              </a:spcBef>
              <a:spcAft>
                <a:spcPct val="0"/>
              </a:spcAft>
              <a:defRPr>
                <a:solidFill>
                  <a:schemeClr val="bg1"/>
                </a:solidFill>
                <a:latin typeface="Arial" charset="0"/>
                <a:ea typeface="Microsoft YaHei" pitchFamily="34" charset="-122"/>
              </a:defRPr>
            </a:lvl8pPr>
            <a:lvl9pPr marL="3886200" indent="-228600" defTabSz="947738" eaLnBrk="0" fontAlgn="base" hangingPunct="0">
              <a:spcBef>
                <a:spcPct val="0"/>
              </a:spcBef>
              <a:spcAft>
                <a:spcPct val="0"/>
              </a:spcAft>
              <a:defRPr>
                <a:solidFill>
                  <a:schemeClr val="bg1"/>
                </a:solidFill>
                <a:latin typeface="Arial" charset="0"/>
                <a:ea typeface="Microsoft YaHei" pitchFamily="34" charset="-122"/>
              </a:defRPr>
            </a:lvl9pPr>
          </a:lstStyle>
          <a:p>
            <a:pPr algn="r" eaLnBrk="1" hangingPunct="1">
              <a:buClr>
                <a:srgbClr val="000000"/>
              </a:buClr>
              <a:buSzPct val="100000"/>
              <a:buFont typeface="Times New Roman" pitchFamily="18" charset="0"/>
              <a:buNone/>
            </a:pPr>
            <a:fld id="{A6F6071B-A823-4253-A589-67C94B09D04F}" type="slidenum">
              <a:rPr lang="hu-HU" altLang="hu-HU" sz="1200">
                <a:solidFill>
                  <a:schemeClr val="tx1"/>
                </a:solidFill>
              </a:rPr>
              <a:pPr algn="r" eaLnBrk="1" hangingPunct="1">
                <a:buClr>
                  <a:srgbClr val="000000"/>
                </a:buClr>
                <a:buSzPct val="100000"/>
                <a:buFont typeface="Times New Roman" pitchFamily="18" charset="0"/>
                <a:buNone/>
              </a:pPr>
              <a:t>34</a:t>
            </a:fld>
            <a:endParaRPr lang="hu-HU" altLang="hu-HU" sz="1200">
              <a:solidFill>
                <a:schemeClr val="tx1"/>
              </a:solidFill>
            </a:endParaRPr>
          </a:p>
        </p:txBody>
      </p:sp>
      <p:sp>
        <p:nvSpPr>
          <p:cNvPr id="35844" name="Rectangle 2"/>
          <p:cNvSpPr>
            <a:spLocks noGrp="1" noRot="1" noChangeAspect="1" noChangeArrowheads="1" noTextEdit="1"/>
          </p:cNvSpPr>
          <p:nvPr>
            <p:ph type="sldImg"/>
          </p:nvPr>
        </p:nvSpPr>
        <p:spPr>
          <a:xfrm>
            <a:off x="992188" y="768350"/>
            <a:ext cx="5114925" cy="3836988"/>
          </a:xfrm>
        </p:spPr>
      </p:sp>
      <p:sp>
        <p:nvSpPr>
          <p:cNvPr id="35845"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lIns="94639" tIns="47319" rIns="94639" bIns="47319"/>
          <a:lstStyle/>
          <a:p>
            <a:r>
              <a:rPr lang="en-US" noProof="0" dirty="0" smtClean="0"/>
              <a:t>The THz-driven evanescent-wave proton post-accelerator consists of two symmetrically arranged identical dielectric prisms with high index of refraction. The accelerating evanescent field in the gap is generated by two identical synchronized THz pulses, both arriving on the vacuum-dielectric interfaces at the same angle of incidence, which is larger than the critical angle. Protons with an initial velocity  in the x  direction enter the vacuum gap.</a:t>
            </a:r>
          </a:p>
          <a:p>
            <a:endParaRPr lang="en-US" altLang="hu-HU" noProof="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defTabSz="914317" eaLnBrk="1" hangingPunct="1"/>
            <a:r>
              <a:rPr lang="en-US" altLang="en-US" sz="1100" noProof="0" dirty="0" smtClean="0">
                <a:latin typeface="Arial" panose="020B0604020202020204" pitchFamily="34" charset="0"/>
              </a:rPr>
              <a:t>This slide shows the main parts of a THz driven electron accelerator. It contains an electron gun and an accelerator. Both are driven by four single-cycle THz pulses with 0.5 </a:t>
            </a:r>
            <a:r>
              <a:rPr lang="en-US" altLang="en-US" sz="1100" noProof="0" dirty="0" err="1" smtClean="0">
                <a:latin typeface="Arial" panose="020B0604020202020204" pitchFamily="34" charset="0"/>
              </a:rPr>
              <a:t>mJ</a:t>
            </a:r>
            <a:r>
              <a:rPr lang="en-US" altLang="en-US" sz="1100" noProof="0" dirty="0" smtClean="0">
                <a:latin typeface="Arial" panose="020B0604020202020204" pitchFamily="34" charset="0"/>
              </a:rPr>
              <a:t> energy, each. A pair of small energy THz pulses are used for longitudinal compression of the electron bunch. According to the numerical simulation such only 5 cm long set-up is able to generate electron bunches </a:t>
            </a:r>
            <a:r>
              <a:rPr lang="hu-HU" altLang="en-US" sz="1100" noProof="0" dirty="0" err="1" smtClean="0">
                <a:latin typeface="Arial" panose="020B0604020202020204" pitchFamily="34" charset="0"/>
              </a:rPr>
              <a:t>with</a:t>
            </a:r>
            <a:r>
              <a:rPr lang="hu-HU" altLang="en-US" sz="1100" noProof="0" dirty="0" smtClean="0">
                <a:latin typeface="Arial" panose="020B0604020202020204" pitchFamily="34" charset="0"/>
              </a:rPr>
              <a:t> 3</a:t>
            </a:r>
            <a:r>
              <a:rPr lang="en-US" altLang="en-US" sz="1100" noProof="0" dirty="0" smtClean="0">
                <a:latin typeface="Arial" panose="020B0604020202020204" pitchFamily="34" charset="0"/>
              </a:rPr>
              <a:t>40 </a:t>
            </a:r>
            <a:r>
              <a:rPr lang="en-US" altLang="en-US" sz="1100" noProof="0" dirty="0" err="1" smtClean="0">
                <a:latin typeface="Arial" panose="020B0604020202020204" pitchFamily="34" charset="0"/>
              </a:rPr>
              <a:t>keV</a:t>
            </a:r>
            <a:r>
              <a:rPr lang="en-US" altLang="en-US" sz="1100" noProof="0" dirty="0" smtClean="0">
                <a:latin typeface="Arial" panose="020B0604020202020204" pitchFamily="34" charset="0"/>
              </a:rPr>
              <a:t> energy, 3.2 % relative energy spread, shorter than 100 fs </a:t>
            </a:r>
            <a:r>
              <a:rPr lang="hu-HU" altLang="en-US" sz="1100" noProof="0" dirty="0" err="1" smtClean="0">
                <a:latin typeface="Arial" panose="020B0604020202020204" pitchFamily="34" charset="0"/>
              </a:rPr>
              <a:t>bunch</a:t>
            </a:r>
            <a:r>
              <a:rPr lang="hu-HU" altLang="en-US" sz="1100" noProof="0" dirty="0" smtClean="0">
                <a:latin typeface="Arial" panose="020B0604020202020204" pitchFamily="34" charset="0"/>
              </a:rPr>
              <a:t> </a:t>
            </a:r>
            <a:r>
              <a:rPr lang="en-US" altLang="en-US" sz="1100" noProof="0" dirty="0" smtClean="0">
                <a:latin typeface="Arial" panose="020B0604020202020204" pitchFamily="34" charset="0"/>
              </a:rPr>
              <a:t>duration and smaller than </a:t>
            </a:r>
            <a:r>
              <a:rPr lang="hu-HU" altLang="en-US" sz="1100" noProof="0" dirty="0" smtClean="0">
                <a:latin typeface="Arial" panose="020B0604020202020204" pitchFamily="34" charset="0"/>
              </a:rPr>
              <a:t>4</a:t>
            </a:r>
            <a:r>
              <a:rPr lang="en-US" altLang="en-US" sz="1100" noProof="0" dirty="0" smtClean="0">
                <a:latin typeface="Arial" panose="020B0604020202020204" pitchFamily="34" charset="0"/>
              </a:rPr>
              <a:t>0 micrometer </a:t>
            </a:r>
            <a:r>
              <a:rPr lang="en-US" altLang="en-US" sz="1100" noProof="0" dirty="0" err="1" smtClean="0">
                <a:latin typeface="Arial" panose="020B0604020202020204" pitchFamily="34" charset="0"/>
              </a:rPr>
              <a:t>spotsize</a:t>
            </a:r>
            <a:r>
              <a:rPr lang="en-US" altLang="en-US" sz="1100" noProof="0" dirty="0" smtClean="0">
                <a:latin typeface="Arial" panose="020B0604020202020204" pitchFamily="34" charset="0"/>
              </a:rPr>
              <a:t>. </a:t>
            </a:r>
          </a:p>
          <a:p>
            <a:pPr defTabSz="914317" eaLnBrk="1" hangingPunct="1"/>
            <a:r>
              <a:rPr lang="en-US" altLang="en-US" sz="1100" noProof="0" dirty="0" smtClean="0">
                <a:latin typeface="Arial" panose="020B0604020202020204" pitchFamily="34" charset="0"/>
              </a:rPr>
              <a:t>Such device would be ideal for example for time resolved electron diffraction experiments.   </a:t>
            </a:r>
            <a:endParaRPr lang="en-US" altLang="en-US" sz="1100" noProof="0" dirty="0">
              <a:latin typeface="Arial" panose="020B0604020202020204" pitchFamily="34" charset="0"/>
            </a:endParaRPr>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35</a:t>
            </a:fld>
            <a:endParaRPr lang="hu-HU"/>
          </a:p>
        </p:txBody>
      </p:sp>
    </p:spTree>
    <p:extLst>
      <p:ext uri="{BB962C8B-B14F-4D97-AF65-F5344CB8AC3E}">
        <p14:creationId xmlns:p14="http://schemas.microsoft.com/office/powerpoint/2010/main" val="102455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1C8813-38AC-4B12-9CA6-048066987C0A}" type="slidenum">
              <a:rPr lang="en-US"/>
              <a:pPr/>
              <a:t>4</a:t>
            </a:fld>
            <a:endParaRPr lang="en-US"/>
          </a:p>
        </p:txBody>
      </p:sp>
      <p:sp>
        <p:nvSpPr>
          <p:cNvPr id="252930" name="Rectangle 7"/>
          <p:cNvSpPr txBox="1">
            <a:spLocks noGrp="1" noChangeArrowheads="1"/>
          </p:cNvSpPr>
          <p:nvPr/>
        </p:nvSpPr>
        <p:spPr bwMode="auto">
          <a:xfrm>
            <a:off x="4021138"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29" tIns="47314" rIns="94629" bIns="47314" anchor="b"/>
          <a:lstStyle>
            <a:lvl1pPr defTabSz="947738">
              <a:defRPr>
                <a:solidFill>
                  <a:schemeClr val="tx1"/>
                </a:solidFill>
                <a:latin typeface="Arial" charset="0"/>
                <a:cs typeface="Arial" charset="0"/>
              </a:defRPr>
            </a:lvl1pPr>
            <a:lvl2pPr marL="804863" indent="-309563" defTabSz="947738">
              <a:defRPr>
                <a:solidFill>
                  <a:schemeClr val="tx1"/>
                </a:solidFill>
                <a:latin typeface="Arial" charset="0"/>
                <a:cs typeface="Arial" charset="0"/>
              </a:defRPr>
            </a:lvl2pPr>
            <a:lvl3pPr marL="1238250" indent="-247650" defTabSz="947738">
              <a:defRPr>
                <a:solidFill>
                  <a:schemeClr val="tx1"/>
                </a:solidFill>
                <a:latin typeface="Arial" charset="0"/>
                <a:cs typeface="Arial" charset="0"/>
              </a:defRPr>
            </a:lvl3pPr>
            <a:lvl4pPr marL="1733550" indent="-247650" defTabSz="947738">
              <a:defRPr>
                <a:solidFill>
                  <a:schemeClr val="tx1"/>
                </a:solidFill>
                <a:latin typeface="Arial" charset="0"/>
                <a:cs typeface="Arial" charset="0"/>
              </a:defRPr>
            </a:lvl4pPr>
            <a:lvl5pPr marL="2228850" indent="-247650" defTabSz="947738">
              <a:defRPr>
                <a:solidFill>
                  <a:schemeClr val="tx1"/>
                </a:solidFill>
                <a:latin typeface="Arial" charset="0"/>
                <a:cs typeface="Arial" charset="0"/>
              </a:defRPr>
            </a:lvl5pPr>
            <a:lvl6pPr marL="2686050" indent="-247650" defTabSz="947738" fontAlgn="base">
              <a:spcBef>
                <a:spcPct val="0"/>
              </a:spcBef>
              <a:spcAft>
                <a:spcPct val="0"/>
              </a:spcAft>
              <a:defRPr>
                <a:solidFill>
                  <a:schemeClr val="tx1"/>
                </a:solidFill>
                <a:latin typeface="Arial" charset="0"/>
                <a:cs typeface="Arial" charset="0"/>
              </a:defRPr>
            </a:lvl6pPr>
            <a:lvl7pPr marL="3143250" indent="-247650" defTabSz="947738" fontAlgn="base">
              <a:spcBef>
                <a:spcPct val="0"/>
              </a:spcBef>
              <a:spcAft>
                <a:spcPct val="0"/>
              </a:spcAft>
              <a:defRPr>
                <a:solidFill>
                  <a:schemeClr val="tx1"/>
                </a:solidFill>
                <a:latin typeface="Arial" charset="0"/>
                <a:cs typeface="Arial" charset="0"/>
              </a:defRPr>
            </a:lvl7pPr>
            <a:lvl8pPr marL="3600450" indent="-247650" defTabSz="947738" fontAlgn="base">
              <a:spcBef>
                <a:spcPct val="0"/>
              </a:spcBef>
              <a:spcAft>
                <a:spcPct val="0"/>
              </a:spcAft>
              <a:defRPr>
                <a:solidFill>
                  <a:schemeClr val="tx1"/>
                </a:solidFill>
                <a:latin typeface="Arial" charset="0"/>
                <a:cs typeface="Arial" charset="0"/>
              </a:defRPr>
            </a:lvl8pPr>
            <a:lvl9pPr marL="4057650" indent="-247650" defTabSz="947738" fontAlgn="base">
              <a:spcBef>
                <a:spcPct val="0"/>
              </a:spcBef>
              <a:spcAft>
                <a:spcPct val="0"/>
              </a:spcAft>
              <a:defRPr>
                <a:solidFill>
                  <a:schemeClr val="tx1"/>
                </a:solidFill>
                <a:latin typeface="Arial" charset="0"/>
                <a:cs typeface="Arial" charset="0"/>
              </a:defRPr>
            </a:lvl9pPr>
          </a:lstStyle>
          <a:p>
            <a:pPr algn="r"/>
            <a:fld id="{4AD20E08-3DD4-43C8-8539-414C197BB64B}" type="slidenum">
              <a:rPr lang="hu-HU" sz="1200"/>
              <a:pPr algn="r"/>
              <a:t>4</a:t>
            </a:fld>
            <a:endParaRPr lang="hu-HU" sz="1200"/>
          </a:p>
        </p:txBody>
      </p:sp>
      <p:sp>
        <p:nvSpPr>
          <p:cNvPr id="252931" name="Rectangle 2"/>
          <p:cNvSpPr>
            <a:spLocks noGrp="1" noRot="1" noChangeAspect="1" noChangeArrowheads="1" noTextEdit="1"/>
          </p:cNvSpPr>
          <p:nvPr>
            <p:ph type="sldImg"/>
          </p:nvPr>
        </p:nvSpPr>
        <p:spPr>
          <a:xfrm>
            <a:off x="992188" y="768350"/>
            <a:ext cx="5114925" cy="3836988"/>
          </a:xfrm>
          <a:ln/>
          <a:extLst>
            <a:ext uri="{909E8E84-426E-40DD-AFC4-6F175D3DCCD1}">
              <a14:hiddenFill xmlns:a14="http://schemas.microsoft.com/office/drawing/2010/main">
                <a:noFill/>
              </a14:hiddenFill>
            </a:ext>
          </a:extLst>
        </p:spPr>
      </p:sp>
      <p:sp>
        <p:nvSpPr>
          <p:cNvPr id="252932" name="Rectangle 3"/>
          <p:cNvSpPr>
            <a:spLocks noGrp="1" noChangeArrowheads="1"/>
          </p:cNvSpPr>
          <p:nvPr>
            <p:ph type="body" idx="1"/>
          </p:nvPr>
        </p:nvSpPr>
        <p:spPr/>
        <p:txBody>
          <a:bodyPr lIns="94629" tIns="47314" rIns="94629" bIns="47314"/>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noProof="0" dirty="0" smtClean="0">
                <a:solidFill>
                  <a:srgbClr val="0000FF"/>
                </a:solidFill>
              </a:rPr>
              <a:t>In my talk I will consider single-cycle THz pulses. A typical temporal shape of the elect</a:t>
            </a:r>
            <a:r>
              <a:rPr lang="hu-HU" altLang="hu-HU" noProof="0" dirty="0" smtClean="0">
                <a:solidFill>
                  <a:srgbClr val="0000FF"/>
                </a:solidFill>
              </a:rPr>
              <a:t>r</a:t>
            </a:r>
            <a:r>
              <a:rPr lang="en-US" altLang="hu-HU" noProof="0" dirty="0" err="1" smtClean="0">
                <a:solidFill>
                  <a:srgbClr val="0000FF"/>
                </a:solidFill>
              </a:rPr>
              <a:t>ic</a:t>
            </a:r>
            <a:r>
              <a:rPr lang="en-US" altLang="hu-HU" noProof="0" dirty="0" smtClean="0">
                <a:solidFill>
                  <a:srgbClr val="0000FF"/>
                </a:solidFill>
              </a:rPr>
              <a:t> field of such pulses are shown here. Because of the different application possibilities, it is useful to classify such THz pulses based on their energy and peak electric field strength. The weakest THz pulses with high repetition rate are used for example in linear THz spectroscopy. THz pulses with about eight orders of magnitude larger energy are used in nonlinear THz spectroscopy. In the larger part of my talk I will consider </a:t>
            </a:r>
            <a:r>
              <a:rPr lang="hu-HU" altLang="hu-HU" noProof="0" dirty="0" err="1" smtClean="0">
                <a:solidFill>
                  <a:srgbClr val="0000FF"/>
                </a:solidFill>
              </a:rPr>
              <a:t>generation</a:t>
            </a:r>
            <a:r>
              <a:rPr lang="hu-HU" altLang="hu-HU" noProof="0" dirty="0" smtClean="0">
                <a:solidFill>
                  <a:srgbClr val="0000FF"/>
                </a:solidFill>
              </a:rPr>
              <a:t> and </a:t>
            </a:r>
            <a:r>
              <a:rPr lang="en-US" altLang="hu-HU" noProof="0" dirty="0" smtClean="0">
                <a:solidFill>
                  <a:srgbClr val="0000FF"/>
                </a:solidFill>
              </a:rPr>
              <a:t>applications of THz pulses which need even a few 1000 times larger THz energy. These THz pulses have extremely high field, significantly above 1 MV/cm.    </a:t>
            </a:r>
          </a:p>
          <a:p>
            <a:endParaRPr lang="en-US" noProof="0" dirty="0">
              <a:solidFill>
                <a:srgbClr val="0000FF"/>
              </a:solidFill>
            </a:endParaRPr>
          </a:p>
        </p:txBody>
      </p:sp>
    </p:spTree>
    <p:extLst>
      <p:ext uri="{BB962C8B-B14F-4D97-AF65-F5344CB8AC3E}">
        <p14:creationId xmlns:p14="http://schemas.microsoft.com/office/powerpoint/2010/main" val="267527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1C8813-38AC-4B12-9CA6-048066987C0A}" type="slidenum">
              <a:rPr lang="en-US"/>
              <a:pPr/>
              <a:t>5</a:t>
            </a:fld>
            <a:endParaRPr lang="en-US"/>
          </a:p>
        </p:txBody>
      </p:sp>
      <p:sp>
        <p:nvSpPr>
          <p:cNvPr id="252930" name="Rectangle 7"/>
          <p:cNvSpPr txBox="1">
            <a:spLocks noGrp="1" noChangeArrowheads="1"/>
          </p:cNvSpPr>
          <p:nvPr/>
        </p:nvSpPr>
        <p:spPr bwMode="auto">
          <a:xfrm>
            <a:off x="4021138"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29" tIns="47314" rIns="94629" bIns="47314" anchor="b"/>
          <a:lstStyle>
            <a:lvl1pPr defTabSz="947738">
              <a:defRPr>
                <a:solidFill>
                  <a:schemeClr val="tx1"/>
                </a:solidFill>
                <a:latin typeface="Arial" charset="0"/>
                <a:cs typeface="Arial" charset="0"/>
              </a:defRPr>
            </a:lvl1pPr>
            <a:lvl2pPr marL="804863" indent="-309563" defTabSz="947738">
              <a:defRPr>
                <a:solidFill>
                  <a:schemeClr val="tx1"/>
                </a:solidFill>
                <a:latin typeface="Arial" charset="0"/>
                <a:cs typeface="Arial" charset="0"/>
              </a:defRPr>
            </a:lvl2pPr>
            <a:lvl3pPr marL="1238250" indent="-247650" defTabSz="947738">
              <a:defRPr>
                <a:solidFill>
                  <a:schemeClr val="tx1"/>
                </a:solidFill>
                <a:latin typeface="Arial" charset="0"/>
                <a:cs typeface="Arial" charset="0"/>
              </a:defRPr>
            </a:lvl3pPr>
            <a:lvl4pPr marL="1733550" indent="-247650" defTabSz="947738">
              <a:defRPr>
                <a:solidFill>
                  <a:schemeClr val="tx1"/>
                </a:solidFill>
                <a:latin typeface="Arial" charset="0"/>
                <a:cs typeface="Arial" charset="0"/>
              </a:defRPr>
            </a:lvl4pPr>
            <a:lvl5pPr marL="2228850" indent="-247650" defTabSz="947738">
              <a:defRPr>
                <a:solidFill>
                  <a:schemeClr val="tx1"/>
                </a:solidFill>
                <a:latin typeface="Arial" charset="0"/>
                <a:cs typeface="Arial" charset="0"/>
              </a:defRPr>
            </a:lvl5pPr>
            <a:lvl6pPr marL="2686050" indent="-247650" defTabSz="947738" fontAlgn="base">
              <a:spcBef>
                <a:spcPct val="0"/>
              </a:spcBef>
              <a:spcAft>
                <a:spcPct val="0"/>
              </a:spcAft>
              <a:defRPr>
                <a:solidFill>
                  <a:schemeClr val="tx1"/>
                </a:solidFill>
                <a:latin typeface="Arial" charset="0"/>
                <a:cs typeface="Arial" charset="0"/>
              </a:defRPr>
            </a:lvl6pPr>
            <a:lvl7pPr marL="3143250" indent="-247650" defTabSz="947738" fontAlgn="base">
              <a:spcBef>
                <a:spcPct val="0"/>
              </a:spcBef>
              <a:spcAft>
                <a:spcPct val="0"/>
              </a:spcAft>
              <a:defRPr>
                <a:solidFill>
                  <a:schemeClr val="tx1"/>
                </a:solidFill>
                <a:latin typeface="Arial" charset="0"/>
                <a:cs typeface="Arial" charset="0"/>
              </a:defRPr>
            </a:lvl7pPr>
            <a:lvl8pPr marL="3600450" indent="-247650" defTabSz="947738" fontAlgn="base">
              <a:spcBef>
                <a:spcPct val="0"/>
              </a:spcBef>
              <a:spcAft>
                <a:spcPct val="0"/>
              </a:spcAft>
              <a:defRPr>
                <a:solidFill>
                  <a:schemeClr val="tx1"/>
                </a:solidFill>
                <a:latin typeface="Arial" charset="0"/>
                <a:cs typeface="Arial" charset="0"/>
              </a:defRPr>
            </a:lvl8pPr>
            <a:lvl9pPr marL="4057650" indent="-247650" defTabSz="947738" fontAlgn="base">
              <a:spcBef>
                <a:spcPct val="0"/>
              </a:spcBef>
              <a:spcAft>
                <a:spcPct val="0"/>
              </a:spcAft>
              <a:defRPr>
                <a:solidFill>
                  <a:schemeClr val="tx1"/>
                </a:solidFill>
                <a:latin typeface="Arial" charset="0"/>
                <a:cs typeface="Arial" charset="0"/>
              </a:defRPr>
            </a:lvl9pPr>
          </a:lstStyle>
          <a:p>
            <a:pPr algn="r"/>
            <a:fld id="{4AD20E08-3DD4-43C8-8539-414C197BB64B}" type="slidenum">
              <a:rPr lang="hu-HU" sz="1200"/>
              <a:pPr algn="r"/>
              <a:t>5</a:t>
            </a:fld>
            <a:endParaRPr lang="hu-HU" sz="1200"/>
          </a:p>
        </p:txBody>
      </p:sp>
      <p:sp>
        <p:nvSpPr>
          <p:cNvPr id="252931" name="Rectangle 2"/>
          <p:cNvSpPr>
            <a:spLocks noGrp="1" noRot="1" noChangeAspect="1" noChangeArrowheads="1" noTextEdit="1"/>
          </p:cNvSpPr>
          <p:nvPr>
            <p:ph type="sldImg"/>
          </p:nvPr>
        </p:nvSpPr>
        <p:spPr>
          <a:xfrm>
            <a:off x="992188" y="768350"/>
            <a:ext cx="5114925" cy="3836988"/>
          </a:xfrm>
          <a:ln/>
          <a:extLst>
            <a:ext uri="{909E8E84-426E-40DD-AFC4-6F175D3DCCD1}">
              <a14:hiddenFill xmlns:a14="http://schemas.microsoft.com/office/drawing/2010/main">
                <a:noFill/>
              </a14:hiddenFill>
            </a:ext>
          </a:extLst>
        </p:spPr>
      </p:sp>
      <p:sp>
        <p:nvSpPr>
          <p:cNvPr id="252932" name="Rectangle 3"/>
          <p:cNvSpPr>
            <a:spLocks noGrp="1" noChangeArrowheads="1"/>
          </p:cNvSpPr>
          <p:nvPr>
            <p:ph type="body" idx="1"/>
          </p:nvPr>
        </p:nvSpPr>
        <p:spPr/>
        <p:txBody>
          <a:bodyPr lIns="94629" tIns="47314" rIns="94629" bIns="47314"/>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noProof="0" dirty="0" smtClean="0">
                <a:solidFill>
                  <a:srgbClr val="0000FF"/>
                </a:solidFill>
              </a:rPr>
              <a:t>In my talk I will consider single-cycle THz pulses. A typical temporal shape of the elect</a:t>
            </a:r>
            <a:r>
              <a:rPr lang="hu-HU" altLang="hu-HU" noProof="0" dirty="0" smtClean="0">
                <a:solidFill>
                  <a:srgbClr val="0000FF"/>
                </a:solidFill>
              </a:rPr>
              <a:t>r</a:t>
            </a:r>
            <a:r>
              <a:rPr lang="en-US" altLang="hu-HU" noProof="0" dirty="0" err="1" smtClean="0">
                <a:solidFill>
                  <a:srgbClr val="0000FF"/>
                </a:solidFill>
              </a:rPr>
              <a:t>ic</a:t>
            </a:r>
            <a:r>
              <a:rPr lang="en-US" altLang="hu-HU" noProof="0" dirty="0" smtClean="0">
                <a:solidFill>
                  <a:srgbClr val="0000FF"/>
                </a:solidFill>
              </a:rPr>
              <a:t> field of such pulses are shown here. Because of the different application possibilities, it is useful to classify such THz pulses based on their energy and peak electric field strength. The weakest THz pulses with high repetition rate are used for example in linear THz spectroscopy. THz pulses with about eight orders of magnitude larger energy are used in nonlinear THz spectroscopy. In the larger part of my talk I will consider </a:t>
            </a:r>
            <a:r>
              <a:rPr lang="hu-HU" altLang="hu-HU" noProof="0" dirty="0" err="1" smtClean="0">
                <a:solidFill>
                  <a:srgbClr val="0000FF"/>
                </a:solidFill>
              </a:rPr>
              <a:t>generation</a:t>
            </a:r>
            <a:r>
              <a:rPr lang="hu-HU" altLang="hu-HU" noProof="0" dirty="0" smtClean="0">
                <a:solidFill>
                  <a:srgbClr val="0000FF"/>
                </a:solidFill>
              </a:rPr>
              <a:t> and </a:t>
            </a:r>
            <a:r>
              <a:rPr lang="en-US" altLang="hu-HU" noProof="0" dirty="0" smtClean="0">
                <a:solidFill>
                  <a:srgbClr val="0000FF"/>
                </a:solidFill>
              </a:rPr>
              <a:t>applications of THz pulses which need even a few 1000 times larger THz energy. These THz pulses have extremely high field, significantly above 1 MV/cm.    </a:t>
            </a:r>
          </a:p>
          <a:p>
            <a:endParaRPr lang="en-US" noProof="0" dirty="0">
              <a:solidFill>
                <a:srgbClr val="0000FF"/>
              </a:solidFill>
            </a:endParaRPr>
          </a:p>
        </p:txBody>
      </p:sp>
    </p:spTree>
    <p:extLst>
      <p:ext uri="{BB962C8B-B14F-4D97-AF65-F5344CB8AC3E}">
        <p14:creationId xmlns:p14="http://schemas.microsoft.com/office/powerpoint/2010/main" val="401437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1C8813-38AC-4B12-9CA6-048066987C0A}" type="slidenum">
              <a:rPr lang="en-US"/>
              <a:pPr/>
              <a:t>6</a:t>
            </a:fld>
            <a:endParaRPr lang="en-US"/>
          </a:p>
        </p:txBody>
      </p:sp>
      <p:sp>
        <p:nvSpPr>
          <p:cNvPr id="252930" name="Rectangle 7"/>
          <p:cNvSpPr txBox="1">
            <a:spLocks noGrp="1" noChangeArrowheads="1"/>
          </p:cNvSpPr>
          <p:nvPr/>
        </p:nvSpPr>
        <p:spPr bwMode="auto">
          <a:xfrm>
            <a:off x="4021138"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29" tIns="47314" rIns="94629" bIns="47314" anchor="b"/>
          <a:lstStyle>
            <a:lvl1pPr defTabSz="947738">
              <a:defRPr>
                <a:solidFill>
                  <a:schemeClr val="tx1"/>
                </a:solidFill>
                <a:latin typeface="Arial" charset="0"/>
                <a:cs typeface="Arial" charset="0"/>
              </a:defRPr>
            </a:lvl1pPr>
            <a:lvl2pPr marL="804863" indent="-309563" defTabSz="947738">
              <a:defRPr>
                <a:solidFill>
                  <a:schemeClr val="tx1"/>
                </a:solidFill>
                <a:latin typeface="Arial" charset="0"/>
                <a:cs typeface="Arial" charset="0"/>
              </a:defRPr>
            </a:lvl2pPr>
            <a:lvl3pPr marL="1238250" indent="-247650" defTabSz="947738">
              <a:defRPr>
                <a:solidFill>
                  <a:schemeClr val="tx1"/>
                </a:solidFill>
                <a:latin typeface="Arial" charset="0"/>
                <a:cs typeface="Arial" charset="0"/>
              </a:defRPr>
            </a:lvl3pPr>
            <a:lvl4pPr marL="1733550" indent="-247650" defTabSz="947738">
              <a:defRPr>
                <a:solidFill>
                  <a:schemeClr val="tx1"/>
                </a:solidFill>
                <a:latin typeface="Arial" charset="0"/>
                <a:cs typeface="Arial" charset="0"/>
              </a:defRPr>
            </a:lvl4pPr>
            <a:lvl5pPr marL="2228850" indent="-247650" defTabSz="947738">
              <a:defRPr>
                <a:solidFill>
                  <a:schemeClr val="tx1"/>
                </a:solidFill>
                <a:latin typeface="Arial" charset="0"/>
                <a:cs typeface="Arial" charset="0"/>
              </a:defRPr>
            </a:lvl5pPr>
            <a:lvl6pPr marL="2686050" indent="-247650" defTabSz="947738" fontAlgn="base">
              <a:spcBef>
                <a:spcPct val="0"/>
              </a:spcBef>
              <a:spcAft>
                <a:spcPct val="0"/>
              </a:spcAft>
              <a:defRPr>
                <a:solidFill>
                  <a:schemeClr val="tx1"/>
                </a:solidFill>
                <a:latin typeface="Arial" charset="0"/>
                <a:cs typeface="Arial" charset="0"/>
              </a:defRPr>
            </a:lvl6pPr>
            <a:lvl7pPr marL="3143250" indent="-247650" defTabSz="947738" fontAlgn="base">
              <a:spcBef>
                <a:spcPct val="0"/>
              </a:spcBef>
              <a:spcAft>
                <a:spcPct val="0"/>
              </a:spcAft>
              <a:defRPr>
                <a:solidFill>
                  <a:schemeClr val="tx1"/>
                </a:solidFill>
                <a:latin typeface="Arial" charset="0"/>
                <a:cs typeface="Arial" charset="0"/>
              </a:defRPr>
            </a:lvl7pPr>
            <a:lvl8pPr marL="3600450" indent="-247650" defTabSz="947738" fontAlgn="base">
              <a:spcBef>
                <a:spcPct val="0"/>
              </a:spcBef>
              <a:spcAft>
                <a:spcPct val="0"/>
              </a:spcAft>
              <a:defRPr>
                <a:solidFill>
                  <a:schemeClr val="tx1"/>
                </a:solidFill>
                <a:latin typeface="Arial" charset="0"/>
                <a:cs typeface="Arial" charset="0"/>
              </a:defRPr>
            </a:lvl8pPr>
            <a:lvl9pPr marL="4057650" indent="-247650" defTabSz="947738" fontAlgn="base">
              <a:spcBef>
                <a:spcPct val="0"/>
              </a:spcBef>
              <a:spcAft>
                <a:spcPct val="0"/>
              </a:spcAft>
              <a:defRPr>
                <a:solidFill>
                  <a:schemeClr val="tx1"/>
                </a:solidFill>
                <a:latin typeface="Arial" charset="0"/>
                <a:cs typeface="Arial" charset="0"/>
              </a:defRPr>
            </a:lvl9pPr>
          </a:lstStyle>
          <a:p>
            <a:pPr algn="r"/>
            <a:fld id="{4AD20E08-3DD4-43C8-8539-414C197BB64B}" type="slidenum">
              <a:rPr lang="hu-HU" sz="1200"/>
              <a:pPr algn="r"/>
              <a:t>6</a:t>
            </a:fld>
            <a:endParaRPr lang="hu-HU" sz="1200"/>
          </a:p>
        </p:txBody>
      </p:sp>
      <p:sp>
        <p:nvSpPr>
          <p:cNvPr id="252931" name="Rectangle 2"/>
          <p:cNvSpPr>
            <a:spLocks noGrp="1" noRot="1" noChangeAspect="1" noChangeArrowheads="1" noTextEdit="1"/>
          </p:cNvSpPr>
          <p:nvPr>
            <p:ph type="sldImg"/>
          </p:nvPr>
        </p:nvSpPr>
        <p:spPr>
          <a:xfrm>
            <a:off x="992188" y="768350"/>
            <a:ext cx="5114925" cy="3836988"/>
          </a:xfrm>
          <a:ln/>
          <a:extLst>
            <a:ext uri="{909E8E84-426E-40DD-AFC4-6F175D3DCCD1}">
              <a14:hiddenFill xmlns:a14="http://schemas.microsoft.com/office/drawing/2010/main">
                <a:noFill/>
              </a14:hiddenFill>
            </a:ext>
          </a:extLst>
        </p:spPr>
      </p:sp>
      <p:sp>
        <p:nvSpPr>
          <p:cNvPr id="252932" name="Rectangle 3"/>
          <p:cNvSpPr>
            <a:spLocks noGrp="1" noChangeArrowheads="1"/>
          </p:cNvSpPr>
          <p:nvPr>
            <p:ph type="body" idx="1"/>
          </p:nvPr>
        </p:nvSpPr>
        <p:spPr/>
        <p:txBody>
          <a:bodyPr lIns="94629" tIns="47314" rIns="94629" bIns="47314"/>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noProof="0" dirty="0" smtClean="0">
                <a:solidFill>
                  <a:srgbClr val="0000FF"/>
                </a:solidFill>
              </a:rPr>
              <a:t>In my talk I will consider single-cycle THz pulses. A typical temporal shape of the elect</a:t>
            </a:r>
            <a:r>
              <a:rPr lang="hu-HU" altLang="hu-HU" noProof="0" dirty="0" smtClean="0">
                <a:solidFill>
                  <a:srgbClr val="0000FF"/>
                </a:solidFill>
              </a:rPr>
              <a:t>r</a:t>
            </a:r>
            <a:r>
              <a:rPr lang="en-US" altLang="hu-HU" noProof="0" dirty="0" err="1" smtClean="0">
                <a:solidFill>
                  <a:srgbClr val="0000FF"/>
                </a:solidFill>
              </a:rPr>
              <a:t>ic</a:t>
            </a:r>
            <a:r>
              <a:rPr lang="en-US" altLang="hu-HU" noProof="0" dirty="0" smtClean="0">
                <a:solidFill>
                  <a:srgbClr val="0000FF"/>
                </a:solidFill>
              </a:rPr>
              <a:t> field of such pulses are shown here. Because of the different application possibilities, it is useful to classify such THz pulses based on their energy and peak electric field strength. The weakest THz pulses with high repetition rate are used for example in linear THz spectroscopy. THz pulses with about eight orders of magnitude larger energy are used in nonlinear THz spectroscopy. In the larger part of my talk I will consider </a:t>
            </a:r>
            <a:r>
              <a:rPr lang="hu-HU" altLang="hu-HU" noProof="0" dirty="0" err="1" smtClean="0">
                <a:solidFill>
                  <a:srgbClr val="0000FF"/>
                </a:solidFill>
              </a:rPr>
              <a:t>generation</a:t>
            </a:r>
            <a:r>
              <a:rPr lang="hu-HU" altLang="hu-HU" noProof="0" dirty="0" smtClean="0">
                <a:solidFill>
                  <a:srgbClr val="0000FF"/>
                </a:solidFill>
              </a:rPr>
              <a:t> and </a:t>
            </a:r>
            <a:r>
              <a:rPr lang="en-US" altLang="hu-HU" noProof="0" dirty="0" smtClean="0">
                <a:solidFill>
                  <a:srgbClr val="0000FF"/>
                </a:solidFill>
              </a:rPr>
              <a:t>applications of THz pulses which need even a few 1000 times larger THz energy. These THz pulses have extremely high field, significantly above 1 MV/cm.    </a:t>
            </a:r>
          </a:p>
          <a:p>
            <a:endParaRPr lang="en-US" noProof="0" dirty="0">
              <a:solidFill>
                <a:srgbClr val="0000FF"/>
              </a:solidFill>
            </a:endParaRPr>
          </a:p>
        </p:txBody>
      </p:sp>
    </p:spTree>
    <p:extLst>
      <p:ext uri="{BB962C8B-B14F-4D97-AF65-F5344CB8AC3E}">
        <p14:creationId xmlns:p14="http://schemas.microsoft.com/office/powerpoint/2010/main" val="55774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1C8813-38AC-4B12-9CA6-048066987C0A}" type="slidenum">
              <a:rPr lang="en-US"/>
              <a:pPr/>
              <a:t>7</a:t>
            </a:fld>
            <a:endParaRPr lang="en-US"/>
          </a:p>
        </p:txBody>
      </p:sp>
      <p:sp>
        <p:nvSpPr>
          <p:cNvPr id="252930" name="Rectangle 7"/>
          <p:cNvSpPr txBox="1">
            <a:spLocks noGrp="1" noChangeArrowheads="1"/>
          </p:cNvSpPr>
          <p:nvPr/>
        </p:nvSpPr>
        <p:spPr bwMode="auto">
          <a:xfrm>
            <a:off x="4021138"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29" tIns="47314" rIns="94629" bIns="47314" anchor="b"/>
          <a:lstStyle>
            <a:lvl1pPr defTabSz="947738">
              <a:defRPr>
                <a:solidFill>
                  <a:schemeClr val="tx1"/>
                </a:solidFill>
                <a:latin typeface="Arial" charset="0"/>
                <a:cs typeface="Arial" charset="0"/>
              </a:defRPr>
            </a:lvl1pPr>
            <a:lvl2pPr marL="804863" indent="-309563" defTabSz="947738">
              <a:defRPr>
                <a:solidFill>
                  <a:schemeClr val="tx1"/>
                </a:solidFill>
                <a:latin typeface="Arial" charset="0"/>
                <a:cs typeface="Arial" charset="0"/>
              </a:defRPr>
            </a:lvl2pPr>
            <a:lvl3pPr marL="1238250" indent="-247650" defTabSz="947738">
              <a:defRPr>
                <a:solidFill>
                  <a:schemeClr val="tx1"/>
                </a:solidFill>
                <a:latin typeface="Arial" charset="0"/>
                <a:cs typeface="Arial" charset="0"/>
              </a:defRPr>
            </a:lvl3pPr>
            <a:lvl4pPr marL="1733550" indent="-247650" defTabSz="947738">
              <a:defRPr>
                <a:solidFill>
                  <a:schemeClr val="tx1"/>
                </a:solidFill>
                <a:latin typeface="Arial" charset="0"/>
                <a:cs typeface="Arial" charset="0"/>
              </a:defRPr>
            </a:lvl4pPr>
            <a:lvl5pPr marL="2228850" indent="-247650" defTabSz="947738">
              <a:defRPr>
                <a:solidFill>
                  <a:schemeClr val="tx1"/>
                </a:solidFill>
                <a:latin typeface="Arial" charset="0"/>
                <a:cs typeface="Arial" charset="0"/>
              </a:defRPr>
            </a:lvl5pPr>
            <a:lvl6pPr marL="2686050" indent="-247650" defTabSz="947738" fontAlgn="base">
              <a:spcBef>
                <a:spcPct val="0"/>
              </a:spcBef>
              <a:spcAft>
                <a:spcPct val="0"/>
              </a:spcAft>
              <a:defRPr>
                <a:solidFill>
                  <a:schemeClr val="tx1"/>
                </a:solidFill>
                <a:latin typeface="Arial" charset="0"/>
                <a:cs typeface="Arial" charset="0"/>
              </a:defRPr>
            </a:lvl6pPr>
            <a:lvl7pPr marL="3143250" indent="-247650" defTabSz="947738" fontAlgn="base">
              <a:spcBef>
                <a:spcPct val="0"/>
              </a:spcBef>
              <a:spcAft>
                <a:spcPct val="0"/>
              </a:spcAft>
              <a:defRPr>
                <a:solidFill>
                  <a:schemeClr val="tx1"/>
                </a:solidFill>
                <a:latin typeface="Arial" charset="0"/>
                <a:cs typeface="Arial" charset="0"/>
              </a:defRPr>
            </a:lvl7pPr>
            <a:lvl8pPr marL="3600450" indent="-247650" defTabSz="947738" fontAlgn="base">
              <a:spcBef>
                <a:spcPct val="0"/>
              </a:spcBef>
              <a:spcAft>
                <a:spcPct val="0"/>
              </a:spcAft>
              <a:defRPr>
                <a:solidFill>
                  <a:schemeClr val="tx1"/>
                </a:solidFill>
                <a:latin typeface="Arial" charset="0"/>
                <a:cs typeface="Arial" charset="0"/>
              </a:defRPr>
            </a:lvl8pPr>
            <a:lvl9pPr marL="4057650" indent="-247650" defTabSz="947738" fontAlgn="base">
              <a:spcBef>
                <a:spcPct val="0"/>
              </a:spcBef>
              <a:spcAft>
                <a:spcPct val="0"/>
              </a:spcAft>
              <a:defRPr>
                <a:solidFill>
                  <a:schemeClr val="tx1"/>
                </a:solidFill>
                <a:latin typeface="Arial" charset="0"/>
                <a:cs typeface="Arial" charset="0"/>
              </a:defRPr>
            </a:lvl9pPr>
          </a:lstStyle>
          <a:p>
            <a:pPr algn="r"/>
            <a:fld id="{4AD20E08-3DD4-43C8-8539-414C197BB64B}" type="slidenum">
              <a:rPr lang="hu-HU" sz="1200"/>
              <a:pPr algn="r"/>
              <a:t>7</a:t>
            </a:fld>
            <a:endParaRPr lang="hu-HU" sz="1200"/>
          </a:p>
        </p:txBody>
      </p:sp>
      <p:sp>
        <p:nvSpPr>
          <p:cNvPr id="252931" name="Rectangle 2"/>
          <p:cNvSpPr>
            <a:spLocks noGrp="1" noRot="1" noChangeAspect="1" noChangeArrowheads="1" noTextEdit="1"/>
          </p:cNvSpPr>
          <p:nvPr>
            <p:ph type="sldImg"/>
          </p:nvPr>
        </p:nvSpPr>
        <p:spPr>
          <a:xfrm>
            <a:off x="992188" y="768350"/>
            <a:ext cx="5114925" cy="3836988"/>
          </a:xfrm>
          <a:ln/>
          <a:extLst>
            <a:ext uri="{909E8E84-426E-40DD-AFC4-6F175D3DCCD1}">
              <a14:hiddenFill xmlns:a14="http://schemas.microsoft.com/office/drawing/2010/main">
                <a:noFill/>
              </a14:hiddenFill>
            </a:ext>
          </a:extLst>
        </p:spPr>
      </p:sp>
      <p:sp>
        <p:nvSpPr>
          <p:cNvPr id="252932" name="Rectangle 3"/>
          <p:cNvSpPr>
            <a:spLocks noGrp="1" noChangeArrowheads="1"/>
          </p:cNvSpPr>
          <p:nvPr>
            <p:ph type="body" idx="1"/>
          </p:nvPr>
        </p:nvSpPr>
        <p:spPr/>
        <p:txBody>
          <a:bodyPr lIns="94629" tIns="47314" rIns="94629" bIns="47314"/>
          <a:lstStyle/>
          <a:p>
            <a:r>
              <a:rPr lang="hu-HU" noProof="0" dirty="0" smtClean="0">
                <a:solidFill>
                  <a:srgbClr val="0000FF"/>
                </a:solidFill>
              </a:rPr>
              <a:t>U</a:t>
            </a:r>
            <a:r>
              <a:rPr lang="en-US" noProof="0" dirty="0" smtClean="0">
                <a:solidFill>
                  <a:srgbClr val="0000FF"/>
                </a:solidFill>
              </a:rPr>
              <a:t>sing OR of ultrashort laser pulses for THz pulse generation </a:t>
            </a:r>
            <a:r>
              <a:rPr lang="hu-HU" noProof="0" dirty="0" err="1" smtClean="0">
                <a:solidFill>
                  <a:srgbClr val="0000FF"/>
                </a:solidFill>
              </a:rPr>
              <a:t>started</a:t>
            </a:r>
            <a:r>
              <a:rPr lang="hu-HU" noProof="0" dirty="0" smtClean="0">
                <a:solidFill>
                  <a:srgbClr val="0000FF"/>
                </a:solidFill>
              </a:rPr>
              <a:t> </a:t>
            </a:r>
            <a:r>
              <a:rPr lang="en-US" noProof="0" dirty="0" smtClean="0">
                <a:solidFill>
                  <a:srgbClr val="0000FF"/>
                </a:solidFill>
              </a:rPr>
              <a:t>at the beginning of 1990s</a:t>
            </a:r>
            <a:r>
              <a:rPr lang="hu-HU" noProof="0" dirty="0" smtClean="0">
                <a:solidFill>
                  <a:srgbClr val="0000FF"/>
                </a:solidFill>
              </a:rPr>
              <a:t>.</a:t>
            </a:r>
            <a:r>
              <a:rPr lang="en-US" noProof="0" dirty="0" smtClean="0">
                <a:solidFill>
                  <a:srgbClr val="0000FF"/>
                </a:solidFill>
              </a:rPr>
              <a:t> For efficient generation of THz pulse by </a:t>
            </a:r>
            <a:r>
              <a:rPr lang="hu-HU" noProof="0" dirty="0" smtClean="0">
                <a:solidFill>
                  <a:srgbClr val="0000FF"/>
                </a:solidFill>
              </a:rPr>
              <a:t>OR,</a:t>
            </a:r>
            <a:r>
              <a:rPr lang="en-US" noProof="0" dirty="0" smtClean="0">
                <a:solidFill>
                  <a:srgbClr val="0000FF"/>
                </a:solidFill>
              </a:rPr>
              <a:t> a velocity matching condition has to be fulfilled: namely the velocity of the ultrashort laser pulse in</a:t>
            </a:r>
            <a:r>
              <a:rPr lang="hu-HU" noProof="0" dirty="0" err="1" smtClean="0">
                <a:solidFill>
                  <a:srgbClr val="0000FF"/>
                </a:solidFill>
              </a:rPr>
              <a:t>side</a:t>
            </a:r>
            <a:r>
              <a:rPr lang="en-US" noProof="0" dirty="0" smtClean="0">
                <a:solidFill>
                  <a:srgbClr val="0000FF"/>
                </a:solidFill>
              </a:rPr>
              <a:t> the nonlinear crystal has to be equal with the phase velocity of the generated THz radiation. </a:t>
            </a:r>
            <a:r>
              <a:rPr lang="hu-HU" noProof="0" dirty="0" err="1" smtClean="0">
                <a:solidFill>
                  <a:srgbClr val="0000FF"/>
                </a:solidFill>
              </a:rPr>
              <a:t>That</a:t>
            </a:r>
            <a:r>
              <a:rPr lang="hu-HU" noProof="0" dirty="0" smtClean="0">
                <a:solidFill>
                  <a:srgbClr val="0000FF"/>
                </a:solidFill>
              </a:rPr>
              <a:t> is, </a:t>
            </a:r>
            <a:r>
              <a:rPr lang="hu-HU" noProof="0" dirty="0" err="1" smtClean="0">
                <a:solidFill>
                  <a:srgbClr val="0000FF"/>
                </a:solidFill>
              </a:rPr>
              <a:t>the</a:t>
            </a:r>
            <a:r>
              <a:rPr lang="hu-HU" noProof="0" dirty="0" smtClean="0">
                <a:solidFill>
                  <a:srgbClr val="0000FF"/>
                </a:solidFill>
              </a:rPr>
              <a:t> </a:t>
            </a:r>
            <a:r>
              <a:rPr lang="hu-HU" noProof="0" dirty="0" err="1" smtClean="0">
                <a:solidFill>
                  <a:srgbClr val="0000FF"/>
                </a:solidFill>
              </a:rPr>
              <a:t>two</a:t>
            </a:r>
            <a:r>
              <a:rPr lang="hu-HU" noProof="0" dirty="0" smtClean="0">
                <a:solidFill>
                  <a:srgbClr val="0000FF"/>
                </a:solidFill>
              </a:rPr>
              <a:t> index of </a:t>
            </a:r>
            <a:r>
              <a:rPr lang="hu-HU" noProof="0" dirty="0" err="1" smtClean="0">
                <a:solidFill>
                  <a:srgbClr val="0000FF"/>
                </a:solidFill>
              </a:rPr>
              <a:t>refraction</a:t>
            </a:r>
            <a:r>
              <a:rPr lang="hu-HU" noProof="0" dirty="0" smtClean="0">
                <a:solidFill>
                  <a:srgbClr val="0000FF"/>
                </a:solidFill>
              </a:rPr>
              <a:t> has </a:t>
            </a:r>
            <a:r>
              <a:rPr lang="hu-HU" noProof="0" dirty="0" err="1" smtClean="0">
                <a:solidFill>
                  <a:srgbClr val="0000FF"/>
                </a:solidFill>
              </a:rPr>
              <a:t>to</a:t>
            </a:r>
            <a:r>
              <a:rPr lang="hu-HU" noProof="0" dirty="0" smtClean="0">
                <a:solidFill>
                  <a:srgbClr val="0000FF"/>
                </a:solidFill>
              </a:rPr>
              <a:t> be </a:t>
            </a:r>
            <a:r>
              <a:rPr lang="hu-HU" noProof="0" dirty="0" err="1" smtClean="0">
                <a:solidFill>
                  <a:srgbClr val="0000FF"/>
                </a:solidFill>
              </a:rPr>
              <a:t>equal</a:t>
            </a:r>
            <a:r>
              <a:rPr lang="hu-HU" noProof="0" dirty="0" smtClean="0">
                <a:solidFill>
                  <a:srgbClr val="0000FF"/>
                </a:solidFill>
              </a:rPr>
              <a:t>.</a:t>
            </a:r>
            <a:r>
              <a:rPr lang="en-US" noProof="0" dirty="0" smtClean="0">
                <a:solidFill>
                  <a:srgbClr val="0000FF"/>
                </a:solidFill>
              </a:rPr>
              <a:t> This condition </a:t>
            </a:r>
            <a:r>
              <a:rPr lang="hu-HU" noProof="0" dirty="0" smtClean="0">
                <a:solidFill>
                  <a:srgbClr val="0000FF"/>
                </a:solidFill>
              </a:rPr>
              <a:t>is </a:t>
            </a:r>
            <a:r>
              <a:rPr lang="en-US" noProof="0" dirty="0" smtClean="0">
                <a:solidFill>
                  <a:srgbClr val="0000FF"/>
                </a:solidFill>
              </a:rPr>
              <a:t>fulfilled in the case of optical rectification of </a:t>
            </a:r>
            <a:r>
              <a:rPr lang="en-US" noProof="0" dirty="0" err="1" smtClean="0">
                <a:solidFill>
                  <a:srgbClr val="0000FF"/>
                </a:solidFill>
              </a:rPr>
              <a:t>Ti:saphire</a:t>
            </a:r>
            <a:r>
              <a:rPr lang="en-US" noProof="0" dirty="0" smtClean="0">
                <a:solidFill>
                  <a:srgbClr val="0000FF"/>
                </a:solidFill>
              </a:rPr>
              <a:t> laser </a:t>
            </a:r>
            <a:r>
              <a:rPr lang="hu-HU" noProof="0" dirty="0" err="1" smtClean="0">
                <a:solidFill>
                  <a:srgbClr val="0000FF"/>
                </a:solidFill>
              </a:rPr>
              <a:t>pulses</a:t>
            </a:r>
            <a:r>
              <a:rPr lang="hu-HU" noProof="0" dirty="0" smtClean="0">
                <a:solidFill>
                  <a:srgbClr val="0000FF"/>
                </a:solidFill>
              </a:rPr>
              <a:t> </a:t>
            </a:r>
            <a:r>
              <a:rPr lang="en-US" noProof="0" dirty="0" smtClean="0">
                <a:solidFill>
                  <a:srgbClr val="0000FF"/>
                </a:solidFill>
              </a:rPr>
              <a:t>in </a:t>
            </a:r>
            <a:r>
              <a:rPr lang="en-US" noProof="0" dirty="0" err="1" smtClean="0">
                <a:solidFill>
                  <a:srgbClr val="0000FF"/>
                </a:solidFill>
              </a:rPr>
              <a:t>ZnTe</a:t>
            </a:r>
            <a:r>
              <a:rPr lang="en-US" noProof="0" dirty="0" smtClean="0">
                <a:solidFill>
                  <a:srgbClr val="0000FF"/>
                </a:solidFill>
              </a:rPr>
              <a:t> semiconductor crystal. Because of its simple geometry and the relatively high nonlinear coefficient of </a:t>
            </a:r>
            <a:r>
              <a:rPr lang="en-US" noProof="0" dirty="0" err="1" smtClean="0">
                <a:solidFill>
                  <a:srgbClr val="0000FF"/>
                </a:solidFill>
              </a:rPr>
              <a:t>ZnTe</a:t>
            </a:r>
            <a:r>
              <a:rPr lang="en-US" noProof="0" dirty="0" smtClean="0">
                <a:solidFill>
                  <a:srgbClr val="0000FF"/>
                </a:solidFill>
              </a:rPr>
              <a:t> such THz source become very popular, and was used for a decade as a high energy THz source. </a:t>
            </a:r>
            <a:endParaRPr lang="hu-HU" noProof="0" dirty="0" smtClean="0">
              <a:solidFill>
                <a:srgbClr val="0000FF"/>
              </a:solidFill>
            </a:endParaRPr>
          </a:p>
          <a:p>
            <a:r>
              <a:rPr lang="en-US" noProof="0" dirty="0" smtClean="0">
                <a:solidFill>
                  <a:srgbClr val="0000FF"/>
                </a:solidFill>
              </a:rPr>
              <a:t>However,  after introducing the tilted-pulse-front-pumping technique for achieving velocity matching in OR, it become evident that THz generation from </a:t>
            </a:r>
            <a:r>
              <a:rPr lang="hu-HU" noProof="0" dirty="0" err="1" smtClean="0">
                <a:solidFill>
                  <a:srgbClr val="0000FF"/>
                </a:solidFill>
              </a:rPr>
              <a:t>the</a:t>
            </a:r>
            <a:r>
              <a:rPr lang="hu-HU" noProof="0" dirty="0" smtClean="0">
                <a:solidFill>
                  <a:srgbClr val="0000FF"/>
                </a:solidFill>
              </a:rPr>
              <a:t> </a:t>
            </a:r>
            <a:r>
              <a:rPr lang="en-US" noProof="0" dirty="0" smtClean="0">
                <a:solidFill>
                  <a:srgbClr val="0000FF"/>
                </a:solidFill>
              </a:rPr>
              <a:t>LN </a:t>
            </a:r>
            <a:r>
              <a:rPr lang="hu-HU" noProof="0" dirty="0" err="1" smtClean="0">
                <a:solidFill>
                  <a:srgbClr val="0000FF"/>
                </a:solidFill>
              </a:rPr>
              <a:t>dielectric</a:t>
            </a:r>
            <a:r>
              <a:rPr lang="en-US" noProof="0" dirty="0" smtClean="0">
                <a:solidFill>
                  <a:srgbClr val="0000FF"/>
                </a:solidFill>
              </a:rPr>
              <a:t> crystal is much more efficient than from </a:t>
            </a:r>
            <a:r>
              <a:rPr lang="en-US" noProof="0" dirty="0" err="1" smtClean="0">
                <a:solidFill>
                  <a:srgbClr val="0000FF"/>
                </a:solidFill>
              </a:rPr>
              <a:t>ZnTe</a:t>
            </a:r>
            <a:r>
              <a:rPr lang="en-US" noProof="0" dirty="0" smtClean="0">
                <a:solidFill>
                  <a:srgbClr val="0000FF"/>
                </a:solidFill>
              </a:rPr>
              <a:t>.   </a:t>
            </a:r>
            <a:endParaRPr lang="en-US" noProof="0" dirty="0">
              <a:solidFill>
                <a:srgbClr val="0000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noProof="0" dirty="0" smtClean="0"/>
              <a:t>The tilted pulse-front pumping technique was introduced s</a:t>
            </a:r>
            <a:r>
              <a:rPr lang="hu-HU" altLang="hu-HU" noProof="0" dirty="0" err="1" smtClean="0"/>
              <a:t>even</a:t>
            </a:r>
            <a:r>
              <a:rPr lang="en-US" altLang="hu-HU" noProof="0" dirty="0" smtClean="0"/>
              <a:t>teen years ago to achieve velocity matching between the pump pulse and the generated THz pulse in LN in which the THz radiation propagates two times slower than the NIR. The working principle is the followings: The THz radiation generated along a pump intensity front propagates perpendicular to this front, that is in the case of tilted intensity front the velocity matching condition becomes to this equation, consisting the cosine of the tilt angle, gamma. So with appropriate tilt angle velocity matching can be achieved. A typical set-up is shown here. It consists of a grating for tilting the pulse front and a lens for imaging the tilted front into the LN crystal. </a:t>
            </a:r>
          </a:p>
          <a:p>
            <a:endParaRPr lang="en-US" noProof="0" dirty="0"/>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8</a:t>
            </a:fld>
            <a:endParaRPr lang="hu-HU"/>
          </a:p>
        </p:txBody>
      </p:sp>
    </p:spTree>
    <p:extLst>
      <p:ext uri="{BB962C8B-B14F-4D97-AF65-F5344CB8AC3E}">
        <p14:creationId xmlns:p14="http://schemas.microsoft.com/office/powerpoint/2010/main" val="314513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r>
              <a:rPr lang="en-US" noProof="0" dirty="0" smtClean="0"/>
              <a:t>According to published results, the efficiency of the LN TPFP terahertz source is more then two orders of magnitude larger than the simple </a:t>
            </a:r>
            <a:r>
              <a:rPr lang="en-US" noProof="0" dirty="0" err="1" smtClean="0"/>
              <a:t>ZnTe</a:t>
            </a:r>
            <a:r>
              <a:rPr lang="en-US" noProof="0" dirty="0" smtClean="0"/>
              <a:t> source, and the efficiency can be as high as 1 %. </a:t>
            </a:r>
            <a:r>
              <a:rPr lang="hu-HU" noProof="0" dirty="0" err="1" smtClean="0"/>
              <a:t>Generation</a:t>
            </a:r>
            <a:r>
              <a:rPr lang="hu-HU" noProof="0" dirty="0" smtClean="0"/>
              <a:t> of </a:t>
            </a:r>
            <a:r>
              <a:rPr lang="hu-HU" noProof="0" dirty="0" err="1" smtClean="0"/>
              <a:t>THz</a:t>
            </a:r>
            <a:r>
              <a:rPr lang="hu-HU" noProof="0" dirty="0" smtClean="0"/>
              <a:t> </a:t>
            </a:r>
            <a:r>
              <a:rPr lang="hu-HU" noProof="0" dirty="0" err="1" smtClean="0"/>
              <a:t>pulses</a:t>
            </a:r>
            <a:r>
              <a:rPr lang="hu-HU" noProof="0" dirty="0" smtClean="0"/>
              <a:t> </a:t>
            </a:r>
            <a:r>
              <a:rPr lang="hu-HU" noProof="0" dirty="0" err="1" smtClean="0"/>
              <a:t>with</a:t>
            </a:r>
            <a:r>
              <a:rPr lang="hu-HU" noProof="0" dirty="0" smtClean="0"/>
              <a:t> </a:t>
            </a:r>
            <a:r>
              <a:rPr lang="hu-HU" noProof="0" dirty="0" err="1" smtClean="0"/>
              <a:t>microjoules</a:t>
            </a:r>
            <a:r>
              <a:rPr lang="hu-HU" noProof="0" dirty="0" smtClean="0"/>
              <a:t> of </a:t>
            </a:r>
            <a:r>
              <a:rPr lang="hu-HU" noProof="0" dirty="0" err="1" smtClean="0"/>
              <a:t>energy</a:t>
            </a:r>
            <a:r>
              <a:rPr lang="hu-HU" noProof="0" dirty="0" smtClean="0"/>
              <a:t> is </a:t>
            </a:r>
            <a:r>
              <a:rPr lang="hu-HU" noProof="0" dirty="0" err="1" smtClean="0"/>
              <a:t>easily</a:t>
            </a:r>
            <a:r>
              <a:rPr lang="hu-HU" noProof="0" dirty="0" smtClean="0"/>
              <a:t> </a:t>
            </a:r>
            <a:r>
              <a:rPr lang="hu-HU" noProof="0" dirty="0" err="1" smtClean="0"/>
              <a:t>possible</a:t>
            </a:r>
            <a:r>
              <a:rPr lang="hu-HU" noProof="0" dirty="0" smtClean="0"/>
              <a:t>. </a:t>
            </a:r>
            <a:r>
              <a:rPr lang="en-US" noProof="0" dirty="0" smtClean="0"/>
              <a:t>Because of this, the LN TPFP set-ups are widespread used now in a lot of laboratories for THz pump – probe, and control experiments</a:t>
            </a:r>
            <a:r>
              <a:rPr lang="hu-HU" noProof="0" dirty="0" smtClean="0"/>
              <a:t> in </a:t>
            </a:r>
            <a:r>
              <a:rPr lang="hu-HU" noProof="0" dirty="0" err="1" smtClean="0"/>
              <a:t>order</a:t>
            </a:r>
            <a:r>
              <a:rPr lang="hu-HU" noProof="0" dirty="0" smtClean="0"/>
              <a:t> </a:t>
            </a:r>
            <a:r>
              <a:rPr lang="hu-HU" noProof="0" dirty="0" err="1" smtClean="0"/>
              <a:t>to</a:t>
            </a:r>
            <a:r>
              <a:rPr lang="hu-HU" noProof="0" dirty="0" smtClean="0"/>
              <a:t> </a:t>
            </a:r>
            <a:r>
              <a:rPr lang="hu-HU" noProof="0" dirty="0" err="1" smtClean="0"/>
              <a:t>investigate</a:t>
            </a:r>
            <a:r>
              <a:rPr lang="en-US" noProof="0" dirty="0" smtClean="0"/>
              <a:t> in different nanostructures </a:t>
            </a:r>
            <a:r>
              <a:rPr lang="hu-HU" noProof="0" dirty="0" err="1" smtClean="0"/>
              <a:t>the</a:t>
            </a:r>
            <a:r>
              <a:rPr lang="hu-HU" noProof="0" dirty="0" smtClean="0"/>
              <a:t> </a:t>
            </a:r>
            <a:r>
              <a:rPr lang="hu-HU" noProof="0" dirty="0" err="1" smtClean="0"/>
              <a:t>dynamics</a:t>
            </a:r>
            <a:r>
              <a:rPr lang="hu-HU" noProof="0" dirty="0" smtClean="0"/>
              <a:t> of</a:t>
            </a:r>
            <a:r>
              <a:rPr lang="en-US" noProof="0" dirty="0" smtClean="0"/>
              <a:t> different excitations, for example </a:t>
            </a:r>
            <a:r>
              <a:rPr lang="en-US" noProof="0" dirty="0" err="1" smtClean="0"/>
              <a:t>excitons</a:t>
            </a:r>
            <a:r>
              <a:rPr lang="en-US" noProof="0" dirty="0" smtClean="0"/>
              <a:t>, </a:t>
            </a:r>
            <a:r>
              <a:rPr lang="en-US" noProof="0" dirty="0" err="1" smtClean="0"/>
              <a:t>polaritons</a:t>
            </a:r>
            <a:r>
              <a:rPr lang="en-US" noProof="0" dirty="0" smtClean="0"/>
              <a:t>, spin waves and so on. </a:t>
            </a:r>
            <a:endParaRPr lang="hu-HU" noProof="0" dirty="0" smtClean="0"/>
          </a:p>
          <a:p>
            <a:r>
              <a:rPr lang="en-US" noProof="0" dirty="0" smtClean="0"/>
              <a:t>These two articles review the application of LN and other high-field THz sources in pump – probe and control experiments. </a:t>
            </a:r>
            <a:endParaRPr lang="en-US" noProof="0" dirty="0"/>
          </a:p>
        </p:txBody>
      </p:sp>
      <p:sp>
        <p:nvSpPr>
          <p:cNvPr id="4" name="Dia számának helye 3"/>
          <p:cNvSpPr>
            <a:spLocks noGrp="1"/>
          </p:cNvSpPr>
          <p:nvPr>
            <p:ph type="sldNum" sz="quarter" idx="10"/>
          </p:nvPr>
        </p:nvSpPr>
        <p:spPr/>
        <p:txBody>
          <a:bodyPr/>
          <a:lstStyle/>
          <a:p>
            <a:pPr>
              <a:defRPr/>
            </a:pPr>
            <a:fld id="{1282487E-9726-462F-9FE5-F8A4B00E6459}" type="slidenum">
              <a:rPr lang="hu-HU" smtClean="0"/>
              <a:pPr>
                <a:defRPr/>
              </a:pPr>
              <a:t>9</a:t>
            </a:fld>
            <a:endParaRPr lang="hu-HU"/>
          </a:p>
        </p:txBody>
      </p:sp>
    </p:spTree>
    <p:extLst>
      <p:ext uri="{BB962C8B-B14F-4D97-AF65-F5344CB8AC3E}">
        <p14:creationId xmlns:p14="http://schemas.microsoft.com/office/powerpoint/2010/main" val="418519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u-H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3FA70743-D4DC-4352-8DDD-2DDCC9B5B729}"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36CD27CA-314F-49A5-885A-14941B5EA324}"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BBD83C21-7EA6-427F-AC8C-577E1B509834}"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C81010AA-029A-4437-B4C7-7582138F8B1D}"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u-HU"/>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Rectangle 4"/>
          <p:cNvSpPr>
            <a:spLocks noGrp="1" noChangeArrowheads="1"/>
          </p:cNvSpPr>
          <p:nvPr>
            <p:ph type="dt" sz="half" idx="10"/>
          </p:nvPr>
        </p:nvSpPr>
        <p:spPr>
          <a:ln/>
        </p:spPr>
        <p:txBody>
          <a:bodyPr/>
          <a:lstStyle>
            <a:lvl1pPr>
              <a:defRPr/>
            </a:lvl1pPr>
          </a:lstStyle>
          <a:p>
            <a:pPr>
              <a:defRPr/>
            </a:pPr>
            <a:endParaRPr lang="hu-HU"/>
          </a:p>
        </p:txBody>
      </p:sp>
      <p:sp>
        <p:nvSpPr>
          <p:cNvPr id="7" name="Rectangle 5"/>
          <p:cNvSpPr>
            <a:spLocks noGrp="1" noChangeArrowheads="1"/>
          </p:cNvSpPr>
          <p:nvPr>
            <p:ph type="ftr" sz="quarter" idx="11"/>
          </p:nvPr>
        </p:nvSpPr>
        <p:spPr>
          <a:ln/>
        </p:spPr>
        <p:txBody>
          <a:bodyPr/>
          <a:lstStyle>
            <a:lvl1pPr>
              <a:defRPr/>
            </a:lvl1pPr>
          </a:lstStyle>
          <a:p>
            <a:pPr>
              <a:defRPr/>
            </a:pPr>
            <a:endParaRPr lang="hu-HU"/>
          </a:p>
        </p:txBody>
      </p:sp>
      <p:sp>
        <p:nvSpPr>
          <p:cNvPr id="8" name="Rectangle 6"/>
          <p:cNvSpPr>
            <a:spLocks noGrp="1" noChangeArrowheads="1"/>
          </p:cNvSpPr>
          <p:nvPr>
            <p:ph type="sldNum" sz="quarter" idx="12"/>
          </p:nvPr>
        </p:nvSpPr>
        <p:spPr>
          <a:ln/>
        </p:spPr>
        <p:txBody>
          <a:bodyPr/>
          <a:lstStyle>
            <a:lvl1pPr>
              <a:defRPr/>
            </a:lvl1pPr>
          </a:lstStyle>
          <a:p>
            <a:pPr>
              <a:defRPr/>
            </a:pPr>
            <a:fld id="{B4ED07FD-A904-4230-9F95-B3F9D87417AA}" type="slidenum">
              <a:rPr lang="hu-HU"/>
              <a:pPr>
                <a:defRPr/>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8583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3488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2280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0956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Élőláb hely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Dia számának hely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6923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Élőláb hely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Dia számának hely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954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0" y="682625"/>
            <a:ext cx="9144000" cy="36513"/>
          </a:xfrm>
          <a:prstGeom prst="rect">
            <a:avLst/>
          </a:prstGeom>
          <a:solidFill>
            <a:srgbClr val="F89C2F"/>
          </a:solidFill>
          <a:ln w="9525">
            <a:noFill/>
            <a:miter lim="800000"/>
            <a:headEnd/>
            <a:tailEnd/>
          </a:ln>
        </p:spPr>
        <p:txBody>
          <a:bodyPr wrap="none" anchor="ctr"/>
          <a:lstStyle/>
          <a:p>
            <a:pPr>
              <a:defRPr/>
            </a:pPr>
            <a:endParaRPr lang="en-GB" sz="2400">
              <a:latin typeface="Arial" charset="0"/>
            </a:endParaRPr>
          </a:p>
        </p:txBody>
      </p:sp>
      <p:sp>
        <p:nvSpPr>
          <p:cNvPr id="2" name="Title 1"/>
          <p:cNvSpPr>
            <a:spLocks noGrp="1"/>
          </p:cNvSpPr>
          <p:nvPr>
            <p:ph type="title"/>
          </p:nvPr>
        </p:nvSpPr>
        <p:spPr>
          <a:xfrm>
            <a:off x="0" y="144000"/>
            <a:ext cx="9144000" cy="518400"/>
          </a:xfrm>
          <a:prstGeom prst="rect">
            <a:avLst/>
          </a:prstGeom>
        </p:spPr>
        <p:txBody>
          <a:bodyPr/>
          <a:lstStyle/>
          <a:p>
            <a:r>
              <a:rPr lang="en-US" dirty="0" smtClean="0"/>
              <a:t>Click to edit Master title style</a:t>
            </a:r>
            <a:endParaRPr lang="hu-H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Élőláb hely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Dia számának hely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493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7595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0683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3555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042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_2-Line Title">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0" y="1079500"/>
            <a:ext cx="9144000" cy="36513"/>
          </a:xfrm>
          <a:prstGeom prst="rect">
            <a:avLst/>
          </a:prstGeom>
          <a:solidFill>
            <a:srgbClr val="F89C2F"/>
          </a:solidFill>
          <a:ln w="9525">
            <a:noFill/>
            <a:miter lim="800000"/>
            <a:headEnd/>
            <a:tailEnd/>
          </a:ln>
        </p:spPr>
        <p:txBody>
          <a:bodyPr wrap="none" anchor="ctr"/>
          <a:lstStyle/>
          <a:p>
            <a:pPr>
              <a:defRPr/>
            </a:pPr>
            <a:endParaRPr lang="en-GB" sz="2400">
              <a:latin typeface="Arial" charset="0"/>
            </a:endParaRPr>
          </a:p>
        </p:txBody>
      </p:sp>
      <p:sp>
        <p:nvSpPr>
          <p:cNvPr id="2" name="Title 1"/>
          <p:cNvSpPr>
            <a:spLocks noGrp="1"/>
          </p:cNvSpPr>
          <p:nvPr>
            <p:ph type="title"/>
          </p:nvPr>
        </p:nvSpPr>
        <p:spPr>
          <a:xfrm>
            <a:off x="0" y="144000"/>
            <a:ext cx="9144000" cy="944688"/>
          </a:xfrm>
          <a:prstGeom prst="rect">
            <a:avLst/>
          </a:prstGeom>
        </p:spPr>
        <p:txBody>
          <a:bodyPr/>
          <a:lstStyle/>
          <a:p>
            <a:r>
              <a:rPr lang="en-US" dirty="0" smtClean="0"/>
              <a:t>Click to edit Master title style</a:t>
            </a:r>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682625"/>
            <a:ext cx="9144000" cy="36513"/>
          </a:xfrm>
          <a:prstGeom prst="rect">
            <a:avLst/>
          </a:prstGeom>
          <a:solidFill>
            <a:srgbClr val="F89C2F"/>
          </a:solidFill>
          <a:ln w="9525">
            <a:noFill/>
            <a:miter lim="800000"/>
            <a:headEnd/>
            <a:tailEnd/>
          </a:ln>
        </p:spPr>
        <p:txBody>
          <a:bodyPr wrap="none" anchor="ctr"/>
          <a:lstStyle/>
          <a:p>
            <a:pPr>
              <a:defRPr/>
            </a:pPr>
            <a:endParaRPr lang="en-GB" sz="2400">
              <a:latin typeface="Arial" charset="0"/>
            </a:endParaRPr>
          </a:p>
        </p:txBody>
      </p:sp>
      <p:sp>
        <p:nvSpPr>
          <p:cNvPr id="2" name="Title 1"/>
          <p:cNvSpPr>
            <a:spLocks noGrp="1"/>
          </p:cNvSpPr>
          <p:nvPr>
            <p:ph type="title"/>
          </p:nvPr>
        </p:nvSpPr>
        <p:spPr>
          <a:xfrm>
            <a:off x="0" y="144000"/>
            <a:ext cx="9144000" cy="518400"/>
          </a:xfrm>
          <a:prstGeom prst="rect">
            <a:avLst/>
          </a:prstGeom>
        </p:spPr>
        <p:txBody>
          <a:bodyPr/>
          <a:lstStyle/>
          <a:p>
            <a:r>
              <a:rPr lang="en-US" dirty="0" smtClean="0"/>
              <a:t>Click to edit Master title style</a:t>
            </a:r>
            <a:endParaRPr lang="hu-HU" dirty="0"/>
          </a:p>
        </p:txBody>
      </p:sp>
      <p:sp>
        <p:nvSpPr>
          <p:cNvPr id="3" name="Content Placeholder 2"/>
          <p:cNvSpPr>
            <a:spLocks noGrp="1"/>
          </p:cNvSpPr>
          <p:nvPr>
            <p:ph idx="1"/>
          </p:nvPr>
        </p:nvSpPr>
        <p:spPr>
          <a:xfrm>
            <a:off x="457200" y="818652"/>
            <a:ext cx="8229600" cy="5850780"/>
          </a:xfrm>
          <a:prstGeom prst="rect">
            <a:avLst/>
          </a:prstGeom>
        </p:spPr>
        <p:txBody>
          <a:bodyPr/>
          <a:lstStyle>
            <a:lvl1pPr>
              <a:defRPr sz="2400">
                <a:latin typeface="Calibri" pitchFamily="34" charset="0"/>
              </a:defRPr>
            </a:lvl1pPr>
            <a:lvl2pPr>
              <a:defRPr sz="24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236D02FB-7A39-4611-9442-969BCDA0DE29}"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u-H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06D8BC84-EF62-4161-BEB1-8BAC27E7E051}"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FE745C55-9F0F-4752-B4A3-7042963C1E0D}"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70B50D7D-BE52-40EE-8AE1-3AE2557DABEA}"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B8C8B3A-FB9E-4251-B1C6-997B6421CB65}" type="slidenum">
              <a:rPr lang="hu-HU"/>
              <a:pPr>
                <a:defRPr/>
              </a:pPr>
              <a:t>‹#›</a:t>
            </a:fld>
            <a:endParaRPr lang="hu-HU"/>
          </a:p>
        </p:txBody>
      </p:sp>
      <p:sp>
        <p:nvSpPr>
          <p:cNvPr id="21509" name="Title Placeholder 8"/>
          <p:cNvSpPr>
            <a:spLocks noGrp="1"/>
          </p:cNvSpPr>
          <p:nvPr>
            <p:ph type="title"/>
          </p:nvPr>
        </p:nvSpPr>
        <p:spPr bwMode="auto">
          <a:xfrm>
            <a:off x="0" y="144463"/>
            <a:ext cx="9166225" cy="51752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04" r:id="rId1"/>
    <p:sldLayoutId id="2147483913" r:id="rId2"/>
    <p:sldLayoutId id="2147483914" r:id="rId3"/>
    <p:sldLayoutId id="2147483915" r:id="rId4"/>
    <p:sldLayoutId id="2147483916"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Lst>
  <p:hf hdr="0" dt="0"/>
  <p:txStyles>
    <p:titleStyle>
      <a:lvl1pPr algn="ctr" rtl="0" eaLnBrk="0" fontAlgn="base" hangingPunct="0">
        <a:spcBef>
          <a:spcPct val="0"/>
        </a:spcBef>
        <a:spcAft>
          <a:spcPct val="0"/>
        </a:spcAft>
        <a:defRPr sz="2800" b="1">
          <a:solidFill>
            <a:srgbClr val="000080"/>
          </a:solidFill>
          <a:latin typeface="Calibri" pitchFamily="34" charset="0"/>
          <a:ea typeface="+mj-ea"/>
          <a:cs typeface="+mj-cs"/>
        </a:defRPr>
      </a:lvl1pPr>
      <a:lvl2pPr algn="ctr" rtl="0" eaLnBrk="0" fontAlgn="base" hangingPunct="0">
        <a:spcBef>
          <a:spcPct val="0"/>
        </a:spcBef>
        <a:spcAft>
          <a:spcPct val="0"/>
        </a:spcAft>
        <a:defRPr sz="2800" b="1">
          <a:solidFill>
            <a:srgbClr val="000080"/>
          </a:solidFill>
          <a:latin typeface="Calibri" pitchFamily="34" charset="0"/>
        </a:defRPr>
      </a:lvl2pPr>
      <a:lvl3pPr algn="ctr" rtl="0" eaLnBrk="0" fontAlgn="base" hangingPunct="0">
        <a:spcBef>
          <a:spcPct val="0"/>
        </a:spcBef>
        <a:spcAft>
          <a:spcPct val="0"/>
        </a:spcAft>
        <a:defRPr sz="2800" b="1">
          <a:solidFill>
            <a:srgbClr val="000080"/>
          </a:solidFill>
          <a:latin typeface="Calibri" pitchFamily="34" charset="0"/>
        </a:defRPr>
      </a:lvl3pPr>
      <a:lvl4pPr algn="ctr" rtl="0" eaLnBrk="0" fontAlgn="base" hangingPunct="0">
        <a:spcBef>
          <a:spcPct val="0"/>
        </a:spcBef>
        <a:spcAft>
          <a:spcPct val="0"/>
        </a:spcAft>
        <a:defRPr sz="2800" b="1">
          <a:solidFill>
            <a:srgbClr val="000080"/>
          </a:solidFill>
          <a:latin typeface="Calibri" pitchFamily="34" charset="0"/>
        </a:defRPr>
      </a:lvl4pPr>
      <a:lvl5pPr algn="ctr" rtl="0" eaLnBrk="0" fontAlgn="base" hangingPunct="0">
        <a:spcBef>
          <a:spcPct val="0"/>
        </a:spcBef>
        <a:spcAft>
          <a:spcPct val="0"/>
        </a:spcAft>
        <a:defRPr sz="2800" b="1">
          <a:solidFill>
            <a:srgbClr val="000080"/>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146692"/>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oleObject" Target="../embeddings/oleObject6.bin"/><Relationship Id="rId4" Type="http://schemas.openxmlformats.org/officeDocument/2006/relationships/image" Target="../media/image15.png"/><Relationship Id="rId9"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2.xml"/><Relationship Id="rId7" Type="http://schemas.openxmlformats.org/officeDocument/2006/relationships/image" Target="../media/image14.w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7.wmf"/><Relationship Id="rId4" Type="http://schemas.openxmlformats.org/officeDocument/2006/relationships/oleObject" Target="../embeddings/oleObject9.bin"/><Relationship Id="rId9" Type="http://schemas.openxmlformats.org/officeDocument/2006/relationships/image" Target="../media/image18.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16.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png"/><Relationship Id="rId5" Type="http://schemas.openxmlformats.org/officeDocument/2006/relationships/image" Target="../media/image19.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16.bin"/><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emf"/></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34.xml"/><Relationship Id="rId7" Type="http://schemas.openxmlformats.org/officeDocument/2006/relationships/oleObject" Target="../embeddings/oleObject18.bin"/><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image" Target="../media/image49.wmf"/><Relationship Id="rId5" Type="http://schemas.openxmlformats.org/officeDocument/2006/relationships/oleObject" Target="../embeddings/oleObject17.bin"/><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55.jp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58.wmf"/><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39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60.wmf"/><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oleObject" Target="../embeddings/oleObject20.bin"/><Relationship Id="rId5" Type="http://schemas.openxmlformats.org/officeDocument/2006/relationships/image" Target="../media/image62.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5.png"/><Relationship Id="rId9"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0" y="1898796"/>
            <a:ext cx="9144000" cy="954107"/>
          </a:xfrm>
          <a:noFill/>
        </p:spPr>
        <p:txBody>
          <a:bodyPr>
            <a:spAutoFit/>
          </a:bodyPr>
          <a:lstStyle/>
          <a:p>
            <a:pPr eaLnBrk="1" hangingPunct="1"/>
            <a:r>
              <a:rPr lang="en-US" dirty="0">
                <a:solidFill>
                  <a:srgbClr val="C00000"/>
                </a:solidFill>
              </a:rPr>
              <a:t>Generation and applications of extremely high-field near single cycle terahertz pulses</a:t>
            </a:r>
            <a:endParaRPr lang="en-US" dirty="0" smtClean="0">
              <a:solidFill>
                <a:srgbClr val="C00000"/>
              </a:solidFill>
            </a:endParaRPr>
          </a:p>
        </p:txBody>
      </p:sp>
      <p:sp>
        <p:nvSpPr>
          <p:cNvPr id="23557" name="Text Box 6"/>
          <p:cNvSpPr txBox="1">
            <a:spLocks noChangeArrowheads="1"/>
          </p:cNvSpPr>
          <p:nvPr/>
        </p:nvSpPr>
        <p:spPr bwMode="auto">
          <a:xfrm>
            <a:off x="0" y="6572250"/>
            <a:ext cx="9144000" cy="274638"/>
          </a:xfrm>
          <a:prstGeom prst="rect">
            <a:avLst/>
          </a:prstGeom>
          <a:noFill/>
          <a:ln w="9525">
            <a:noFill/>
            <a:miter lim="800000"/>
            <a:headEnd/>
            <a:tailEnd/>
          </a:ln>
        </p:spPr>
        <p:txBody>
          <a:bodyPr>
            <a:spAutoFit/>
          </a:bodyPr>
          <a:lstStyle/>
          <a:p>
            <a:pPr algn="ctr">
              <a:defRPr/>
            </a:pPr>
            <a:r>
              <a:rPr lang="hu-HU" sz="1200" dirty="0" err="1" smtClean="0">
                <a:solidFill>
                  <a:schemeClr val="bg1">
                    <a:lumMod val="50000"/>
                  </a:schemeClr>
                </a:solidFill>
              </a:rPr>
              <a:t>EuPRAXIA</a:t>
            </a:r>
            <a:r>
              <a:rPr lang="hu-HU" sz="1200" dirty="0" smtClean="0">
                <a:solidFill>
                  <a:schemeClr val="bg1">
                    <a:lumMod val="50000"/>
                  </a:schemeClr>
                </a:solidFill>
              </a:rPr>
              <a:t> </a:t>
            </a:r>
            <a:r>
              <a:rPr lang="hu-HU" sz="1200" dirty="0" err="1" smtClean="0">
                <a:solidFill>
                  <a:schemeClr val="bg1">
                    <a:lumMod val="50000"/>
                  </a:schemeClr>
                </a:solidFill>
              </a:rPr>
              <a:t>final</a:t>
            </a:r>
            <a:r>
              <a:rPr lang="hu-HU" sz="1200" dirty="0" smtClean="0">
                <a:solidFill>
                  <a:schemeClr val="bg1">
                    <a:lumMod val="50000"/>
                  </a:schemeClr>
                </a:solidFill>
              </a:rPr>
              <a:t> meeting, Hamburg</a:t>
            </a:r>
            <a:r>
              <a:rPr lang="en-US" sz="1200" dirty="0" smtClean="0">
                <a:solidFill>
                  <a:schemeClr val="bg1">
                    <a:lumMod val="50000"/>
                  </a:schemeClr>
                </a:solidFill>
              </a:rPr>
              <a:t>, </a:t>
            </a:r>
            <a:r>
              <a:rPr lang="hu-HU" sz="1200" dirty="0" smtClean="0">
                <a:solidFill>
                  <a:schemeClr val="bg1">
                    <a:lumMod val="50000"/>
                  </a:schemeClr>
                </a:solidFill>
              </a:rPr>
              <a:t>15-18 </a:t>
            </a:r>
            <a:r>
              <a:rPr lang="hu-HU" sz="1200" dirty="0" err="1" smtClean="0">
                <a:solidFill>
                  <a:schemeClr val="bg1">
                    <a:lumMod val="50000"/>
                  </a:schemeClr>
                </a:solidFill>
              </a:rPr>
              <a:t>October</a:t>
            </a:r>
            <a:r>
              <a:rPr lang="hu-HU" sz="1200" dirty="0" smtClean="0">
                <a:solidFill>
                  <a:schemeClr val="bg1">
                    <a:lumMod val="50000"/>
                  </a:schemeClr>
                </a:solidFill>
              </a:rPr>
              <a:t> 2019</a:t>
            </a:r>
            <a:r>
              <a:rPr lang="en-US" sz="1200" dirty="0" smtClean="0">
                <a:solidFill>
                  <a:schemeClr val="bg1">
                    <a:lumMod val="50000"/>
                  </a:schemeClr>
                </a:solidFill>
              </a:rPr>
              <a:t> </a:t>
            </a:r>
            <a:endParaRPr lang="en-US" sz="1200" dirty="0">
              <a:solidFill>
                <a:schemeClr val="bg1">
                  <a:lumMod val="50000"/>
                </a:schemeClr>
              </a:solidFill>
            </a:endParaRPr>
          </a:p>
        </p:txBody>
      </p:sp>
      <p:sp>
        <p:nvSpPr>
          <p:cNvPr id="26628" name="Text Box 3"/>
          <p:cNvSpPr txBox="1">
            <a:spLocks noChangeArrowheads="1"/>
          </p:cNvSpPr>
          <p:nvPr/>
        </p:nvSpPr>
        <p:spPr bwMode="auto">
          <a:xfrm>
            <a:off x="0" y="2978940"/>
            <a:ext cx="9144000" cy="646331"/>
          </a:xfrm>
          <a:prstGeom prst="rect">
            <a:avLst/>
          </a:prstGeom>
          <a:noFill/>
          <a:ln w="9525">
            <a:noFill/>
            <a:miter lim="800000"/>
            <a:headEnd/>
            <a:tailEnd/>
          </a:ln>
        </p:spPr>
        <p:txBody>
          <a:bodyPr>
            <a:spAutoFit/>
          </a:bodyPr>
          <a:lstStyle/>
          <a:p>
            <a:pPr algn="ctr">
              <a:spcAft>
                <a:spcPct val="25000"/>
              </a:spcAft>
            </a:pPr>
            <a:r>
              <a:rPr lang="en-US" b="1" u="sng" dirty="0" smtClean="0">
                <a:solidFill>
                  <a:srgbClr val="0000FF"/>
                </a:solidFill>
              </a:rPr>
              <a:t>G</a:t>
            </a:r>
            <a:r>
              <a:rPr lang="en-US" b="1" u="sng" dirty="0">
                <a:solidFill>
                  <a:srgbClr val="0000FF"/>
                </a:solidFill>
              </a:rPr>
              <a:t>. Almási</a:t>
            </a:r>
            <a:r>
              <a:rPr lang="en-US" u="sng" baseline="30000" dirty="0">
                <a:solidFill>
                  <a:srgbClr val="0000FF"/>
                </a:solidFill>
              </a:rPr>
              <a:t>1</a:t>
            </a:r>
            <a:r>
              <a:rPr lang="en-US" b="1" dirty="0">
                <a:solidFill>
                  <a:srgbClr val="0000FF"/>
                </a:solidFill>
              </a:rPr>
              <a:t>, Z. Tibai</a:t>
            </a:r>
            <a:r>
              <a:rPr lang="en-US" baseline="30000" dirty="0">
                <a:solidFill>
                  <a:srgbClr val="0000FF"/>
                </a:solidFill>
              </a:rPr>
              <a:t>1</a:t>
            </a:r>
            <a:r>
              <a:rPr lang="en-US" b="1" dirty="0">
                <a:solidFill>
                  <a:srgbClr val="0000FF"/>
                </a:solidFill>
              </a:rPr>
              <a:t>, G. </a:t>
            </a:r>
            <a:r>
              <a:rPr lang="hu-HU" b="1" dirty="0" smtClean="0">
                <a:solidFill>
                  <a:srgbClr val="0000FF"/>
                </a:solidFill>
              </a:rPr>
              <a:t>Tóth</a:t>
            </a:r>
            <a:r>
              <a:rPr lang="en-US" baseline="30000" dirty="0" smtClean="0">
                <a:solidFill>
                  <a:srgbClr val="0000FF"/>
                </a:solidFill>
              </a:rPr>
              <a:t>1</a:t>
            </a:r>
            <a:r>
              <a:rPr lang="en-US" b="1" dirty="0" smtClean="0">
                <a:solidFill>
                  <a:srgbClr val="0000FF"/>
                </a:solidFill>
              </a:rPr>
              <a:t>, </a:t>
            </a:r>
            <a:r>
              <a:rPr lang="hu-HU" b="1" dirty="0">
                <a:solidFill>
                  <a:srgbClr val="0000FF"/>
                </a:solidFill>
              </a:rPr>
              <a:t>S</a:t>
            </a:r>
            <a:r>
              <a:rPr lang="en-US" b="1" dirty="0" smtClean="0">
                <a:solidFill>
                  <a:srgbClr val="0000FF"/>
                </a:solidFill>
              </a:rPr>
              <a:t>. </a:t>
            </a:r>
            <a:r>
              <a:rPr lang="hu-HU" b="1" dirty="0" smtClean="0">
                <a:solidFill>
                  <a:srgbClr val="0000FF"/>
                </a:solidFill>
              </a:rPr>
              <a:t>Turnár</a:t>
            </a:r>
            <a:r>
              <a:rPr lang="en-US" baseline="30000" dirty="0" smtClean="0">
                <a:solidFill>
                  <a:srgbClr val="0000FF"/>
                </a:solidFill>
              </a:rPr>
              <a:t>1</a:t>
            </a:r>
            <a:r>
              <a:rPr lang="en-US" b="1" dirty="0">
                <a:solidFill>
                  <a:srgbClr val="0000FF"/>
                </a:solidFill>
              </a:rPr>
              <a:t>, P.S. </a:t>
            </a:r>
            <a:r>
              <a:rPr lang="en-US" b="1" dirty="0" smtClean="0">
                <a:solidFill>
                  <a:srgbClr val="0000FF"/>
                </a:solidFill>
              </a:rPr>
              <a:t>Nugraha</a:t>
            </a:r>
            <a:r>
              <a:rPr lang="en-US" baseline="30000" dirty="0" smtClean="0">
                <a:solidFill>
                  <a:srgbClr val="0000FF"/>
                </a:solidFill>
              </a:rPr>
              <a:t>1,</a:t>
            </a:r>
            <a:r>
              <a:rPr lang="hu-HU" baseline="30000" dirty="0" smtClean="0">
                <a:solidFill>
                  <a:srgbClr val="0000FF"/>
                </a:solidFill>
              </a:rPr>
              <a:t>3</a:t>
            </a:r>
            <a:r>
              <a:rPr lang="en-US" b="1" dirty="0" smtClean="0">
                <a:solidFill>
                  <a:srgbClr val="0000FF"/>
                </a:solidFill>
              </a:rPr>
              <a:t>, </a:t>
            </a:r>
            <a:r>
              <a:rPr lang="en-US" b="1" dirty="0">
                <a:solidFill>
                  <a:srgbClr val="0000FF"/>
                </a:solidFill>
              </a:rPr>
              <a:t>L. Pálfalvi</a:t>
            </a:r>
            <a:r>
              <a:rPr lang="en-US" baseline="30000" dirty="0">
                <a:solidFill>
                  <a:srgbClr val="0000FF"/>
                </a:solidFill>
              </a:rPr>
              <a:t>1</a:t>
            </a:r>
            <a:r>
              <a:rPr lang="en-US" b="1" dirty="0">
                <a:solidFill>
                  <a:srgbClr val="0000FF"/>
                </a:solidFill>
              </a:rPr>
              <a:t>, J.A. Fülop</a:t>
            </a:r>
            <a:r>
              <a:rPr lang="en-US" baseline="30000" dirty="0">
                <a:solidFill>
                  <a:srgbClr val="0000FF"/>
                </a:solidFill>
              </a:rPr>
              <a:t>2,3</a:t>
            </a:r>
            <a:r>
              <a:rPr lang="en-US" b="1" dirty="0">
                <a:solidFill>
                  <a:srgbClr val="0000FF"/>
                </a:solidFill>
              </a:rPr>
              <a:t> </a:t>
            </a:r>
            <a:r>
              <a:rPr lang="en-US" dirty="0">
                <a:solidFill>
                  <a:srgbClr val="0000FF"/>
                </a:solidFill>
              </a:rPr>
              <a:t>and </a:t>
            </a:r>
            <a:r>
              <a:rPr lang="en-US" b="1" dirty="0">
                <a:solidFill>
                  <a:srgbClr val="0000FF"/>
                </a:solidFill>
              </a:rPr>
              <a:t>J. Hebling</a:t>
            </a:r>
            <a:r>
              <a:rPr lang="en-US" baseline="30000" dirty="0">
                <a:solidFill>
                  <a:srgbClr val="0000FF"/>
                </a:solidFill>
              </a:rPr>
              <a:t>1,2,3</a:t>
            </a:r>
            <a:endParaRPr lang="hu-HU" sz="2000" b="1" baseline="30000" dirty="0">
              <a:solidFill>
                <a:srgbClr val="0000FF"/>
              </a:solidFill>
            </a:endParaRPr>
          </a:p>
        </p:txBody>
      </p:sp>
      <p:pic>
        <p:nvPicPr>
          <p:cNvPr id="26631" name="Picture 12" descr="MTA_Színes_2"/>
          <p:cNvPicPr>
            <a:picLocks noChangeAspect="1" noChangeArrowheads="1"/>
          </p:cNvPicPr>
          <p:nvPr/>
        </p:nvPicPr>
        <p:blipFill>
          <a:blip r:embed="rId3" cstate="print"/>
          <a:srcRect/>
          <a:stretch>
            <a:fillRect/>
          </a:stretch>
        </p:blipFill>
        <p:spPr bwMode="auto">
          <a:xfrm>
            <a:off x="341313" y="0"/>
            <a:ext cx="1235075" cy="1670050"/>
          </a:xfrm>
          <a:prstGeom prst="rect">
            <a:avLst/>
          </a:prstGeom>
          <a:noFill/>
          <a:ln w="9525">
            <a:noFill/>
            <a:miter lim="800000"/>
            <a:headEnd/>
            <a:tailEnd/>
          </a:ln>
        </p:spPr>
      </p:pic>
      <p:pic>
        <p:nvPicPr>
          <p:cNvPr id="26632" name="Picture 12" descr="PTE.jpg"/>
          <p:cNvPicPr>
            <a:picLocks noChangeAspect="1"/>
          </p:cNvPicPr>
          <p:nvPr/>
        </p:nvPicPr>
        <p:blipFill>
          <a:blip r:embed="rId4" cstate="print"/>
          <a:srcRect/>
          <a:stretch>
            <a:fillRect/>
          </a:stretch>
        </p:blipFill>
        <p:spPr bwMode="auto">
          <a:xfrm>
            <a:off x="2033449" y="0"/>
            <a:ext cx="4968875" cy="1682750"/>
          </a:xfrm>
          <a:prstGeom prst="rect">
            <a:avLst/>
          </a:prstGeom>
          <a:noFill/>
          <a:ln w="9525">
            <a:noFill/>
            <a:miter lim="800000"/>
            <a:headEnd/>
            <a:tailEnd/>
          </a:ln>
        </p:spPr>
      </p:pic>
      <p:sp>
        <p:nvSpPr>
          <p:cNvPr id="23563" name="Rectangle 11"/>
          <p:cNvSpPr>
            <a:spLocks noChangeArrowheads="1"/>
          </p:cNvSpPr>
          <p:nvPr/>
        </p:nvSpPr>
        <p:spPr bwMode="auto">
          <a:xfrm>
            <a:off x="3852863" y="830263"/>
            <a:ext cx="2698750" cy="739775"/>
          </a:xfrm>
          <a:prstGeom prst="rect">
            <a:avLst/>
          </a:prstGeom>
          <a:noFill/>
          <a:ln w="9525">
            <a:noFill/>
            <a:miter lim="800000"/>
            <a:headEnd/>
            <a:tailEnd/>
          </a:ln>
        </p:spPr>
        <p:txBody>
          <a:bodyPr>
            <a:spAutoFit/>
          </a:bodyPr>
          <a:lstStyle/>
          <a:p>
            <a:pPr algn="ctr">
              <a:defRPr/>
            </a:pPr>
            <a:r>
              <a:rPr lang="hu-HU" sz="2400" b="1" dirty="0">
                <a:solidFill>
                  <a:srgbClr val="C7DB27"/>
                </a:solidFill>
                <a:effectLst>
                  <a:outerShdw blurRad="38100" dist="38100" dir="2700000" algn="tl">
                    <a:srgbClr val="000000">
                      <a:alpha val="43137"/>
                    </a:srgbClr>
                  </a:outerShdw>
                </a:effectLst>
              </a:rPr>
              <a:t>Institute of </a:t>
            </a:r>
            <a:r>
              <a:rPr lang="hu-HU" sz="2400" b="1" dirty="0" err="1">
                <a:solidFill>
                  <a:srgbClr val="C7DB27"/>
                </a:solidFill>
                <a:effectLst>
                  <a:outerShdw blurRad="38100" dist="38100" dir="2700000" algn="tl">
                    <a:srgbClr val="000000">
                      <a:alpha val="43137"/>
                    </a:srgbClr>
                  </a:outerShdw>
                </a:effectLst>
              </a:rPr>
              <a:t>Physics</a:t>
            </a:r>
            <a:endParaRPr lang="hu-HU" sz="2400" b="1" dirty="0">
              <a:solidFill>
                <a:srgbClr val="C7DB27"/>
              </a:solidFill>
              <a:effectLst>
                <a:outerShdw blurRad="38100" dist="38100" dir="2700000" algn="tl">
                  <a:srgbClr val="000000">
                    <a:alpha val="43137"/>
                  </a:srgbClr>
                </a:outerShdw>
              </a:effectLst>
            </a:endParaRPr>
          </a:p>
          <a:p>
            <a:pPr algn="ctr">
              <a:defRPr/>
            </a:pPr>
            <a:r>
              <a:rPr lang="hu-HU" dirty="0" err="1">
                <a:solidFill>
                  <a:srgbClr val="FFFF00"/>
                </a:solidFill>
              </a:rPr>
              <a:t>www.physics.ttk.pte.hu</a:t>
            </a:r>
            <a:endParaRPr lang="hu-HU" dirty="0">
              <a:solidFill>
                <a:srgbClr val="FFFF00"/>
              </a:solidFill>
            </a:endParaRPr>
          </a:p>
        </p:txBody>
      </p:sp>
      <p:sp>
        <p:nvSpPr>
          <p:cNvPr id="26634" name="Rectangle 6"/>
          <p:cNvSpPr>
            <a:spLocks noChangeArrowheads="1"/>
          </p:cNvSpPr>
          <p:nvPr/>
        </p:nvSpPr>
        <p:spPr bwMode="auto">
          <a:xfrm>
            <a:off x="0" y="1673225"/>
            <a:ext cx="9144000" cy="36513"/>
          </a:xfrm>
          <a:prstGeom prst="rect">
            <a:avLst/>
          </a:prstGeom>
          <a:solidFill>
            <a:srgbClr val="F89C2F"/>
          </a:solidFill>
          <a:ln w="9525">
            <a:noFill/>
            <a:miter lim="800000"/>
            <a:headEnd/>
            <a:tailEnd/>
          </a:ln>
        </p:spPr>
        <p:txBody>
          <a:bodyPr wrap="none" anchor="ctr"/>
          <a:lstStyle/>
          <a:p>
            <a:endParaRPr lang="en-GB" sz="2400">
              <a:latin typeface="Arial" charset="0"/>
            </a:endParaRPr>
          </a:p>
        </p:txBody>
      </p:sp>
      <p:grpSp>
        <p:nvGrpSpPr>
          <p:cNvPr id="26635" name="Group 19"/>
          <p:cNvGrpSpPr>
            <a:grpSpLocks/>
          </p:cNvGrpSpPr>
          <p:nvPr/>
        </p:nvGrpSpPr>
        <p:grpSpPr bwMode="auto">
          <a:xfrm>
            <a:off x="2157413" y="5463407"/>
            <a:ext cx="4829175" cy="1116013"/>
            <a:chOff x="2816766" y="5340838"/>
            <a:chExt cx="4829992" cy="1116000"/>
          </a:xfrm>
        </p:grpSpPr>
        <p:pic>
          <p:nvPicPr>
            <p:cNvPr id="26636" name="Picture 9" descr="Logó"/>
            <p:cNvPicPr>
              <a:picLocks noChangeAspect="1" noChangeArrowheads="1"/>
            </p:cNvPicPr>
            <p:nvPr/>
          </p:nvPicPr>
          <p:blipFill>
            <a:blip r:embed="rId5" cstate="print"/>
            <a:srcRect/>
            <a:stretch>
              <a:fillRect/>
            </a:stretch>
          </p:blipFill>
          <p:spPr bwMode="auto">
            <a:xfrm>
              <a:off x="4347321" y="5341833"/>
              <a:ext cx="1980264" cy="1114010"/>
            </a:xfrm>
            <a:prstGeom prst="rect">
              <a:avLst/>
            </a:prstGeom>
            <a:noFill/>
            <a:ln w="12700">
              <a:noFill/>
              <a:miter lim="800000"/>
              <a:headEnd/>
              <a:tailEnd/>
            </a:ln>
          </p:spPr>
        </p:pic>
        <p:pic>
          <p:nvPicPr>
            <p:cNvPr id="26637" name="Picture 7" descr="egyetem"/>
            <p:cNvPicPr>
              <a:picLocks noChangeAspect="1" noChangeArrowheads="1"/>
            </p:cNvPicPr>
            <p:nvPr/>
          </p:nvPicPr>
          <p:blipFill>
            <a:blip r:embed="rId6" cstate="print"/>
            <a:srcRect/>
            <a:stretch>
              <a:fillRect/>
            </a:stretch>
          </p:blipFill>
          <p:spPr bwMode="auto">
            <a:xfrm>
              <a:off x="2816766" y="5341626"/>
              <a:ext cx="1485900" cy="1114425"/>
            </a:xfrm>
            <a:prstGeom prst="rect">
              <a:avLst/>
            </a:prstGeom>
            <a:noFill/>
            <a:ln w="9525">
              <a:noFill/>
              <a:miter lim="800000"/>
              <a:headEnd/>
              <a:tailEnd/>
            </a:ln>
          </p:spPr>
        </p:pic>
        <p:pic>
          <p:nvPicPr>
            <p:cNvPr id="26638" name="Picture 18" descr="SzKK.jpg"/>
            <p:cNvPicPr>
              <a:picLocks noChangeAspect="1"/>
            </p:cNvPicPr>
            <p:nvPr/>
          </p:nvPicPr>
          <p:blipFill>
            <a:blip r:embed="rId7" cstate="print"/>
            <a:srcRect/>
            <a:stretch>
              <a:fillRect/>
            </a:stretch>
          </p:blipFill>
          <p:spPr bwMode="auto">
            <a:xfrm>
              <a:off x="6372240" y="5340838"/>
              <a:ext cx="1274518" cy="1116000"/>
            </a:xfrm>
            <a:prstGeom prst="rect">
              <a:avLst/>
            </a:prstGeom>
            <a:noFill/>
            <a:ln w="9525">
              <a:noFill/>
              <a:miter lim="800000"/>
              <a:headEnd/>
              <a:tailEnd/>
            </a:ln>
          </p:spPr>
        </p:pic>
      </p:grpSp>
      <p:sp>
        <p:nvSpPr>
          <p:cNvPr id="26629" name="Text Box 3"/>
          <p:cNvSpPr txBox="1">
            <a:spLocks noChangeArrowheads="1"/>
          </p:cNvSpPr>
          <p:nvPr/>
        </p:nvSpPr>
        <p:spPr bwMode="auto">
          <a:xfrm>
            <a:off x="-54114" y="3900524"/>
            <a:ext cx="9144000" cy="830997"/>
          </a:xfrm>
          <a:prstGeom prst="rect">
            <a:avLst/>
          </a:prstGeom>
          <a:noFill/>
          <a:ln w="9525">
            <a:noFill/>
            <a:miter lim="800000"/>
            <a:headEnd/>
            <a:tailEnd/>
          </a:ln>
        </p:spPr>
        <p:txBody>
          <a:bodyPr>
            <a:spAutoFit/>
          </a:bodyPr>
          <a:lstStyle/>
          <a:p>
            <a:pPr algn="ctr">
              <a:spcAft>
                <a:spcPts val="0"/>
              </a:spcAft>
            </a:pPr>
            <a:r>
              <a:rPr lang="en-US" sz="1600" baseline="30000" dirty="0" smtClean="0"/>
              <a:t>1</a:t>
            </a:r>
            <a:r>
              <a:rPr lang="en-US" sz="1600" dirty="0" smtClean="0"/>
              <a:t>University of </a:t>
            </a:r>
            <a:r>
              <a:rPr lang="en-US" sz="1600" dirty="0" err="1" smtClean="0"/>
              <a:t>Pécs</a:t>
            </a:r>
            <a:r>
              <a:rPr lang="en-US" sz="1600" dirty="0" smtClean="0"/>
              <a:t>, Physics Department, </a:t>
            </a:r>
            <a:r>
              <a:rPr lang="en-US" sz="1600" dirty="0" err="1" smtClean="0"/>
              <a:t>Pécs</a:t>
            </a:r>
            <a:r>
              <a:rPr lang="en-US" sz="1600" dirty="0" smtClean="0"/>
              <a:t>, H-7624, Hungary</a:t>
            </a:r>
          </a:p>
          <a:p>
            <a:pPr algn="ctr">
              <a:spcAft>
                <a:spcPts val="0"/>
              </a:spcAft>
            </a:pPr>
            <a:r>
              <a:rPr lang="en-US" sz="1600" baseline="30000" dirty="0" smtClean="0"/>
              <a:t>2</a:t>
            </a:r>
            <a:r>
              <a:rPr lang="en-US" sz="1600" dirty="0" smtClean="0"/>
              <a:t>MTA-PTE High-Field THz Research Group, </a:t>
            </a:r>
            <a:r>
              <a:rPr lang="en-US" sz="1600" dirty="0" err="1" smtClean="0"/>
              <a:t>Pécs</a:t>
            </a:r>
            <a:r>
              <a:rPr lang="en-US" sz="1600" dirty="0" smtClean="0"/>
              <a:t>, H-7624, Hungary</a:t>
            </a:r>
          </a:p>
          <a:p>
            <a:pPr algn="ctr">
              <a:spcAft>
                <a:spcPts val="0"/>
              </a:spcAft>
            </a:pPr>
            <a:r>
              <a:rPr lang="en-US" sz="1600" baseline="30000" dirty="0" smtClean="0"/>
              <a:t>3</a:t>
            </a:r>
            <a:r>
              <a:rPr lang="en-US" sz="1600" dirty="0" smtClean="0"/>
              <a:t>University of </a:t>
            </a:r>
            <a:r>
              <a:rPr lang="en-US" sz="1600" dirty="0" err="1" smtClean="0"/>
              <a:t>Pécs</a:t>
            </a:r>
            <a:r>
              <a:rPr lang="en-US" sz="1600" dirty="0" smtClean="0"/>
              <a:t>, </a:t>
            </a:r>
            <a:r>
              <a:rPr lang="en-US" sz="1600" dirty="0" err="1" smtClean="0"/>
              <a:t>Szentágothai</a:t>
            </a:r>
            <a:r>
              <a:rPr lang="en-US" sz="1600" dirty="0" smtClean="0"/>
              <a:t> Research Center, </a:t>
            </a:r>
            <a:r>
              <a:rPr lang="en-US" sz="1600" dirty="0" err="1" smtClean="0"/>
              <a:t>Pécs</a:t>
            </a:r>
            <a:r>
              <a:rPr lang="en-US" sz="1600" dirty="0" smtClean="0"/>
              <a:t>, H-7624, Hungary</a:t>
            </a:r>
            <a:endParaRPr lang="hu-HU" sz="1600" dirty="0" smtClean="0"/>
          </a:p>
        </p:txBody>
      </p:sp>
      <p:pic>
        <p:nvPicPr>
          <p:cNvPr id="14" name="Kép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2348" y="188568"/>
            <a:ext cx="1800505" cy="1280992"/>
          </a:xfrm>
          <a:prstGeom prst="rect">
            <a:avLst/>
          </a:prstGeom>
        </p:spPr>
      </p:pic>
      <p:sp>
        <p:nvSpPr>
          <p:cNvPr id="4" name="Élőláb helye 3"/>
          <p:cNvSpPr>
            <a:spLocks noGrp="1"/>
          </p:cNvSpPr>
          <p:nvPr>
            <p:ph type="ftr" sz="quarter" idx="11"/>
          </p:nvPr>
        </p:nvSpPr>
        <p:spPr/>
        <p:txBody>
          <a:bodyPr/>
          <a:lstStyle/>
          <a:p>
            <a:pPr>
              <a:defRPr/>
            </a:pP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rtalom helye 2"/>
          <p:cNvSpPr txBox="1">
            <a:spLocks/>
          </p:cNvSpPr>
          <p:nvPr/>
        </p:nvSpPr>
        <p:spPr>
          <a:xfrm>
            <a:off x="791496" y="1064847"/>
            <a:ext cx="7651020" cy="461665"/>
          </a:xfrm>
          <a:prstGeom prst="rect">
            <a:avLst/>
          </a:prstGeom>
          <a:solidFill>
            <a:schemeClr val="bg1"/>
          </a:solidFill>
          <a:ln>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600"/>
              </a:spcAft>
              <a:buClr>
                <a:srgbClr val="C00000"/>
              </a:buClr>
              <a:buFont typeface="Wingdings" panose="05000000000000000000" pitchFamily="2" charset="2"/>
              <a:buChar char="§"/>
            </a:pPr>
            <a:endParaRPr lang="hu-HU" sz="2400" b="1" kern="0" dirty="0">
              <a:solidFill>
                <a:srgbClr val="FF0000"/>
              </a:solidFill>
              <a:latin typeface="Calibri" panose="020F0502020204030204" pitchFamily="34" charset="0"/>
            </a:endParaRPr>
          </a:p>
        </p:txBody>
      </p:sp>
      <p:grpSp>
        <p:nvGrpSpPr>
          <p:cNvPr id="7" name="Group 2"/>
          <p:cNvGrpSpPr>
            <a:grpSpLocks/>
          </p:cNvGrpSpPr>
          <p:nvPr/>
        </p:nvGrpSpPr>
        <p:grpSpPr bwMode="auto">
          <a:xfrm>
            <a:off x="3419988" y="908664"/>
            <a:ext cx="5562600" cy="5867400"/>
            <a:chOff x="240" y="624"/>
            <a:chExt cx="3456" cy="3600"/>
          </a:xfrm>
        </p:grpSpPr>
        <p:sp>
          <p:nvSpPr>
            <p:cNvPr id="8" name="Rectangle 3"/>
            <p:cNvSpPr>
              <a:spLocks noChangeArrowheads="1"/>
            </p:cNvSpPr>
            <p:nvPr/>
          </p:nvSpPr>
          <p:spPr bwMode="auto">
            <a:xfrm>
              <a:off x="240" y="624"/>
              <a:ext cx="3456" cy="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hu-HU" altLang="hu-HU">
                <a:solidFill>
                  <a:schemeClr val="tx1"/>
                </a:solidFill>
              </a:endParaRPr>
            </a:p>
          </p:txBody>
        </p:sp>
        <p:grpSp>
          <p:nvGrpSpPr>
            <p:cNvPr id="10" name="Group 4"/>
            <p:cNvGrpSpPr>
              <a:grpSpLocks/>
            </p:cNvGrpSpPr>
            <p:nvPr/>
          </p:nvGrpSpPr>
          <p:grpSpPr bwMode="auto">
            <a:xfrm>
              <a:off x="340" y="697"/>
              <a:ext cx="3242" cy="3504"/>
              <a:chOff x="1247" y="697"/>
              <a:chExt cx="3242" cy="3504"/>
            </a:xfrm>
          </p:grpSpPr>
          <p:pic>
            <p:nvPicPr>
              <p:cNvPr id="11" name="Picture 4" descr="Mira-mirrored"/>
              <p:cNvPicPr>
                <a:picLocks noChangeAspect="1" noChangeArrowheads="1"/>
              </p:cNvPicPr>
              <p:nvPr/>
            </p:nvPicPr>
            <p:blipFill>
              <a:blip r:embed="rId4">
                <a:extLst>
                  <a:ext uri="{28A0092B-C50C-407E-A947-70E740481C1C}">
                    <a14:useLocalDpi xmlns:a14="http://schemas.microsoft.com/office/drawing/2010/main" val="0"/>
                  </a:ext>
                </a:extLst>
              </a:blip>
              <a:srcRect b="31657"/>
              <a:stretch>
                <a:fillRect/>
              </a:stretch>
            </p:blipFill>
            <p:spPr bwMode="auto">
              <a:xfrm>
                <a:off x="1247" y="697"/>
                <a:ext cx="3242"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noChangeArrowheads="1"/>
              </p:cNvSpPr>
              <p:nvPr/>
            </p:nvSpPr>
            <p:spPr bwMode="auto">
              <a:xfrm>
                <a:off x="1292" y="3639"/>
                <a:ext cx="908" cy="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hu-HU" altLang="hu-HU">
                  <a:solidFill>
                    <a:schemeClr val="tx1"/>
                  </a:solidFill>
                </a:endParaRPr>
              </a:p>
            </p:txBody>
          </p:sp>
          <p:sp>
            <p:nvSpPr>
              <p:cNvPr id="13" name="Text Box 7"/>
              <p:cNvSpPr txBox="1">
                <a:spLocks noChangeArrowheads="1"/>
              </p:cNvSpPr>
              <p:nvPr/>
            </p:nvSpPr>
            <p:spPr bwMode="auto">
              <a:xfrm>
                <a:off x="1383" y="3730"/>
                <a:ext cx="72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pitchFamily="34" charset="0"/>
                    <a:ea typeface="Microsoft YaHei" pitchFamily="34" charset="-122"/>
                  </a:defRPr>
                </a:lvl1pPr>
                <a:lvl2pPr eaLnBrk="0" hangingPunct="0">
                  <a:defRPr>
                    <a:solidFill>
                      <a:schemeClr val="bg1"/>
                    </a:solidFill>
                    <a:latin typeface="Arial" pitchFamily="34" charset="0"/>
                    <a:ea typeface="Microsoft YaHei" pitchFamily="34" charset="-122"/>
                  </a:defRPr>
                </a:lvl2pPr>
                <a:lvl3pPr eaLnBrk="0" hangingPunct="0">
                  <a:defRPr>
                    <a:solidFill>
                      <a:schemeClr val="bg1"/>
                    </a:solidFill>
                    <a:latin typeface="Arial" pitchFamily="34" charset="0"/>
                    <a:ea typeface="Microsoft YaHei" pitchFamily="34" charset="-122"/>
                  </a:defRPr>
                </a:lvl3pPr>
                <a:lvl4pPr eaLnBrk="0" hangingPunct="0">
                  <a:defRPr>
                    <a:solidFill>
                      <a:schemeClr val="bg1"/>
                    </a:solidFill>
                    <a:latin typeface="Arial" pitchFamily="34" charset="0"/>
                    <a:ea typeface="Microsoft YaHei" pitchFamily="34" charset="-122"/>
                  </a:defRPr>
                </a:lvl4pPr>
                <a:lvl5pPr eaLnBrk="0" hangingPunct="0">
                  <a:defRPr>
                    <a:solidFill>
                      <a:schemeClr val="bg1"/>
                    </a:solidFill>
                    <a:latin typeface="Arial" pitchFamily="34" charset="0"/>
                    <a:ea typeface="Microsoft YaHei" pitchFamily="34" charset="-122"/>
                  </a:defRPr>
                </a:lvl5pPr>
                <a:lvl6pPr marL="2514600" indent="-228600" eaLnBrk="0" fontAlgn="base" hangingPunct="0">
                  <a:spcBef>
                    <a:spcPct val="0"/>
                  </a:spcBef>
                  <a:spcAft>
                    <a:spcPct val="0"/>
                  </a:spcAft>
                  <a:defRPr>
                    <a:solidFill>
                      <a:schemeClr val="bg1"/>
                    </a:solidFill>
                    <a:latin typeface="Arial" pitchFamily="34" charset="0"/>
                    <a:ea typeface="Microsoft YaHei" pitchFamily="34" charset="-122"/>
                  </a:defRPr>
                </a:lvl6pPr>
                <a:lvl7pPr marL="2971800" indent="-228600" eaLnBrk="0" fontAlgn="base" hangingPunct="0">
                  <a:spcBef>
                    <a:spcPct val="0"/>
                  </a:spcBef>
                  <a:spcAft>
                    <a:spcPct val="0"/>
                  </a:spcAft>
                  <a:defRPr>
                    <a:solidFill>
                      <a:schemeClr val="bg1"/>
                    </a:solidFill>
                    <a:latin typeface="Arial" pitchFamily="34" charset="0"/>
                    <a:ea typeface="Microsoft YaHei" pitchFamily="34" charset="-122"/>
                  </a:defRPr>
                </a:lvl7pPr>
                <a:lvl8pPr marL="3429000" indent="-228600" eaLnBrk="0" fontAlgn="base" hangingPunct="0">
                  <a:spcBef>
                    <a:spcPct val="0"/>
                  </a:spcBef>
                  <a:spcAft>
                    <a:spcPct val="0"/>
                  </a:spcAft>
                  <a:defRPr>
                    <a:solidFill>
                      <a:schemeClr val="bg1"/>
                    </a:solidFill>
                    <a:latin typeface="Arial" pitchFamily="34" charset="0"/>
                    <a:ea typeface="Microsoft YaHei" pitchFamily="34" charset="-122"/>
                  </a:defRPr>
                </a:lvl8pPr>
                <a:lvl9pPr marL="3886200" indent="-228600" eaLnBrk="0" fontAlgn="base" hangingPunct="0">
                  <a:spcBef>
                    <a:spcPct val="0"/>
                  </a:spcBef>
                  <a:spcAft>
                    <a:spcPct val="0"/>
                  </a:spcAft>
                  <a:defRPr>
                    <a:solidFill>
                      <a:schemeClr val="bg1"/>
                    </a:solidFill>
                    <a:latin typeface="Arial" pitchFamily="34" charset="0"/>
                    <a:ea typeface="Microsoft YaHei" pitchFamily="34" charset="-122"/>
                  </a:defRPr>
                </a:lvl9pPr>
              </a:lstStyle>
              <a:p>
                <a:pPr defTabSz="914400"/>
                <a:r>
                  <a:rPr lang="hu-HU" altLang="hu-HU" sz="2400">
                    <a:solidFill>
                      <a:schemeClr val="tx1"/>
                    </a:solidFill>
                  </a:rPr>
                  <a:t>fs laser</a:t>
                </a:r>
              </a:p>
            </p:txBody>
          </p:sp>
          <p:sp>
            <p:nvSpPr>
              <p:cNvPr id="14" name="Text Box 8"/>
              <p:cNvSpPr txBox="1">
                <a:spLocks noChangeArrowheads="1"/>
              </p:cNvSpPr>
              <p:nvPr/>
            </p:nvSpPr>
            <p:spPr bwMode="auto">
              <a:xfrm>
                <a:off x="3551" y="2659"/>
                <a:ext cx="463" cy="2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pitchFamily="34" charset="0"/>
                    <a:ea typeface="Microsoft YaHei" pitchFamily="34" charset="-122"/>
                  </a:defRPr>
                </a:lvl1pPr>
                <a:lvl2pPr eaLnBrk="0" hangingPunct="0">
                  <a:defRPr>
                    <a:solidFill>
                      <a:schemeClr val="bg1"/>
                    </a:solidFill>
                    <a:latin typeface="Arial" pitchFamily="34" charset="0"/>
                    <a:ea typeface="Microsoft YaHei" pitchFamily="34" charset="-122"/>
                  </a:defRPr>
                </a:lvl2pPr>
                <a:lvl3pPr eaLnBrk="0" hangingPunct="0">
                  <a:defRPr>
                    <a:solidFill>
                      <a:schemeClr val="bg1"/>
                    </a:solidFill>
                    <a:latin typeface="Arial" pitchFamily="34" charset="0"/>
                    <a:ea typeface="Microsoft YaHei" pitchFamily="34" charset="-122"/>
                  </a:defRPr>
                </a:lvl3pPr>
                <a:lvl4pPr eaLnBrk="0" hangingPunct="0">
                  <a:defRPr>
                    <a:solidFill>
                      <a:schemeClr val="bg1"/>
                    </a:solidFill>
                    <a:latin typeface="Arial" pitchFamily="34" charset="0"/>
                    <a:ea typeface="Microsoft YaHei" pitchFamily="34" charset="-122"/>
                  </a:defRPr>
                </a:lvl4pPr>
                <a:lvl5pPr eaLnBrk="0" hangingPunct="0">
                  <a:defRPr>
                    <a:solidFill>
                      <a:schemeClr val="bg1"/>
                    </a:solidFill>
                    <a:latin typeface="Arial" pitchFamily="34" charset="0"/>
                    <a:ea typeface="Microsoft YaHei" pitchFamily="34" charset="-122"/>
                  </a:defRPr>
                </a:lvl5pPr>
                <a:lvl6pPr marL="2514600" indent="-228600" eaLnBrk="0" fontAlgn="base" hangingPunct="0">
                  <a:spcBef>
                    <a:spcPct val="0"/>
                  </a:spcBef>
                  <a:spcAft>
                    <a:spcPct val="0"/>
                  </a:spcAft>
                  <a:defRPr>
                    <a:solidFill>
                      <a:schemeClr val="bg1"/>
                    </a:solidFill>
                    <a:latin typeface="Arial" pitchFamily="34" charset="0"/>
                    <a:ea typeface="Microsoft YaHei" pitchFamily="34" charset="-122"/>
                  </a:defRPr>
                </a:lvl6pPr>
                <a:lvl7pPr marL="2971800" indent="-228600" eaLnBrk="0" fontAlgn="base" hangingPunct="0">
                  <a:spcBef>
                    <a:spcPct val="0"/>
                  </a:spcBef>
                  <a:spcAft>
                    <a:spcPct val="0"/>
                  </a:spcAft>
                  <a:defRPr>
                    <a:solidFill>
                      <a:schemeClr val="bg1"/>
                    </a:solidFill>
                    <a:latin typeface="Arial" pitchFamily="34" charset="0"/>
                    <a:ea typeface="Microsoft YaHei" pitchFamily="34" charset="-122"/>
                  </a:defRPr>
                </a:lvl7pPr>
                <a:lvl8pPr marL="3429000" indent="-228600" eaLnBrk="0" fontAlgn="base" hangingPunct="0">
                  <a:spcBef>
                    <a:spcPct val="0"/>
                  </a:spcBef>
                  <a:spcAft>
                    <a:spcPct val="0"/>
                  </a:spcAft>
                  <a:defRPr>
                    <a:solidFill>
                      <a:schemeClr val="bg1"/>
                    </a:solidFill>
                    <a:latin typeface="Arial" pitchFamily="34" charset="0"/>
                    <a:ea typeface="Microsoft YaHei" pitchFamily="34" charset="-122"/>
                  </a:defRPr>
                </a:lvl8pPr>
                <a:lvl9pPr marL="3886200" indent="-228600" eaLnBrk="0" fontAlgn="base" hangingPunct="0">
                  <a:spcBef>
                    <a:spcPct val="0"/>
                  </a:spcBef>
                  <a:spcAft>
                    <a:spcPct val="0"/>
                  </a:spcAft>
                  <a:defRPr>
                    <a:solidFill>
                      <a:schemeClr val="bg1"/>
                    </a:solidFill>
                    <a:latin typeface="Arial" pitchFamily="34" charset="0"/>
                    <a:ea typeface="Microsoft YaHei" pitchFamily="34" charset="-122"/>
                  </a:defRPr>
                </a:lvl9pPr>
              </a:lstStyle>
              <a:p>
                <a:pPr defTabSz="914400"/>
                <a:r>
                  <a:rPr lang="hu-HU" altLang="hu-HU" sz="2400">
                    <a:solidFill>
                      <a:schemeClr val="tx1"/>
                    </a:solidFill>
                  </a:rPr>
                  <a:t>lens</a:t>
                </a:r>
              </a:p>
            </p:txBody>
          </p:sp>
        </p:grpSp>
      </p:grpSp>
      <p:graphicFrame>
        <p:nvGraphicFramePr>
          <p:cNvPr id="6" name="Objektum 5"/>
          <p:cNvGraphicFramePr>
            <a:graphicFrameLocks noChangeAspect="1"/>
          </p:cNvGraphicFramePr>
          <p:nvPr>
            <p:extLst>
              <p:ext uri="{D42A27DB-BD31-4B8C-83A1-F6EECF244321}">
                <p14:modId xmlns:p14="http://schemas.microsoft.com/office/powerpoint/2010/main" val="2380858141"/>
              </p:ext>
            </p:extLst>
          </p:nvPr>
        </p:nvGraphicFramePr>
        <p:xfrm>
          <a:off x="251424" y="836613"/>
          <a:ext cx="3960812" cy="2592387"/>
        </p:xfrm>
        <a:graphic>
          <a:graphicData uri="http://schemas.openxmlformats.org/presentationml/2006/ole">
            <mc:AlternateContent xmlns:mc="http://schemas.openxmlformats.org/markup-compatibility/2006">
              <mc:Choice xmlns:v="urn:schemas-microsoft-com:vml" Requires="v">
                <p:oleObj spid="_x0000_s125524" name="Document" r:id="rId5" imgW="5469460" imgH="5822564" progId="Word.Document.8">
                  <p:embed/>
                </p:oleObj>
              </mc:Choice>
              <mc:Fallback>
                <p:oleObj name="Document" r:id="rId5" imgW="5469460" imgH="582256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t="13373" b="25175"/>
                      <a:stretch>
                        <a:fillRect/>
                      </a:stretch>
                    </p:blipFill>
                    <p:spPr bwMode="auto">
                      <a:xfrm>
                        <a:off x="251424" y="836613"/>
                        <a:ext cx="3960812"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ktum 14"/>
          <p:cNvGraphicFramePr>
            <a:graphicFrameLocks noChangeAspect="1"/>
          </p:cNvGraphicFramePr>
          <p:nvPr/>
        </p:nvGraphicFramePr>
        <p:xfrm>
          <a:off x="250825" y="2565400"/>
          <a:ext cx="2160588" cy="563563"/>
        </p:xfrm>
        <a:graphic>
          <a:graphicData uri="http://schemas.openxmlformats.org/presentationml/2006/ole">
            <mc:AlternateContent xmlns:mc="http://schemas.openxmlformats.org/markup-compatibility/2006">
              <mc:Choice xmlns:v="urn:schemas-microsoft-com:vml" Requires="v">
                <p:oleObj spid="_x0000_s125525" name="Document" r:id="rId7" imgW="5469460" imgH="5822564" progId="Equation.3">
                  <p:embed/>
                </p:oleObj>
              </mc:Choice>
              <mc:Fallback>
                <p:oleObj name="Document" r:id="rId7" imgW="5469460" imgH="582256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t="86055" r="59538" b="4041"/>
                      <a:stretch>
                        <a:fillRect/>
                      </a:stretch>
                    </p:blipFill>
                    <p:spPr bwMode="auto">
                      <a:xfrm>
                        <a:off x="250825" y="2565400"/>
                        <a:ext cx="216058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églalap 15"/>
          <p:cNvSpPr/>
          <p:nvPr/>
        </p:nvSpPr>
        <p:spPr>
          <a:xfrm>
            <a:off x="251424" y="3379267"/>
            <a:ext cx="3967946" cy="369332"/>
          </a:xfrm>
          <a:prstGeom prst="rect">
            <a:avLst/>
          </a:prstGeom>
        </p:spPr>
        <p:txBody>
          <a:bodyPr wrap="none">
            <a:spAutoFit/>
          </a:bodyPr>
          <a:lstStyle/>
          <a:p>
            <a:pPr>
              <a:spcBef>
                <a:spcPct val="50000"/>
              </a:spcBef>
              <a:buClr>
                <a:srgbClr val="000000"/>
              </a:buClr>
              <a:buSzPct val="100000"/>
              <a:buFont typeface="Times New Roman" pitchFamily="18" charset="0"/>
              <a:buNone/>
            </a:pPr>
            <a:r>
              <a:rPr lang="hu-HU" altLang="hu-HU" dirty="0" err="1">
                <a:solidFill>
                  <a:srgbClr val="FF0000"/>
                </a:solidFill>
              </a:rPr>
              <a:t>Hebling</a:t>
            </a:r>
            <a:r>
              <a:rPr lang="hu-HU" altLang="hu-HU" dirty="0">
                <a:solidFill>
                  <a:srgbClr val="FF0000"/>
                </a:solidFill>
              </a:rPr>
              <a:t> et </a:t>
            </a:r>
            <a:r>
              <a:rPr lang="hu-HU" altLang="hu-HU" dirty="0" err="1">
                <a:solidFill>
                  <a:srgbClr val="FF0000"/>
                </a:solidFill>
              </a:rPr>
              <a:t>al</a:t>
            </a:r>
            <a:r>
              <a:rPr lang="hu-HU" altLang="hu-HU" dirty="0">
                <a:solidFill>
                  <a:srgbClr val="FF0000"/>
                </a:solidFill>
              </a:rPr>
              <a:t>., </a:t>
            </a:r>
            <a:r>
              <a:rPr lang="hu-HU" altLang="hu-HU" dirty="0" err="1">
                <a:solidFill>
                  <a:srgbClr val="FF0000"/>
                </a:solidFill>
              </a:rPr>
              <a:t>Opt</a:t>
            </a:r>
            <a:r>
              <a:rPr lang="hu-HU" altLang="hu-HU" dirty="0">
                <a:solidFill>
                  <a:srgbClr val="FF0000"/>
                </a:solidFill>
              </a:rPr>
              <a:t>. </a:t>
            </a:r>
            <a:r>
              <a:rPr lang="hu-HU" altLang="hu-HU" dirty="0" err="1">
                <a:solidFill>
                  <a:srgbClr val="FF0000"/>
                </a:solidFill>
              </a:rPr>
              <a:t>Expr</a:t>
            </a:r>
            <a:r>
              <a:rPr lang="hu-HU" altLang="hu-HU" dirty="0">
                <a:solidFill>
                  <a:srgbClr val="FF0000"/>
                </a:solidFill>
              </a:rPr>
              <a:t>. </a:t>
            </a:r>
            <a:r>
              <a:rPr lang="hu-HU" altLang="hu-HU" b="1" dirty="0">
                <a:solidFill>
                  <a:srgbClr val="FF0000"/>
                </a:solidFill>
              </a:rPr>
              <a:t>10</a:t>
            </a:r>
            <a:r>
              <a:rPr lang="hu-HU" altLang="hu-HU" dirty="0">
                <a:solidFill>
                  <a:srgbClr val="FF0000"/>
                </a:solidFill>
              </a:rPr>
              <a:t>, 1161 (2002)</a:t>
            </a:r>
          </a:p>
        </p:txBody>
      </p:sp>
      <p:graphicFrame>
        <p:nvGraphicFramePr>
          <p:cNvPr id="17" name="Objektum 16"/>
          <p:cNvGraphicFramePr>
            <a:graphicFrameLocks noChangeAspect="1"/>
          </p:cNvGraphicFramePr>
          <p:nvPr/>
        </p:nvGraphicFramePr>
        <p:xfrm>
          <a:off x="684213" y="3789363"/>
          <a:ext cx="2192337" cy="889000"/>
        </p:xfrm>
        <a:graphic>
          <a:graphicData uri="http://schemas.openxmlformats.org/presentationml/2006/ole">
            <mc:AlternateContent xmlns:mc="http://schemas.openxmlformats.org/markup-compatibility/2006">
              <mc:Choice xmlns:v="urn:schemas-microsoft-com:vml" Requires="v">
                <p:oleObj spid="_x0000_s125526" name="Egyenlet" r:id="rId8" imgW="875920" imgH="355446" progId="Equation.3">
                  <p:embed/>
                </p:oleObj>
              </mc:Choice>
              <mc:Fallback>
                <p:oleObj name="Egyenlet" r:id="rId8" imgW="875920" imgH="35544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3789363"/>
                        <a:ext cx="2192337"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églalap 17"/>
          <p:cNvSpPr/>
          <p:nvPr/>
        </p:nvSpPr>
        <p:spPr>
          <a:xfrm>
            <a:off x="292860" y="5049216"/>
            <a:ext cx="1727589" cy="369332"/>
          </a:xfrm>
          <a:prstGeom prst="rect">
            <a:avLst/>
          </a:prstGeom>
        </p:spPr>
        <p:txBody>
          <a:bodyPr wrap="none">
            <a:spAutoFit/>
          </a:bodyPr>
          <a:lstStyle/>
          <a:p>
            <a:pPr algn="ctr" defTabSz="914400"/>
            <a:r>
              <a:rPr lang="hu-HU" altLang="hu-HU" dirty="0" err="1">
                <a:solidFill>
                  <a:srgbClr val="990033"/>
                </a:solidFill>
                <a:latin typeface="Arial Rounded MT Bold" pitchFamily="34" charset="0"/>
              </a:rPr>
              <a:t>pulse</a:t>
            </a:r>
            <a:r>
              <a:rPr lang="hu-HU" altLang="hu-HU" dirty="0">
                <a:solidFill>
                  <a:srgbClr val="990033"/>
                </a:solidFill>
                <a:latin typeface="Arial Rounded MT Bold" pitchFamily="34" charset="0"/>
              </a:rPr>
              <a:t> front</a:t>
            </a:r>
            <a:r>
              <a:rPr lang="en-US" altLang="hu-HU" dirty="0">
                <a:solidFill>
                  <a:srgbClr val="990033"/>
                </a:solidFill>
                <a:latin typeface="Arial Rounded MT Bold" pitchFamily="34" charset="0"/>
              </a:rPr>
              <a:t> </a:t>
            </a:r>
            <a:r>
              <a:rPr lang="hu-HU" altLang="hu-HU" dirty="0">
                <a:solidFill>
                  <a:srgbClr val="990033"/>
                </a:solidFill>
                <a:latin typeface="Arial Rounded MT Bold" pitchFamily="34" charset="0"/>
              </a:rPr>
              <a:t>tilt</a:t>
            </a:r>
          </a:p>
        </p:txBody>
      </p:sp>
      <p:sp>
        <p:nvSpPr>
          <p:cNvPr id="19" name="Téglalap 18"/>
          <p:cNvSpPr/>
          <p:nvPr/>
        </p:nvSpPr>
        <p:spPr>
          <a:xfrm>
            <a:off x="1151353" y="5679300"/>
            <a:ext cx="2280431" cy="369332"/>
          </a:xfrm>
          <a:prstGeom prst="rect">
            <a:avLst/>
          </a:prstGeom>
        </p:spPr>
        <p:txBody>
          <a:bodyPr wrap="none">
            <a:spAutoFit/>
          </a:bodyPr>
          <a:lstStyle/>
          <a:p>
            <a:pPr algn="ctr" defTabSz="914400"/>
            <a:r>
              <a:rPr lang="hu-HU" altLang="hu-HU" dirty="0" err="1">
                <a:solidFill>
                  <a:srgbClr val="0000FF"/>
                </a:solidFill>
                <a:latin typeface="Arial Rounded MT Bold" pitchFamily="34" charset="0"/>
              </a:rPr>
              <a:t>angular</a:t>
            </a:r>
            <a:r>
              <a:rPr lang="hu-HU" altLang="hu-HU" dirty="0">
                <a:solidFill>
                  <a:srgbClr val="0000FF"/>
                </a:solidFill>
                <a:latin typeface="Arial Rounded MT Bold" pitchFamily="34" charset="0"/>
              </a:rPr>
              <a:t> </a:t>
            </a:r>
            <a:r>
              <a:rPr lang="hu-HU" altLang="hu-HU" dirty="0" err="1">
                <a:solidFill>
                  <a:srgbClr val="0000FF"/>
                </a:solidFill>
                <a:latin typeface="Arial Rounded MT Bold" pitchFamily="34" charset="0"/>
              </a:rPr>
              <a:t>dispersion</a:t>
            </a:r>
            <a:endParaRPr lang="hu-HU" altLang="hu-HU" dirty="0">
              <a:solidFill>
                <a:srgbClr val="0000FF"/>
              </a:solidFill>
              <a:latin typeface="Arial Rounded MT Bold" pitchFamily="34" charset="0"/>
            </a:endParaRPr>
          </a:p>
        </p:txBody>
      </p:sp>
      <p:sp>
        <p:nvSpPr>
          <p:cNvPr id="20" name="Line 31"/>
          <p:cNvSpPr>
            <a:spLocks noChangeShapeType="1"/>
          </p:cNvSpPr>
          <p:nvPr/>
        </p:nvSpPr>
        <p:spPr bwMode="auto">
          <a:xfrm flipV="1">
            <a:off x="1042988" y="4652963"/>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1" name="Line 32"/>
          <p:cNvSpPr>
            <a:spLocks noChangeShapeType="1"/>
          </p:cNvSpPr>
          <p:nvPr/>
        </p:nvSpPr>
        <p:spPr bwMode="auto">
          <a:xfrm flipV="1">
            <a:off x="2339975" y="4797425"/>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2" name="Téglalap 21"/>
          <p:cNvSpPr/>
          <p:nvPr/>
        </p:nvSpPr>
        <p:spPr>
          <a:xfrm>
            <a:off x="3779986" y="5219956"/>
            <a:ext cx="1529458" cy="369332"/>
          </a:xfrm>
          <a:prstGeom prst="rect">
            <a:avLst/>
          </a:prstGeom>
        </p:spPr>
        <p:txBody>
          <a:bodyPr wrap="none">
            <a:spAutoFit/>
          </a:bodyPr>
          <a:lstStyle/>
          <a:p>
            <a:pPr defTabSz="914400" eaLnBrk="1" hangingPunct="1"/>
            <a:r>
              <a:rPr lang="en-PH" altLang="hu-HU" dirty="0"/>
              <a:t>~100 </a:t>
            </a:r>
            <a:r>
              <a:rPr lang="en-PH" altLang="hu-HU" dirty="0" err="1"/>
              <a:t>fs</a:t>
            </a:r>
            <a:r>
              <a:rPr lang="en-PH" altLang="hu-HU" dirty="0"/>
              <a:t> typical</a:t>
            </a:r>
            <a:endParaRPr lang="en-GB" altLang="hu-HU" dirty="0"/>
          </a:p>
        </p:txBody>
      </p:sp>
      <p:sp>
        <p:nvSpPr>
          <p:cNvPr id="23" name="Rectangle 6"/>
          <p:cNvSpPr>
            <a:spLocks noChangeArrowheads="1"/>
          </p:cNvSpPr>
          <p:nvPr/>
        </p:nvSpPr>
        <p:spPr bwMode="auto">
          <a:xfrm>
            <a:off x="0"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3" name="Szövegdoboz 2"/>
          <p:cNvSpPr txBox="1"/>
          <p:nvPr/>
        </p:nvSpPr>
        <p:spPr>
          <a:xfrm>
            <a:off x="611472" y="205420"/>
            <a:ext cx="8101080" cy="523220"/>
          </a:xfrm>
          <a:prstGeom prst="rect">
            <a:avLst/>
          </a:prstGeom>
          <a:noFill/>
        </p:spPr>
        <p:txBody>
          <a:bodyPr wrap="square" rtlCol="0">
            <a:spAutoFit/>
          </a:bodyPr>
          <a:lstStyle/>
          <a:p>
            <a:r>
              <a:rPr lang="en-US" sz="2800" dirty="0" smtClean="0">
                <a:solidFill>
                  <a:srgbClr val="0000FF"/>
                </a:solidFill>
              </a:rPr>
              <a:t>Limitations for further upscaling the THz field strength</a:t>
            </a:r>
            <a:endParaRPr lang="en-US" sz="2800" dirty="0">
              <a:solidFill>
                <a:srgbClr val="0000FF"/>
              </a:solidFill>
            </a:endParaRPr>
          </a:p>
        </p:txBody>
      </p:sp>
      <p:sp>
        <p:nvSpPr>
          <p:cNvPr id="2" name="Szövegdoboz 1"/>
          <p:cNvSpPr txBox="1"/>
          <p:nvPr/>
        </p:nvSpPr>
        <p:spPr>
          <a:xfrm>
            <a:off x="3311832" y="3879060"/>
            <a:ext cx="1654933" cy="461665"/>
          </a:xfrm>
          <a:prstGeom prst="rect">
            <a:avLst/>
          </a:prstGeom>
          <a:noFill/>
        </p:spPr>
        <p:txBody>
          <a:bodyPr wrap="square" rtlCol="0">
            <a:spAutoFit/>
          </a:bodyPr>
          <a:lstStyle/>
          <a:p>
            <a:r>
              <a:rPr lang="hu-HU" sz="2400" i="1" dirty="0" smtClean="0">
                <a:latin typeface="Symbol" panose="05050102010706020507" pitchFamily="18" charset="2"/>
              </a:rPr>
              <a:t>g </a:t>
            </a:r>
            <a:r>
              <a:rPr lang="hu-HU" dirty="0" smtClean="0"/>
              <a:t>= 63</a:t>
            </a:r>
            <a:r>
              <a:rPr lang="hu-HU" baseline="30000" dirty="0" smtClean="0"/>
              <a:t>o</a:t>
            </a:r>
            <a:endParaRPr lang="hu-HU" baseline="30000" dirty="0"/>
          </a:p>
        </p:txBody>
      </p:sp>
      <p:sp>
        <p:nvSpPr>
          <p:cNvPr id="24" name="Dia számának helye 2"/>
          <p:cNvSpPr txBox="1">
            <a:spLocks/>
          </p:cNvSpPr>
          <p:nvPr/>
        </p:nvSpPr>
        <p:spPr bwMode="auto">
          <a:xfrm>
            <a:off x="6819906" y="6420253"/>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6</a:t>
            </a:r>
          </a:p>
        </p:txBody>
      </p:sp>
    </p:spTree>
    <p:extLst>
      <p:ext uri="{BB962C8B-B14F-4D97-AF65-F5344CB8AC3E}">
        <p14:creationId xmlns:p14="http://schemas.microsoft.com/office/powerpoint/2010/main" val="106978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rtalom helye 2"/>
          <p:cNvSpPr txBox="1">
            <a:spLocks/>
          </p:cNvSpPr>
          <p:nvPr/>
        </p:nvSpPr>
        <p:spPr>
          <a:xfrm>
            <a:off x="791496" y="2712182"/>
            <a:ext cx="7651020" cy="3570208"/>
          </a:xfrm>
          <a:prstGeom prst="rect">
            <a:avLst/>
          </a:prstGeom>
          <a:solidFill>
            <a:schemeClr val="bg1"/>
          </a:solidFill>
          <a:ln>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600"/>
              </a:spcAft>
              <a:buClr>
                <a:srgbClr val="C00000"/>
              </a:buClr>
              <a:buFont typeface="Wingdings" panose="05000000000000000000" pitchFamily="2" charset="2"/>
              <a:buChar char="§"/>
            </a:pPr>
            <a:r>
              <a:rPr lang="en-US" sz="2000" b="1" kern="0" dirty="0" smtClean="0">
                <a:latin typeface="Calibri" panose="020F0502020204030204" pitchFamily="34" charset="0"/>
              </a:rPr>
              <a:t>Limited interaction </a:t>
            </a:r>
            <a:r>
              <a:rPr lang="en-US" sz="2000" kern="0" dirty="0" smtClean="0">
                <a:latin typeface="Calibri" panose="020F0502020204030204" pitchFamily="34" charset="0"/>
              </a:rPr>
              <a:t>length due to large angular dispersion</a:t>
            </a:r>
            <a:r>
              <a:rPr lang="hu-HU" sz="2000" kern="0" dirty="0" smtClean="0">
                <a:latin typeface="Calibri" panose="020F0502020204030204" pitchFamily="34" charset="0"/>
              </a:rPr>
              <a:t> (</a:t>
            </a:r>
            <a:r>
              <a:rPr lang="el-GR" sz="2000" i="1" kern="0" dirty="0" smtClean="0">
                <a:latin typeface="Calibri" panose="020F0502020204030204" pitchFamily="34" charset="0"/>
              </a:rPr>
              <a:t>γ</a:t>
            </a:r>
            <a:r>
              <a:rPr lang="el-GR" sz="2000" kern="0" dirty="0" smtClean="0">
                <a:latin typeface="Calibri" panose="020F0502020204030204" pitchFamily="34" charset="0"/>
              </a:rPr>
              <a:t>≈</a:t>
            </a:r>
            <a:r>
              <a:rPr lang="hu-HU" sz="2000" kern="0" dirty="0" smtClean="0">
                <a:latin typeface="Calibri" panose="020F0502020204030204" pitchFamily="34" charset="0"/>
              </a:rPr>
              <a:t>63°)</a:t>
            </a:r>
          </a:p>
          <a:p>
            <a:pPr marL="342000" lvl="1" indent="0">
              <a:spcBef>
                <a:spcPts val="0"/>
              </a:spcBef>
              <a:spcAft>
                <a:spcPts val="1200"/>
              </a:spcAft>
              <a:buClr>
                <a:srgbClr val="C00000"/>
              </a:buClr>
              <a:buNone/>
            </a:pPr>
            <a:r>
              <a:rPr lang="en-US" sz="1800" kern="0" dirty="0" smtClean="0">
                <a:solidFill>
                  <a:srgbClr val="9F5000"/>
                </a:solidFill>
                <a:latin typeface="Calibri" panose="020F0502020204030204" pitchFamily="34" charset="0"/>
              </a:rPr>
              <a:t>Fundamental limit</a:t>
            </a:r>
          </a:p>
          <a:p>
            <a:pPr>
              <a:spcBef>
                <a:spcPts val="0"/>
              </a:spcBef>
              <a:spcAft>
                <a:spcPts val="600"/>
              </a:spcAft>
              <a:buClr>
                <a:srgbClr val="C00000"/>
              </a:buClr>
              <a:buFont typeface="Wingdings" panose="05000000000000000000" pitchFamily="2" charset="2"/>
              <a:buChar char="§"/>
            </a:pPr>
            <a:r>
              <a:rPr lang="en-US" sz="2000" b="1" kern="0" dirty="0" smtClean="0">
                <a:latin typeface="Calibri" panose="020F0502020204030204" pitchFamily="34" charset="0"/>
              </a:rPr>
              <a:t>Imaging </a:t>
            </a:r>
            <a:r>
              <a:rPr lang="en-US" sz="2000" b="1" kern="0" dirty="0">
                <a:latin typeface="Calibri" panose="020F0502020204030204" pitchFamily="34" charset="0"/>
              </a:rPr>
              <a:t>errors </a:t>
            </a:r>
            <a:r>
              <a:rPr lang="en-US" sz="2000" kern="0" dirty="0">
                <a:latin typeface="Calibri" panose="020F0502020204030204" pitchFamily="34" charset="0"/>
              </a:rPr>
              <a:t>at large spot </a:t>
            </a:r>
            <a:r>
              <a:rPr lang="en-US" sz="2000" kern="0" dirty="0" smtClean="0">
                <a:latin typeface="Calibri" panose="020F0502020204030204" pitchFamily="34" charset="0"/>
              </a:rPr>
              <a:t>sizes</a:t>
            </a:r>
            <a:endParaRPr lang="hu-HU" sz="2000" kern="0" dirty="0" smtClean="0">
              <a:latin typeface="Calibri" panose="020F0502020204030204" pitchFamily="34" charset="0"/>
            </a:endParaRPr>
          </a:p>
          <a:p>
            <a:pPr marL="342000" lvl="1" indent="0">
              <a:spcBef>
                <a:spcPts val="0"/>
              </a:spcBef>
              <a:spcAft>
                <a:spcPts val="1200"/>
              </a:spcAft>
              <a:buClr>
                <a:srgbClr val="C00000"/>
              </a:buClr>
              <a:buNone/>
            </a:pPr>
            <a:r>
              <a:rPr lang="hu-HU" sz="1800" kern="0" dirty="0" err="1" smtClean="0">
                <a:solidFill>
                  <a:srgbClr val="9F5000"/>
                </a:solidFill>
                <a:latin typeface="Calibri" panose="020F0502020204030204" pitchFamily="34" charset="0"/>
              </a:rPr>
              <a:t>Special</a:t>
            </a:r>
            <a:r>
              <a:rPr lang="hu-HU" sz="1800" kern="0" dirty="0" smtClean="0">
                <a:solidFill>
                  <a:srgbClr val="9F5000"/>
                </a:solidFill>
                <a:latin typeface="Calibri" panose="020F0502020204030204" pitchFamily="34" charset="0"/>
              </a:rPr>
              <a:t> limit</a:t>
            </a:r>
            <a:endParaRPr lang="hu-HU" sz="1800" kern="0" dirty="0">
              <a:solidFill>
                <a:srgbClr val="9F5000"/>
              </a:solidFill>
              <a:latin typeface="Calibri" panose="020F0502020204030204" pitchFamily="34" charset="0"/>
            </a:endParaRPr>
          </a:p>
          <a:p>
            <a:pPr>
              <a:spcBef>
                <a:spcPts val="0"/>
              </a:spcBef>
              <a:spcAft>
                <a:spcPts val="600"/>
              </a:spcAft>
              <a:buClr>
                <a:srgbClr val="C00000"/>
              </a:buClr>
              <a:buFont typeface="Wingdings" panose="05000000000000000000" pitchFamily="2" charset="2"/>
              <a:buChar char="§"/>
            </a:pPr>
            <a:r>
              <a:rPr lang="hu-HU" sz="2000" b="1" kern="0" dirty="0" err="1" smtClean="0">
                <a:latin typeface="Calibri" panose="020F0502020204030204" pitchFamily="34" charset="0"/>
              </a:rPr>
              <a:t>Prism</a:t>
            </a:r>
            <a:r>
              <a:rPr lang="hu-HU" sz="2000" b="1" kern="0" dirty="0" smtClean="0">
                <a:latin typeface="Calibri" panose="020F0502020204030204" pitchFamily="34" charset="0"/>
              </a:rPr>
              <a:t> </a:t>
            </a:r>
            <a:r>
              <a:rPr lang="hu-HU" sz="2000" b="1" kern="0" dirty="0" err="1" smtClean="0">
                <a:latin typeface="Calibri" panose="020F0502020204030204" pitchFamily="34" charset="0"/>
              </a:rPr>
              <a:t>shaped</a:t>
            </a:r>
            <a:r>
              <a:rPr lang="hu-HU" sz="2000" b="1" kern="0" dirty="0" smtClean="0">
                <a:latin typeface="Calibri" panose="020F0502020204030204" pitchFamily="34" charset="0"/>
              </a:rPr>
              <a:t> LN </a:t>
            </a:r>
            <a:r>
              <a:rPr lang="hu-HU" sz="2000" b="1" kern="0" dirty="0" err="1" smtClean="0">
                <a:latin typeface="Calibri" panose="020F0502020204030204" pitchFamily="34" charset="0"/>
              </a:rPr>
              <a:t>crystal</a:t>
            </a:r>
            <a:r>
              <a:rPr lang="hu-HU" sz="2000" b="1" kern="0" dirty="0" smtClean="0">
                <a:latin typeface="Calibri" panose="020F0502020204030204" pitchFamily="34" charset="0"/>
              </a:rPr>
              <a:t> </a:t>
            </a:r>
            <a:r>
              <a:rPr lang="hu-HU" sz="2000" b="1" kern="0" dirty="0" err="1" smtClean="0">
                <a:latin typeface="Calibri" panose="020F0502020204030204" pitchFamily="34" charset="0"/>
              </a:rPr>
              <a:t>with</a:t>
            </a:r>
            <a:r>
              <a:rPr lang="hu-HU" sz="2000" b="1" kern="0" dirty="0" smtClean="0">
                <a:latin typeface="Calibri" panose="020F0502020204030204" pitchFamily="34" charset="0"/>
              </a:rPr>
              <a:t> </a:t>
            </a:r>
            <a:r>
              <a:rPr lang="hu-HU" sz="2000" b="1" kern="0" dirty="0" err="1" smtClean="0">
                <a:latin typeface="Calibri" panose="020F0502020204030204" pitchFamily="34" charset="0"/>
              </a:rPr>
              <a:t>large</a:t>
            </a:r>
            <a:r>
              <a:rPr lang="hu-HU" sz="2000" b="1" kern="0" dirty="0" smtClean="0">
                <a:latin typeface="Calibri" panose="020F0502020204030204" pitchFamily="34" charset="0"/>
              </a:rPr>
              <a:t> </a:t>
            </a:r>
            <a:r>
              <a:rPr lang="hu-HU" sz="2000" b="1" kern="0" dirty="0" err="1" smtClean="0">
                <a:latin typeface="Calibri" panose="020F0502020204030204" pitchFamily="34" charset="0"/>
              </a:rPr>
              <a:t>wedge</a:t>
            </a:r>
            <a:r>
              <a:rPr lang="hu-HU" sz="2000" b="1" kern="0" dirty="0" smtClean="0">
                <a:latin typeface="Calibri" panose="020F0502020204030204" pitchFamily="34" charset="0"/>
              </a:rPr>
              <a:t> </a:t>
            </a:r>
            <a:r>
              <a:rPr lang="hu-HU" sz="2000" b="1" kern="0" dirty="0" err="1" smtClean="0">
                <a:latin typeface="Calibri" panose="020F0502020204030204" pitchFamily="34" charset="0"/>
              </a:rPr>
              <a:t>angle</a:t>
            </a:r>
            <a:r>
              <a:rPr lang="hu-HU" sz="2000" b="1" kern="0" dirty="0" smtClean="0">
                <a:latin typeface="Calibri" panose="020F0502020204030204" pitchFamily="34" charset="0"/>
              </a:rPr>
              <a:t> </a:t>
            </a:r>
            <a:r>
              <a:rPr lang="hu-HU" sz="2000" b="1" kern="0" dirty="0" err="1" smtClean="0">
                <a:latin typeface="Calibri" panose="020F0502020204030204" pitchFamily="34" charset="0"/>
              </a:rPr>
              <a:t>leads</a:t>
            </a:r>
            <a:r>
              <a:rPr lang="hu-HU" sz="2000" b="1" kern="0" dirty="0" smtClean="0">
                <a:latin typeface="Calibri" panose="020F0502020204030204" pitchFamily="34" charset="0"/>
              </a:rPr>
              <a:t> </a:t>
            </a:r>
            <a:r>
              <a:rPr lang="hu-HU" sz="2000" b="1" kern="0" dirty="0" err="1" smtClean="0">
                <a:latin typeface="Calibri" panose="020F0502020204030204" pitchFamily="34" charset="0"/>
              </a:rPr>
              <a:t>to</a:t>
            </a:r>
            <a:r>
              <a:rPr lang="hu-HU" sz="2000" b="1" kern="0" dirty="0" smtClean="0">
                <a:latin typeface="Calibri" panose="020F0502020204030204" pitchFamily="34" charset="0"/>
              </a:rPr>
              <a:t> </a:t>
            </a:r>
            <a:r>
              <a:rPr lang="hu-HU" sz="2000" b="1" kern="0" dirty="0" err="1" smtClean="0">
                <a:latin typeface="Calibri" panose="020F0502020204030204" pitchFamily="34" charset="0"/>
              </a:rPr>
              <a:t>THz</a:t>
            </a:r>
            <a:r>
              <a:rPr lang="hu-HU" sz="2000" b="1" kern="0" dirty="0" smtClean="0">
                <a:latin typeface="Calibri" panose="020F0502020204030204" pitchFamily="34" charset="0"/>
              </a:rPr>
              <a:t> </a:t>
            </a:r>
            <a:r>
              <a:rPr lang="hu-HU" sz="2000" b="1" kern="0" dirty="0" err="1" smtClean="0">
                <a:latin typeface="Calibri" panose="020F0502020204030204" pitchFamily="34" charset="0"/>
              </a:rPr>
              <a:t>pulse</a:t>
            </a:r>
            <a:r>
              <a:rPr lang="hu-HU" sz="2000" b="1" kern="0" dirty="0" smtClean="0">
                <a:latin typeface="Calibri" panose="020F0502020204030204" pitchFamily="34" charset="0"/>
              </a:rPr>
              <a:t> and </a:t>
            </a:r>
            <a:r>
              <a:rPr lang="hu-HU" sz="2000" b="1" kern="0" dirty="0" err="1" smtClean="0">
                <a:latin typeface="Calibri" panose="020F0502020204030204" pitchFamily="34" charset="0"/>
              </a:rPr>
              <a:t>beam</a:t>
            </a:r>
            <a:r>
              <a:rPr lang="hu-HU" sz="2000" b="1" kern="0" dirty="0" smtClean="0">
                <a:latin typeface="Calibri" panose="020F0502020204030204" pitchFamily="34" charset="0"/>
              </a:rPr>
              <a:t> </a:t>
            </a:r>
            <a:r>
              <a:rPr lang="hu-HU" sz="2000" b="1" kern="0" dirty="0" err="1" smtClean="0">
                <a:latin typeface="Calibri" panose="020F0502020204030204" pitchFamily="34" charset="0"/>
              </a:rPr>
              <a:t>distortions</a:t>
            </a:r>
            <a:endParaRPr lang="hu-HU" sz="2000" b="1" kern="0" dirty="0" smtClean="0">
              <a:latin typeface="Calibri" panose="020F0502020204030204" pitchFamily="34" charset="0"/>
            </a:endParaRPr>
          </a:p>
          <a:p>
            <a:pPr marL="0" indent="0">
              <a:spcBef>
                <a:spcPts val="0"/>
              </a:spcBef>
              <a:spcAft>
                <a:spcPts val="600"/>
              </a:spcAft>
              <a:buClr>
                <a:srgbClr val="C00000"/>
              </a:buClr>
              <a:buNone/>
            </a:pPr>
            <a:r>
              <a:rPr lang="hu-HU" sz="2000" b="1" kern="0" dirty="0">
                <a:latin typeface="Calibri" panose="020F0502020204030204" pitchFamily="34" charset="0"/>
              </a:rPr>
              <a:t> </a:t>
            </a:r>
            <a:r>
              <a:rPr lang="hu-HU" sz="2000" b="1" kern="0" dirty="0" smtClean="0">
                <a:latin typeface="Calibri" panose="020F0502020204030204" pitchFamily="34" charset="0"/>
              </a:rPr>
              <a:t>     </a:t>
            </a:r>
            <a:r>
              <a:rPr lang="hu-HU" sz="1800" b="1" kern="0" dirty="0" err="1" smtClean="0">
                <a:solidFill>
                  <a:srgbClr val="9F5000"/>
                </a:solidFill>
                <a:latin typeface="Calibri" panose="020F0502020204030204" pitchFamily="34" charset="0"/>
              </a:rPr>
              <a:t>Special</a:t>
            </a:r>
            <a:r>
              <a:rPr lang="hu-HU" sz="1800" b="1" kern="0" dirty="0" smtClean="0">
                <a:solidFill>
                  <a:srgbClr val="9F5000"/>
                </a:solidFill>
                <a:latin typeface="Calibri" panose="020F0502020204030204" pitchFamily="34" charset="0"/>
              </a:rPr>
              <a:t> limit</a:t>
            </a:r>
            <a:endParaRPr lang="hu-HU" sz="1800" kern="0" dirty="0" smtClean="0">
              <a:solidFill>
                <a:srgbClr val="9F5000"/>
              </a:solidFill>
              <a:latin typeface="Calibri" panose="020F0502020204030204" pitchFamily="34" charset="0"/>
            </a:endParaRPr>
          </a:p>
          <a:p>
            <a:pPr marL="342900" lvl="1" indent="-342900">
              <a:spcBef>
                <a:spcPts val="0"/>
              </a:spcBef>
              <a:spcAft>
                <a:spcPts val="1200"/>
              </a:spcAft>
              <a:buClr>
                <a:srgbClr val="FF0000"/>
              </a:buClr>
              <a:buFont typeface="Calibri" panose="020F0502020204030204" pitchFamily="34" charset="0"/>
              <a:buChar char="→"/>
            </a:pPr>
            <a:r>
              <a:rPr lang="en-US" sz="2000" b="1" kern="0" dirty="0" smtClean="0">
                <a:solidFill>
                  <a:srgbClr val="FF0000"/>
                </a:solidFill>
                <a:latin typeface="Calibri" panose="020F0502020204030204" pitchFamily="34" charset="0"/>
              </a:rPr>
              <a:t>It is challenging to increase the THz energy &amp; field strength further</a:t>
            </a:r>
          </a:p>
          <a:p>
            <a:pPr marL="342900" lvl="1" indent="-342900">
              <a:spcBef>
                <a:spcPts val="0"/>
              </a:spcBef>
              <a:spcAft>
                <a:spcPts val="600"/>
              </a:spcAft>
              <a:buClr>
                <a:srgbClr val="FF0000"/>
              </a:buClr>
              <a:buFont typeface="Calibri" panose="020F0502020204030204" pitchFamily="34" charset="0"/>
              <a:buChar char="→"/>
            </a:pPr>
            <a:r>
              <a:rPr lang="en-US" sz="2000" b="1" kern="0" dirty="0" smtClean="0">
                <a:solidFill>
                  <a:srgbClr val="FF0000"/>
                </a:solidFill>
                <a:latin typeface="Calibri" panose="020F0502020204030204" pitchFamily="34" charset="0"/>
              </a:rPr>
              <a:t>Limited focus</a:t>
            </a:r>
            <a:r>
              <a:rPr lang="hu-HU" sz="2000" b="1" kern="0" dirty="0" smtClean="0">
                <a:solidFill>
                  <a:srgbClr val="FF0000"/>
                </a:solidFill>
                <a:latin typeface="Calibri" panose="020F0502020204030204" pitchFamily="34" charset="0"/>
              </a:rPr>
              <a:t>ing</a:t>
            </a:r>
            <a:r>
              <a:rPr lang="en-US" sz="2000" b="1" kern="0" dirty="0" smtClean="0">
                <a:solidFill>
                  <a:srgbClr val="FF0000"/>
                </a:solidFill>
                <a:latin typeface="Calibri" panose="020F0502020204030204" pitchFamily="34" charset="0"/>
              </a:rPr>
              <a:t> (field increasing)</a:t>
            </a:r>
            <a:endParaRPr lang="en-US" sz="2400" b="1" kern="0" dirty="0">
              <a:solidFill>
                <a:srgbClr val="FF0000"/>
              </a:solidFill>
              <a:latin typeface="Calibri" panose="020F0502020204030204" pitchFamily="34" charset="0"/>
            </a:endParaRPr>
          </a:p>
        </p:txBody>
      </p:sp>
      <p:sp>
        <p:nvSpPr>
          <p:cNvPr id="15" name="Rectangle 21"/>
          <p:cNvSpPr/>
          <p:nvPr/>
        </p:nvSpPr>
        <p:spPr>
          <a:xfrm>
            <a:off x="5448490" y="1088688"/>
            <a:ext cx="3534098" cy="984885"/>
          </a:xfrm>
          <a:prstGeom prst="rect">
            <a:avLst/>
          </a:prstGeom>
        </p:spPr>
        <p:txBody>
          <a:bodyPr wrap="square">
            <a:spAutoFit/>
          </a:bodyPr>
          <a:lstStyle/>
          <a:p>
            <a:r>
              <a:rPr lang="en-US" sz="2000" dirty="0" smtClean="0"/>
              <a:t>Conventional tilted-pulse-front pumping</a:t>
            </a:r>
            <a:r>
              <a:rPr lang="hu-HU" sz="2000" dirty="0" smtClean="0"/>
              <a:t> (TPFP)</a:t>
            </a:r>
            <a:endParaRPr lang="hu-HU" sz="2000" dirty="0"/>
          </a:p>
          <a:p>
            <a:r>
              <a:rPr lang="hu-HU" dirty="0" err="1" smtClean="0">
                <a:solidFill>
                  <a:srgbClr val="9F5000"/>
                </a:solidFill>
              </a:rPr>
              <a:t>Hebling</a:t>
            </a:r>
            <a:r>
              <a:rPr lang="hu-HU" dirty="0" smtClean="0">
                <a:solidFill>
                  <a:srgbClr val="9F5000"/>
                </a:solidFill>
              </a:rPr>
              <a:t> </a:t>
            </a:r>
            <a:r>
              <a:rPr lang="hu-HU" dirty="0">
                <a:solidFill>
                  <a:srgbClr val="9F5000"/>
                </a:solidFill>
              </a:rPr>
              <a:t>e</a:t>
            </a:r>
            <a:r>
              <a:rPr lang="en-US" dirty="0" smtClean="0">
                <a:solidFill>
                  <a:srgbClr val="9F5000"/>
                </a:solidFill>
              </a:rPr>
              <a:t>t </a:t>
            </a:r>
            <a:r>
              <a:rPr lang="en-US" dirty="0">
                <a:solidFill>
                  <a:srgbClr val="9F5000"/>
                </a:solidFill>
              </a:rPr>
              <a:t>al.</a:t>
            </a:r>
            <a:r>
              <a:rPr lang="hu-HU" dirty="0">
                <a:solidFill>
                  <a:srgbClr val="9F5000"/>
                </a:solidFill>
              </a:rPr>
              <a:t>, </a:t>
            </a:r>
            <a:r>
              <a:rPr lang="hu-HU" dirty="0" err="1" smtClean="0">
                <a:solidFill>
                  <a:srgbClr val="9F5000"/>
                </a:solidFill>
              </a:rPr>
              <a:t>Opt</a:t>
            </a:r>
            <a:r>
              <a:rPr lang="hu-HU" dirty="0" smtClean="0">
                <a:solidFill>
                  <a:srgbClr val="9F5000"/>
                </a:solidFill>
              </a:rPr>
              <a:t>. Express, 2002</a:t>
            </a:r>
            <a:endParaRPr lang="hu-HU" dirty="0">
              <a:solidFill>
                <a:srgbClr val="9F5000"/>
              </a:solidFill>
            </a:endParaRPr>
          </a:p>
        </p:txBody>
      </p:sp>
      <p:grpSp>
        <p:nvGrpSpPr>
          <p:cNvPr id="3" name="Csoportba foglalás 2"/>
          <p:cNvGrpSpPr/>
          <p:nvPr/>
        </p:nvGrpSpPr>
        <p:grpSpPr>
          <a:xfrm>
            <a:off x="797861" y="762138"/>
            <a:ext cx="4224199" cy="1676730"/>
            <a:chOff x="697894" y="719356"/>
            <a:chExt cx="4071601" cy="1616158"/>
          </a:xfrm>
        </p:grpSpPr>
        <p:sp>
          <p:nvSpPr>
            <p:cNvPr id="4" name="Right Arrow 12"/>
            <p:cNvSpPr/>
            <p:nvPr/>
          </p:nvSpPr>
          <p:spPr>
            <a:xfrm rot="7648465" flipH="1">
              <a:off x="3840630" y="1106186"/>
              <a:ext cx="650170" cy="7061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p:cNvSpPr/>
            <p:nvPr/>
          </p:nvSpPr>
          <p:spPr>
            <a:xfrm rot="16200000" flipH="1" flipV="1">
              <a:off x="3046762" y="988942"/>
              <a:ext cx="457200" cy="1539283"/>
            </a:xfrm>
            <a:prstGeom prst="trapezoid">
              <a:avLst>
                <a:gd name="adj" fmla="val 46528"/>
              </a:avLst>
            </a:prstGeom>
            <a:solidFill>
              <a:schemeClr val="accent6"/>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 name="Trapezoid 5"/>
            <p:cNvSpPr/>
            <p:nvPr/>
          </p:nvSpPr>
          <p:spPr>
            <a:xfrm rot="16200000" flipH="1">
              <a:off x="1443936" y="969672"/>
              <a:ext cx="457200" cy="1577823"/>
            </a:xfrm>
            <a:prstGeom prst="trapezoid">
              <a:avLst>
                <a:gd name="adj" fmla="val 41667"/>
              </a:avLst>
            </a:prstGeom>
            <a:solidFill>
              <a:schemeClr val="accent6"/>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7" name="Straight Connector 7"/>
            <p:cNvCxnSpPr>
              <a:endCxn id="6" idx="0"/>
            </p:cNvCxnSpPr>
            <p:nvPr/>
          </p:nvCxnSpPr>
          <p:spPr>
            <a:xfrm flipH="1">
              <a:off x="883624" y="920432"/>
              <a:ext cx="1354160" cy="838152"/>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Freeform 33"/>
            <p:cNvSpPr/>
            <p:nvPr/>
          </p:nvSpPr>
          <p:spPr>
            <a:xfrm rot="6655683" flipH="1">
              <a:off x="249451" y="1620460"/>
              <a:ext cx="1125504" cy="228618"/>
            </a:xfrm>
            <a:custGeom>
              <a:avLst/>
              <a:gdLst>
                <a:gd name="connsiteX0" fmla="*/ 1125504 w 1125504"/>
                <a:gd name="connsiteY0" fmla="*/ 0 h 228618"/>
                <a:gd name="connsiteX1" fmla="*/ 1125504 w 1125504"/>
                <a:gd name="connsiteY1" fmla="*/ 228618 h 228618"/>
                <a:gd name="connsiteX2" fmla="*/ 0 w 1125504"/>
                <a:gd name="connsiteY2" fmla="*/ 228618 h 228618"/>
                <a:gd name="connsiteX3" fmla="*/ 0 w 1125504"/>
                <a:gd name="connsiteY3" fmla="*/ 0 h 228618"/>
                <a:gd name="connsiteX4" fmla="*/ 51789 w 1125504"/>
                <a:gd name="connsiteY4" fmla="*/ 0 h 228618"/>
                <a:gd name="connsiteX5" fmla="*/ 51789 w 1125504"/>
                <a:gd name="connsiteY5" fmla="*/ 32226 h 228618"/>
                <a:gd name="connsiteX6" fmla="*/ 100035 w 1125504"/>
                <a:gd name="connsiteY6" fmla="*/ 32226 h 228618"/>
                <a:gd name="connsiteX7" fmla="*/ 100035 w 1125504"/>
                <a:gd name="connsiteY7" fmla="*/ 0 h 228618"/>
                <a:gd name="connsiteX8" fmla="*/ 149355 w 1125504"/>
                <a:gd name="connsiteY8" fmla="*/ 0 h 228618"/>
                <a:gd name="connsiteX9" fmla="*/ 149355 w 1125504"/>
                <a:gd name="connsiteY9" fmla="*/ 32226 h 228618"/>
                <a:gd name="connsiteX10" fmla="*/ 197601 w 1125504"/>
                <a:gd name="connsiteY10" fmla="*/ 32226 h 228618"/>
                <a:gd name="connsiteX11" fmla="*/ 197601 w 1125504"/>
                <a:gd name="connsiteY11" fmla="*/ 0 h 228618"/>
                <a:gd name="connsiteX12" fmla="*/ 246924 w 1125504"/>
                <a:gd name="connsiteY12" fmla="*/ 0 h 228618"/>
                <a:gd name="connsiteX13" fmla="*/ 246924 w 1125504"/>
                <a:gd name="connsiteY13" fmla="*/ 32226 h 228618"/>
                <a:gd name="connsiteX14" fmla="*/ 295170 w 1125504"/>
                <a:gd name="connsiteY14" fmla="*/ 32226 h 228618"/>
                <a:gd name="connsiteX15" fmla="*/ 295170 w 1125504"/>
                <a:gd name="connsiteY15" fmla="*/ 0 h 228618"/>
                <a:gd name="connsiteX16" fmla="*/ 344493 w 1125504"/>
                <a:gd name="connsiteY16" fmla="*/ 0 h 228618"/>
                <a:gd name="connsiteX17" fmla="*/ 344493 w 1125504"/>
                <a:gd name="connsiteY17" fmla="*/ 32226 h 228618"/>
                <a:gd name="connsiteX18" fmla="*/ 392739 w 1125504"/>
                <a:gd name="connsiteY18" fmla="*/ 32226 h 228618"/>
                <a:gd name="connsiteX19" fmla="*/ 392739 w 1125504"/>
                <a:gd name="connsiteY19" fmla="*/ 0 h 228618"/>
                <a:gd name="connsiteX20" fmla="*/ 442062 w 1125504"/>
                <a:gd name="connsiteY20" fmla="*/ 0 h 228618"/>
                <a:gd name="connsiteX21" fmla="*/ 442062 w 1125504"/>
                <a:gd name="connsiteY21" fmla="*/ 32226 h 228618"/>
                <a:gd name="connsiteX22" fmla="*/ 490308 w 1125504"/>
                <a:gd name="connsiteY22" fmla="*/ 32226 h 228618"/>
                <a:gd name="connsiteX23" fmla="*/ 490308 w 1125504"/>
                <a:gd name="connsiteY23" fmla="*/ 0 h 228618"/>
                <a:gd name="connsiteX24" fmla="*/ 539631 w 1125504"/>
                <a:gd name="connsiteY24" fmla="*/ 0 h 228618"/>
                <a:gd name="connsiteX25" fmla="*/ 539631 w 1125504"/>
                <a:gd name="connsiteY25" fmla="*/ 32226 h 228618"/>
                <a:gd name="connsiteX26" fmla="*/ 587877 w 1125504"/>
                <a:gd name="connsiteY26" fmla="*/ 32226 h 228618"/>
                <a:gd name="connsiteX27" fmla="*/ 587877 w 1125504"/>
                <a:gd name="connsiteY27" fmla="*/ 0 h 228618"/>
                <a:gd name="connsiteX28" fmla="*/ 637200 w 1125504"/>
                <a:gd name="connsiteY28" fmla="*/ 0 h 228618"/>
                <a:gd name="connsiteX29" fmla="*/ 637200 w 1125504"/>
                <a:gd name="connsiteY29" fmla="*/ 32226 h 228618"/>
                <a:gd name="connsiteX30" fmla="*/ 685446 w 1125504"/>
                <a:gd name="connsiteY30" fmla="*/ 32226 h 228618"/>
                <a:gd name="connsiteX31" fmla="*/ 685446 w 1125504"/>
                <a:gd name="connsiteY31" fmla="*/ 0 h 228618"/>
                <a:gd name="connsiteX32" fmla="*/ 734769 w 1125504"/>
                <a:gd name="connsiteY32" fmla="*/ 0 h 228618"/>
                <a:gd name="connsiteX33" fmla="*/ 734769 w 1125504"/>
                <a:gd name="connsiteY33" fmla="*/ 32226 h 228618"/>
                <a:gd name="connsiteX34" fmla="*/ 783015 w 1125504"/>
                <a:gd name="connsiteY34" fmla="*/ 32226 h 228618"/>
                <a:gd name="connsiteX35" fmla="*/ 783015 w 1125504"/>
                <a:gd name="connsiteY35" fmla="*/ 0 h 228618"/>
                <a:gd name="connsiteX36" fmla="*/ 832338 w 1125504"/>
                <a:gd name="connsiteY36" fmla="*/ 0 h 228618"/>
                <a:gd name="connsiteX37" fmla="*/ 832338 w 1125504"/>
                <a:gd name="connsiteY37" fmla="*/ 32226 h 228618"/>
                <a:gd name="connsiteX38" fmla="*/ 880584 w 1125504"/>
                <a:gd name="connsiteY38" fmla="*/ 32226 h 228618"/>
                <a:gd name="connsiteX39" fmla="*/ 880584 w 1125504"/>
                <a:gd name="connsiteY39" fmla="*/ 0 h 228618"/>
                <a:gd name="connsiteX40" fmla="*/ 929907 w 1125504"/>
                <a:gd name="connsiteY40" fmla="*/ 0 h 228618"/>
                <a:gd name="connsiteX41" fmla="*/ 929907 w 1125504"/>
                <a:gd name="connsiteY41" fmla="*/ 32226 h 228618"/>
                <a:gd name="connsiteX42" fmla="*/ 978153 w 1125504"/>
                <a:gd name="connsiteY42" fmla="*/ 32226 h 228618"/>
                <a:gd name="connsiteX43" fmla="*/ 978153 w 1125504"/>
                <a:gd name="connsiteY43" fmla="*/ 0 h 228618"/>
                <a:gd name="connsiteX44" fmla="*/ 1027476 w 1125504"/>
                <a:gd name="connsiteY44" fmla="*/ 0 h 228618"/>
                <a:gd name="connsiteX45" fmla="*/ 1027476 w 1125504"/>
                <a:gd name="connsiteY45" fmla="*/ 32226 h 228618"/>
                <a:gd name="connsiteX46" fmla="*/ 1075722 w 1125504"/>
                <a:gd name="connsiteY46" fmla="*/ 32226 h 228618"/>
                <a:gd name="connsiteX47" fmla="*/ 1075722 w 1125504"/>
                <a:gd name="connsiteY47" fmla="*/ 0 h 22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5504" h="228618">
                  <a:moveTo>
                    <a:pt x="1125504" y="0"/>
                  </a:moveTo>
                  <a:lnTo>
                    <a:pt x="1125504" y="228618"/>
                  </a:lnTo>
                  <a:lnTo>
                    <a:pt x="0" y="228618"/>
                  </a:lnTo>
                  <a:lnTo>
                    <a:pt x="0" y="0"/>
                  </a:lnTo>
                  <a:lnTo>
                    <a:pt x="51789" y="0"/>
                  </a:lnTo>
                  <a:lnTo>
                    <a:pt x="51789" y="32226"/>
                  </a:lnTo>
                  <a:lnTo>
                    <a:pt x="100035" y="32226"/>
                  </a:lnTo>
                  <a:lnTo>
                    <a:pt x="100035" y="0"/>
                  </a:lnTo>
                  <a:lnTo>
                    <a:pt x="149355" y="0"/>
                  </a:lnTo>
                  <a:lnTo>
                    <a:pt x="149355" y="32226"/>
                  </a:lnTo>
                  <a:lnTo>
                    <a:pt x="197601" y="32226"/>
                  </a:lnTo>
                  <a:lnTo>
                    <a:pt x="197601" y="0"/>
                  </a:lnTo>
                  <a:lnTo>
                    <a:pt x="246924" y="0"/>
                  </a:lnTo>
                  <a:lnTo>
                    <a:pt x="246924" y="32226"/>
                  </a:lnTo>
                  <a:lnTo>
                    <a:pt x="295170" y="32226"/>
                  </a:lnTo>
                  <a:lnTo>
                    <a:pt x="295170" y="0"/>
                  </a:lnTo>
                  <a:lnTo>
                    <a:pt x="344493" y="0"/>
                  </a:lnTo>
                  <a:lnTo>
                    <a:pt x="344493" y="32226"/>
                  </a:lnTo>
                  <a:lnTo>
                    <a:pt x="392739" y="32226"/>
                  </a:lnTo>
                  <a:lnTo>
                    <a:pt x="392739" y="0"/>
                  </a:lnTo>
                  <a:lnTo>
                    <a:pt x="442062" y="0"/>
                  </a:lnTo>
                  <a:lnTo>
                    <a:pt x="442062" y="32226"/>
                  </a:lnTo>
                  <a:lnTo>
                    <a:pt x="490308" y="32226"/>
                  </a:lnTo>
                  <a:lnTo>
                    <a:pt x="490308" y="0"/>
                  </a:lnTo>
                  <a:lnTo>
                    <a:pt x="539631" y="0"/>
                  </a:lnTo>
                  <a:lnTo>
                    <a:pt x="539631" y="32226"/>
                  </a:lnTo>
                  <a:lnTo>
                    <a:pt x="587877" y="32226"/>
                  </a:lnTo>
                  <a:lnTo>
                    <a:pt x="587877" y="0"/>
                  </a:lnTo>
                  <a:lnTo>
                    <a:pt x="637200" y="0"/>
                  </a:lnTo>
                  <a:lnTo>
                    <a:pt x="637200" y="32226"/>
                  </a:lnTo>
                  <a:lnTo>
                    <a:pt x="685446" y="32226"/>
                  </a:lnTo>
                  <a:lnTo>
                    <a:pt x="685446" y="0"/>
                  </a:lnTo>
                  <a:lnTo>
                    <a:pt x="734769" y="0"/>
                  </a:lnTo>
                  <a:lnTo>
                    <a:pt x="734769" y="32226"/>
                  </a:lnTo>
                  <a:lnTo>
                    <a:pt x="783015" y="32226"/>
                  </a:lnTo>
                  <a:lnTo>
                    <a:pt x="783015" y="0"/>
                  </a:lnTo>
                  <a:lnTo>
                    <a:pt x="832338" y="0"/>
                  </a:lnTo>
                  <a:lnTo>
                    <a:pt x="832338" y="32226"/>
                  </a:lnTo>
                  <a:lnTo>
                    <a:pt x="880584" y="32226"/>
                  </a:lnTo>
                  <a:lnTo>
                    <a:pt x="880584" y="0"/>
                  </a:lnTo>
                  <a:lnTo>
                    <a:pt x="929907" y="0"/>
                  </a:lnTo>
                  <a:lnTo>
                    <a:pt x="929907" y="32226"/>
                  </a:lnTo>
                  <a:lnTo>
                    <a:pt x="978153" y="32226"/>
                  </a:lnTo>
                  <a:lnTo>
                    <a:pt x="978153" y="0"/>
                  </a:lnTo>
                  <a:lnTo>
                    <a:pt x="1027476" y="0"/>
                  </a:lnTo>
                  <a:lnTo>
                    <a:pt x="1027476" y="32226"/>
                  </a:lnTo>
                  <a:lnTo>
                    <a:pt x="1075722" y="32226"/>
                  </a:lnTo>
                  <a:lnTo>
                    <a:pt x="1075722" y="0"/>
                  </a:lnTo>
                  <a:close/>
                </a:path>
              </a:pathLst>
            </a:custGeom>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Oval 14"/>
            <p:cNvSpPr/>
            <p:nvPr/>
          </p:nvSpPr>
          <p:spPr>
            <a:xfrm flipH="1">
              <a:off x="2426892" y="1406864"/>
              <a:ext cx="123102" cy="703440"/>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p:cNvSpPr txBox="1"/>
            <p:nvPr/>
          </p:nvSpPr>
          <p:spPr>
            <a:xfrm flipH="1">
              <a:off x="2237784" y="719356"/>
              <a:ext cx="833121" cy="369332"/>
            </a:xfrm>
            <a:prstGeom prst="rect">
              <a:avLst/>
            </a:prstGeom>
            <a:noFill/>
          </p:spPr>
          <p:txBody>
            <a:bodyPr wrap="square" rtlCol="0">
              <a:spAutoFit/>
            </a:bodyPr>
            <a:lstStyle/>
            <a:p>
              <a:r>
                <a:rPr lang="en-US" dirty="0" smtClean="0">
                  <a:solidFill>
                    <a:schemeClr val="accent6"/>
                  </a:solidFill>
                </a:rPr>
                <a:t>Pump</a:t>
              </a:r>
              <a:endParaRPr lang="en-US" dirty="0">
                <a:solidFill>
                  <a:schemeClr val="accent6"/>
                </a:solidFill>
              </a:endParaRPr>
            </a:p>
          </p:txBody>
        </p:sp>
        <p:cxnSp>
          <p:nvCxnSpPr>
            <p:cNvPr id="12" name="Straight Arrow Connector 19"/>
            <p:cNvCxnSpPr/>
            <p:nvPr/>
          </p:nvCxnSpPr>
          <p:spPr>
            <a:xfrm flipH="1">
              <a:off x="1771831" y="920431"/>
              <a:ext cx="465953" cy="285062"/>
            </a:xfrm>
            <a:prstGeom prst="straightConnector1">
              <a:avLst/>
            </a:prstGeom>
            <a:ln w="762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26"/>
            <p:cNvSpPr txBox="1"/>
            <p:nvPr/>
          </p:nvSpPr>
          <p:spPr>
            <a:xfrm flipH="1">
              <a:off x="3927778" y="866097"/>
              <a:ext cx="841717" cy="511423"/>
            </a:xfrm>
            <a:prstGeom prst="rect">
              <a:avLst/>
            </a:prstGeom>
            <a:noFill/>
          </p:spPr>
          <p:txBody>
            <a:bodyPr wrap="none" rtlCol="0">
              <a:spAutoFit/>
            </a:bodyPr>
            <a:lstStyle/>
            <a:p>
              <a:r>
                <a:rPr lang="en-US" dirty="0" smtClean="0">
                  <a:solidFill>
                    <a:srgbClr val="FF0000"/>
                  </a:solidFill>
                </a:rPr>
                <a:t>THz</a:t>
              </a:r>
              <a:endParaRPr lang="en-US" dirty="0">
                <a:solidFill>
                  <a:srgbClr val="FF0000"/>
                </a:solidFill>
              </a:endParaRPr>
            </a:p>
          </p:txBody>
        </p:sp>
        <p:sp>
          <p:nvSpPr>
            <p:cNvPr id="14" name="Right Triangle 11"/>
            <p:cNvSpPr/>
            <p:nvPr/>
          </p:nvSpPr>
          <p:spPr>
            <a:xfrm rot="5400000" flipH="1">
              <a:off x="3753565" y="1349544"/>
              <a:ext cx="585467" cy="747405"/>
            </a:xfrm>
            <a:prstGeom prst="r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24"/>
            <p:cNvSpPr txBox="1"/>
            <p:nvPr/>
          </p:nvSpPr>
          <p:spPr>
            <a:xfrm>
              <a:off x="3613191" y="1708208"/>
              <a:ext cx="415939" cy="355990"/>
            </a:xfrm>
            <a:prstGeom prst="rect">
              <a:avLst/>
            </a:prstGeom>
            <a:noFill/>
          </p:spPr>
          <p:txBody>
            <a:bodyPr wrap="none" rtlCol="0">
              <a:spAutoFit/>
            </a:bodyPr>
            <a:lstStyle/>
            <a:p>
              <a:r>
                <a:rPr lang="hu-HU" dirty="0" smtClean="0"/>
                <a:t>LN</a:t>
              </a:r>
              <a:endParaRPr lang="en-US" dirty="0"/>
            </a:p>
          </p:txBody>
        </p:sp>
        <p:sp>
          <p:nvSpPr>
            <p:cNvPr id="17" name="TextBox 24"/>
            <p:cNvSpPr txBox="1"/>
            <p:nvPr/>
          </p:nvSpPr>
          <p:spPr>
            <a:xfrm>
              <a:off x="754016" y="1979524"/>
              <a:ext cx="807962" cy="355990"/>
            </a:xfrm>
            <a:prstGeom prst="rect">
              <a:avLst/>
            </a:prstGeom>
            <a:noFill/>
          </p:spPr>
          <p:txBody>
            <a:bodyPr wrap="none" rtlCol="0">
              <a:spAutoFit/>
            </a:bodyPr>
            <a:lstStyle/>
            <a:p>
              <a:r>
                <a:rPr lang="hu-HU" dirty="0" err="1" smtClean="0"/>
                <a:t>grating</a:t>
              </a:r>
              <a:endParaRPr lang="en-US" dirty="0"/>
            </a:p>
          </p:txBody>
        </p:sp>
      </p:grpSp>
      <p:sp>
        <p:nvSpPr>
          <p:cNvPr id="18" name="Rectangle 6"/>
          <p:cNvSpPr>
            <a:spLocks noChangeArrowheads="1"/>
          </p:cNvSpPr>
          <p:nvPr/>
        </p:nvSpPr>
        <p:spPr bwMode="auto">
          <a:xfrm>
            <a:off x="0"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19" name="Szövegdoboz 18"/>
          <p:cNvSpPr txBox="1"/>
          <p:nvPr/>
        </p:nvSpPr>
        <p:spPr>
          <a:xfrm>
            <a:off x="2538189" y="131011"/>
            <a:ext cx="3926877" cy="523220"/>
          </a:xfrm>
          <a:prstGeom prst="rect">
            <a:avLst/>
          </a:prstGeom>
          <a:noFill/>
        </p:spPr>
        <p:txBody>
          <a:bodyPr wrap="square" rtlCol="0">
            <a:spAutoFit/>
          </a:bodyPr>
          <a:lstStyle/>
          <a:p>
            <a:pPr algn="ctr"/>
            <a:r>
              <a:rPr lang="en-US" sz="2800" dirty="0" smtClean="0">
                <a:solidFill>
                  <a:srgbClr val="0000FF"/>
                </a:solidFill>
              </a:rPr>
              <a:t>Limitations of TPFP in LN</a:t>
            </a:r>
            <a:endParaRPr lang="en-US" sz="2800" dirty="0">
              <a:solidFill>
                <a:srgbClr val="0000FF"/>
              </a:solidFill>
            </a:endParaRPr>
          </a:p>
        </p:txBody>
      </p:sp>
      <p:sp>
        <p:nvSpPr>
          <p:cNvPr id="20"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7</a:t>
            </a:r>
          </a:p>
        </p:txBody>
      </p:sp>
    </p:spTree>
    <p:extLst>
      <p:ext uri="{BB962C8B-B14F-4D97-AF65-F5344CB8AC3E}">
        <p14:creationId xmlns:p14="http://schemas.microsoft.com/office/powerpoint/2010/main" val="105300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83288" y="4509144"/>
            <a:ext cx="4391975" cy="2062103"/>
          </a:xfrm>
          <a:prstGeom prst="rect">
            <a:avLst/>
          </a:prstGeom>
          <a:noFill/>
        </p:spPr>
        <p:txBody>
          <a:bodyPr wrap="square" rtlCol="0">
            <a:spAutoFit/>
          </a:bodyPr>
          <a:lstStyle/>
          <a:p>
            <a:r>
              <a:rPr lang="hu-HU" sz="1600" dirty="0">
                <a:solidFill>
                  <a:srgbClr val="FF0000"/>
                </a:solidFill>
              </a:rPr>
              <a:t>J. A. </a:t>
            </a:r>
            <a:r>
              <a:rPr lang="en-PH" sz="1600" dirty="0">
                <a:solidFill>
                  <a:srgbClr val="FF0000"/>
                </a:solidFill>
              </a:rPr>
              <a:t>Fülöp et al., Opt. Express, </a:t>
            </a:r>
            <a:r>
              <a:rPr lang="hu-HU" sz="1600" b="1" dirty="0">
                <a:solidFill>
                  <a:srgbClr val="FF0000"/>
                </a:solidFill>
              </a:rPr>
              <a:t>18</a:t>
            </a:r>
            <a:r>
              <a:rPr lang="hu-HU" sz="1600" dirty="0">
                <a:solidFill>
                  <a:srgbClr val="FF0000"/>
                </a:solidFill>
              </a:rPr>
              <a:t>, 12311 (</a:t>
            </a:r>
            <a:r>
              <a:rPr lang="en-PH" sz="1600" dirty="0">
                <a:solidFill>
                  <a:srgbClr val="FF0000"/>
                </a:solidFill>
              </a:rPr>
              <a:t>2010</a:t>
            </a:r>
            <a:r>
              <a:rPr lang="hu-HU" sz="1600" dirty="0" smtClean="0">
                <a:solidFill>
                  <a:srgbClr val="FF0000"/>
                </a:solidFill>
              </a:rPr>
              <a:t>)</a:t>
            </a:r>
          </a:p>
          <a:p>
            <a:r>
              <a:rPr lang="hu-HU" sz="1600" dirty="0">
                <a:solidFill>
                  <a:srgbClr val="FF0000"/>
                </a:solidFill>
              </a:rPr>
              <a:t>J. A. </a:t>
            </a:r>
            <a:r>
              <a:rPr lang="en-PH" sz="1600" dirty="0">
                <a:solidFill>
                  <a:srgbClr val="FF0000"/>
                </a:solidFill>
              </a:rPr>
              <a:t>Fülöp et al., Opt. Express, </a:t>
            </a:r>
            <a:r>
              <a:rPr lang="hu-HU" sz="1600" b="1" dirty="0" smtClean="0">
                <a:solidFill>
                  <a:srgbClr val="FF0000"/>
                </a:solidFill>
              </a:rPr>
              <a:t>19</a:t>
            </a:r>
            <a:r>
              <a:rPr lang="hu-HU" sz="1600" dirty="0" smtClean="0">
                <a:solidFill>
                  <a:srgbClr val="FF0000"/>
                </a:solidFill>
              </a:rPr>
              <a:t>, 15090 </a:t>
            </a:r>
            <a:r>
              <a:rPr lang="hu-HU" sz="1600" dirty="0">
                <a:solidFill>
                  <a:srgbClr val="FF0000"/>
                </a:solidFill>
              </a:rPr>
              <a:t>(</a:t>
            </a:r>
            <a:r>
              <a:rPr lang="en-PH" sz="1600" dirty="0" smtClean="0">
                <a:solidFill>
                  <a:srgbClr val="FF0000"/>
                </a:solidFill>
              </a:rPr>
              <a:t>201</a:t>
            </a:r>
            <a:r>
              <a:rPr lang="hu-HU" sz="1600" dirty="0" smtClean="0">
                <a:solidFill>
                  <a:srgbClr val="FF0000"/>
                </a:solidFill>
              </a:rPr>
              <a:t>1)</a:t>
            </a:r>
          </a:p>
          <a:p>
            <a:r>
              <a:rPr lang="hu-HU" sz="1600" dirty="0">
                <a:solidFill>
                  <a:srgbClr val="FF0000"/>
                </a:solidFill>
              </a:rPr>
              <a:t>J. A. </a:t>
            </a:r>
            <a:r>
              <a:rPr lang="en-PH" sz="1600" dirty="0">
                <a:solidFill>
                  <a:srgbClr val="FF0000"/>
                </a:solidFill>
              </a:rPr>
              <a:t>Fülöp et al., Opt. </a:t>
            </a:r>
            <a:r>
              <a:rPr lang="hu-HU" sz="1600" dirty="0" smtClean="0">
                <a:solidFill>
                  <a:srgbClr val="FF0000"/>
                </a:solidFill>
              </a:rPr>
              <a:t>Lett.</a:t>
            </a:r>
            <a:r>
              <a:rPr lang="en-PH" sz="1600" dirty="0" smtClean="0">
                <a:solidFill>
                  <a:srgbClr val="FF0000"/>
                </a:solidFill>
              </a:rPr>
              <a:t>, </a:t>
            </a:r>
            <a:r>
              <a:rPr lang="hu-HU" sz="1600" b="1" dirty="0" smtClean="0">
                <a:solidFill>
                  <a:srgbClr val="FF0000"/>
                </a:solidFill>
              </a:rPr>
              <a:t>37</a:t>
            </a:r>
            <a:r>
              <a:rPr lang="hu-HU" sz="1600" dirty="0" smtClean="0">
                <a:solidFill>
                  <a:srgbClr val="FF0000"/>
                </a:solidFill>
              </a:rPr>
              <a:t>, 557 </a:t>
            </a:r>
            <a:r>
              <a:rPr lang="hu-HU" sz="1600" dirty="0">
                <a:solidFill>
                  <a:srgbClr val="FF0000"/>
                </a:solidFill>
              </a:rPr>
              <a:t>(</a:t>
            </a:r>
            <a:r>
              <a:rPr lang="en-PH" sz="1600" dirty="0" smtClean="0">
                <a:solidFill>
                  <a:srgbClr val="FF0000"/>
                </a:solidFill>
              </a:rPr>
              <a:t>201</a:t>
            </a:r>
            <a:r>
              <a:rPr lang="hu-HU" sz="1600" dirty="0" smtClean="0">
                <a:solidFill>
                  <a:srgbClr val="FF0000"/>
                </a:solidFill>
              </a:rPr>
              <a:t>2)</a:t>
            </a:r>
          </a:p>
          <a:p>
            <a:r>
              <a:rPr lang="hu-HU" sz="1600" dirty="0">
                <a:solidFill>
                  <a:srgbClr val="FF0000"/>
                </a:solidFill>
              </a:rPr>
              <a:t>J. A. </a:t>
            </a:r>
            <a:r>
              <a:rPr lang="en-PH" sz="1600" dirty="0">
                <a:solidFill>
                  <a:srgbClr val="FF0000"/>
                </a:solidFill>
              </a:rPr>
              <a:t>Fülöp et al., Opt. Express, </a:t>
            </a:r>
            <a:r>
              <a:rPr lang="hu-HU" sz="1600" b="1" dirty="0" smtClean="0">
                <a:solidFill>
                  <a:srgbClr val="FF0000"/>
                </a:solidFill>
              </a:rPr>
              <a:t>22</a:t>
            </a:r>
            <a:r>
              <a:rPr lang="hu-HU" sz="1600" dirty="0" smtClean="0">
                <a:solidFill>
                  <a:srgbClr val="FF0000"/>
                </a:solidFill>
              </a:rPr>
              <a:t>, 20155 (</a:t>
            </a:r>
            <a:r>
              <a:rPr lang="en-PH" sz="1600" dirty="0" smtClean="0">
                <a:solidFill>
                  <a:srgbClr val="FF0000"/>
                </a:solidFill>
              </a:rPr>
              <a:t>201</a:t>
            </a:r>
            <a:r>
              <a:rPr lang="hu-HU" sz="1600" dirty="0" smtClean="0">
                <a:solidFill>
                  <a:srgbClr val="FF0000"/>
                </a:solidFill>
              </a:rPr>
              <a:t>4)</a:t>
            </a:r>
          </a:p>
          <a:p>
            <a:r>
              <a:rPr lang="hu-HU" sz="1600" dirty="0" smtClean="0">
                <a:solidFill>
                  <a:srgbClr val="FF0000"/>
                </a:solidFill>
              </a:rPr>
              <a:t>S.-W. </a:t>
            </a:r>
            <a:r>
              <a:rPr lang="hu-HU" sz="1600" dirty="0" err="1" smtClean="0">
                <a:solidFill>
                  <a:srgbClr val="FF0000"/>
                </a:solidFill>
              </a:rPr>
              <a:t>Huang</a:t>
            </a:r>
            <a:r>
              <a:rPr lang="hu-HU" sz="1600" dirty="0" smtClean="0">
                <a:solidFill>
                  <a:srgbClr val="FF0000"/>
                </a:solidFill>
              </a:rPr>
              <a:t> et </a:t>
            </a:r>
            <a:r>
              <a:rPr lang="hu-HU" sz="1600" dirty="0" err="1" smtClean="0">
                <a:solidFill>
                  <a:srgbClr val="FF0000"/>
                </a:solidFill>
              </a:rPr>
              <a:t>al</a:t>
            </a:r>
            <a:r>
              <a:rPr lang="hu-HU" sz="1600" dirty="0" smtClean="0">
                <a:solidFill>
                  <a:srgbClr val="FF0000"/>
                </a:solidFill>
              </a:rPr>
              <a:t>., </a:t>
            </a:r>
            <a:r>
              <a:rPr lang="hu-HU" sz="1600" dirty="0" err="1" smtClean="0">
                <a:solidFill>
                  <a:srgbClr val="FF0000"/>
                </a:solidFill>
              </a:rPr>
              <a:t>Opt</a:t>
            </a:r>
            <a:r>
              <a:rPr lang="hu-HU" sz="1600" dirty="0" smtClean="0">
                <a:solidFill>
                  <a:srgbClr val="FF0000"/>
                </a:solidFill>
              </a:rPr>
              <a:t>. Lett. </a:t>
            </a:r>
            <a:r>
              <a:rPr lang="hu-HU" sz="1600" b="1" dirty="0" smtClean="0">
                <a:solidFill>
                  <a:srgbClr val="FF0000"/>
                </a:solidFill>
              </a:rPr>
              <a:t>38</a:t>
            </a:r>
            <a:r>
              <a:rPr lang="hu-HU" sz="1600" dirty="0" smtClean="0">
                <a:solidFill>
                  <a:srgbClr val="FF0000"/>
                </a:solidFill>
              </a:rPr>
              <a:t>, 796 (2013)</a:t>
            </a:r>
            <a:endParaRPr lang="hu-HU" sz="1600" dirty="0">
              <a:solidFill>
                <a:srgbClr val="FF0000"/>
              </a:solidFill>
            </a:endParaRPr>
          </a:p>
          <a:p>
            <a:endParaRPr lang="hu-HU" sz="1600" dirty="0">
              <a:solidFill>
                <a:srgbClr val="FF0000"/>
              </a:solidFill>
            </a:endParaRPr>
          </a:p>
          <a:p>
            <a:endParaRPr lang="hu-HU" sz="1600" dirty="0">
              <a:solidFill>
                <a:srgbClr val="FF0000"/>
              </a:solidFill>
            </a:endParaRPr>
          </a:p>
          <a:p>
            <a:endParaRPr lang="hu-HU" sz="1600" dirty="0">
              <a:solidFill>
                <a:srgbClr val="FF0000"/>
              </a:solidFill>
            </a:endParaRPr>
          </a:p>
        </p:txBody>
      </p:sp>
      <p:graphicFrame>
        <p:nvGraphicFramePr>
          <p:cNvPr id="24" name="Object 2"/>
          <p:cNvGraphicFramePr>
            <a:graphicFrameLocks noChangeAspect="1"/>
          </p:cNvGraphicFramePr>
          <p:nvPr>
            <p:extLst>
              <p:ext uri="{D42A27DB-BD31-4B8C-83A1-F6EECF244321}">
                <p14:modId xmlns:p14="http://schemas.microsoft.com/office/powerpoint/2010/main" val="2921334628"/>
              </p:ext>
            </p:extLst>
          </p:nvPr>
        </p:nvGraphicFramePr>
        <p:xfrm>
          <a:off x="5342827" y="1377155"/>
          <a:ext cx="3729773" cy="4842217"/>
        </p:xfrm>
        <a:graphic>
          <a:graphicData uri="http://schemas.openxmlformats.org/presentationml/2006/ole">
            <mc:AlternateContent xmlns:mc="http://schemas.openxmlformats.org/markup-compatibility/2006">
              <mc:Choice xmlns:v="urn:schemas-microsoft-com:vml" Requires="v">
                <p:oleObj spid="_x0000_s126536" name="Graph" r:id="rId4" imgW="2918520" imgH="3790080" progId="Origin50.Graph">
                  <p:embed/>
                </p:oleObj>
              </mc:Choice>
              <mc:Fallback>
                <p:oleObj name="Graph" r:id="rId4" imgW="2918520" imgH="3790080" progId="Origin50.Graph">
                  <p:embed/>
                  <p:pic>
                    <p:nvPicPr>
                      <p:cNvPr id="0" name=""/>
                      <p:cNvPicPr>
                        <a:picLocks noChangeAspect="1" noChangeArrowheads="1"/>
                      </p:cNvPicPr>
                      <p:nvPr/>
                    </p:nvPicPr>
                    <p:blipFill>
                      <a:blip r:embed="rId5"/>
                      <a:srcRect/>
                      <a:stretch>
                        <a:fillRect/>
                      </a:stretch>
                    </p:blipFill>
                    <p:spPr bwMode="auto">
                      <a:xfrm>
                        <a:off x="5342827" y="1377155"/>
                        <a:ext cx="3729773" cy="4842217"/>
                      </a:xfrm>
                      <a:prstGeom prst="rect">
                        <a:avLst/>
                      </a:prstGeom>
                      <a:solidFill>
                        <a:schemeClr val="bg1"/>
                      </a:solidFill>
                      <a:ln>
                        <a:noFill/>
                      </a:ln>
                      <a:effectLst/>
                      <a:extLst/>
                    </p:spPr>
                  </p:pic>
                </p:oleObj>
              </mc:Fallback>
            </mc:AlternateContent>
          </a:graphicData>
        </a:graphic>
      </p:graphicFrame>
      <p:sp>
        <p:nvSpPr>
          <p:cNvPr id="6" name="Téglalap 5"/>
          <p:cNvSpPr/>
          <p:nvPr/>
        </p:nvSpPr>
        <p:spPr>
          <a:xfrm>
            <a:off x="341436" y="2407311"/>
            <a:ext cx="506720" cy="78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p:cNvSpPr>
            <a:spLocks noChangeArrowheads="1"/>
          </p:cNvSpPr>
          <p:nvPr/>
        </p:nvSpPr>
        <p:spPr bwMode="auto">
          <a:xfrm>
            <a:off x="0"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3" name="Szövegdoboz 2"/>
          <p:cNvSpPr txBox="1"/>
          <p:nvPr/>
        </p:nvSpPr>
        <p:spPr>
          <a:xfrm>
            <a:off x="1505956" y="188568"/>
            <a:ext cx="6036440" cy="954107"/>
          </a:xfrm>
          <a:prstGeom prst="rect">
            <a:avLst/>
          </a:prstGeom>
          <a:noFill/>
        </p:spPr>
        <p:txBody>
          <a:bodyPr wrap="square" rtlCol="0">
            <a:spAutoFit/>
          </a:bodyPr>
          <a:lstStyle/>
          <a:p>
            <a:pPr algn="ctr"/>
            <a:r>
              <a:rPr lang="hu-HU" sz="2800" dirty="0" smtClean="0">
                <a:solidFill>
                  <a:srgbClr val="0000FF"/>
                </a:solidFill>
              </a:rPr>
              <a:t>Limited e</a:t>
            </a:r>
            <a:r>
              <a:rPr lang="en-US" sz="2800" dirty="0" err="1" smtClean="0">
                <a:solidFill>
                  <a:srgbClr val="0000FF"/>
                </a:solidFill>
              </a:rPr>
              <a:t>ffective</a:t>
            </a:r>
            <a:r>
              <a:rPr lang="en-US" sz="2800" dirty="0" smtClean="0">
                <a:solidFill>
                  <a:srgbClr val="0000FF"/>
                </a:solidFill>
              </a:rPr>
              <a:t> </a:t>
            </a:r>
            <a:r>
              <a:rPr lang="en-US" sz="2800" dirty="0">
                <a:solidFill>
                  <a:srgbClr val="0000FF"/>
                </a:solidFill>
              </a:rPr>
              <a:t>interaction length</a:t>
            </a:r>
          </a:p>
          <a:p>
            <a:pPr algn="ctr"/>
            <a:endParaRPr lang="en-US" sz="2800" dirty="0">
              <a:solidFill>
                <a:srgbClr val="0000FF"/>
              </a:solidFill>
            </a:endParaRPr>
          </a:p>
        </p:txBody>
      </p:sp>
      <p:sp>
        <p:nvSpPr>
          <p:cNvPr id="5" name="Szövegdoboz 4"/>
          <p:cNvSpPr txBox="1"/>
          <p:nvPr/>
        </p:nvSpPr>
        <p:spPr>
          <a:xfrm>
            <a:off x="17544" y="908664"/>
            <a:ext cx="5634600" cy="400110"/>
          </a:xfrm>
          <a:prstGeom prst="rect">
            <a:avLst/>
          </a:prstGeom>
          <a:noFill/>
        </p:spPr>
        <p:txBody>
          <a:bodyPr wrap="square" rtlCol="0">
            <a:spAutoFit/>
          </a:bodyPr>
          <a:lstStyle/>
          <a:p>
            <a:r>
              <a:rPr lang="en-US" sz="2000" dirty="0" smtClean="0">
                <a:solidFill>
                  <a:srgbClr val="C00000"/>
                </a:solidFill>
              </a:rPr>
              <a:t>Limited interaction length due to angular dispersion</a:t>
            </a:r>
            <a:endParaRPr lang="en-US" sz="2000" dirty="0">
              <a:solidFill>
                <a:srgbClr val="C00000"/>
              </a:solidFill>
            </a:endParaRPr>
          </a:p>
        </p:txBody>
      </p:sp>
      <p:graphicFrame>
        <p:nvGraphicFramePr>
          <p:cNvPr id="7" name="Objektum 6"/>
          <p:cNvGraphicFramePr>
            <a:graphicFrameLocks noChangeAspect="1"/>
          </p:cNvGraphicFramePr>
          <p:nvPr>
            <p:extLst>
              <p:ext uri="{D42A27DB-BD31-4B8C-83A1-F6EECF244321}">
                <p14:modId xmlns:p14="http://schemas.microsoft.com/office/powerpoint/2010/main" val="3370670928"/>
              </p:ext>
            </p:extLst>
          </p:nvPr>
        </p:nvGraphicFramePr>
        <p:xfrm>
          <a:off x="69042" y="1870026"/>
          <a:ext cx="1735769" cy="703860"/>
        </p:xfrm>
        <a:graphic>
          <a:graphicData uri="http://schemas.openxmlformats.org/presentationml/2006/ole">
            <mc:AlternateContent xmlns:mc="http://schemas.openxmlformats.org/markup-compatibility/2006">
              <mc:Choice xmlns:v="urn:schemas-microsoft-com:vml" Requires="v">
                <p:oleObj spid="_x0000_s126537" name="Egyenlet" r:id="rId6" imgW="875920" imgH="355446" progId="Equation.3">
                  <p:embed/>
                </p:oleObj>
              </mc:Choice>
              <mc:Fallback>
                <p:oleObj name="Egyenlet" r:id="rId6" imgW="875920" imgH="355446"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42" y="1870026"/>
                        <a:ext cx="1735769" cy="703860"/>
                      </a:xfrm>
                      <a:prstGeom prst="rect">
                        <a:avLst/>
                      </a:prstGeom>
                      <a:noFill/>
                      <a:ln>
                        <a:noFill/>
                      </a:ln>
                    </p:spPr>
                  </p:pic>
                </p:oleObj>
              </mc:Fallback>
            </mc:AlternateContent>
          </a:graphicData>
        </a:graphic>
      </p:graphicFrame>
      <p:graphicFrame>
        <p:nvGraphicFramePr>
          <p:cNvPr id="8" name="Objektum 7"/>
          <p:cNvGraphicFramePr>
            <a:graphicFrameLocks noChangeAspect="1"/>
          </p:cNvGraphicFramePr>
          <p:nvPr>
            <p:extLst>
              <p:ext uri="{D42A27DB-BD31-4B8C-83A1-F6EECF244321}">
                <p14:modId xmlns:p14="http://schemas.microsoft.com/office/powerpoint/2010/main" val="56925047"/>
              </p:ext>
            </p:extLst>
          </p:nvPr>
        </p:nvGraphicFramePr>
        <p:xfrm>
          <a:off x="2042368" y="1857570"/>
          <a:ext cx="2880384" cy="694068"/>
        </p:xfrm>
        <a:graphic>
          <a:graphicData uri="http://schemas.openxmlformats.org/presentationml/2006/ole">
            <mc:AlternateContent xmlns:mc="http://schemas.openxmlformats.org/markup-compatibility/2006">
              <mc:Choice xmlns:v="urn:schemas-microsoft-com:vml" Requires="v">
                <p:oleObj spid="_x0000_s126538" name="Egyenlet" r:id="rId8" imgW="2108200" imgH="508000" progId="Equation.3">
                  <p:embed/>
                </p:oleObj>
              </mc:Choice>
              <mc:Fallback>
                <p:oleObj name="Egyenlet" r:id="rId8" imgW="2108200" imgH="508000" progId="Equation.3">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2368" y="1857570"/>
                        <a:ext cx="2880384" cy="694068"/>
                      </a:xfrm>
                      <a:prstGeom prst="rect">
                        <a:avLst/>
                      </a:prstGeom>
                      <a:noFill/>
                      <a:ln>
                        <a:noFill/>
                      </a:ln>
                    </p:spPr>
                  </p:pic>
                </p:oleObj>
              </mc:Fallback>
            </mc:AlternateContent>
          </a:graphicData>
        </a:graphic>
      </p:graphicFrame>
      <p:sp>
        <p:nvSpPr>
          <p:cNvPr id="9" name="Szövegdoboz 8"/>
          <p:cNvSpPr txBox="1"/>
          <p:nvPr/>
        </p:nvSpPr>
        <p:spPr>
          <a:xfrm>
            <a:off x="45859" y="2521077"/>
            <a:ext cx="4050540" cy="369332"/>
          </a:xfrm>
          <a:prstGeom prst="rect">
            <a:avLst/>
          </a:prstGeom>
          <a:noFill/>
        </p:spPr>
        <p:txBody>
          <a:bodyPr wrap="square" rtlCol="0">
            <a:spAutoFit/>
          </a:bodyPr>
          <a:lstStyle/>
          <a:p>
            <a:r>
              <a:rPr lang="en-US" dirty="0" smtClean="0"/>
              <a:t>Pulse duration increasing rate  </a:t>
            </a:r>
            <a:r>
              <a:rPr lang="hu-HU" dirty="0" smtClean="0"/>
              <a:t>~  D*</a:t>
            </a:r>
            <a:r>
              <a:rPr lang="hu-HU" dirty="0" smtClean="0">
                <a:latin typeface="Symbol" panose="05050102010706020507" pitchFamily="18" charset="2"/>
              </a:rPr>
              <a:t>Dl</a:t>
            </a:r>
            <a:endParaRPr lang="hu-HU" dirty="0">
              <a:latin typeface="Symbol" panose="05050102010706020507" pitchFamily="18" charset="2"/>
            </a:endParaRPr>
          </a:p>
        </p:txBody>
      </p:sp>
      <p:sp>
        <p:nvSpPr>
          <p:cNvPr id="11" name="Szövegdoboz 10"/>
          <p:cNvSpPr txBox="1"/>
          <p:nvPr/>
        </p:nvSpPr>
        <p:spPr>
          <a:xfrm>
            <a:off x="161411" y="3068952"/>
            <a:ext cx="4968203" cy="1477328"/>
          </a:xfrm>
          <a:prstGeom prst="rect">
            <a:avLst/>
          </a:prstGeom>
          <a:noFill/>
        </p:spPr>
        <p:txBody>
          <a:bodyPr wrap="square" rtlCol="0">
            <a:spAutoFit/>
          </a:bodyPr>
          <a:lstStyle/>
          <a:p>
            <a:r>
              <a:rPr lang="en-US" dirty="0" smtClean="0">
                <a:solidFill>
                  <a:srgbClr val="009900"/>
                </a:solidFill>
              </a:rPr>
              <a:t>Solutions:</a:t>
            </a:r>
            <a:r>
              <a:rPr lang="en-US" dirty="0" smtClean="0"/>
              <a:t/>
            </a:r>
            <a:br>
              <a:rPr lang="en-US" dirty="0" smtClean="0"/>
            </a:br>
            <a:r>
              <a:rPr lang="en-US" dirty="0" smtClean="0"/>
              <a:t> </a:t>
            </a:r>
          </a:p>
          <a:p>
            <a:pPr marL="342900" indent="-342900">
              <a:buFont typeface="+mj-lt"/>
              <a:buAutoNum type="arabicPeriod"/>
            </a:pPr>
            <a:r>
              <a:rPr lang="en-US" dirty="0" smtClean="0">
                <a:solidFill>
                  <a:srgbClr val="0000FF"/>
                </a:solidFill>
              </a:rPr>
              <a:t>Longer pump pulse duration</a:t>
            </a:r>
          </a:p>
          <a:p>
            <a:pPr marL="342900" indent="-342900">
              <a:buFont typeface="+mj-lt"/>
              <a:buAutoNum type="arabicPeriod"/>
            </a:pPr>
            <a:r>
              <a:rPr lang="hu-HU" dirty="0" err="1" smtClean="0">
                <a:solidFill>
                  <a:srgbClr val="0000FF"/>
                </a:solidFill>
              </a:rPr>
              <a:t>Using</a:t>
            </a:r>
            <a:r>
              <a:rPr lang="hu-HU" dirty="0" smtClean="0">
                <a:solidFill>
                  <a:srgbClr val="0000FF"/>
                </a:solidFill>
              </a:rPr>
              <a:t> n</a:t>
            </a:r>
            <a:r>
              <a:rPr lang="en-US" dirty="0" err="1" smtClean="0">
                <a:solidFill>
                  <a:srgbClr val="0000FF"/>
                </a:solidFill>
              </a:rPr>
              <a:t>onlinear</a:t>
            </a:r>
            <a:r>
              <a:rPr lang="en-US" dirty="0" smtClean="0">
                <a:solidFill>
                  <a:srgbClr val="0000FF"/>
                </a:solidFill>
              </a:rPr>
              <a:t> crystal </a:t>
            </a:r>
            <a:r>
              <a:rPr lang="hu-HU" dirty="0" smtClean="0">
                <a:solidFill>
                  <a:srgbClr val="0000FF"/>
                </a:solidFill>
              </a:rPr>
              <a:t>(e. g. </a:t>
            </a:r>
            <a:r>
              <a:rPr lang="hu-HU" dirty="0" err="1" smtClean="0">
                <a:solidFill>
                  <a:srgbClr val="0000FF"/>
                </a:solidFill>
              </a:rPr>
              <a:t>semiconductor</a:t>
            </a:r>
            <a:r>
              <a:rPr lang="hu-HU" dirty="0" smtClean="0">
                <a:solidFill>
                  <a:srgbClr val="0000FF"/>
                </a:solidFill>
              </a:rPr>
              <a:t>) </a:t>
            </a:r>
            <a:r>
              <a:rPr lang="en-US" dirty="0" smtClean="0">
                <a:solidFill>
                  <a:srgbClr val="0000FF"/>
                </a:solidFill>
              </a:rPr>
              <a:t>with smaller needed tilt angle </a:t>
            </a:r>
            <a:endParaRPr lang="en-US" dirty="0">
              <a:solidFill>
                <a:srgbClr val="0000FF"/>
              </a:solidFill>
            </a:endParaRPr>
          </a:p>
        </p:txBody>
      </p:sp>
      <p:sp>
        <p:nvSpPr>
          <p:cNvPr id="4" name="Szövegdoboz 3"/>
          <p:cNvSpPr txBox="1"/>
          <p:nvPr/>
        </p:nvSpPr>
        <p:spPr>
          <a:xfrm>
            <a:off x="161411" y="1308774"/>
            <a:ext cx="5181416" cy="369332"/>
          </a:xfrm>
          <a:prstGeom prst="rect">
            <a:avLst/>
          </a:prstGeom>
          <a:noFill/>
        </p:spPr>
        <p:txBody>
          <a:bodyPr wrap="square" rtlCol="0">
            <a:spAutoFit/>
          </a:bodyPr>
          <a:lstStyle/>
          <a:p>
            <a:r>
              <a:rPr lang="hu-HU" dirty="0">
                <a:solidFill>
                  <a:srgbClr val="FF0000"/>
                </a:solidFill>
              </a:rPr>
              <a:t>J. Hebling, </a:t>
            </a:r>
            <a:r>
              <a:rPr lang="hu-HU" dirty="0" err="1">
                <a:solidFill>
                  <a:srgbClr val="FF0000"/>
                </a:solidFill>
              </a:rPr>
              <a:t>Opt</a:t>
            </a:r>
            <a:r>
              <a:rPr lang="hu-HU" dirty="0">
                <a:solidFill>
                  <a:srgbClr val="FF0000"/>
                </a:solidFill>
              </a:rPr>
              <a:t>. </a:t>
            </a:r>
            <a:r>
              <a:rPr lang="hu-HU" dirty="0" err="1">
                <a:solidFill>
                  <a:srgbClr val="FF0000"/>
                </a:solidFill>
              </a:rPr>
              <a:t>Quant</a:t>
            </a:r>
            <a:r>
              <a:rPr lang="hu-HU" dirty="0">
                <a:solidFill>
                  <a:srgbClr val="FF0000"/>
                </a:solidFill>
              </a:rPr>
              <a:t>. </a:t>
            </a:r>
            <a:r>
              <a:rPr lang="hu-HU" dirty="0" err="1">
                <a:solidFill>
                  <a:srgbClr val="FF0000"/>
                </a:solidFill>
              </a:rPr>
              <a:t>Elect</a:t>
            </a:r>
            <a:r>
              <a:rPr lang="hu-HU" dirty="0">
                <a:solidFill>
                  <a:srgbClr val="FF0000"/>
                </a:solidFill>
              </a:rPr>
              <a:t>., </a:t>
            </a:r>
            <a:r>
              <a:rPr lang="hu-HU" b="1" dirty="0">
                <a:solidFill>
                  <a:srgbClr val="FF0000"/>
                </a:solidFill>
              </a:rPr>
              <a:t>28</a:t>
            </a:r>
            <a:r>
              <a:rPr lang="hu-HU" dirty="0">
                <a:solidFill>
                  <a:srgbClr val="FF0000"/>
                </a:solidFill>
              </a:rPr>
              <a:t>, 1759 (1996)</a:t>
            </a:r>
            <a:endParaRPr lang="hu-HU" dirty="0"/>
          </a:p>
        </p:txBody>
      </p:sp>
      <p:sp>
        <p:nvSpPr>
          <p:cNvPr id="13"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8</a:t>
            </a:r>
          </a:p>
        </p:txBody>
      </p:sp>
    </p:spTree>
    <p:extLst>
      <p:ext uri="{BB962C8B-B14F-4D97-AF65-F5344CB8AC3E}">
        <p14:creationId xmlns:p14="http://schemas.microsoft.com/office/powerpoint/2010/main" val="850594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41436" y="4542613"/>
            <a:ext cx="4391975" cy="830997"/>
          </a:xfrm>
          <a:prstGeom prst="rect">
            <a:avLst/>
          </a:prstGeom>
          <a:noFill/>
        </p:spPr>
        <p:txBody>
          <a:bodyPr wrap="square" rtlCol="0">
            <a:spAutoFit/>
          </a:bodyPr>
          <a:lstStyle/>
          <a:p>
            <a:endParaRPr lang="hu-HU" sz="1600" dirty="0">
              <a:solidFill>
                <a:srgbClr val="FF0000"/>
              </a:solidFill>
            </a:endParaRPr>
          </a:p>
          <a:p>
            <a:endParaRPr lang="hu-HU" sz="1600" dirty="0">
              <a:solidFill>
                <a:srgbClr val="FF0000"/>
              </a:solidFill>
            </a:endParaRPr>
          </a:p>
          <a:p>
            <a:endParaRPr lang="hu-HU" sz="1600" dirty="0">
              <a:solidFill>
                <a:srgbClr val="FF0000"/>
              </a:solidFill>
            </a:endParaRPr>
          </a:p>
        </p:txBody>
      </p:sp>
      <p:sp>
        <p:nvSpPr>
          <p:cNvPr id="6" name="Téglalap 5"/>
          <p:cNvSpPr/>
          <p:nvPr/>
        </p:nvSpPr>
        <p:spPr>
          <a:xfrm>
            <a:off x="341436" y="2407311"/>
            <a:ext cx="506720" cy="78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p:cNvSpPr>
            <a:spLocks noChangeArrowheads="1"/>
          </p:cNvSpPr>
          <p:nvPr/>
        </p:nvSpPr>
        <p:spPr bwMode="auto">
          <a:xfrm>
            <a:off x="0"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3" name="Szövegdoboz 2"/>
          <p:cNvSpPr txBox="1"/>
          <p:nvPr/>
        </p:nvSpPr>
        <p:spPr>
          <a:xfrm>
            <a:off x="1505956" y="188568"/>
            <a:ext cx="6036440" cy="523220"/>
          </a:xfrm>
          <a:prstGeom prst="rect">
            <a:avLst/>
          </a:prstGeom>
          <a:noFill/>
        </p:spPr>
        <p:txBody>
          <a:bodyPr wrap="square" rtlCol="0">
            <a:spAutoFit/>
          </a:bodyPr>
          <a:lstStyle/>
          <a:p>
            <a:pPr algn="ctr"/>
            <a:r>
              <a:rPr lang="en-US" sz="2800" dirty="0" smtClean="0">
                <a:solidFill>
                  <a:srgbClr val="0000FF"/>
                </a:solidFill>
              </a:rPr>
              <a:t>Mitigate/lesser fundamental limitation</a:t>
            </a:r>
            <a:endParaRPr lang="en-US" sz="2800" dirty="0">
              <a:solidFill>
                <a:srgbClr val="0000FF"/>
              </a:solidFill>
            </a:endParaRPr>
          </a:p>
        </p:txBody>
      </p:sp>
      <p:sp>
        <p:nvSpPr>
          <p:cNvPr id="5" name="Szövegdoboz 4"/>
          <p:cNvSpPr txBox="1"/>
          <p:nvPr/>
        </p:nvSpPr>
        <p:spPr>
          <a:xfrm>
            <a:off x="107556" y="937002"/>
            <a:ext cx="6174672" cy="400110"/>
          </a:xfrm>
          <a:prstGeom prst="rect">
            <a:avLst/>
          </a:prstGeom>
          <a:noFill/>
        </p:spPr>
        <p:txBody>
          <a:bodyPr wrap="square" rtlCol="0">
            <a:spAutoFit/>
          </a:bodyPr>
          <a:lstStyle/>
          <a:p>
            <a:r>
              <a:rPr lang="en-US" sz="2000" dirty="0" smtClean="0">
                <a:solidFill>
                  <a:srgbClr val="C00000"/>
                </a:solidFill>
              </a:rPr>
              <a:t>Limited interaction length due to angular dispersion</a:t>
            </a:r>
            <a:endParaRPr lang="en-US" sz="2000" dirty="0">
              <a:solidFill>
                <a:srgbClr val="C00000"/>
              </a:solidFill>
            </a:endParaRPr>
          </a:p>
        </p:txBody>
      </p:sp>
      <p:sp>
        <p:nvSpPr>
          <p:cNvPr id="11" name="Szövegdoboz 10"/>
          <p:cNvSpPr txBox="1"/>
          <p:nvPr/>
        </p:nvSpPr>
        <p:spPr>
          <a:xfrm>
            <a:off x="89477" y="1323614"/>
            <a:ext cx="4932583" cy="400110"/>
          </a:xfrm>
          <a:prstGeom prst="rect">
            <a:avLst/>
          </a:prstGeom>
          <a:noFill/>
        </p:spPr>
        <p:txBody>
          <a:bodyPr wrap="square" rtlCol="0">
            <a:spAutoFit/>
          </a:bodyPr>
          <a:lstStyle/>
          <a:p>
            <a:r>
              <a:rPr lang="en-US" sz="2000" dirty="0" smtClean="0">
                <a:solidFill>
                  <a:srgbClr val="009900"/>
                </a:solidFill>
              </a:rPr>
              <a:t>Solution</a:t>
            </a:r>
            <a:r>
              <a:rPr lang="hu-HU" sz="2000" dirty="0" smtClean="0">
                <a:solidFill>
                  <a:srgbClr val="009900"/>
                </a:solidFill>
              </a:rPr>
              <a:t> 1</a:t>
            </a:r>
            <a:r>
              <a:rPr lang="en-US" sz="2000" dirty="0" smtClean="0">
                <a:solidFill>
                  <a:srgbClr val="009900"/>
                </a:solidFill>
              </a:rPr>
              <a:t>:</a:t>
            </a:r>
            <a:r>
              <a:rPr lang="hu-HU" sz="2000" dirty="0" smtClean="0">
                <a:solidFill>
                  <a:srgbClr val="009900"/>
                </a:solidFill>
              </a:rPr>
              <a:t> </a:t>
            </a:r>
            <a:r>
              <a:rPr lang="en-US" sz="2000" dirty="0" smtClean="0">
                <a:solidFill>
                  <a:srgbClr val="0000FF"/>
                </a:solidFill>
              </a:rPr>
              <a:t>Longer </a:t>
            </a:r>
            <a:r>
              <a:rPr lang="en-US" sz="2000" dirty="0">
                <a:solidFill>
                  <a:srgbClr val="0000FF"/>
                </a:solidFill>
              </a:rPr>
              <a:t>pump pulse </a:t>
            </a:r>
            <a:r>
              <a:rPr lang="en-US" sz="2000" dirty="0" smtClean="0">
                <a:solidFill>
                  <a:srgbClr val="0000FF"/>
                </a:solidFill>
              </a:rPr>
              <a:t>duration</a:t>
            </a:r>
            <a:r>
              <a:rPr lang="en-US" sz="2000" dirty="0" smtClean="0"/>
              <a:t> </a:t>
            </a:r>
          </a:p>
        </p:txBody>
      </p:sp>
      <p:sp>
        <p:nvSpPr>
          <p:cNvPr id="4" name="Szövegdoboz 3"/>
          <p:cNvSpPr txBox="1"/>
          <p:nvPr/>
        </p:nvSpPr>
        <p:spPr>
          <a:xfrm>
            <a:off x="1151544" y="1808784"/>
            <a:ext cx="3240432" cy="369332"/>
          </a:xfrm>
          <a:prstGeom prst="rect">
            <a:avLst/>
          </a:prstGeom>
          <a:noFill/>
        </p:spPr>
        <p:txBody>
          <a:bodyPr wrap="square" rtlCol="0">
            <a:spAutoFit/>
          </a:bodyPr>
          <a:lstStyle/>
          <a:p>
            <a:r>
              <a:rPr lang="en-US" dirty="0" smtClean="0"/>
              <a:t>Suggested based on simulations:</a:t>
            </a:r>
            <a:endParaRPr lang="en-US" dirty="0"/>
          </a:p>
        </p:txBody>
      </p:sp>
      <p:sp>
        <p:nvSpPr>
          <p:cNvPr id="10" name="Szövegdoboz 9"/>
          <p:cNvSpPr txBox="1"/>
          <p:nvPr/>
        </p:nvSpPr>
        <p:spPr>
          <a:xfrm>
            <a:off x="4391976" y="1808784"/>
            <a:ext cx="4590612" cy="861774"/>
          </a:xfrm>
          <a:prstGeom prst="rect">
            <a:avLst/>
          </a:prstGeom>
          <a:noFill/>
        </p:spPr>
        <p:txBody>
          <a:bodyPr wrap="square" rtlCol="0">
            <a:spAutoFit/>
          </a:bodyPr>
          <a:lstStyle/>
          <a:p>
            <a:r>
              <a:rPr lang="hu-HU" sz="1600" dirty="0">
                <a:solidFill>
                  <a:srgbClr val="FF0000"/>
                </a:solidFill>
              </a:rPr>
              <a:t>J. A. </a:t>
            </a:r>
            <a:r>
              <a:rPr lang="en-PH" sz="1600" dirty="0">
                <a:solidFill>
                  <a:srgbClr val="FF0000"/>
                </a:solidFill>
              </a:rPr>
              <a:t>Fülöp et al., Opt. Express, </a:t>
            </a:r>
            <a:r>
              <a:rPr lang="hu-HU" sz="1600" b="1" dirty="0">
                <a:solidFill>
                  <a:srgbClr val="FF0000"/>
                </a:solidFill>
              </a:rPr>
              <a:t>18</a:t>
            </a:r>
            <a:r>
              <a:rPr lang="hu-HU" sz="1600" dirty="0">
                <a:solidFill>
                  <a:srgbClr val="FF0000"/>
                </a:solidFill>
              </a:rPr>
              <a:t>, 12311 (</a:t>
            </a:r>
            <a:r>
              <a:rPr lang="en-PH" sz="1600" dirty="0">
                <a:solidFill>
                  <a:srgbClr val="FF0000"/>
                </a:solidFill>
              </a:rPr>
              <a:t>2010</a:t>
            </a:r>
            <a:r>
              <a:rPr lang="hu-HU" sz="1600" dirty="0">
                <a:solidFill>
                  <a:srgbClr val="FF0000"/>
                </a:solidFill>
              </a:rPr>
              <a:t>)</a:t>
            </a:r>
          </a:p>
          <a:p>
            <a:r>
              <a:rPr lang="hu-HU" sz="1600" dirty="0">
                <a:solidFill>
                  <a:srgbClr val="FF0000"/>
                </a:solidFill>
              </a:rPr>
              <a:t>J. A. </a:t>
            </a:r>
            <a:r>
              <a:rPr lang="en-PH" sz="1600" dirty="0">
                <a:solidFill>
                  <a:srgbClr val="FF0000"/>
                </a:solidFill>
              </a:rPr>
              <a:t>Fülöp et al., Opt. Express, </a:t>
            </a:r>
            <a:r>
              <a:rPr lang="hu-HU" sz="1600" b="1" dirty="0">
                <a:solidFill>
                  <a:srgbClr val="FF0000"/>
                </a:solidFill>
              </a:rPr>
              <a:t>19</a:t>
            </a:r>
            <a:r>
              <a:rPr lang="hu-HU" sz="1600" dirty="0">
                <a:solidFill>
                  <a:srgbClr val="FF0000"/>
                </a:solidFill>
              </a:rPr>
              <a:t>, 15090 (</a:t>
            </a:r>
            <a:r>
              <a:rPr lang="en-PH" sz="1600" dirty="0">
                <a:solidFill>
                  <a:srgbClr val="FF0000"/>
                </a:solidFill>
              </a:rPr>
              <a:t>201</a:t>
            </a:r>
            <a:r>
              <a:rPr lang="hu-HU" sz="1600" dirty="0">
                <a:solidFill>
                  <a:srgbClr val="FF0000"/>
                </a:solidFill>
              </a:rPr>
              <a:t>1)</a:t>
            </a:r>
          </a:p>
          <a:p>
            <a:endParaRPr lang="hu-HU" dirty="0"/>
          </a:p>
        </p:txBody>
      </p:sp>
      <p:sp>
        <p:nvSpPr>
          <p:cNvPr id="13" name="Szövegdoboz 12"/>
          <p:cNvSpPr txBox="1"/>
          <p:nvPr/>
        </p:nvSpPr>
        <p:spPr>
          <a:xfrm>
            <a:off x="1151544" y="2670558"/>
            <a:ext cx="3240432" cy="646331"/>
          </a:xfrm>
          <a:prstGeom prst="rect">
            <a:avLst/>
          </a:prstGeom>
          <a:noFill/>
        </p:spPr>
        <p:txBody>
          <a:bodyPr wrap="square" rtlCol="0">
            <a:spAutoFit/>
          </a:bodyPr>
          <a:lstStyle/>
          <a:p>
            <a:r>
              <a:rPr lang="en-US" dirty="0" smtClean="0"/>
              <a:t>Experimentally demonstrated</a:t>
            </a:r>
            <a:endParaRPr lang="hu-HU" dirty="0" smtClean="0"/>
          </a:p>
          <a:p>
            <a:r>
              <a:rPr lang="hu-HU" i="1" dirty="0" err="1" smtClean="0">
                <a:solidFill>
                  <a:srgbClr val="0000FF"/>
                </a:solidFill>
              </a:rPr>
              <a:t>E</a:t>
            </a:r>
            <a:r>
              <a:rPr lang="hu-HU" baseline="-25000" dirty="0" err="1" smtClean="0">
                <a:solidFill>
                  <a:srgbClr val="0000FF"/>
                </a:solidFill>
              </a:rPr>
              <a:t>THz</a:t>
            </a:r>
            <a:r>
              <a:rPr lang="hu-HU" dirty="0" smtClean="0">
                <a:solidFill>
                  <a:srgbClr val="0000FF"/>
                </a:solidFill>
              </a:rPr>
              <a:t> = 125 </a:t>
            </a:r>
            <a:r>
              <a:rPr lang="hu-HU" dirty="0" err="1" smtClean="0">
                <a:solidFill>
                  <a:srgbClr val="0000FF"/>
                </a:solidFill>
                <a:latin typeface="Symbol" panose="05050102010706020507" pitchFamily="18" charset="2"/>
              </a:rPr>
              <a:t>m</a:t>
            </a:r>
            <a:r>
              <a:rPr lang="hu-HU" dirty="0" err="1" smtClean="0">
                <a:solidFill>
                  <a:srgbClr val="0000FF"/>
                </a:solidFill>
              </a:rPr>
              <a:t>J</a:t>
            </a:r>
            <a:r>
              <a:rPr lang="hu-HU" dirty="0" smtClean="0">
                <a:solidFill>
                  <a:srgbClr val="0000FF"/>
                </a:solidFill>
              </a:rPr>
              <a:t>, 460 </a:t>
            </a:r>
            <a:r>
              <a:rPr lang="hu-HU" dirty="0" err="1">
                <a:solidFill>
                  <a:srgbClr val="0000FF"/>
                </a:solidFill>
                <a:latin typeface="Symbol" panose="05050102010706020507" pitchFamily="18" charset="2"/>
              </a:rPr>
              <a:t>m</a:t>
            </a:r>
            <a:r>
              <a:rPr lang="hu-HU" dirty="0" err="1">
                <a:solidFill>
                  <a:srgbClr val="0000FF"/>
                </a:solidFill>
              </a:rPr>
              <a:t>J</a:t>
            </a:r>
            <a:endParaRPr lang="hu-HU" dirty="0">
              <a:solidFill>
                <a:srgbClr val="0000FF"/>
              </a:solidFill>
            </a:endParaRPr>
          </a:p>
        </p:txBody>
      </p:sp>
      <p:sp>
        <p:nvSpPr>
          <p:cNvPr id="14" name="Szövegdoboz 13"/>
          <p:cNvSpPr txBox="1"/>
          <p:nvPr/>
        </p:nvSpPr>
        <p:spPr>
          <a:xfrm>
            <a:off x="4391976" y="2670558"/>
            <a:ext cx="4410588" cy="861774"/>
          </a:xfrm>
          <a:prstGeom prst="rect">
            <a:avLst/>
          </a:prstGeom>
          <a:noFill/>
        </p:spPr>
        <p:txBody>
          <a:bodyPr wrap="square" rtlCol="0">
            <a:spAutoFit/>
          </a:bodyPr>
          <a:lstStyle/>
          <a:p>
            <a:r>
              <a:rPr lang="hu-HU" sz="1600" dirty="0">
                <a:solidFill>
                  <a:srgbClr val="FF0000"/>
                </a:solidFill>
              </a:rPr>
              <a:t>J. A. </a:t>
            </a:r>
            <a:r>
              <a:rPr lang="en-PH" sz="1600" dirty="0">
                <a:solidFill>
                  <a:srgbClr val="FF0000"/>
                </a:solidFill>
              </a:rPr>
              <a:t>Fülöp et al., Opt. </a:t>
            </a:r>
            <a:r>
              <a:rPr lang="hu-HU" sz="1600" dirty="0">
                <a:solidFill>
                  <a:srgbClr val="FF0000"/>
                </a:solidFill>
              </a:rPr>
              <a:t>Lett.</a:t>
            </a:r>
            <a:r>
              <a:rPr lang="en-PH" sz="1600" dirty="0">
                <a:solidFill>
                  <a:srgbClr val="FF0000"/>
                </a:solidFill>
              </a:rPr>
              <a:t>, </a:t>
            </a:r>
            <a:r>
              <a:rPr lang="hu-HU" sz="1600" b="1" dirty="0">
                <a:solidFill>
                  <a:srgbClr val="FF0000"/>
                </a:solidFill>
              </a:rPr>
              <a:t>37</a:t>
            </a:r>
            <a:r>
              <a:rPr lang="hu-HU" sz="1600" dirty="0">
                <a:solidFill>
                  <a:srgbClr val="FF0000"/>
                </a:solidFill>
              </a:rPr>
              <a:t>, 557 (</a:t>
            </a:r>
            <a:r>
              <a:rPr lang="en-PH" sz="1600" dirty="0">
                <a:solidFill>
                  <a:srgbClr val="FF0000"/>
                </a:solidFill>
              </a:rPr>
              <a:t>201</a:t>
            </a:r>
            <a:r>
              <a:rPr lang="hu-HU" sz="1600" dirty="0">
                <a:solidFill>
                  <a:srgbClr val="FF0000"/>
                </a:solidFill>
              </a:rPr>
              <a:t>2)</a:t>
            </a:r>
          </a:p>
          <a:p>
            <a:r>
              <a:rPr lang="hu-HU" sz="1600" dirty="0">
                <a:solidFill>
                  <a:srgbClr val="FF0000"/>
                </a:solidFill>
              </a:rPr>
              <a:t>J. A. </a:t>
            </a:r>
            <a:r>
              <a:rPr lang="en-PH" sz="1600" dirty="0">
                <a:solidFill>
                  <a:srgbClr val="FF0000"/>
                </a:solidFill>
              </a:rPr>
              <a:t>Fülöp et al., Opt. Express, </a:t>
            </a:r>
            <a:r>
              <a:rPr lang="hu-HU" sz="1600" b="1" dirty="0">
                <a:solidFill>
                  <a:srgbClr val="FF0000"/>
                </a:solidFill>
              </a:rPr>
              <a:t>22</a:t>
            </a:r>
            <a:r>
              <a:rPr lang="hu-HU" sz="1600" dirty="0">
                <a:solidFill>
                  <a:srgbClr val="FF0000"/>
                </a:solidFill>
              </a:rPr>
              <a:t>, 20155 (</a:t>
            </a:r>
            <a:r>
              <a:rPr lang="en-PH" sz="1600" dirty="0">
                <a:solidFill>
                  <a:srgbClr val="FF0000"/>
                </a:solidFill>
              </a:rPr>
              <a:t>201</a:t>
            </a:r>
            <a:r>
              <a:rPr lang="hu-HU" sz="1600" dirty="0">
                <a:solidFill>
                  <a:srgbClr val="FF0000"/>
                </a:solidFill>
              </a:rPr>
              <a:t>4)</a:t>
            </a:r>
          </a:p>
          <a:p>
            <a:endParaRPr lang="hu-HU" dirty="0"/>
          </a:p>
        </p:txBody>
      </p:sp>
      <p:sp>
        <p:nvSpPr>
          <p:cNvPr id="15" name="Szövegdoboz 14"/>
          <p:cNvSpPr txBox="1"/>
          <p:nvPr/>
        </p:nvSpPr>
        <p:spPr>
          <a:xfrm>
            <a:off x="1105660" y="3789048"/>
            <a:ext cx="3060408" cy="646331"/>
          </a:xfrm>
          <a:prstGeom prst="rect">
            <a:avLst/>
          </a:prstGeom>
          <a:noFill/>
        </p:spPr>
        <p:txBody>
          <a:bodyPr wrap="square" rtlCol="0">
            <a:spAutoFit/>
          </a:bodyPr>
          <a:lstStyle/>
          <a:p>
            <a:r>
              <a:rPr lang="en-US" dirty="0" smtClean="0"/>
              <a:t>Using cryogenically cooled </a:t>
            </a:r>
            <a:r>
              <a:rPr lang="hu-HU" dirty="0" smtClean="0"/>
              <a:t>LN</a:t>
            </a:r>
          </a:p>
          <a:p>
            <a:r>
              <a:rPr lang="hu-HU" dirty="0">
                <a:solidFill>
                  <a:srgbClr val="0000FF"/>
                </a:solidFill>
                <a:latin typeface="Symbol" panose="05050102010706020507" pitchFamily="18" charset="2"/>
              </a:rPr>
              <a:t>h </a:t>
            </a:r>
            <a:r>
              <a:rPr lang="hu-HU" dirty="0" smtClean="0">
                <a:solidFill>
                  <a:srgbClr val="0000FF"/>
                </a:solidFill>
                <a:latin typeface="Symbol" panose="05050102010706020507" pitchFamily="18" charset="2"/>
              </a:rPr>
              <a:t>=</a:t>
            </a:r>
            <a:r>
              <a:rPr lang="hu-HU" dirty="0" smtClean="0">
                <a:solidFill>
                  <a:srgbClr val="0000FF"/>
                </a:solidFill>
                <a:latin typeface="Britannic Bold" panose="020B0903060703020204" pitchFamily="34" charset="0"/>
              </a:rPr>
              <a:t> </a:t>
            </a:r>
            <a:r>
              <a:rPr lang="hu-HU" dirty="0">
                <a:solidFill>
                  <a:srgbClr val="0000FF"/>
                </a:solidFill>
                <a:cs typeface="Calibri" panose="020F0502020204030204" pitchFamily="34" charset="0"/>
              </a:rPr>
              <a:t>2 % conversion </a:t>
            </a:r>
            <a:r>
              <a:rPr lang="en-US" dirty="0" smtClean="0">
                <a:solidFill>
                  <a:srgbClr val="0000FF"/>
                </a:solidFill>
                <a:cs typeface="Calibri" panose="020F0502020204030204" pitchFamily="34" charset="0"/>
              </a:rPr>
              <a:t>efficiency</a:t>
            </a:r>
            <a:endParaRPr lang="hu-HU" dirty="0"/>
          </a:p>
        </p:txBody>
      </p:sp>
      <p:sp>
        <p:nvSpPr>
          <p:cNvPr id="16" name="Szövegdoboz 15"/>
          <p:cNvSpPr txBox="1"/>
          <p:nvPr/>
        </p:nvSpPr>
        <p:spPr>
          <a:xfrm>
            <a:off x="4391976" y="3789048"/>
            <a:ext cx="4230564" cy="338554"/>
          </a:xfrm>
          <a:prstGeom prst="rect">
            <a:avLst/>
          </a:prstGeom>
          <a:noFill/>
        </p:spPr>
        <p:txBody>
          <a:bodyPr wrap="square" rtlCol="0">
            <a:spAutoFit/>
          </a:bodyPr>
          <a:lstStyle/>
          <a:p>
            <a:r>
              <a:rPr lang="hu-HU" sz="1600" dirty="0">
                <a:solidFill>
                  <a:srgbClr val="FF0000"/>
                </a:solidFill>
              </a:rPr>
              <a:t>S.-W. </a:t>
            </a:r>
            <a:r>
              <a:rPr lang="hu-HU" sz="1600" dirty="0" err="1">
                <a:solidFill>
                  <a:srgbClr val="FF0000"/>
                </a:solidFill>
              </a:rPr>
              <a:t>Huang</a:t>
            </a:r>
            <a:r>
              <a:rPr lang="hu-HU" sz="1600" dirty="0">
                <a:solidFill>
                  <a:srgbClr val="FF0000"/>
                </a:solidFill>
              </a:rPr>
              <a:t> et </a:t>
            </a:r>
            <a:r>
              <a:rPr lang="hu-HU" sz="1600" dirty="0" err="1">
                <a:solidFill>
                  <a:srgbClr val="FF0000"/>
                </a:solidFill>
              </a:rPr>
              <a:t>al</a:t>
            </a:r>
            <a:r>
              <a:rPr lang="hu-HU" sz="1600" dirty="0">
                <a:solidFill>
                  <a:srgbClr val="FF0000"/>
                </a:solidFill>
              </a:rPr>
              <a:t>., </a:t>
            </a:r>
            <a:r>
              <a:rPr lang="hu-HU" sz="1600" dirty="0" err="1">
                <a:solidFill>
                  <a:srgbClr val="FF0000"/>
                </a:solidFill>
              </a:rPr>
              <a:t>Opt</a:t>
            </a:r>
            <a:r>
              <a:rPr lang="hu-HU" sz="1600" dirty="0">
                <a:solidFill>
                  <a:srgbClr val="FF0000"/>
                </a:solidFill>
              </a:rPr>
              <a:t>. Lett. </a:t>
            </a:r>
            <a:r>
              <a:rPr lang="hu-HU" sz="1600" b="1" dirty="0">
                <a:solidFill>
                  <a:srgbClr val="FF0000"/>
                </a:solidFill>
              </a:rPr>
              <a:t>38</a:t>
            </a:r>
            <a:r>
              <a:rPr lang="hu-HU" sz="1600" dirty="0">
                <a:solidFill>
                  <a:srgbClr val="FF0000"/>
                </a:solidFill>
              </a:rPr>
              <a:t>, 796 (2013</a:t>
            </a:r>
            <a:r>
              <a:rPr lang="hu-HU" sz="1600" dirty="0" smtClean="0">
                <a:solidFill>
                  <a:srgbClr val="FF0000"/>
                </a:solidFill>
              </a:rPr>
              <a:t>)</a:t>
            </a:r>
            <a:endParaRPr lang="hu-HU" sz="1600" dirty="0"/>
          </a:p>
        </p:txBody>
      </p:sp>
      <p:sp>
        <p:nvSpPr>
          <p:cNvPr id="17"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9</a:t>
            </a:r>
          </a:p>
        </p:txBody>
      </p:sp>
    </p:spTree>
    <p:extLst>
      <p:ext uri="{BB962C8B-B14F-4D97-AF65-F5344CB8AC3E}">
        <p14:creationId xmlns:p14="http://schemas.microsoft.com/office/powerpoint/2010/main" val="3838345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341436" y="2407311"/>
            <a:ext cx="506720" cy="78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p:cNvSpPr>
            <a:spLocks noChangeArrowheads="1"/>
          </p:cNvSpPr>
          <p:nvPr/>
        </p:nvSpPr>
        <p:spPr bwMode="auto">
          <a:xfrm>
            <a:off x="0"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3" name="Szövegdoboz 2"/>
          <p:cNvSpPr txBox="1"/>
          <p:nvPr/>
        </p:nvSpPr>
        <p:spPr>
          <a:xfrm>
            <a:off x="1505956" y="188568"/>
            <a:ext cx="6036440" cy="523220"/>
          </a:xfrm>
          <a:prstGeom prst="rect">
            <a:avLst/>
          </a:prstGeom>
          <a:noFill/>
        </p:spPr>
        <p:txBody>
          <a:bodyPr wrap="square" rtlCol="0">
            <a:spAutoFit/>
          </a:bodyPr>
          <a:lstStyle/>
          <a:p>
            <a:pPr algn="ctr"/>
            <a:r>
              <a:rPr lang="en-US" sz="2800" dirty="0" smtClean="0">
                <a:solidFill>
                  <a:srgbClr val="0000FF"/>
                </a:solidFill>
              </a:rPr>
              <a:t>Mitigate/lesser fundamental limitation</a:t>
            </a:r>
            <a:endParaRPr lang="en-US" sz="2800" dirty="0">
              <a:solidFill>
                <a:srgbClr val="0000FF"/>
              </a:solidFill>
            </a:endParaRPr>
          </a:p>
        </p:txBody>
      </p:sp>
      <p:sp>
        <p:nvSpPr>
          <p:cNvPr id="5" name="Szövegdoboz 4"/>
          <p:cNvSpPr txBox="1"/>
          <p:nvPr/>
        </p:nvSpPr>
        <p:spPr>
          <a:xfrm>
            <a:off x="107556" y="937002"/>
            <a:ext cx="5814624" cy="400110"/>
          </a:xfrm>
          <a:prstGeom prst="rect">
            <a:avLst/>
          </a:prstGeom>
          <a:noFill/>
        </p:spPr>
        <p:txBody>
          <a:bodyPr wrap="square" rtlCol="0">
            <a:spAutoFit/>
          </a:bodyPr>
          <a:lstStyle/>
          <a:p>
            <a:r>
              <a:rPr lang="en-US" sz="2000" dirty="0" smtClean="0">
                <a:solidFill>
                  <a:srgbClr val="C00000"/>
                </a:solidFill>
              </a:rPr>
              <a:t>Limited interaction length due to angular dispersion</a:t>
            </a:r>
            <a:endParaRPr lang="en-US" sz="2000" dirty="0">
              <a:solidFill>
                <a:srgbClr val="C00000"/>
              </a:solidFill>
            </a:endParaRPr>
          </a:p>
        </p:txBody>
      </p:sp>
      <p:sp>
        <p:nvSpPr>
          <p:cNvPr id="11" name="Szövegdoboz 10"/>
          <p:cNvSpPr txBox="1"/>
          <p:nvPr/>
        </p:nvSpPr>
        <p:spPr>
          <a:xfrm>
            <a:off x="89477" y="1323614"/>
            <a:ext cx="5922715" cy="646331"/>
          </a:xfrm>
          <a:prstGeom prst="rect">
            <a:avLst/>
          </a:prstGeom>
          <a:noFill/>
        </p:spPr>
        <p:txBody>
          <a:bodyPr wrap="square" rtlCol="0">
            <a:spAutoFit/>
          </a:bodyPr>
          <a:lstStyle/>
          <a:p>
            <a:r>
              <a:rPr lang="en-US" dirty="0" smtClean="0">
                <a:solidFill>
                  <a:srgbClr val="009900"/>
                </a:solidFill>
              </a:rPr>
              <a:t>Solution</a:t>
            </a:r>
            <a:r>
              <a:rPr lang="hu-HU" dirty="0" smtClean="0">
                <a:solidFill>
                  <a:srgbClr val="009900"/>
                </a:solidFill>
              </a:rPr>
              <a:t> 2</a:t>
            </a:r>
            <a:r>
              <a:rPr lang="en-US" dirty="0" smtClean="0">
                <a:solidFill>
                  <a:srgbClr val="009900"/>
                </a:solidFill>
              </a:rPr>
              <a:t>:</a:t>
            </a:r>
            <a:r>
              <a:rPr lang="hu-HU" dirty="0" smtClean="0">
                <a:solidFill>
                  <a:srgbClr val="009900"/>
                </a:solidFill>
              </a:rPr>
              <a:t> </a:t>
            </a:r>
            <a:r>
              <a:rPr lang="en-US" dirty="0">
                <a:solidFill>
                  <a:srgbClr val="0000FF"/>
                </a:solidFill>
              </a:rPr>
              <a:t>Nonlinear crystal with smaller needed tilt angle </a:t>
            </a:r>
          </a:p>
          <a:p>
            <a:r>
              <a:rPr lang="en-US" dirty="0" smtClean="0"/>
              <a:t> </a:t>
            </a:r>
          </a:p>
        </p:txBody>
      </p:sp>
      <p:sp>
        <p:nvSpPr>
          <p:cNvPr id="7" name="Szövegdoboz 6"/>
          <p:cNvSpPr txBox="1"/>
          <p:nvPr/>
        </p:nvSpPr>
        <p:spPr>
          <a:xfrm>
            <a:off x="1748276" y="2888928"/>
            <a:ext cx="7054288" cy="400110"/>
          </a:xfrm>
          <a:prstGeom prst="rect">
            <a:avLst/>
          </a:prstGeom>
          <a:noFill/>
        </p:spPr>
        <p:txBody>
          <a:bodyPr wrap="square" rtlCol="0">
            <a:spAutoFit/>
          </a:bodyPr>
          <a:lstStyle/>
          <a:p>
            <a:r>
              <a:rPr lang="en-US" sz="2000" dirty="0" smtClean="0">
                <a:solidFill>
                  <a:srgbClr val="0000FF"/>
                </a:solidFill>
              </a:rPr>
              <a:t>Reconsidering semiconductors for THz generation</a:t>
            </a:r>
            <a:r>
              <a:rPr lang="hu-HU" sz="2000" dirty="0" smtClean="0">
                <a:solidFill>
                  <a:srgbClr val="0000FF"/>
                </a:solidFill>
              </a:rPr>
              <a:t>!</a:t>
            </a:r>
            <a:endParaRPr lang="en-US" sz="2000" dirty="0">
              <a:solidFill>
                <a:srgbClr val="0000FF"/>
              </a:solidFill>
            </a:endParaRPr>
          </a:p>
        </p:txBody>
      </p:sp>
      <p:sp>
        <p:nvSpPr>
          <p:cNvPr id="8"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10</a:t>
            </a:r>
          </a:p>
        </p:txBody>
      </p:sp>
    </p:spTree>
    <p:extLst>
      <p:ext uri="{BB962C8B-B14F-4D97-AF65-F5344CB8AC3E}">
        <p14:creationId xmlns:p14="http://schemas.microsoft.com/office/powerpoint/2010/main" val="812053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71400" y="814967"/>
            <a:ext cx="4140552" cy="4324261"/>
          </a:xfrm>
          <a:prstGeom prst="rect">
            <a:avLst/>
          </a:prstGeom>
          <a:noFill/>
        </p:spPr>
        <p:txBody>
          <a:bodyPr wrap="square" rtlCol="0">
            <a:spAutoFit/>
          </a:bodyPr>
          <a:lstStyle/>
          <a:p>
            <a:pPr marL="360000" indent="-360000">
              <a:spcAft>
                <a:spcPts val="1200"/>
              </a:spcAft>
              <a:buClr>
                <a:srgbClr val="008000"/>
              </a:buClr>
              <a:buFont typeface="Wingdings" panose="05000000000000000000" pitchFamily="2" charset="2"/>
              <a:buChar char="J"/>
            </a:pPr>
            <a:r>
              <a:rPr lang="hu-HU" sz="2000" b="1" dirty="0" err="1" smtClean="0">
                <a:solidFill>
                  <a:srgbClr val="009900"/>
                </a:solidFill>
                <a:latin typeface="Calibri" panose="020F0502020204030204" pitchFamily="34" charset="0"/>
              </a:rPr>
              <a:t>Collinear</a:t>
            </a:r>
            <a:r>
              <a:rPr lang="hu-HU" sz="2000" b="1" dirty="0" smtClean="0">
                <a:solidFill>
                  <a:srgbClr val="009900"/>
                </a:solidFill>
                <a:latin typeface="Calibri" panose="020F0502020204030204" pitchFamily="34" charset="0"/>
              </a:rPr>
              <a:t> </a:t>
            </a:r>
            <a:r>
              <a:rPr lang="hu-HU" sz="2000" b="1" dirty="0" err="1" smtClean="0">
                <a:solidFill>
                  <a:srgbClr val="009900"/>
                </a:solidFill>
                <a:latin typeface="Calibri" panose="020F0502020204030204" pitchFamily="34" charset="0"/>
              </a:rPr>
              <a:t>phase</a:t>
            </a:r>
            <a:r>
              <a:rPr lang="hu-HU" sz="2000" b="1" dirty="0" smtClean="0">
                <a:solidFill>
                  <a:srgbClr val="009900"/>
                </a:solidFill>
                <a:latin typeface="Calibri" panose="020F0502020204030204" pitchFamily="34" charset="0"/>
              </a:rPr>
              <a:t> </a:t>
            </a:r>
            <a:r>
              <a:rPr lang="hu-HU" sz="2000" b="1" dirty="0" err="1" smtClean="0">
                <a:solidFill>
                  <a:srgbClr val="009900"/>
                </a:solidFill>
                <a:latin typeface="Calibri" panose="020F0502020204030204" pitchFamily="34" charset="0"/>
              </a:rPr>
              <a:t>matching</a:t>
            </a:r>
            <a:r>
              <a:rPr lang="hu-HU" sz="2000" b="1" dirty="0" smtClean="0">
                <a:solidFill>
                  <a:srgbClr val="009900"/>
                </a:solidFill>
                <a:latin typeface="Calibri" panose="020F0502020204030204" pitchFamily="34" charset="0"/>
              </a:rPr>
              <a:t> </a:t>
            </a:r>
            <a:r>
              <a:rPr lang="hu-HU" sz="2000" dirty="0" err="1" smtClean="0">
                <a:solidFill>
                  <a:schemeClr val="tx1"/>
                </a:solidFill>
                <a:latin typeface="Calibri" panose="020F0502020204030204" pitchFamily="34" charset="0"/>
              </a:rPr>
              <a:t>at</a:t>
            </a:r>
            <a:r>
              <a:rPr lang="hu-HU" sz="2000" dirty="0" smtClean="0">
                <a:solidFill>
                  <a:schemeClr val="tx1"/>
                </a:solidFill>
                <a:latin typeface="Calibri" panose="020F0502020204030204" pitchFamily="34" charset="0"/>
              </a:rPr>
              <a:t> 800 nm </a:t>
            </a:r>
            <a:r>
              <a:rPr lang="hu-HU" sz="2000" dirty="0" err="1" smtClean="0">
                <a:solidFill>
                  <a:schemeClr val="tx1"/>
                </a:solidFill>
                <a:latin typeface="Calibri" panose="020F0502020204030204" pitchFamily="34" charset="0"/>
              </a:rPr>
              <a:t>pump</a:t>
            </a:r>
            <a:r>
              <a:rPr lang="hu-HU" sz="2000" dirty="0" smtClean="0">
                <a:solidFill>
                  <a:schemeClr val="tx1"/>
                </a:solidFill>
                <a:latin typeface="Calibri" panose="020F0502020204030204" pitchFamily="34" charset="0"/>
              </a:rPr>
              <a:t> </a:t>
            </a:r>
            <a:r>
              <a:rPr lang="hu-HU" sz="2000" dirty="0" err="1" smtClean="0">
                <a:solidFill>
                  <a:schemeClr val="tx1"/>
                </a:solidFill>
                <a:latin typeface="Calibri" panose="020F0502020204030204" pitchFamily="34" charset="0"/>
              </a:rPr>
              <a:t>laser</a:t>
            </a:r>
            <a:r>
              <a:rPr lang="hu-HU" sz="2000" dirty="0" smtClean="0">
                <a:solidFill>
                  <a:schemeClr val="tx1"/>
                </a:solidFill>
                <a:latin typeface="Calibri" panose="020F0502020204030204" pitchFamily="34" charset="0"/>
              </a:rPr>
              <a:t> </a:t>
            </a:r>
            <a:r>
              <a:rPr lang="hu-HU" sz="2000" dirty="0" err="1" smtClean="0">
                <a:solidFill>
                  <a:schemeClr val="tx1"/>
                </a:solidFill>
                <a:latin typeface="Calibri" panose="020F0502020204030204" pitchFamily="34" charset="0"/>
              </a:rPr>
              <a:t>wavelength</a:t>
            </a:r>
            <a:endParaRPr lang="hu-HU" sz="2000" dirty="0" smtClean="0">
              <a:solidFill>
                <a:schemeClr val="tx1"/>
              </a:solidFill>
              <a:latin typeface="Calibri" panose="020F0502020204030204" pitchFamily="34" charset="0"/>
            </a:endParaRPr>
          </a:p>
          <a:p>
            <a:pPr marL="360000" indent="-360000">
              <a:spcAft>
                <a:spcPts val="1200"/>
              </a:spcAft>
              <a:buClr>
                <a:srgbClr val="FF0000"/>
              </a:buClr>
              <a:buFont typeface="Wingdings" panose="05000000000000000000" pitchFamily="2" charset="2"/>
              <a:buChar char="L"/>
            </a:pPr>
            <a:r>
              <a:rPr lang="hu-HU" sz="2000" b="1" dirty="0" err="1" smtClean="0">
                <a:solidFill>
                  <a:srgbClr val="FF6600"/>
                </a:solidFill>
                <a:latin typeface="Calibri" panose="020F0502020204030204" pitchFamily="34" charset="0"/>
              </a:rPr>
              <a:t>Smaller</a:t>
            </a:r>
            <a:r>
              <a:rPr lang="hu-HU" sz="2000" b="1" dirty="0" smtClean="0">
                <a:solidFill>
                  <a:srgbClr val="FF6600"/>
                </a:solidFill>
                <a:latin typeface="Calibri" panose="020F0502020204030204" pitchFamily="34" charset="0"/>
              </a:rPr>
              <a:t> </a:t>
            </a:r>
            <a:r>
              <a:rPr lang="hu-HU" sz="2000" b="1" dirty="0" err="1" smtClean="0">
                <a:solidFill>
                  <a:srgbClr val="FF6600"/>
                </a:solidFill>
                <a:latin typeface="Calibri" panose="020F0502020204030204" pitchFamily="34" charset="0"/>
              </a:rPr>
              <a:t>nonlinear</a:t>
            </a:r>
            <a:r>
              <a:rPr lang="hu-HU" sz="2000" b="1" dirty="0" smtClean="0">
                <a:solidFill>
                  <a:srgbClr val="FF6600"/>
                </a:solidFill>
                <a:latin typeface="Calibri" panose="020F0502020204030204" pitchFamily="34" charset="0"/>
              </a:rPr>
              <a:t> </a:t>
            </a:r>
            <a:r>
              <a:rPr lang="hu-HU" sz="2000" b="1" dirty="0" err="1" smtClean="0">
                <a:solidFill>
                  <a:srgbClr val="FF6600"/>
                </a:solidFill>
                <a:latin typeface="Calibri" panose="020F0502020204030204" pitchFamily="34" charset="0"/>
              </a:rPr>
              <a:t>coefficient</a:t>
            </a:r>
            <a:endParaRPr lang="hu-HU" sz="2000" b="1" dirty="0" smtClean="0">
              <a:solidFill>
                <a:srgbClr val="FF6600"/>
              </a:solidFill>
              <a:latin typeface="Calibri" panose="020F0502020204030204" pitchFamily="34" charset="0"/>
            </a:endParaRPr>
          </a:p>
          <a:p>
            <a:pPr marL="360000" indent="-360000">
              <a:spcAft>
                <a:spcPts val="600"/>
              </a:spcAft>
              <a:buClr>
                <a:srgbClr val="FF0000"/>
              </a:buClr>
              <a:buFont typeface="Wingdings" panose="05000000000000000000" pitchFamily="2" charset="2"/>
              <a:buChar char="L"/>
            </a:pPr>
            <a:r>
              <a:rPr lang="hu-HU" sz="2000" dirty="0" smtClean="0">
                <a:solidFill>
                  <a:schemeClr val="tx1"/>
                </a:solidFill>
                <a:latin typeface="Calibri" panose="020F0502020204030204" pitchFamily="34" charset="0"/>
              </a:rPr>
              <a:t>Strong </a:t>
            </a:r>
            <a:r>
              <a:rPr lang="hu-HU" sz="2000" b="1" dirty="0" err="1" smtClean="0">
                <a:solidFill>
                  <a:srgbClr val="FF0000"/>
                </a:solidFill>
                <a:latin typeface="Calibri" panose="020F0502020204030204" pitchFamily="34" charset="0"/>
              </a:rPr>
              <a:t>two-photon</a:t>
            </a:r>
            <a:r>
              <a:rPr lang="hu-HU" sz="2000" b="1" dirty="0" smtClean="0">
                <a:solidFill>
                  <a:srgbClr val="FF0000"/>
                </a:solidFill>
                <a:latin typeface="Calibri" panose="020F0502020204030204" pitchFamily="34" charset="0"/>
              </a:rPr>
              <a:t> </a:t>
            </a:r>
            <a:r>
              <a:rPr lang="hu-HU" sz="2000" b="1" dirty="0" err="1" smtClean="0">
                <a:solidFill>
                  <a:srgbClr val="FF0000"/>
                </a:solidFill>
                <a:latin typeface="Calibri" panose="020F0502020204030204" pitchFamily="34" charset="0"/>
              </a:rPr>
              <a:t>absorption</a:t>
            </a:r>
            <a:r>
              <a:rPr lang="hu-HU" sz="2000" b="1" dirty="0" smtClean="0">
                <a:solidFill>
                  <a:srgbClr val="FF0000"/>
                </a:solidFill>
                <a:latin typeface="Calibri" panose="020F0502020204030204" pitchFamily="34" charset="0"/>
              </a:rPr>
              <a:t> </a:t>
            </a:r>
            <a:r>
              <a:rPr lang="hu-HU" sz="2000" dirty="0" smtClean="0">
                <a:solidFill>
                  <a:schemeClr val="tx1"/>
                </a:solidFill>
                <a:latin typeface="Calibri" panose="020F0502020204030204" pitchFamily="34" charset="0"/>
              </a:rPr>
              <a:t>(2PA) </a:t>
            </a:r>
            <a:r>
              <a:rPr lang="hu-HU" sz="2000" dirty="0" err="1" smtClean="0">
                <a:solidFill>
                  <a:schemeClr val="tx1"/>
                </a:solidFill>
                <a:latin typeface="Calibri" panose="020F0502020204030204" pitchFamily="34" charset="0"/>
              </a:rPr>
              <a:t>at</a:t>
            </a:r>
            <a:r>
              <a:rPr lang="hu-HU" sz="2000" dirty="0" smtClean="0">
                <a:solidFill>
                  <a:schemeClr val="tx1"/>
                </a:solidFill>
                <a:latin typeface="Calibri" panose="020F0502020204030204" pitchFamily="34" charset="0"/>
              </a:rPr>
              <a:t> </a:t>
            </a:r>
            <a:r>
              <a:rPr lang="hu-HU" sz="2000" dirty="0" err="1" smtClean="0">
                <a:solidFill>
                  <a:schemeClr val="tx1"/>
                </a:solidFill>
                <a:latin typeface="Calibri" panose="020F0502020204030204" pitchFamily="34" charset="0"/>
              </a:rPr>
              <a:t>such</a:t>
            </a:r>
            <a:r>
              <a:rPr lang="hu-HU" sz="2000" dirty="0" smtClean="0">
                <a:solidFill>
                  <a:schemeClr val="tx1"/>
                </a:solidFill>
                <a:latin typeface="Calibri" panose="020F0502020204030204" pitchFamily="34" charset="0"/>
              </a:rPr>
              <a:t> </a:t>
            </a:r>
            <a:r>
              <a:rPr lang="hu-HU" sz="2000" dirty="0" err="1" smtClean="0">
                <a:solidFill>
                  <a:schemeClr val="tx1"/>
                </a:solidFill>
                <a:latin typeface="Calibri" panose="020F0502020204030204" pitchFamily="34" charset="0"/>
              </a:rPr>
              <a:t>pump</a:t>
            </a:r>
            <a:r>
              <a:rPr lang="hu-HU" sz="2000" dirty="0" smtClean="0">
                <a:solidFill>
                  <a:schemeClr val="tx1"/>
                </a:solidFill>
                <a:latin typeface="Calibri" panose="020F0502020204030204" pitchFamily="34" charset="0"/>
              </a:rPr>
              <a:t> </a:t>
            </a:r>
            <a:br>
              <a:rPr lang="hu-HU" sz="2000" dirty="0" smtClean="0">
                <a:solidFill>
                  <a:schemeClr val="tx1"/>
                </a:solidFill>
                <a:latin typeface="Calibri" panose="020F0502020204030204" pitchFamily="34" charset="0"/>
              </a:rPr>
            </a:br>
            <a:r>
              <a:rPr lang="hu-HU" sz="2000" dirty="0" err="1" smtClean="0">
                <a:solidFill>
                  <a:schemeClr val="tx1"/>
                </a:solidFill>
                <a:latin typeface="Calibri" panose="020F0502020204030204" pitchFamily="34" charset="0"/>
              </a:rPr>
              <a:t>wavelengths</a:t>
            </a:r>
            <a:endParaRPr lang="hu-HU" sz="2000" dirty="0"/>
          </a:p>
          <a:p>
            <a:pPr marL="612000" lvl="1" indent="-252000">
              <a:spcAft>
                <a:spcPts val="600"/>
              </a:spcAft>
              <a:buClr>
                <a:srgbClr val="FF0000"/>
              </a:buClr>
              <a:buFont typeface="Calibri" panose="020F0502020204030204" pitchFamily="34" charset="0"/>
              <a:buChar char="→"/>
            </a:pPr>
            <a:r>
              <a:rPr lang="hu-HU" sz="2000" dirty="0" smtClean="0">
                <a:solidFill>
                  <a:schemeClr val="tx1"/>
                </a:solidFill>
                <a:latin typeface="Calibri" panose="020F0502020204030204" pitchFamily="34" charset="0"/>
              </a:rPr>
              <a:t>Free </a:t>
            </a:r>
            <a:r>
              <a:rPr lang="hu-HU" sz="2000" dirty="0" err="1" smtClean="0">
                <a:solidFill>
                  <a:schemeClr val="tx1"/>
                </a:solidFill>
                <a:latin typeface="Calibri" panose="020F0502020204030204" pitchFamily="34" charset="0"/>
              </a:rPr>
              <a:t>carrier</a:t>
            </a:r>
            <a:r>
              <a:rPr lang="hu-HU" sz="2000" dirty="0" smtClean="0">
                <a:solidFill>
                  <a:schemeClr val="tx1"/>
                </a:solidFill>
                <a:latin typeface="Calibri" panose="020F0502020204030204" pitchFamily="34" charset="0"/>
              </a:rPr>
              <a:t> </a:t>
            </a:r>
            <a:r>
              <a:rPr lang="hu-HU" sz="2000" dirty="0" err="1" smtClean="0">
                <a:solidFill>
                  <a:schemeClr val="tx1"/>
                </a:solidFill>
                <a:latin typeface="Calibri" panose="020F0502020204030204" pitchFamily="34" charset="0"/>
              </a:rPr>
              <a:t>absorption</a:t>
            </a:r>
            <a:r>
              <a:rPr lang="hu-HU" sz="2000" dirty="0" smtClean="0">
                <a:solidFill>
                  <a:schemeClr val="tx1"/>
                </a:solidFill>
                <a:latin typeface="Calibri" panose="020F0502020204030204" pitchFamily="34" charset="0"/>
              </a:rPr>
              <a:t> </a:t>
            </a:r>
            <a:br>
              <a:rPr lang="hu-HU" sz="2000" dirty="0" smtClean="0">
                <a:solidFill>
                  <a:schemeClr val="tx1"/>
                </a:solidFill>
                <a:latin typeface="Calibri" panose="020F0502020204030204" pitchFamily="34" charset="0"/>
              </a:rPr>
            </a:br>
            <a:r>
              <a:rPr lang="hu-HU" sz="2000" dirty="0" smtClean="0">
                <a:solidFill>
                  <a:schemeClr val="tx1"/>
                </a:solidFill>
                <a:latin typeface="Calibri" panose="020F0502020204030204" pitchFamily="34" charset="0"/>
              </a:rPr>
              <a:t>of THz</a:t>
            </a:r>
          </a:p>
          <a:p>
            <a:pPr marL="612000" lvl="1" indent="-252000">
              <a:spcAft>
                <a:spcPts val="600"/>
              </a:spcAft>
              <a:buClr>
                <a:srgbClr val="FF0000"/>
              </a:buClr>
              <a:buFont typeface="Calibri" panose="020F0502020204030204" pitchFamily="34" charset="0"/>
              <a:buChar char="→"/>
            </a:pPr>
            <a:r>
              <a:rPr lang="hu-HU" sz="2000" dirty="0" smtClean="0">
                <a:solidFill>
                  <a:schemeClr val="tx1"/>
                </a:solidFill>
                <a:latin typeface="Calibri" panose="020F0502020204030204" pitchFamily="34" charset="0"/>
              </a:rPr>
              <a:t>Limited </a:t>
            </a:r>
            <a:r>
              <a:rPr lang="hu-HU" sz="2000" dirty="0" err="1" smtClean="0">
                <a:solidFill>
                  <a:schemeClr val="tx1"/>
                </a:solidFill>
                <a:latin typeface="Calibri" panose="020F0502020204030204" pitchFamily="34" charset="0"/>
              </a:rPr>
              <a:t>useful</a:t>
            </a:r>
            <a:r>
              <a:rPr lang="hu-HU" sz="2000" dirty="0" smtClean="0">
                <a:solidFill>
                  <a:schemeClr val="tx1"/>
                </a:solidFill>
                <a:latin typeface="Calibri" panose="020F0502020204030204" pitchFamily="34" charset="0"/>
              </a:rPr>
              <a:t> </a:t>
            </a:r>
            <a:r>
              <a:rPr lang="hu-HU" sz="2000" dirty="0" err="1" smtClean="0">
                <a:solidFill>
                  <a:schemeClr val="tx1"/>
                </a:solidFill>
                <a:latin typeface="Calibri" panose="020F0502020204030204" pitchFamily="34" charset="0"/>
              </a:rPr>
              <a:t>pump</a:t>
            </a:r>
            <a:r>
              <a:rPr lang="hu-HU" sz="2000" dirty="0" smtClean="0">
                <a:solidFill>
                  <a:schemeClr val="tx1"/>
                </a:solidFill>
                <a:latin typeface="Calibri" panose="020F0502020204030204" pitchFamily="34" charset="0"/>
              </a:rPr>
              <a:t> </a:t>
            </a:r>
            <a:br>
              <a:rPr lang="hu-HU" sz="2000" dirty="0" smtClean="0">
                <a:solidFill>
                  <a:schemeClr val="tx1"/>
                </a:solidFill>
                <a:latin typeface="Calibri" panose="020F0502020204030204" pitchFamily="34" charset="0"/>
              </a:rPr>
            </a:br>
            <a:r>
              <a:rPr lang="hu-HU" sz="2000" dirty="0" err="1" smtClean="0">
                <a:solidFill>
                  <a:schemeClr val="tx1"/>
                </a:solidFill>
                <a:latin typeface="Calibri" panose="020F0502020204030204" pitchFamily="34" charset="0"/>
              </a:rPr>
              <a:t>intensity</a:t>
            </a:r>
            <a:endParaRPr lang="hu-HU" sz="2000" dirty="0" smtClean="0">
              <a:solidFill>
                <a:schemeClr val="tx1"/>
              </a:solidFill>
              <a:latin typeface="Calibri" panose="020F0502020204030204" pitchFamily="34" charset="0"/>
            </a:endParaRPr>
          </a:p>
          <a:p>
            <a:pPr marL="612000" lvl="1" indent="-252000">
              <a:spcAft>
                <a:spcPts val="600"/>
              </a:spcAft>
              <a:buClr>
                <a:srgbClr val="FF0000"/>
              </a:buClr>
              <a:buFont typeface="Calibri" panose="020F0502020204030204" pitchFamily="34" charset="0"/>
              <a:buChar char="→"/>
            </a:pPr>
            <a:r>
              <a:rPr lang="hu-HU" sz="2000" dirty="0" err="1" smtClean="0">
                <a:solidFill>
                  <a:schemeClr val="tx1"/>
                </a:solidFill>
                <a:latin typeface="Calibri" panose="020F0502020204030204" pitchFamily="34" charset="0"/>
              </a:rPr>
              <a:t>Low</a:t>
            </a:r>
            <a:r>
              <a:rPr lang="hu-HU" sz="2000" dirty="0" smtClean="0">
                <a:solidFill>
                  <a:schemeClr val="tx1"/>
                </a:solidFill>
                <a:latin typeface="Calibri" panose="020F0502020204030204" pitchFamily="34" charset="0"/>
              </a:rPr>
              <a:t> </a:t>
            </a:r>
            <a:r>
              <a:rPr lang="hu-HU" sz="2000" dirty="0" err="1" smtClean="0">
                <a:solidFill>
                  <a:schemeClr val="tx1"/>
                </a:solidFill>
                <a:latin typeface="Calibri" panose="020F0502020204030204" pitchFamily="34" charset="0"/>
              </a:rPr>
              <a:t>efficiency</a:t>
            </a:r>
            <a:r>
              <a:rPr lang="hu-HU" sz="2000" dirty="0" smtClean="0">
                <a:solidFill>
                  <a:schemeClr val="tx1"/>
                </a:solidFill>
                <a:latin typeface="Calibri" panose="020F0502020204030204" pitchFamily="34" charset="0"/>
              </a:rPr>
              <a:t> </a:t>
            </a:r>
            <a:r>
              <a:rPr lang="hu-HU" sz="2000" dirty="0" err="1" smtClean="0">
                <a:solidFill>
                  <a:schemeClr val="tx1"/>
                </a:solidFill>
                <a:latin typeface="Calibri" panose="020F0502020204030204" pitchFamily="34" charset="0"/>
              </a:rPr>
              <a:t>for</a:t>
            </a:r>
            <a:r>
              <a:rPr lang="hu-HU" sz="2000" dirty="0" smtClean="0">
                <a:solidFill>
                  <a:schemeClr val="tx1"/>
                </a:solidFill>
                <a:latin typeface="Calibri" panose="020F0502020204030204" pitchFamily="34" charset="0"/>
              </a:rPr>
              <a:t> THz </a:t>
            </a:r>
            <a:r>
              <a:rPr lang="hu-HU" sz="2000" dirty="0" err="1" smtClean="0">
                <a:solidFill>
                  <a:schemeClr val="tx1"/>
                </a:solidFill>
                <a:latin typeface="Calibri" panose="020F0502020204030204" pitchFamily="34" charset="0"/>
              </a:rPr>
              <a:t>generation</a:t>
            </a:r>
            <a:endParaRPr lang="hu-HU" sz="2000" dirty="0" smtClean="0">
              <a:solidFill>
                <a:schemeClr val="tx1"/>
              </a:solidFill>
              <a:latin typeface="Calibri" panose="020F0502020204030204" pitchFamily="34" charset="0"/>
            </a:endParaRPr>
          </a:p>
        </p:txBody>
      </p:sp>
      <p:graphicFrame>
        <p:nvGraphicFramePr>
          <p:cNvPr id="4" name="Objektum 3"/>
          <p:cNvGraphicFramePr>
            <a:graphicFrameLocks noChangeAspect="1"/>
          </p:cNvGraphicFramePr>
          <p:nvPr>
            <p:extLst>
              <p:ext uri="{D42A27DB-BD31-4B8C-83A1-F6EECF244321}">
                <p14:modId xmlns:p14="http://schemas.microsoft.com/office/powerpoint/2010/main" val="203778642"/>
              </p:ext>
            </p:extLst>
          </p:nvPr>
        </p:nvGraphicFramePr>
        <p:xfrm>
          <a:off x="3671880" y="1601964"/>
          <a:ext cx="5445133" cy="3997548"/>
        </p:xfrm>
        <a:graphic>
          <a:graphicData uri="http://schemas.openxmlformats.org/presentationml/2006/ole">
            <mc:AlternateContent xmlns:mc="http://schemas.openxmlformats.org/markup-compatibility/2006">
              <mc:Choice xmlns:v="urn:schemas-microsoft-com:vml" Requires="v">
                <p:oleObj spid="_x0000_s112907" name="Graph" r:id="rId4" imgW="3286800" imgH="2413440" progId="Origin50.Graph">
                  <p:embed/>
                </p:oleObj>
              </mc:Choice>
              <mc:Fallback>
                <p:oleObj name="Graph" r:id="rId4" imgW="3286800" imgH="2413440" progId="Origin50.Graph">
                  <p:embed/>
                  <p:pic>
                    <p:nvPicPr>
                      <p:cNvPr id="0" name=""/>
                      <p:cNvPicPr/>
                      <p:nvPr/>
                    </p:nvPicPr>
                    <p:blipFill>
                      <a:blip r:embed="rId5"/>
                      <a:stretch>
                        <a:fillRect/>
                      </a:stretch>
                    </p:blipFill>
                    <p:spPr>
                      <a:xfrm>
                        <a:off x="3671880" y="1601964"/>
                        <a:ext cx="5445133" cy="3997548"/>
                      </a:xfrm>
                      <a:prstGeom prst="rect">
                        <a:avLst/>
                      </a:prstGeom>
                    </p:spPr>
                  </p:pic>
                </p:oleObj>
              </mc:Fallback>
            </mc:AlternateContent>
          </a:graphicData>
        </a:graphic>
      </p:graphicFrame>
      <p:sp>
        <p:nvSpPr>
          <p:cNvPr id="5" name="Szövegdoboz 4"/>
          <p:cNvSpPr txBox="1"/>
          <p:nvPr/>
        </p:nvSpPr>
        <p:spPr>
          <a:xfrm>
            <a:off x="71400" y="5319252"/>
            <a:ext cx="9072600" cy="1492716"/>
          </a:xfrm>
          <a:prstGeom prst="rect">
            <a:avLst/>
          </a:prstGeom>
          <a:noFill/>
        </p:spPr>
        <p:txBody>
          <a:bodyPr wrap="square" rtlCol="0">
            <a:spAutoFit/>
          </a:bodyPr>
          <a:lstStyle/>
          <a:p>
            <a:pPr marL="360000" indent="-360000">
              <a:spcAft>
                <a:spcPts val="600"/>
              </a:spcAft>
              <a:buClr>
                <a:srgbClr val="008000"/>
              </a:buClr>
              <a:buSzPct val="100000"/>
              <a:buFont typeface="Wingdings" panose="05000000000000000000" pitchFamily="2" charset="2"/>
              <a:buChar char="J"/>
            </a:pPr>
            <a:r>
              <a:rPr lang="hu-HU" sz="2000" b="1" dirty="0" err="1" smtClean="0">
                <a:solidFill>
                  <a:srgbClr val="009900"/>
                </a:solidFill>
                <a:latin typeface="Calibri" panose="020F0502020204030204" pitchFamily="34" charset="0"/>
              </a:rPr>
              <a:t>Solution</a:t>
            </a:r>
            <a:r>
              <a:rPr lang="hu-HU" sz="2000" b="1" dirty="0" smtClean="0">
                <a:solidFill>
                  <a:srgbClr val="009900"/>
                </a:solidFill>
                <a:latin typeface="Calibri" panose="020F0502020204030204" pitchFamily="34" charset="0"/>
              </a:rPr>
              <a:t>: </a:t>
            </a:r>
            <a:r>
              <a:rPr lang="hu-HU" sz="2000" b="1" dirty="0">
                <a:solidFill>
                  <a:srgbClr val="009900"/>
                </a:solidFill>
              </a:rPr>
              <a:t>l</a:t>
            </a:r>
            <a:r>
              <a:rPr lang="en-US" sz="2000" b="1" dirty="0" err="1" smtClean="0">
                <a:solidFill>
                  <a:srgbClr val="009900"/>
                </a:solidFill>
                <a:latin typeface="Calibri" panose="020F0502020204030204" pitchFamily="34" charset="0"/>
              </a:rPr>
              <a:t>onger</a:t>
            </a:r>
            <a:r>
              <a:rPr lang="en-US" sz="2000" b="1" dirty="0" smtClean="0">
                <a:solidFill>
                  <a:srgbClr val="009900"/>
                </a:solidFill>
                <a:latin typeface="Calibri" panose="020F0502020204030204" pitchFamily="34" charset="0"/>
              </a:rPr>
              <a:t> </a:t>
            </a:r>
            <a:r>
              <a:rPr lang="en-US" sz="2000" b="1" dirty="0">
                <a:solidFill>
                  <a:srgbClr val="009900"/>
                </a:solidFill>
                <a:latin typeface="Calibri" panose="020F0502020204030204" pitchFamily="34" charset="0"/>
              </a:rPr>
              <a:t>pump </a:t>
            </a:r>
            <a:r>
              <a:rPr lang="en-US" sz="2000" b="1" dirty="0" smtClean="0">
                <a:solidFill>
                  <a:srgbClr val="009900"/>
                </a:solidFill>
                <a:latin typeface="Calibri" panose="020F0502020204030204" pitchFamily="34" charset="0"/>
              </a:rPr>
              <a:t>wavelength</a:t>
            </a:r>
            <a:endParaRPr lang="hu-HU" sz="2000" b="1" dirty="0" smtClean="0">
              <a:solidFill>
                <a:srgbClr val="009900"/>
              </a:solidFill>
              <a:latin typeface="Calibri" panose="020F0502020204030204" pitchFamily="34" charset="0"/>
            </a:endParaRPr>
          </a:p>
          <a:p>
            <a:pPr marL="612000" lvl="1" indent="-252000">
              <a:spcAft>
                <a:spcPts val="600"/>
              </a:spcAft>
              <a:buClr>
                <a:srgbClr val="009900"/>
              </a:buClr>
              <a:buSzPct val="100000"/>
              <a:buFont typeface="Calibri" panose="020F0502020204030204" pitchFamily="34" charset="0"/>
              <a:buChar char="→"/>
            </a:pPr>
            <a:r>
              <a:rPr lang="hu-HU" sz="2000" dirty="0" smtClean="0"/>
              <a:t>A</a:t>
            </a:r>
            <a:r>
              <a:rPr lang="en-US" sz="2000" dirty="0" err="1"/>
              <a:t>llows</a:t>
            </a:r>
            <a:r>
              <a:rPr lang="en-US" sz="2000" dirty="0"/>
              <a:t> for higher pump </a:t>
            </a:r>
            <a:r>
              <a:rPr lang="en-US" sz="2000" dirty="0" err="1"/>
              <a:t>intensit</a:t>
            </a:r>
            <a:r>
              <a:rPr lang="hu-HU" sz="2000" dirty="0"/>
              <a:t>y </a:t>
            </a:r>
            <a:r>
              <a:rPr lang="en-US" sz="2000" dirty="0"/>
              <a:t>and more efficient THz </a:t>
            </a:r>
            <a:r>
              <a:rPr lang="en-US" sz="2000" dirty="0" smtClean="0"/>
              <a:t>generation</a:t>
            </a:r>
            <a:endParaRPr lang="hu-HU" sz="2000" dirty="0" smtClean="0"/>
          </a:p>
          <a:p>
            <a:pPr marL="612000" lvl="1" indent="-252000">
              <a:spcAft>
                <a:spcPts val="600"/>
              </a:spcAft>
              <a:buClr>
                <a:srgbClr val="009900"/>
              </a:buClr>
              <a:buSzPct val="100000"/>
              <a:buFont typeface="Calibri" panose="020F0502020204030204" pitchFamily="34" charset="0"/>
              <a:buChar char="→"/>
            </a:pPr>
            <a:r>
              <a:rPr lang="en-US" sz="2000" dirty="0" smtClean="0">
                <a:solidFill>
                  <a:srgbClr val="0000FF"/>
                </a:solidFill>
              </a:rPr>
              <a:t>Requires tilted-pulse-front pumping</a:t>
            </a:r>
          </a:p>
          <a:p>
            <a:pPr>
              <a:spcAft>
                <a:spcPts val="1200"/>
              </a:spcAft>
              <a:buClr>
                <a:srgbClr val="008000"/>
              </a:buClr>
              <a:buSzPct val="125000"/>
            </a:pPr>
            <a:r>
              <a:rPr lang="hu-HU" sz="1600" dirty="0" smtClean="0">
                <a:solidFill>
                  <a:srgbClr val="FF0000"/>
                </a:solidFill>
              </a:rPr>
              <a:t>J. A. Fülöp et </a:t>
            </a:r>
            <a:r>
              <a:rPr lang="hu-HU" sz="1600" dirty="0" err="1" smtClean="0">
                <a:solidFill>
                  <a:srgbClr val="FF0000"/>
                </a:solidFill>
              </a:rPr>
              <a:t>al</a:t>
            </a:r>
            <a:r>
              <a:rPr lang="hu-HU" sz="1600" dirty="0" smtClean="0">
                <a:solidFill>
                  <a:srgbClr val="FF0000"/>
                </a:solidFill>
              </a:rPr>
              <a:t>., </a:t>
            </a:r>
            <a:r>
              <a:rPr lang="hu-HU" sz="1600" dirty="0" err="1" smtClean="0">
                <a:solidFill>
                  <a:srgbClr val="FF0000"/>
                </a:solidFill>
              </a:rPr>
              <a:t>Opt</a:t>
            </a:r>
            <a:r>
              <a:rPr lang="hu-HU" sz="1600" dirty="0" smtClean="0">
                <a:solidFill>
                  <a:srgbClr val="FF0000"/>
                </a:solidFill>
              </a:rPr>
              <a:t>. Express </a:t>
            </a:r>
            <a:r>
              <a:rPr lang="hu-HU" sz="1600" b="1" dirty="0" smtClean="0">
                <a:solidFill>
                  <a:srgbClr val="FF0000"/>
                </a:solidFill>
              </a:rPr>
              <a:t>18</a:t>
            </a:r>
            <a:r>
              <a:rPr lang="hu-HU" sz="1600" dirty="0" smtClean="0">
                <a:solidFill>
                  <a:srgbClr val="FF0000"/>
                </a:solidFill>
              </a:rPr>
              <a:t>, 12311 (2010)         F. </a:t>
            </a:r>
            <a:r>
              <a:rPr lang="hu-HU" sz="1600" dirty="0" err="1" smtClean="0">
                <a:solidFill>
                  <a:srgbClr val="FF0000"/>
                </a:solidFill>
              </a:rPr>
              <a:t>Blanchard</a:t>
            </a:r>
            <a:r>
              <a:rPr lang="hu-HU" sz="1600" dirty="0" smtClean="0">
                <a:solidFill>
                  <a:srgbClr val="FF0000"/>
                </a:solidFill>
              </a:rPr>
              <a:t> et </a:t>
            </a:r>
            <a:r>
              <a:rPr lang="hu-HU" sz="1600" dirty="0" err="1" smtClean="0">
                <a:solidFill>
                  <a:srgbClr val="FF0000"/>
                </a:solidFill>
              </a:rPr>
              <a:t>al</a:t>
            </a:r>
            <a:r>
              <a:rPr lang="hu-HU" sz="1600" dirty="0" smtClean="0">
                <a:solidFill>
                  <a:srgbClr val="FF0000"/>
                </a:solidFill>
              </a:rPr>
              <a:t>., </a:t>
            </a:r>
            <a:r>
              <a:rPr lang="hu-HU" sz="1600" dirty="0" err="1" smtClean="0">
                <a:solidFill>
                  <a:srgbClr val="FF0000"/>
                </a:solidFill>
              </a:rPr>
              <a:t>Appl</a:t>
            </a:r>
            <a:r>
              <a:rPr lang="hu-HU" sz="1600" dirty="0" smtClean="0">
                <a:solidFill>
                  <a:srgbClr val="FF0000"/>
                </a:solidFill>
              </a:rPr>
              <a:t>. </a:t>
            </a:r>
            <a:r>
              <a:rPr lang="hu-HU" sz="1600" dirty="0" err="1" smtClean="0">
                <a:solidFill>
                  <a:srgbClr val="FF0000"/>
                </a:solidFill>
              </a:rPr>
              <a:t>Phys</a:t>
            </a:r>
            <a:r>
              <a:rPr lang="hu-HU" sz="1600" dirty="0" smtClean="0">
                <a:solidFill>
                  <a:srgbClr val="FF0000"/>
                </a:solidFill>
              </a:rPr>
              <a:t>. Lett. </a:t>
            </a:r>
            <a:r>
              <a:rPr lang="hu-HU" sz="1600" b="1" dirty="0" smtClean="0">
                <a:solidFill>
                  <a:srgbClr val="FF0000"/>
                </a:solidFill>
              </a:rPr>
              <a:t>105</a:t>
            </a:r>
            <a:r>
              <a:rPr lang="hu-HU" sz="1600" dirty="0" smtClean="0">
                <a:solidFill>
                  <a:srgbClr val="FF0000"/>
                </a:solidFill>
              </a:rPr>
              <a:t>, 241106 (2014)</a:t>
            </a:r>
          </a:p>
        </p:txBody>
      </p:sp>
      <p:graphicFrame>
        <p:nvGraphicFramePr>
          <p:cNvPr id="7" name="Táblázat 6"/>
          <p:cNvGraphicFramePr>
            <a:graphicFrameLocks noGrp="1"/>
          </p:cNvGraphicFramePr>
          <p:nvPr>
            <p:extLst>
              <p:ext uri="{D42A27DB-BD31-4B8C-83A1-F6EECF244321}">
                <p14:modId xmlns:p14="http://schemas.microsoft.com/office/powerpoint/2010/main" val="994687776"/>
              </p:ext>
            </p:extLst>
          </p:nvPr>
        </p:nvGraphicFramePr>
        <p:xfrm>
          <a:off x="4572000" y="818748"/>
          <a:ext cx="3924000" cy="720000"/>
        </p:xfrm>
        <a:graphic>
          <a:graphicData uri="http://schemas.openxmlformats.org/drawingml/2006/table">
            <a:tbl>
              <a:tblPr>
                <a:tableStyleId>{5C22544A-7EE6-4342-B048-85BDC9FD1C3A}</a:tableStyleId>
              </a:tblPr>
              <a:tblGrid>
                <a:gridCol w="1188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684000">
                  <a:extLst>
                    <a:ext uri="{9D8B030D-6E8A-4147-A177-3AD203B41FA5}">
                      <a16:colId xmlns:a16="http://schemas.microsoft.com/office/drawing/2014/main" val="20002"/>
                    </a:ext>
                  </a:extLst>
                </a:gridCol>
                <a:gridCol w="684000">
                  <a:extLst>
                    <a:ext uri="{9D8B030D-6E8A-4147-A177-3AD203B41FA5}">
                      <a16:colId xmlns:a16="http://schemas.microsoft.com/office/drawing/2014/main" val="20003"/>
                    </a:ext>
                  </a:extLst>
                </a:gridCol>
                <a:gridCol w="684000">
                  <a:extLst>
                    <a:ext uri="{9D8B030D-6E8A-4147-A177-3AD203B41FA5}">
                      <a16:colId xmlns:a16="http://schemas.microsoft.com/office/drawing/2014/main" val="20004"/>
                    </a:ext>
                  </a:extLst>
                </a:gridCol>
              </a:tblGrid>
              <a:tr h="360000">
                <a:tc>
                  <a:txBody>
                    <a:bodyPr/>
                    <a:lstStyle/>
                    <a:p>
                      <a:pPr algn="ctr" fontAlgn="ctr"/>
                      <a:r>
                        <a:rPr lang="hu-HU" sz="2000" b="0" u="none" strike="noStrike" dirty="0" err="1">
                          <a:solidFill>
                            <a:srgbClr val="0000FF"/>
                          </a:solidFill>
                          <a:effectLst/>
                          <a:latin typeface="Calibri" panose="020F0502020204030204" pitchFamily="34" charset="0"/>
                        </a:rPr>
                        <a:t>Material</a:t>
                      </a:r>
                      <a:endParaRPr lang="hu-HU" sz="2400" b="0" i="0" u="none" strike="noStrike" dirty="0">
                        <a:solidFill>
                          <a:srgbClr val="0000FF"/>
                        </a:solidFill>
                        <a:effectLst/>
                        <a:latin typeface="Calibri" panose="020F0502020204030204" pitchFamily="34" charset="0"/>
                      </a:endParaRPr>
                    </a:p>
                  </a:txBody>
                  <a:tcPr marL="9525" marR="9525" marT="9525" marB="0" anchor="ctr">
                    <a:solidFill>
                      <a:srgbClr val="FFCC00"/>
                    </a:solidFill>
                  </a:tcPr>
                </a:tc>
                <a:tc>
                  <a:txBody>
                    <a:bodyPr/>
                    <a:lstStyle/>
                    <a:p>
                      <a:pPr algn="ctr" fontAlgn="ctr"/>
                      <a:r>
                        <a:rPr lang="hu-HU" sz="2000" b="0" i="0" u="none" strike="noStrike" dirty="0" smtClean="0">
                          <a:solidFill>
                            <a:srgbClr val="FF0000"/>
                          </a:solidFill>
                          <a:effectLst/>
                          <a:latin typeface="Calibri" panose="020F0502020204030204" pitchFamily="34" charset="0"/>
                        </a:rPr>
                        <a:t>ZnTe</a:t>
                      </a:r>
                      <a:endParaRPr lang="hu-HU" sz="2000" b="0" i="0" u="none" strike="noStrike" dirty="0">
                        <a:solidFill>
                          <a:srgbClr val="FF0000"/>
                        </a:solidFill>
                        <a:effectLst/>
                        <a:latin typeface="Calibri" panose="020F0502020204030204" pitchFamily="34" charset="0"/>
                      </a:endParaRPr>
                    </a:p>
                  </a:txBody>
                  <a:tcPr marL="9525" marR="9525" marT="9525" marB="0" anchor="ctr">
                    <a:solidFill>
                      <a:srgbClr val="FFCC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hu-HU" sz="2000" b="0" u="none" strike="noStrike" dirty="0" smtClean="0">
                          <a:solidFill>
                            <a:srgbClr val="0000FF"/>
                          </a:solidFill>
                          <a:effectLst/>
                          <a:latin typeface="Calibri" panose="020F0502020204030204" pitchFamily="34" charset="0"/>
                        </a:rPr>
                        <a:t>GaP</a:t>
                      </a:r>
                      <a:endParaRPr lang="hu-HU" sz="2000" b="0" i="0" u="none" strike="noStrike" dirty="0" smtClean="0">
                        <a:solidFill>
                          <a:srgbClr val="0000FF"/>
                        </a:solidFill>
                        <a:effectLst/>
                        <a:latin typeface="Calibri" panose="020F0502020204030204" pitchFamily="34" charset="0"/>
                      </a:endParaRPr>
                    </a:p>
                  </a:txBody>
                  <a:tcPr marL="9525" marR="9525" marT="9525" marB="0" anchor="ctr">
                    <a:solidFill>
                      <a:srgbClr val="FFCC00"/>
                    </a:solidFill>
                  </a:tcPr>
                </a:tc>
                <a:tc>
                  <a:txBody>
                    <a:bodyPr/>
                    <a:lstStyle/>
                    <a:p>
                      <a:pPr algn="ctr" fontAlgn="ctr"/>
                      <a:r>
                        <a:rPr lang="hu-HU" sz="2000" b="0" i="0" u="none" strike="noStrike" dirty="0" err="1" smtClean="0">
                          <a:solidFill>
                            <a:srgbClr val="009900"/>
                          </a:solidFill>
                          <a:effectLst/>
                          <a:latin typeface="Calibri" panose="020F0502020204030204" pitchFamily="34" charset="0"/>
                        </a:rPr>
                        <a:t>GaAs</a:t>
                      </a:r>
                      <a:endParaRPr lang="hu-HU" sz="2000" b="0" i="0" u="none" strike="noStrike" dirty="0">
                        <a:solidFill>
                          <a:srgbClr val="009900"/>
                        </a:solidFill>
                        <a:effectLst/>
                        <a:latin typeface="Calibri" panose="020F0502020204030204" pitchFamily="34" charset="0"/>
                      </a:endParaRPr>
                    </a:p>
                  </a:txBody>
                  <a:tcPr marL="9525" marR="9525" marT="9525" marB="0" anchor="ctr">
                    <a:solidFill>
                      <a:srgbClr val="FFCC00"/>
                    </a:solidFill>
                  </a:tcPr>
                </a:tc>
                <a:tc>
                  <a:txBody>
                    <a:bodyPr/>
                    <a:lstStyle/>
                    <a:p>
                      <a:pPr algn="ctr" fontAlgn="ctr"/>
                      <a:r>
                        <a:rPr lang="hu-HU" sz="2000" b="0" i="0" u="none" strike="noStrike" dirty="0" smtClean="0">
                          <a:solidFill>
                            <a:schemeClr val="tx1"/>
                          </a:solidFill>
                          <a:effectLst/>
                          <a:latin typeface="Calibri" panose="020F0502020204030204" pitchFamily="34" charset="0"/>
                        </a:rPr>
                        <a:t>LN</a:t>
                      </a:r>
                      <a:endParaRPr lang="hu-HU" sz="2000" b="0" i="0" u="none" strike="noStrike" dirty="0">
                        <a:solidFill>
                          <a:schemeClr val="tx1"/>
                        </a:solidFill>
                        <a:effectLst/>
                        <a:latin typeface="Calibri" panose="020F0502020204030204" pitchFamily="34" charset="0"/>
                      </a:endParaRPr>
                    </a:p>
                  </a:txBody>
                  <a:tcPr marL="9525" marR="9525" marT="9525" marB="0" anchor="ctr">
                    <a:solidFill>
                      <a:srgbClr val="FFCC00"/>
                    </a:solidFill>
                  </a:tcPr>
                </a:tc>
                <a:extLst>
                  <a:ext uri="{0D108BD9-81ED-4DB2-BD59-A6C34878D82A}">
                    <a16:rowId xmlns:a16="http://schemas.microsoft.com/office/drawing/2014/main" val="10000"/>
                  </a:ext>
                </a:extLst>
              </a:tr>
              <a:tr h="360000">
                <a:tc>
                  <a:txBody>
                    <a:bodyPr/>
                    <a:lstStyle/>
                    <a:p>
                      <a:pPr algn="ctr" fontAlgn="ctr"/>
                      <a:r>
                        <a:rPr lang="hu-HU" sz="2000" b="0" i="1" u="none" strike="noStrike" dirty="0" err="1" smtClean="0">
                          <a:solidFill>
                            <a:srgbClr val="0000FF"/>
                          </a:solidFill>
                          <a:effectLst/>
                          <a:latin typeface="Calibri" panose="020F0502020204030204" pitchFamily="34" charset="0"/>
                        </a:rPr>
                        <a:t>d</a:t>
                      </a:r>
                      <a:r>
                        <a:rPr lang="hu-HU" sz="2000" b="0" i="1" u="none" strike="noStrike" baseline="-25000" dirty="0" err="1" smtClean="0">
                          <a:solidFill>
                            <a:srgbClr val="0000FF"/>
                          </a:solidFill>
                          <a:effectLst/>
                          <a:latin typeface="Calibri" panose="020F0502020204030204" pitchFamily="34" charset="0"/>
                        </a:rPr>
                        <a:t>eff</a:t>
                      </a:r>
                      <a:r>
                        <a:rPr lang="hu-HU" sz="2000" b="0" u="none" strike="noStrike" dirty="0" smtClean="0">
                          <a:solidFill>
                            <a:srgbClr val="0000FF"/>
                          </a:solidFill>
                          <a:effectLst/>
                          <a:latin typeface="Calibri" panose="020F0502020204030204" pitchFamily="34" charset="0"/>
                        </a:rPr>
                        <a:t> [</a:t>
                      </a:r>
                      <a:r>
                        <a:rPr lang="hu-HU" sz="2000" b="0" u="none" strike="noStrike" dirty="0" err="1" smtClean="0">
                          <a:solidFill>
                            <a:srgbClr val="0000FF"/>
                          </a:solidFill>
                          <a:effectLst/>
                          <a:latin typeface="Calibri" panose="020F0502020204030204" pitchFamily="34" charset="0"/>
                        </a:rPr>
                        <a:t>pm</a:t>
                      </a:r>
                      <a:r>
                        <a:rPr lang="hu-HU" sz="2000" b="0" u="none" strike="noStrike" dirty="0" smtClean="0">
                          <a:solidFill>
                            <a:srgbClr val="0000FF"/>
                          </a:solidFill>
                          <a:effectLst/>
                          <a:latin typeface="Calibri" panose="020F0502020204030204" pitchFamily="34" charset="0"/>
                        </a:rPr>
                        <a:t>/V]</a:t>
                      </a:r>
                      <a:endParaRPr lang="hu-HU" sz="2000" b="0" i="0" u="none" strike="noStrike" dirty="0">
                        <a:solidFill>
                          <a:srgbClr val="0000FF"/>
                        </a:solidFill>
                        <a:effectLst/>
                        <a:latin typeface="Calibri" panose="020F0502020204030204" pitchFamily="34" charset="0"/>
                      </a:endParaRPr>
                    </a:p>
                  </a:txBody>
                  <a:tcPr marL="9525" marR="9525" marT="9525" marB="0" anchor="ctr">
                    <a:solidFill>
                      <a:srgbClr val="CDE9EB"/>
                    </a:solidFill>
                  </a:tcPr>
                </a:tc>
                <a:tc>
                  <a:txBody>
                    <a:bodyPr/>
                    <a:lstStyle/>
                    <a:p>
                      <a:pPr algn="ctr" fontAlgn="b"/>
                      <a:r>
                        <a:rPr lang="hu-HU" sz="2000" b="0" u="none" strike="noStrike" dirty="0" smtClean="0">
                          <a:solidFill>
                            <a:srgbClr val="FF0000"/>
                          </a:solidFill>
                          <a:effectLst/>
                          <a:latin typeface="Calibri" panose="020F0502020204030204" pitchFamily="34" charset="0"/>
                        </a:rPr>
                        <a:t>68.5</a:t>
                      </a:r>
                      <a:endParaRPr lang="hu-HU" sz="2000" b="0" i="0" u="none" strike="noStrike" dirty="0">
                        <a:solidFill>
                          <a:srgbClr val="FF0000"/>
                        </a:solidFill>
                        <a:effectLst/>
                        <a:latin typeface="Calibri" panose="020F0502020204030204" pitchFamily="34" charset="0"/>
                      </a:endParaRPr>
                    </a:p>
                  </a:txBody>
                  <a:tcPr marL="9525" marR="9525" marT="9525" marB="0" anchor="ctr">
                    <a:solidFill>
                      <a:srgbClr val="CDE9EB"/>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u-HU" sz="2000" b="0" u="none" strike="noStrike" dirty="0" smtClean="0">
                          <a:solidFill>
                            <a:srgbClr val="0000FF"/>
                          </a:solidFill>
                          <a:effectLst/>
                          <a:latin typeface="Calibri" panose="020F0502020204030204" pitchFamily="34" charset="0"/>
                        </a:rPr>
                        <a:t>24.8</a:t>
                      </a:r>
                      <a:endParaRPr lang="hu-HU" sz="2000" b="0" i="0" u="none" strike="noStrike" dirty="0" smtClean="0">
                        <a:solidFill>
                          <a:srgbClr val="0000FF"/>
                        </a:solidFill>
                        <a:effectLst/>
                        <a:latin typeface="Calibri" panose="020F0502020204030204" pitchFamily="34" charset="0"/>
                      </a:endParaRPr>
                    </a:p>
                  </a:txBody>
                  <a:tcPr marL="9525" marR="9525" marT="9525" marB="0" anchor="ctr">
                    <a:solidFill>
                      <a:srgbClr val="CDE9EB"/>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u-HU" sz="2000" b="0" u="none" strike="noStrike" dirty="0" smtClean="0">
                          <a:solidFill>
                            <a:srgbClr val="009900"/>
                          </a:solidFill>
                          <a:effectLst/>
                          <a:latin typeface="Calibri" panose="020F0502020204030204" pitchFamily="34" charset="0"/>
                        </a:rPr>
                        <a:t>65.6</a:t>
                      </a:r>
                      <a:endParaRPr lang="hu-HU" sz="2000" b="0" i="0" u="none" strike="noStrike" dirty="0" smtClean="0">
                        <a:solidFill>
                          <a:srgbClr val="009900"/>
                        </a:solidFill>
                        <a:effectLst/>
                        <a:latin typeface="Calibri" panose="020F0502020204030204" pitchFamily="34" charset="0"/>
                      </a:endParaRPr>
                    </a:p>
                  </a:txBody>
                  <a:tcPr marL="9525" marR="9525" marT="9525" marB="0" anchor="ctr">
                    <a:solidFill>
                      <a:srgbClr val="CDE9EB"/>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u-HU" sz="2000" b="0" u="none" strike="noStrike" dirty="0" smtClean="0">
                          <a:solidFill>
                            <a:schemeClr val="tx1"/>
                          </a:solidFill>
                          <a:effectLst/>
                          <a:latin typeface="Calibri" panose="020F0502020204030204" pitchFamily="34" charset="0"/>
                        </a:rPr>
                        <a:t>168</a:t>
                      </a:r>
                      <a:endParaRPr lang="hu-HU" sz="2000" b="0" i="0" u="none" strike="noStrike" dirty="0" smtClean="0">
                        <a:solidFill>
                          <a:schemeClr val="tx1"/>
                        </a:solidFill>
                        <a:effectLst/>
                        <a:latin typeface="Calibri" panose="020F0502020204030204" pitchFamily="34" charset="0"/>
                      </a:endParaRPr>
                    </a:p>
                  </a:txBody>
                  <a:tcPr marL="9525" marR="9525" marT="9525" marB="0" anchor="ctr">
                    <a:solidFill>
                      <a:srgbClr val="CDE9EB"/>
                    </a:solidFill>
                  </a:tcPr>
                </a:tc>
                <a:extLst>
                  <a:ext uri="{0D108BD9-81ED-4DB2-BD59-A6C34878D82A}">
                    <a16:rowId xmlns:a16="http://schemas.microsoft.com/office/drawing/2014/main" val="10001"/>
                  </a:ext>
                </a:extLst>
              </a:tr>
            </a:tbl>
          </a:graphicData>
        </a:graphic>
      </p:graphicFrame>
      <p:sp>
        <p:nvSpPr>
          <p:cNvPr id="8"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6" name="Szövegdoboz 5"/>
          <p:cNvSpPr txBox="1"/>
          <p:nvPr/>
        </p:nvSpPr>
        <p:spPr>
          <a:xfrm>
            <a:off x="881508" y="205420"/>
            <a:ext cx="7380984" cy="523220"/>
          </a:xfrm>
          <a:prstGeom prst="rect">
            <a:avLst/>
          </a:prstGeom>
          <a:noFill/>
        </p:spPr>
        <p:txBody>
          <a:bodyPr wrap="square" rtlCol="0">
            <a:spAutoFit/>
          </a:bodyPr>
          <a:lstStyle/>
          <a:p>
            <a:pPr algn="ctr"/>
            <a:r>
              <a:rPr lang="en-US" sz="2800" dirty="0" smtClean="0">
                <a:solidFill>
                  <a:srgbClr val="0000FF"/>
                </a:solidFill>
              </a:rPr>
              <a:t>Reconsidering semiconductors for THz generation</a:t>
            </a:r>
            <a:endParaRPr lang="en-US" sz="2800" dirty="0">
              <a:solidFill>
                <a:srgbClr val="0000FF"/>
              </a:solidFill>
            </a:endParaRPr>
          </a:p>
        </p:txBody>
      </p:sp>
      <p:sp>
        <p:nvSpPr>
          <p:cNvPr id="9"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11</a:t>
            </a:r>
          </a:p>
        </p:txBody>
      </p:sp>
    </p:spTree>
    <p:extLst>
      <p:ext uri="{BB962C8B-B14F-4D97-AF65-F5344CB8AC3E}">
        <p14:creationId xmlns:p14="http://schemas.microsoft.com/office/powerpoint/2010/main" val="252782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zis 9"/>
          <p:cNvSpPr/>
          <p:nvPr/>
        </p:nvSpPr>
        <p:spPr>
          <a:xfrm>
            <a:off x="2160000" y="1836000"/>
            <a:ext cx="990132" cy="990132"/>
          </a:xfrm>
          <a:prstGeom prst="ellipse">
            <a:avLst/>
          </a:prstGeom>
          <a:gradFill flip="none" rotWithShape="1">
            <a:gsLst>
              <a:gs pos="0">
                <a:srgbClr val="FF8000"/>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Objektum 5"/>
          <p:cNvGraphicFramePr>
            <a:graphicFrameLocks noChangeAspect="1"/>
          </p:cNvGraphicFramePr>
          <p:nvPr>
            <p:extLst>
              <p:ext uri="{D42A27DB-BD31-4B8C-83A1-F6EECF244321}">
                <p14:modId xmlns:p14="http://schemas.microsoft.com/office/powerpoint/2010/main" val="358957702"/>
              </p:ext>
            </p:extLst>
          </p:nvPr>
        </p:nvGraphicFramePr>
        <p:xfrm>
          <a:off x="5424488" y="1171575"/>
          <a:ext cx="3724275" cy="5346700"/>
        </p:xfrm>
        <a:graphic>
          <a:graphicData uri="http://schemas.openxmlformats.org/presentationml/2006/ole">
            <mc:AlternateContent xmlns:mc="http://schemas.openxmlformats.org/markup-compatibility/2006">
              <mc:Choice xmlns:v="urn:schemas-microsoft-com:vml" Requires="v">
                <p:oleObj spid="_x0000_s114194" name="Graph" r:id="rId4" imgW="3281760" imgH="4712760" progId="Origin50.Graph">
                  <p:embed/>
                </p:oleObj>
              </mc:Choice>
              <mc:Fallback>
                <p:oleObj name="Graph" r:id="rId4" imgW="3281760" imgH="4712760" progId="Origin50.Graph">
                  <p:embed/>
                  <p:pic>
                    <p:nvPicPr>
                      <p:cNvPr id="0" name=""/>
                      <p:cNvPicPr/>
                      <p:nvPr/>
                    </p:nvPicPr>
                    <p:blipFill>
                      <a:blip r:embed="rId5"/>
                      <a:stretch>
                        <a:fillRect/>
                      </a:stretch>
                    </p:blipFill>
                    <p:spPr>
                      <a:xfrm>
                        <a:off x="5424488" y="1171575"/>
                        <a:ext cx="3724275" cy="53467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Téglalap 6"/>
              <p:cNvSpPr/>
              <p:nvPr/>
            </p:nvSpPr>
            <p:spPr>
              <a:xfrm>
                <a:off x="0" y="868602"/>
                <a:ext cx="4979355" cy="400110"/>
              </a:xfrm>
              <a:prstGeom prst="rect">
                <a:avLst/>
              </a:prstGeom>
            </p:spPr>
            <p:txBody>
              <a:bodyPr wrap="square">
                <a:spAutoFit/>
              </a:bodyPr>
              <a:lstStyle/>
              <a:p>
                <a:pPr>
                  <a:spcAft>
                    <a:spcPts val="3600"/>
                  </a:spcAft>
                  <a:buClr>
                    <a:srgbClr val="C00000"/>
                  </a:buClr>
                </a:pPr>
                <a:r>
                  <a:rPr lang="en-US" sz="2000" b="1" dirty="0" smtClean="0">
                    <a:solidFill>
                      <a:srgbClr val="009900"/>
                    </a:solidFill>
                  </a:rPr>
                  <a:t>Small</a:t>
                </a:r>
                <a:r>
                  <a:rPr lang="en-US" sz="2000" b="1" dirty="0">
                    <a:solidFill>
                      <a:srgbClr val="009900"/>
                    </a:solidFill>
                  </a:rPr>
                  <a:t> tilt </a:t>
                </a:r>
                <a:r>
                  <a:rPr lang="en-US" sz="2000" b="1" dirty="0" smtClean="0">
                    <a:solidFill>
                      <a:srgbClr val="009900"/>
                    </a:solidFill>
                  </a:rPr>
                  <a:t>angle for semiconductors (</a:t>
                </a:r>
                <a14:m>
                  <m:oMath xmlns:m="http://schemas.openxmlformats.org/officeDocument/2006/math">
                    <m:r>
                      <a:rPr lang="en-US" sz="2000" b="1" i="1" smtClean="0">
                        <a:solidFill>
                          <a:srgbClr val="009900"/>
                        </a:solidFill>
                        <a:latin typeface="Cambria Math" panose="02040503050406030204" pitchFamily="18" charset="0"/>
                        <a:ea typeface="Cambria Math" panose="02040503050406030204" pitchFamily="18" charset="0"/>
                      </a:rPr>
                      <m:t>𝜸</m:t>
                    </m:r>
                    <m:r>
                      <a:rPr lang="en-US" sz="2000" b="1" i="1" smtClean="0">
                        <a:solidFill>
                          <a:srgbClr val="009900"/>
                        </a:solidFill>
                        <a:latin typeface="Cambria Math" panose="02040503050406030204" pitchFamily="18" charset="0"/>
                        <a:ea typeface="Cambria Math" panose="02040503050406030204" pitchFamily="18" charset="0"/>
                      </a:rPr>
                      <m:t>≲</m:t>
                    </m:r>
                    <m:r>
                      <a:rPr lang="en-US" sz="2000" b="1" i="1" smtClean="0">
                        <a:solidFill>
                          <a:srgbClr val="009900"/>
                        </a:solidFill>
                        <a:latin typeface="Cambria Math" panose="02040503050406030204" pitchFamily="18" charset="0"/>
                        <a:ea typeface="Cambria Math" panose="02040503050406030204" pitchFamily="18" charset="0"/>
                      </a:rPr>
                      <m:t>𝟑𝟎</m:t>
                    </m:r>
                    <m:r>
                      <a:rPr lang="en-US" sz="2000" b="1" i="1" smtClean="0">
                        <a:solidFill>
                          <a:srgbClr val="009900"/>
                        </a:solidFill>
                        <a:latin typeface="Cambria Math" panose="02040503050406030204" pitchFamily="18" charset="0"/>
                        <a:ea typeface="Cambria Math" panose="02040503050406030204" pitchFamily="18" charset="0"/>
                      </a:rPr>
                      <m:t>°</m:t>
                    </m:r>
                  </m:oMath>
                </a14:m>
                <a:r>
                  <a:rPr lang="en-US" sz="2000" b="1" dirty="0" smtClean="0">
                    <a:solidFill>
                      <a:srgbClr val="009900"/>
                    </a:solidFill>
                  </a:rPr>
                  <a:t>)</a:t>
                </a:r>
                <a:endParaRPr lang="en-US" sz="2000" b="1" dirty="0">
                  <a:solidFill>
                    <a:srgbClr val="FF0000"/>
                  </a:solidFill>
                </a:endParaRPr>
              </a:p>
            </p:txBody>
          </p:sp>
        </mc:Choice>
        <mc:Fallback xmlns="">
          <p:sp>
            <p:nvSpPr>
              <p:cNvPr id="7" name="Téglalap 6"/>
              <p:cNvSpPr>
                <a:spLocks noRot="1" noChangeAspect="1" noMove="1" noResize="1" noEditPoints="1" noAdjustHandles="1" noChangeArrowheads="1" noChangeShapeType="1" noTextEdit="1"/>
              </p:cNvSpPr>
              <p:nvPr/>
            </p:nvSpPr>
            <p:spPr>
              <a:xfrm>
                <a:off x="0" y="868602"/>
                <a:ext cx="4979355" cy="400110"/>
              </a:xfrm>
              <a:prstGeom prst="rect">
                <a:avLst/>
              </a:prstGeom>
              <a:blipFill>
                <a:blip r:embed="rId6"/>
                <a:stretch>
                  <a:fillRect l="-1224" t="-7576" r="-245" b="-25758"/>
                </a:stretch>
              </a:blipFill>
            </p:spPr>
            <p:txBody>
              <a:bodyPr/>
              <a:lstStyle/>
              <a:p>
                <a:r>
                  <a:rPr lang="hu-HU">
                    <a:noFill/>
                  </a:rPr>
                  <a:t> </a:t>
                </a:r>
              </a:p>
            </p:txBody>
          </p:sp>
        </mc:Fallback>
      </mc:AlternateContent>
      <p:graphicFrame>
        <p:nvGraphicFramePr>
          <p:cNvPr id="9" name="Objektum 8"/>
          <p:cNvGraphicFramePr>
            <a:graphicFrameLocks noChangeAspect="1"/>
          </p:cNvGraphicFramePr>
          <p:nvPr>
            <p:extLst>
              <p:ext uri="{D42A27DB-BD31-4B8C-83A1-F6EECF244321}">
                <p14:modId xmlns:p14="http://schemas.microsoft.com/office/powerpoint/2010/main" val="1120418385"/>
              </p:ext>
            </p:extLst>
          </p:nvPr>
        </p:nvGraphicFramePr>
        <p:xfrm>
          <a:off x="161412" y="1294837"/>
          <a:ext cx="4297363" cy="3295650"/>
        </p:xfrm>
        <a:graphic>
          <a:graphicData uri="http://schemas.openxmlformats.org/presentationml/2006/ole">
            <mc:AlternateContent xmlns:mc="http://schemas.openxmlformats.org/markup-compatibility/2006">
              <mc:Choice xmlns:v="urn:schemas-microsoft-com:vml" Requires="v">
                <p:oleObj spid="_x0000_s114195" name="Graph" r:id="rId7" imgW="3242880" imgH="2486880" progId="Origin50.Graph">
                  <p:embed/>
                </p:oleObj>
              </mc:Choice>
              <mc:Fallback>
                <p:oleObj name="Graph" r:id="rId7" imgW="3242880" imgH="2486880" progId="Origin50.Graph">
                  <p:embed/>
                  <p:pic>
                    <p:nvPicPr>
                      <p:cNvPr id="0" name=""/>
                      <p:cNvPicPr/>
                      <p:nvPr/>
                    </p:nvPicPr>
                    <p:blipFill>
                      <a:blip r:embed="rId8"/>
                      <a:stretch>
                        <a:fillRect/>
                      </a:stretch>
                    </p:blipFill>
                    <p:spPr>
                      <a:xfrm>
                        <a:off x="161412" y="1294837"/>
                        <a:ext cx="4297363" cy="3295650"/>
                      </a:xfrm>
                      <a:prstGeom prst="rect">
                        <a:avLst/>
                      </a:prstGeom>
                    </p:spPr>
                  </p:pic>
                </p:oleObj>
              </mc:Fallback>
            </mc:AlternateContent>
          </a:graphicData>
        </a:graphic>
      </p:graphicFrame>
      <p:sp>
        <p:nvSpPr>
          <p:cNvPr id="8" name="Téglalap 7"/>
          <p:cNvSpPr/>
          <p:nvPr/>
        </p:nvSpPr>
        <p:spPr>
          <a:xfrm>
            <a:off x="25707" y="4679767"/>
            <a:ext cx="5472120" cy="2092881"/>
          </a:xfrm>
          <a:prstGeom prst="rect">
            <a:avLst/>
          </a:prstGeom>
        </p:spPr>
        <p:txBody>
          <a:bodyPr wrap="square">
            <a:spAutoFit/>
          </a:bodyPr>
          <a:lstStyle/>
          <a:p>
            <a:pPr marL="342900" indent="-342900">
              <a:spcAft>
                <a:spcPts val="600"/>
              </a:spcAft>
              <a:buClr>
                <a:srgbClr val="C00000"/>
              </a:buClr>
              <a:buFont typeface="Wingdings" panose="05000000000000000000" pitchFamily="2" charset="2"/>
              <a:buChar char="§"/>
            </a:pPr>
            <a:r>
              <a:rPr lang="en-US" sz="2000" b="1" dirty="0" smtClean="0"/>
              <a:t>Large interaction length </a:t>
            </a:r>
            <a:r>
              <a:rPr lang="en-US" sz="2000" dirty="0" smtClean="0"/>
              <a:t>for THz generation compensates for smaller nonlinear coefficient</a:t>
            </a:r>
          </a:p>
          <a:p>
            <a:pPr marL="342900" indent="-342900">
              <a:spcAft>
                <a:spcPts val="600"/>
              </a:spcAft>
              <a:buClr>
                <a:srgbClr val="C00000"/>
              </a:buClr>
              <a:buFont typeface="Wingdings" panose="05000000000000000000" pitchFamily="2" charset="2"/>
              <a:buChar char="§"/>
            </a:pPr>
            <a:r>
              <a:rPr lang="en-US" sz="2000" dirty="0" smtClean="0"/>
              <a:t>More </a:t>
            </a:r>
            <a:r>
              <a:rPr lang="en-US" sz="2000" b="1" dirty="0" smtClean="0"/>
              <a:t>uniform crystal length </a:t>
            </a:r>
            <a:r>
              <a:rPr lang="en-US" sz="2000" dirty="0" smtClean="0"/>
              <a:t>across the pumped area</a:t>
            </a:r>
          </a:p>
          <a:p>
            <a:pPr marL="342900" indent="-342900">
              <a:spcAft>
                <a:spcPts val="600"/>
              </a:spcAft>
              <a:buClr>
                <a:srgbClr val="C00000"/>
              </a:buClr>
              <a:buFont typeface="Wingdings" panose="05000000000000000000" pitchFamily="2" charset="2"/>
              <a:buChar char="§"/>
            </a:pPr>
            <a:r>
              <a:rPr lang="en-US" sz="2000" dirty="0" smtClean="0">
                <a:solidFill>
                  <a:srgbClr val="FF0000"/>
                </a:solidFill>
              </a:rPr>
              <a:t>Advantageous for the implementation of a </a:t>
            </a:r>
            <a:r>
              <a:rPr lang="en-US" sz="2000" b="1" dirty="0" smtClean="0">
                <a:solidFill>
                  <a:srgbClr val="FF0000"/>
                </a:solidFill>
              </a:rPr>
              <a:t>contact grating</a:t>
            </a:r>
            <a:endParaRPr lang="en-US" sz="2000" b="1" dirty="0">
              <a:solidFill>
                <a:srgbClr val="FF0000"/>
              </a:solidFill>
            </a:endParaRPr>
          </a:p>
        </p:txBody>
      </p:sp>
      <p:sp>
        <p:nvSpPr>
          <p:cNvPr id="11" name="Téglalap 10"/>
          <p:cNvSpPr/>
          <p:nvPr/>
        </p:nvSpPr>
        <p:spPr>
          <a:xfrm>
            <a:off x="2310093" y="1423554"/>
            <a:ext cx="1997958" cy="646331"/>
          </a:xfrm>
          <a:prstGeom prst="rect">
            <a:avLst/>
          </a:prstGeom>
        </p:spPr>
        <p:txBody>
          <a:bodyPr wrap="square">
            <a:spAutoFit/>
          </a:bodyPr>
          <a:lstStyle/>
          <a:p>
            <a:pPr>
              <a:spcAft>
                <a:spcPts val="600"/>
              </a:spcAft>
              <a:buClr>
                <a:srgbClr val="C00000"/>
              </a:buClr>
            </a:pPr>
            <a:r>
              <a:rPr lang="hu-HU" b="1" dirty="0" smtClean="0">
                <a:solidFill>
                  <a:srgbClr val="FF0000"/>
                </a:solidFill>
              </a:rPr>
              <a:t>ZnTe </a:t>
            </a:r>
            <a:r>
              <a:rPr lang="hu-HU" b="1" dirty="0" err="1" smtClean="0">
                <a:solidFill>
                  <a:srgbClr val="FF0000"/>
                </a:solidFill>
              </a:rPr>
              <a:t>contact-grating</a:t>
            </a:r>
            <a:r>
              <a:rPr lang="hu-HU" b="1" dirty="0" smtClean="0">
                <a:solidFill>
                  <a:srgbClr val="FF0000"/>
                </a:solidFill>
              </a:rPr>
              <a:t> THz </a:t>
            </a:r>
            <a:r>
              <a:rPr lang="hu-HU" b="1" dirty="0" err="1" smtClean="0">
                <a:solidFill>
                  <a:srgbClr val="FF0000"/>
                </a:solidFill>
              </a:rPr>
              <a:t>source</a:t>
            </a:r>
            <a:endParaRPr lang="hu-HU" b="1" dirty="0">
              <a:solidFill>
                <a:srgbClr val="FF0000"/>
              </a:solidFill>
            </a:endParaRPr>
          </a:p>
        </p:txBody>
      </p:sp>
      <p:sp>
        <p:nvSpPr>
          <p:cNvPr id="12"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3" name="Szövegdoboz 2"/>
          <p:cNvSpPr txBox="1"/>
          <p:nvPr/>
        </p:nvSpPr>
        <p:spPr>
          <a:xfrm>
            <a:off x="1421580" y="142650"/>
            <a:ext cx="6750900" cy="523220"/>
          </a:xfrm>
          <a:prstGeom prst="rect">
            <a:avLst/>
          </a:prstGeom>
          <a:noFill/>
        </p:spPr>
        <p:txBody>
          <a:bodyPr wrap="square" rtlCol="0">
            <a:spAutoFit/>
          </a:bodyPr>
          <a:lstStyle/>
          <a:p>
            <a:r>
              <a:rPr lang="en-US" sz="2800" dirty="0" smtClean="0">
                <a:solidFill>
                  <a:srgbClr val="0000FF"/>
                </a:solidFill>
              </a:rPr>
              <a:t>Tilted-pulse-front pumping semiconductors</a:t>
            </a:r>
            <a:endParaRPr lang="en-US" sz="2800" dirty="0">
              <a:solidFill>
                <a:srgbClr val="0000FF"/>
              </a:solidFill>
            </a:endParaRPr>
          </a:p>
        </p:txBody>
      </p:sp>
      <p:sp>
        <p:nvSpPr>
          <p:cNvPr id="13" name="Dia számának helye 2"/>
          <p:cNvSpPr txBox="1">
            <a:spLocks/>
          </p:cNvSpPr>
          <p:nvPr/>
        </p:nvSpPr>
        <p:spPr bwMode="auto">
          <a:xfrm>
            <a:off x="6963473" y="651827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12</a:t>
            </a:r>
          </a:p>
        </p:txBody>
      </p:sp>
    </p:spTree>
    <p:extLst>
      <p:ext uri="{BB962C8B-B14F-4D97-AF65-F5344CB8AC3E}">
        <p14:creationId xmlns:p14="http://schemas.microsoft.com/office/powerpoint/2010/main" val="11738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um 1"/>
          <p:cNvGraphicFramePr>
            <a:graphicFrameLocks noChangeAspect="1"/>
          </p:cNvGraphicFramePr>
          <p:nvPr>
            <p:extLst>
              <p:ext uri="{D42A27DB-BD31-4B8C-83A1-F6EECF244321}">
                <p14:modId xmlns:p14="http://schemas.microsoft.com/office/powerpoint/2010/main" val="3364366745"/>
              </p:ext>
            </p:extLst>
          </p:nvPr>
        </p:nvGraphicFramePr>
        <p:xfrm>
          <a:off x="1754238" y="723824"/>
          <a:ext cx="5518122" cy="5315524"/>
        </p:xfrm>
        <a:graphic>
          <a:graphicData uri="http://schemas.openxmlformats.org/presentationml/2006/ole">
            <mc:AlternateContent xmlns:mc="http://schemas.openxmlformats.org/markup-compatibility/2006">
              <mc:Choice xmlns:v="urn:schemas-microsoft-com:vml" Requires="v">
                <p:oleObj spid="_x0000_s107790" name="Graph" r:id="rId4" imgW="3285720" imgH="3166200" progId="Origin50.Graph">
                  <p:embed/>
                </p:oleObj>
              </mc:Choice>
              <mc:Fallback>
                <p:oleObj name="Graph" r:id="rId4" imgW="3285720" imgH="3166200" progId="Origin50.Graph">
                  <p:embed/>
                  <p:pic>
                    <p:nvPicPr>
                      <p:cNvPr id="0" name=""/>
                      <p:cNvPicPr/>
                      <p:nvPr/>
                    </p:nvPicPr>
                    <p:blipFill>
                      <a:blip r:embed="rId5"/>
                      <a:stretch>
                        <a:fillRect/>
                      </a:stretch>
                    </p:blipFill>
                    <p:spPr>
                      <a:xfrm>
                        <a:off x="1754238" y="723824"/>
                        <a:ext cx="5518122" cy="5315524"/>
                      </a:xfrm>
                      <a:prstGeom prst="rect">
                        <a:avLst/>
                      </a:prstGeom>
                    </p:spPr>
                  </p:pic>
                </p:oleObj>
              </mc:Fallback>
            </mc:AlternateContent>
          </a:graphicData>
        </a:graphic>
      </p:graphicFrame>
      <p:cxnSp>
        <p:nvCxnSpPr>
          <p:cNvPr id="5" name="Egyenes összekötő nyíllal 4"/>
          <p:cNvCxnSpPr/>
          <p:nvPr/>
        </p:nvCxnSpPr>
        <p:spPr>
          <a:xfrm>
            <a:off x="3870954" y="3689986"/>
            <a:ext cx="0" cy="93345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18612" y="0"/>
            <a:ext cx="9162612" cy="818652"/>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3" name="Szövegdoboz 2"/>
          <p:cNvSpPr txBox="1"/>
          <p:nvPr/>
        </p:nvSpPr>
        <p:spPr>
          <a:xfrm>
            <a:off x="37224" y="0"/>
            <a:ext cx="9125388" cy="892552"/>
          </a:xfrm>
          <a:prstGeom prst="rect">
            <a:avLst/>
          </a:prstGeom>
          <a:noFill/>
        </p:spPr>
        <p:txBody>
          <a:bodyPr wrap="square" rtlCol="0">
            <a:spAutoFit/>
          </a:bodyPr>
          <a:lstStyle/>
          <a:p>
            <a:r>
              <a:rPr lang="en-US" sz="2800" dirty="0" err="1">
                <a:solidFill>
                  <a:srgbClr val="0000FF"/>
                </a:solidFill>
              </a:rPr>
              <a:t>ZnTe</a:t>
            </a:r>
            <a:r>
              <a:rPr lang="en-US" sz="2800" dirty="0">
                <a:solidFill>
                  <a:srgbClr val="0000FF"/>
                </a:solidFill>
              </a:rPr>
              <a:t> pumped at </a:t>
            </a:r>
            <a:r>
              <a:rPr lang="hu-HU" sz="2800" dirty="0">
                <a:solidFill>
                  <a:srgbClr val="0000FF"/>
                </a:solidFill>
              </a:rPr>
              <a:t>1.7 </a:t>
            </a:r>
            <a:r>
              <a:rPr lang="hu-HU" sz="2800" dirty="0">
                <a:solidFill>
                  <a:srgbClr val="0000FF"/>
                </a:solidFill>
                <a:latin typeface="Symbol" panose="05050102010706020507" pitchFamily="18" charset="2"/>
              </a:rPr>
              <a:t>m</a:t>
            </a:r>
            <a:r>
              <a:rPr lang="hu-HU" sz="2800" dirty="0">
                <a:solidFill>
                  <a:srgbClr val="0000FF"/>
                </a:solidFill>
              </a:rPr>
              <a:t>m </a:t>
            </a:r>
            <a:r>
              <a:rPr lang="en-US" sz="2800" dirty="0">
                <a:solidFill>
                  <a:srgbClr val="0000FF"/>
                </a:solidFill>
              </a:rPr>
              <a:t>wavelength</a:t>
            </a:r>
            <a:r>
              <a:rPr lang="hu-HU" sz="2800" dirty="0">
                <a:solidFill>
                  <a:srgbClr val="0000FF"/>
                </a:solidFill>
              </a:rPr>
              <a:t>,</a:t>
            </a:r>
            <a:r>
              <a:rPr lang="en-US" sz="2800" dirty="0">
                <a:solidFill>
                  <a:srgbClr val="0000FF"/>
                </a:solidFill>
              </a:rPr>
              <a:t> excluding </a:t>
            </a:r>
            <a:r>
              <a:rPr lang="hu-HU" sz="2800" dirty="0" err="1" smtClean="0">
                <a:solidFill>
                  <a:srgbClr val="0000FF"/>
                </a:solidFill>
              </a:rPr>
              <a:t>both</a:t>
            </a:r>
            <a:r>
              <a:rPr lang="hu-HU" sz="2800" dirty="0" smtClean="0">
                <a:solidFill>
                  <a:srgbClr val="0000FF"/>
                </a:solidFill>
              </a:rPr>
              <a:t> </a:t>
            </a:r>
            <a:r>
              <a:rPr lang="en-US" sz="2800" dirty="0" smtClean="0">
                <a:solidFill>
                  <a:srgbClr val="0000FF"/>
                </a:solidFill>
              </a:rPr>
              <a:t>2 </a:t>
            </a:r>
            <a:r>
              <a:rPr lang="en-US" sz="2800" dirty="0">
                <a:solidFill>
                  <a:srgbClr val="0000FF"/>
                </a:solidFill>
              </a:rPr>
              <a:t>or 3 PA</a:t>
            </a:r>
          </a:p>
          <a:p>
            <a:pPr algn="ctr"/>
            <a:r>
              <a:rPr lang="en-US" sz="2400" dirty="0" smtClean="0">
                <a:solidFill>
                  <a:srgbClr val="C00000"/>
                </a:solidFill>
              </a:rPr>
              <a:t>Semiconductor TPFP THz sources compared to LN ones</a:t>
            </a:r>
            <a:endParaRPr lang="en-US" sz="2400" dirty="0">
              <a:solidFill>
                <a:srgbClr val="C00000"/>
              </a:solidFill>
            </a:endParaRPr>
          </a:p>
        </p:txBody>
      </p:sp>
      <p:sp>
        <p:nvSpPr>
          <p:cNvPr id="4" name="Téglalap 3"/>
          <p:cNvSpPr/>
          <p:nvPr/>
        </p:nvSpPr>
        <p:spPr>
          <a:xfrm>
            <a:off x="-18613" y="5926126"/>
            <a:ext cx="9181225" cy="923330"/>
          </a:xfrm>
          <a:prstGeom prst="rect">
            <a:avLst/>
          </a:prstGeom>
        </p:spPr>
        <p:txBody>
          <a:bodyPr wrap="square">
            <a:spAutoFit/>
          </a:bodyPr>
          <a:lstStyle/>
          <a:p>
            <a:pPr>
              <a:tabLst>
                <a:tab pos="1612900" algn="l"/>
              </a:tabLst>
            </a:pPr>
            <a:r>
              <a:rPr lang="hu-HU" dirty="0" smtClean="0">
                <a:solidFill>
                  <a:srgbClr val="008000"/>
                </a:solidFill>
              </a:rPr>
              <a:t>C</a:t>
            </a:r>
            <a:r>
              <a:rPr lang="en-US" dirty="0" err="1" smtClean="0">
                <a:solidFill>
                  <a:srgbClr val="008000"/>
                </a:solidFill>
              </a:rPr>
              <a:t>omparison</a:t>
            </a:r>
            <a:r>
              <a:rPr lang="hu-HU" dirty="0" smtClean="0">
                <a:solidFill>
                  <a:srgbClr val="008000"/>
                </a:solidFill>
              </a:rPr>
              <a:t> </a:t>
            </a:r>
            <a:r>
              <a:rPr lang="hu-HU" dirty="0" err="1" smtClean="0">
                <a:solidFill>
                  <a:srgbClr val="008000"/>
                </a:solidFill>
              </a:rPr>
              <a:t>semiconductor</a:t>
            </a:r>
            <a:r>
              <a:rPr lang="hu-HU" dirty="0" smtClean="0">
                <a:solidFill>
                  <a:srgbClr val="008000"/>
                </a:solidFill>
              </a:rPr>
              <a:t> </a:t>
            </a:r>
            <a:r>
              <a:rPr lang="hu-HU" dirty="0" err="1" smtClean="0">
                <a:solidFill>
                  <a:srgbClr val="008000"/>
                </a:solidFill>
              </a:rPr>
              <a:t>THz</a:t>
            </a:r>
            <a:r>
              <a:rPr lang="hu-HU" dirty="0" smtClean="0">
                <a:solidFill>
                  <a:srgbClr val="008000"/>
                </a:solidFill>
              </a:rPr>
              <a:t> </a:t>
            </a:r>
            <a:r>
              <a:rPr lang="hu-HU" dirty="0" err="1" smtClean="0">
                <a:solidFill>
                  <a:srgbClr val="008000"/>
                </a:solidFill>
              </a:rPr>
              <a:t>sources</a:t>
            </a:r>
            <a:r>
              <a:rPr lang="en-US" dirty="0" smtClean="0">
                <a:solidFill>
                  <a:srgbClr val="008000"/>
                </a:solidFill>
              </a:rPr>
              <a:t>:</a:t>
            </a:r>
            <a:r>
              <a:rPr lang="en-US" dirty="0"/>
              <a:t>	</a:t>
            </a:r>
          </a:p>
          <a:p>
            <a:pPr marL="285750" indent="-285750">
              <a:buFont typeface="Arial" panose="020B0604020202020204" pitchFamily="34" charset="0"/>
              <a:buChar char="•"/>
            </a:pPr>
            <a:r>
              <a:rPr lang="en-US" dirty="0" err="1"/>
              <a:t>ZnTe</a:t>
            </a:r>
            <a:r>
              <a:rPr lang="en-US" dirty="0"/>
              <a:t>: </a:t>
            </a:r>
            <a:r>
              <a:rPr lang="en-US" dirty="0">
                <a:solidFill>
                  <a:srgbClr val="FF0000"/>
                </a:solidFill>
              </a:rPr>
              <a:t>η = </a:t>
            </a:r>
            <a:r>
              <a:rPr lang="en-US" dirty="0" smtClean="0">
                <a:solidFill>
                  <a:srgbClr val="FF0000"/>
                </a:solidFill>
              </a:rPr>
              <a:t>3.1x10</a:t>
            </a:r>
            <a:r>
              <a:rPr lang="en-US" baseline="30000" dirty="0" smtClean="0">
                <a:solidFill>
                  <a:srgbClr val="FF0000"/>
                </a:solidFill>
              </a:rPr>
              <a:t>-</a:t>
            </a:r>
            <a:r>
              <a:rPr lang="hu-HU" baseline="30000" dirty="0" smtClean="0">
                <a:solidFill>
                  <a:srgbClr val="FF0000"/>
                </a:solidFill>
              </a:rPr>
              <a:t>3</a:t>
            </a:r>
            <a:r>
              <a:rPr lang="en-US" baseline="30000" dirty="0" smtClean="0">
                <a:solidFill>
                  <a:srgbClr val="FF0000"/>
                </a:solidFill>
              </a:rPr>
              <a:t> </a:t>
            </a:r>
            <a:r>
              <a:rPr lang="en-US" dirty="0" smtClean="0">
                <a:solidFill>
                  <a:srgbClr val="FF0000"/>
                </a:solidFill>
              </a:rPr>
              <a:t> </a:t>
            </a:r>
            <a:r>
              <a:rPr lang="hu-HU" dirty="0" smtClean="0">
                <a:solidFill>
                  <a:srgbClr val="FF0000"/>
                </a:solidFill>
              </a:rPr>
              <a:t>% </a:t>
            </a:r>
            <a:r>
              <a:rPr lang="en-US" dirty="0" smtClean="0"/>
              <a:t>with </a:t>
            </a:r>
            <a:r>
              <a:rPr lang="en-US" dirty="0"/>
              <a:t>48 </a:t>
            </a:r>
            <a:r>
              <a:rPr lang="en-US" dirty="0" err="1"/>
              <a:t>mJ</a:t>
            </a:r>
            <a:r>
              <a:rPr lang="en-US" dirty="0"/>
              <a:t> pump @ 0.8 µm </a:t>
            </a:r>
            <a:r>
              <a:rPr lang="hu-HU" dirty="0" smtClean="0">
                <a:solidFill>
                  <a:srgbClr val="0070C0"/>
                </a:solidFill>
              </a:rPr>
              <a:t>(2PA)</a:t>
            </a:r>
            <a:r>
              <a:rPr lang="hu-HU" dirty="0" smtClean="0"/>
              <a:t> </a:t>
            </a:r>
            <a:r>
              <a:rPr lang="en-US" dirty="0" smtClean="0"/>
              <a:t>(Blanchard </a:t>
            </a:r>
            <a:r>
              <a:rPr lang="en-US" dirty="0"/>
              <a:t>et al., Opt. Express, 2007)</a:t>
            </a:r>
          </a:p>
          <a:p>
            <a:pPr marL="285750" indent="-285750">
              <a:buFont typeface="Arial" panose="020B0604020202020204" pitchFamily="34" charset="0"/>
              <a:buChar char="•"/>
            </a:pPr>
            <a:r>
              <a:rPr lang="en-US" dirty="0"/>
              <a:t>GaAs: </a:t>
            </a:r>
            <a:r>
              <a:rPr lang="en-US" dirty="0">
                <a:solidFill>
                  <a:srgbClr val="FF0000"/>
                </a:solidFill>
              </a:rPr>
              <a:t>η = </a:t>
            </a:r>
            <a:r>
              <a:rPr lang="hu-HU" dirty="0" smtClean="0">
                <a:solidFill>
                  <a:srgbClr val="FF0000"/>
                </a:solidFill>
              </a:rPr>
              <a:t>0.0</a:t>
            </a:r>
            <a:r>
              <a:rPr lang="en-US" dirty="0" smtClean="0">
                <a:solidFill>
                  <a:srgbClr val="FF0000"/>
                </a:solidFill>
              </a:rPr>
              <a:t>5</a:t>
            </a:r>
            <a:r>
              <a:rPr lang="hu-HU" dirty="0" smtClean="0">
                <a:solidFill>
                  <a:srgbClr val="FF0000"/>
                </a:solidFill>
              </a:rPr>
              <a:t> %</a:t>
            </a:r>
            <a:r>
              <a:rPr lang="en-US" dirty="0" smtClean="0">
                <a:solidFill>
                  <a:srgbClr val="FF0000"/>
                </a:solidFill>
              </a:rPr>
              <a:t> </a:t>
            </a:r>
            <a:r>
              <a:rPr lang="en-US" dirty="0"/>
              <a:t>with 1.44 </a:t>
            </a:r>
            <a:r>
              <a:rPr lang="en-US" dirty="0" err="1"/>
              <a:t>mJ</a:t>
            </a:r>
            <a:r>
              <a:rPr lang="en-US" dirty="0"/>
              <a:t> pump @1.8 µm </a:t>
            </a:r>
            <a:r>
              <a:rPr lang="hu-HU" dirty="0" smtClean="0">
                <a:solidFill>
                  <a:srgbClr val="0070C0"/>
                </a:solidFill>
              </a:rPr>
              <a:t>(3PA)</a:t>
            </a:r>
            <a:r>
              <a:rPr lang="hu-HU" dirty="0" smtClean="0"/>
              <a:t> </a:t>
            </a:r>
            <a:r>
              <a:rPr lang="en-US" dirty="0" smtClean="0"/>
              <a:t>(Blanchard </a:t>
            </a:r>
            <a:r>
              <a:rPr lang="en-US" dirty="0"/>
              <a:t>et al., Appl. Phys. Lett., 2014)</a:t>
            </a:r>
          </a:p>
        </p:txBody>
      </p:sp>
      <p:sp>
        <p:nvSpPr>
          <p:cNvPr id="7" name="Szövegdoboz 6"/>
          <p:cNvSpPr txBox="1"/>
          <p:nvPr/>
        </p:nvSpPr>
        <p:spPr>
          <a:xfrm>
            <a:off x="5226462" y="892551"/>
            <a:ext cx="3846137" cy="646331"/>
          </a:xfrm>
          <a:prstGeom prst="rect">
            <a:avLst/>
          </a:prstGeom>
          <a:noFill/>
        </p:spPr>
        <p:txBody>
          <a:bodyPr wrap="square" rtlCol="0">
            <a:spAutoFit/>
          </a:bodyPr>
          <a:lstStyle/>
          <a:p>
            <a:r>
              <a:rPr lang="hu-HU" dirty="0" err="1" smtClean="0">
                <a:solidFill>
                  <a:srgbClr val="0000FF"/>
                </a:solidFill>
              </a:rPr>
              <a:t>Pumping</a:t>
            </a:r>
            <a:r>
              <a:rPr lang="hu-HU" dirty="0" smtClean="0">
                <a:solidFill>
                  <a:srgbClr val="0000FF"/>
                </a:solidFill>
              </a:rPr>
              <a:t> </a:t>
            </a:r>
            <a:r>
              <a:rPr lang="hu-HU" dirty="0" err="1" smtClean="0">
                <a:solidFill>
                  <a:srgbClr val="0000FF"/>
                </a:solidFill>
              </a:rPr>
              <a:t>at</a:t>
            </a:r>
            <a:r>
              <a:rPr lang="hu-HU" dirty="0" smtClean="0">
                <a:solidFill>
                  <a:srgbClr val="0000FF"/>
                </a:solidFill>
              </a:rPr>
              <a:t> 1.7 </a:t>
            </a:r>
            <a:r>
              <a:rPr lang="hu-HU" dirty="0" smtClean="0">
                <a:solidFill>
                  <a:srgbClr val="0000FF"/>
                </a:solidFill>
                <a:latin typeface="Symbol" panose="05050102010706020507" pitchFamily="18" charset="2"/>
              </a:rPr>
              <a:t>m</a:t>
            </a:r>
            <a:r>
              <a:rPr lang="hu-HU" dirty="0" smtClean="0">
                <a:solidFill>
                  <a:srgbClr val="0000FF"/>
                </a:solidFill>
              </a:rPr>
              <a:t>m </a:t>
            </a:r>
            <a:r>
              <a:rPr lang="hu-HU" dirty="0" err="1" smtClean="0">
                <a:solidFill>
                  <a:srgbClr val="0000FF"/>
                </a:solidFill>
              </a:rPr>
              <a:t>with</a:t>
            </a:r>
            <a:r>
              <a:rPr lang="hu-HU" dirty="0" smtClean="0">
                <a:solidFill>
                  <a:srgbClr val="0000FF"/>
                </a:solidFill>
              </a:rPr>
              <a:t> 2.7 </a:t>
            </a:r>
            <a:r>
              <a:rPr lang="hu-HU" dirty="0" err="1" smtClean="0">
                <a:solidFill>
                  <a:srgbClr val="0000FF"/>
                </a:solidFill>
              </a:rPr>
              <a:t>mJ</a:t>
            </a:r>
            <a:r>
              <a:rPr lang="hu-HU" dirty="0" smtClean="0">
                <a:solidFill>
                  <a:srgbClr val="0000FF"/>
                </a:solidFill>
              </a:rPr>
              <a:t>, 140 </a:t>
            </a:r>
            <a:r>
              <a:rPr lang="hu-HU" dirty="0" err="1" smtClean="0">
                <a:solidFill>
                  <a:srgbClr val="0000FF"/>
                </a:solidFill>
              </a:rPr>
              <a:t>fs</a:t>
            </a:r>
            <a:endParaRPr lang="hu-HU" dirty="0" smtClean="0">
              <a:solidFill>
                <a:srgbClr val="0000FF"/>
              </a:solidFill>
            </a:endParaRPr>
          </a:p>
          <a:p>
            <a:r>
              <a:rPr lang="hu-HU" dirty="0" err="1" smtClean="0">
                <a:solidFill>
                  <a:srgbClr val="0000FF"/>
                </a:solidFill>
              </a:rPr>
              <a:t>E</a:t>
            </a:r>
            <a:r>
              <a:rPr lang="hu-HU" baseline="-25000" dirty="0" err="1" smtClean="0">
                <a:solidFill>
                  <a:srgbClr val="0000FF"/>
                </a:solidFill>
              </a:rPr>
              <a:t>THz</a:t>
            </a:r>
            <a:r>
              <a:rPr lang="hu-HU" dirty="0" smtClean="0">
                <a:solidFill>
                  <a:srgbClr val="0000FF"/>
                </a:solidFill>
              </a:rPr>
              <a:t>= 14 </a:t>
            </a:r>
            <a:r>
              <a:rPr lang="hu-HU" dirty="0" err="1" smtClean="0">
                <a:solidFill>
                  <a:srgbClr val="0000FF"/>
                </a:solidFill>
                <a:latin typeface="Symbol" panose="05050102010706020507" pitchFamily="18" charset="2"/>
              </a:rPr>
              <a:t>m</a:t>
            </a:r>
            <a:r>
              <a:rPr lang="hu-HU" dirty="0" err="1" smtClean="0">
                <a:solidFill>
                  <a:srgbClr val="0000FF"/>
                </a:solidFill>
              </a:rPr>
              <a:t>J</a:t>
            </a:r>
            <a:r>
              <a:rPr lang="hu-HU" dirty="0" smtClean="0">
                <a:solidFill>
                  <a:srgbClr val="0000FF"/>
                </a:solidFill>
              </a:rPr>
              <a:t>, </a:t>
            </a:r>
            <a:r>
              <a:rPr lang="hu-HU" dirty="0" smtClean="0">
                <a:solidFill>
                  <a:srgbClr val="FF0000"/>
                </a:solidFill>
                <a:latin typeface="Symbol" panose="05050102010706020507" pitchFamily="18" charset="2"/>
              </a:rPr>
              <a:t>h</a:t>
            </a:r>
            <a:r>
              <a:rPr lang="hu-HU" dirty="0" smtClean="0">
                <a:solidFill>
                  <a:srgbClr val="FF0000"/>
                </a:solidFill>
              </a:rPr>
              <a:t>=0.7 %</a:t>
            </a:r>
            <a:endParaRPr lang="hu-HU" dirty="0">
              <a:solidFill>
                <a:srgbClr val="FF0000"/>
              </a:solidFill>
            </a:endParaRPr>
          </a:p>
        </p:txBody>
      </p:sp>
      <p:sp>
        <p:nvSpPr>
          <p:cNvPr id="8" name="Dia számának helye 2"/>
          <p:cNvSpPr txBox="1">
            <a:spLocks/>
          </p:cNvSpPr>
          <p:nvPr/>
        </p:nvSpPr>
        <p:spPr bwMode="auto">
          <a:xfrm>
            <a:off x="6863711" y="5805191"/>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13</a:t>
            </a:r>
          </a:p>
        </p:txBody>
      </p:sp>
    </p:spTree>
    <p:extLst>
      <p:ext uri="{BB962C8B-B14F-4D97-AF65-F5344CB8AC3E}">
        <p14:creationId xmlns:p14="http://schemas.microsoft.com/office/powerpoint/2010/main" val="853810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rot="7648465" flipH="1">
            <a:off x="3660606" y="1307881"/>
            <a:ext cx="650170" cy="7061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6200000" flipH="1" flipV="1">
            <a:off x="2866738" y="1190637"/>
            <a:ext cx="457200" cy="1539283"/>
          </a:xfrm>
          <a:prstGeom prst="trapezoid">
            <a:avLst>
              <a:gd name="adj" fmla="val 46528"/>
            </a:avLst>
          </a:prstGeom>
          <a:solidFill>
            <a:schemeClr val="accent6"/>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 name="Trapezoid 8"/>
          <p:cNvSpPr/>
          <p:nvPr/>
        </p:nvSpPr>
        <p:spPr>
          <a:xfrm rot="16200000" flipH="1">
            <a:off x="1263912" y="1171367"/>
            <a:ext cx="457200" cy="1577823"/>
          </a:xfrm>
          <a:prstGeom prst="trapezoid">
            <a:avLst>
              <a:gd name="adj" fmla="val 41667"/>
            </a:avLst>
          </a:prstGeom>
          <a:solidFill>
            <a:schemeClr val="accent6"/>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8" name="Straight Connector 7"/>
          <p:cNvCxnSpPr>
            <a:endCxn id="9" idx="0"/>
          </p:cNvCxnSpPr>
          <p:nvPr/>
        </p:nvCxnSpPr>
        <p:spPr>
          <a:xfrm flipH="1">
            <a:off x="703600" y="1122127"/>
            <a:ext cx="1354160" cy="838152"/>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rot="6655683" flipH="1">
            <a:off x="69427" y="1822155"/>
            <a:ext cx="1125504" cy="228618"/>
          </a:xfrm>
          <a:custGeom>
            <a:avLst/>
            <a:gdLst>
              <a:gd name="connsiteX0" fmla="*/ 1125504 w 1125504"/>
              <a:gd name="connsiteY0" fmla="*/ 0 h 228618"/>
              <a:gd name="connsiteX1" fmla="*/ 1125504 w 1125504"/>
              <a:gd name="connsiteY1" fmla="*/ 228618 h 228618"/>
              <a:gd name="connsiteX2" fmla="*/ 0 w 1125504"/>
              <a:gd name="connsiteY2" fmla="*/ 228618 h 228618"/>
              <a:gd name="connsiteX3" fmla="*/ 0 w 1125504"/>
              <a:gd name="connsiteY3" fmla="*/ 0 h 228618"/>
              <a:gd name="connsiteX4" fmla="*/ 51789 w 1125504"/>
              <a:gd name="connsiteY4" fmla="*/ 0 h 228618"/>
              <a:gd name="connsiteX5" fmla="*/ 51789 w 1125504"/>
              <a:gd name="connsiteY5" fmla="*/ 32226 h 228618"/>
              <a:gd name="connsiteX6" fmla="*/ 100035 w 1125504"/>
              <a:gd name="connsiteY6" fmla="*/ 32226 h 228618"/>
              <a:gd name="connsiteX7" fmla="*/ 100035 w 1125504"/>
              <a:gd name="connsiteY7" fmla="*/ 0 h 228618"/>
              <a:gd name="connsiteX8" fmla="*/ 149355 w 1125504"/>
              <a:gd name="connsiteY8" fmla="*/ 0 h 228618"/>
              <a:gd name="connsiteX9" fmla="*/ 149355 w 1125504"/>
              <a:gd name="connsiteY9" fmla="*/ 32226 h 228618"/>
              <a:gd name="connsiteX10" fmla="*/ 197601 w 1125504"/>
              <a:gd name="connsiteY10" fmla="*/ 32226 h 228618"/>
              <a:gd name="connsiteX11" fmla="*/ 197601 w 1125504"/>
              <a:gd name="connsiteY11" fmla="*/ 0 h 228618"/>
              <a:gd name="connsiteX12" fmla="*/ 246924 w 1125504"/>
              <a:gd name="connsiteY12" fmla="*/ 0 h 228618"/>
              <a:gd name="connsiteX13" fmla="*/ 246924 w 1125504"/>
              <a:gd name="connsiteY13" fmla="*/ 32226 h 228618"/>
              <a:gd name="connsiteX14" fmla="*/ 295170 w 1125504"/>
              <a:gd name="connsiteY14" fmla="*/ 32226 h 228618"/>
              <a:gd name="connsiteX15" fmla="*/ 295170 w 1125504"/>
              <a:gd name="connsiteY15" fmla="*/ 0 h 228618"/>
              <a:gd name="connsiteX16" fmla="*/ 344493 w 1125504"/>
              <a:gd name="connsiteY16" fmla="*/ 0 h 228618"/>
              <a:gd name="connsiteX17" fmla="*/ 344493 w 1125504"/>
              <a:gd name="connsiteY17" fmla="*/ 32226 h 228618"/>
              <a:gd name="connsiteX18" fmla="*/ 392739 w 1125504"/>
              <a:gd name="connsiteY18" fmla="*/ 32226 h 228618"/>
              <a:gd name="connsiteX19" fmla="*/ 392739 w 1125504"/>
              <a:gd name="connsiteY19" fmla="*/ 0 h 228618"/>
              <a:gd name="connsiteX20" fmla="*/ 442062 w 1125504"/>
              <a:gd name="connsiteY20" fmla="*/ 0 h 228618"/>
              <a:gd name="connsiteX21" fmla="*/ 442062 w 1125504"/>
              <a:gd name="connsiteY21" fmla="*/ 32226 h 228618"/>
              <a:gd name="connsiteX22" fmla="*/ 490308 w 1125504"/>
              <a:gd name="connsiteY22" fmla="*/ 32226 h 228618"/>
              <a:gd name="connsiteX23" fmla="*/ 490308 w 1125504"/>
              <a:gd name="connsiteY23" fmla="*/ 0 h 228618"/>
              <a:gd name="connsiteX24" fmla="*/ 539631 w 1125504"/>
              <a:gd name="connsiteY24" fmla="*/ 0 h 228618"/>
              <a:gd name="connsiteX25" fmla="*/ 539631 w 1125504"/>
              <a:gd name="connsiteY25" fmla="*/ 32226 h 228618"/>
              <a:gd name="connsiteX26" fmla="*/ 587877 w 1125504"/>
              <a:gd name="connsiteY26" fmla="*/ 32226 h 228618"/>
              <a:gd name="connsiteX27" fmla="*/ 587877 w 1125504"/>
              <a:gd name="connsiteY27" fmla="*/ 0 h 228618"/>
              <a:gd name="connsiteX28" fmla="*/ 637200 w 1125504"/>
              <a:gd name="connsiteY28" fmla="*/ 0 h 228618"/>
              <a:gd name="connsiteX29" fmla="*/ 637200 w 1125504"/>
              <a:gd name="connsiteY29" fmla="*/ 32226 h 228618"/>
              <a:gd name="connsiteX30" fmla="*/ 685446 w 1125504"/>
              <a:gd name="connsiteY30" fmla="*/ 32226 h 228618"/>
              <a:gd name="connsiteX31" fmla="*/ 685446 w 1125504"/>
              <a:gd name="connsiteY31" fmla="*/ 0 h 228618"/>
              <a:gd name="connsiteX32" fmla="*/ 734769 w 1125504"/>
              <a:gd name="connsiteY32" fmla="*/ 0 h 228618"/>
              <a:gd name="connsiteX33" fmla="*/ 734769 w 1125504"/>
              <a:gd name="connsiteY33" fmla="*/ 32226 h 228618"/>
              <a:gd name="connsiteX34" fmla="*/ 783015 w 1125504"/>
              <a:gd name="connsiteY34" fmla="*/ 32226 h 228618"/>
              <a:gd name="connsiteX35" fmla="*/ 783015 w 1125504"/>
              <a:gd name="connsiteY35" fmla="*/ 0 h 228618"/>
              <a:gd name="connsiteX36" fmla="*/ 832338 w 1125504"/>
              <a:gd name="connsiteY36" fmla="*/ 0 h 228618"/>
              <a:gd name="connsiteX37" fmla="*/ 832338 w 1125504"/>
              <a:gd name="connsiteY37" fmla="*/ 32226 h 228618"/>
              <a:gd name="connsiteX38" fmla="*/ 880584 w 1125504"/>
              <a:gd name="connsiteY38" fmla="*/ 32226 h 228618"/>
              <a:gd name="connsiteX39" fmla="*/ 880584 w 1125504"/>
              <a:gd name="connsiteY39" fmla="*/ 0 h 228618"/>
              <a:gd name="connsiteX40" fmla="*/ 929907 w 1125504"/>
              <a:gd name="connsiteY40" fmla="*/ 0 h 228618"/>
              <a:gd name="connsiteX41" fmla="*/ 929907 w 1125504"/>
              <a:gd name="connsiteY41" fmla="*/ 32226 h 228618"/>
              <a:gd name="connsiteX42" fmla="*/ 978153 w 1125504"/>
              <a:gd name="connsiteY42" fmla="*/ 32226 h 228618"/>
              <a:gd name="connsiteX43" fmla="*/ 978153 w 1125504"/>
              <a:gd name="connsiteY43" fmla="*/ 0 h 228618"/>
              <a:gd name="connsiteX44" fmla="*/ 1027476 w 1125504"/>
              <a:gd name="connsiteY44" fmla="*/ 0 h 228618"/>
              <a:gd name="connsiteX45" fmla="*/ 1027476 w 1125504"/>
              <a:gd name="connsiteY45" fmla="*/ 32226 h 228618"/>
              <a:gd name="connsiteX46" fmla="*/ 1075722 w 1125504"/>
              <a:gd name="connsiteY46" fmla="*/ 32226 h 228618"/>
              <a:gd name="connsiteX47" fmla="*/ 1075722 w 1125504"/>
              <a:gd name="connsiteY47" fmla="*/ 0 h 22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5504" h="228618">
                <a:moveTo>
                  <a:pt x="1125504" y="0"/>
                </a:moveTo>
                <a:lnTo>
                  <a:pt x="1125504" y="228618"/>
                </a:lnTo>
                <a:lnTo>
                  <a:pt x="0" y="228618"/>
                </a:lnTo>
                <a:lnTo>
                  <a:pt x="0" y="0"/>
                </a:lnTo>
                <a:lnTo>
                  <a:pt x="51789" y="0"/>
                </a:lnTo>
                <a:lnTo>
                  <a:pt x="51789" y="32226"/>
                </a:lnTo>
                <a:lnTo>
                  <a:pt x="100035" y="32226"/>
                </a:lnTo>
                <a:lnTo>
                  <a:pt x="100035" y="0"/>
                </a:lnTo>
                <a:lnTo>
                  <a:pt x="149355" y="0"/>
                </a:lnTo>
                <a:lnTo>
                  <a:pt x="149355" y="32226"/>
                </a:lnTo>
                <a:lnTo>
                  <a:pt x="197601" y="32226"/>
                </a:lnTo>
                <a:lnTo>
                  <a:pt x="197601" y="0"/>
                </a:lnTo>
                <a:lnTo>
                  <a:pt x="246924" y="0"/>
                </a:lnTo>
                <a:lnTo>
                  <a:pt x="246924" y="32226"/>
                </a:lnTo>
                <a:lnTo>
                  <a:pt x="295170" y="32226"/>
                </a:lnTo>
                <a:lnTo>
                  <a:pt x="295170" y="0"/>
                </a:lnTo>
                <a:lnTo>
                  <a:pt x="344493" y="0"/>
                </a:lnTo>
                <a:lnTo>
                  <a:pt x="344493" y="32226"/>
                </a:lnTo>
                <a:lnTo>
                  <a:pt x="392739" y="32226"/>
                </a:lnTo>
                <a:lnTo>
                  <a:pt x="392739" y="0"/>
                </a:lnTo>
                <a:lnTo>
                  <a:pt x="442062" y="0"/>
                </a:lnTo>
                <a:lnTo>
                  <a:pt x="442062" y="32226"/>
                </a:lnTo>
                <a:lnTo>
                  <a:pt x="490308" y="32226"/>
                </a:lnTo>
                <a:lnTo>
                  <a:pt x="490308" y="0"/>
                </a:lnTo>
                <a:lnTo>
                  <a:pt x="539631" y="0"/>
                </a:lnTo>
                <a:lnTo>
                  <a:pt x="539631" y="32226"/>
                </a:lnTo>
                <a:lnTo>
                  <a:pt x="587877" y="32226"/>
                </a:lnTo>
                <a:lnTo>
                  <a:pt x="587877" y="0"/>
                </a:lnTo>
                <a:lnTo>
                  <a:pt x="637200" y="0"/>
                </a:lnTo>
                <a:lnTo>
                  <a:pt x="637200" y="32226"/>
                </a:lnTo>
                <a:lnTo>
                  <a:pt x="685446" y="32226"/>
                </a:lnTo>
                <a:lnTo>
                  <a:pt x="685446" y="0"/>
                </a:lnTo>
                <a:lnTo>
                  <a:pt x="734769" y="0"/>
                </a:lnTo>
                <a:lnTo>
                  <a:pt x="734769" y="32226"/>
                </a:lnTo>
                <a:lnTo>
                  <a:pt x="783015" y="32226"/>
                </a:lnTo>
                <a:lnTo>
                  <a:pt x="783015" y="0"/>
                </a:lnTo>
                <a:lnTo>
                  <a:pt x="832338" y="0"/>
                </a:lnTo>
                <a:lnTo>
                  <a:pt x="832338" y="32226"/>
                </a:lnTo>
                <a:lnTo>
                  <a:pt x="880584" y="32226"/>
                </a:lnTo>
                <a:lnTo>
                  <a:pt x="880584" y="0"/>
                </a:lnTo>
                <a:lnTo>
                  <a:pt x="929907" y="0"/>
                </a:lnTo>
                <a:lnTo>
                  <a:pt x="929907" y="32226"/>
                </a:lnTo>
                <a:lnTo>
                  <a:pt x="978153" y="32226"/>
                </a:lnTo>
                <a:lnTo>
                  <a:pt x="978153" y="0"/>
                </a:lnTo>
                <a:lnTo>
                  <a:pt x="1027476" y="0"/>
                </a:lnTo>
                <a:lnTo>
                  <a:pt x="1027476" y="32226"/>
                </a:lnTo>
                <a:lnTo>
                  <a:pt x="1075722" y="32226"/>
                </a:lnTo>
                <a:lnTo>
                  <a:pt x="1075722" y="0"/>
                </a:lnTo>
                <a:close/>
              </a:path>
            </a:pathLst>
          </a:custGeom>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p:cNvSpPr/>
          <p:nvPr/>
        </p:nvSpPr>
        <p:spPr>
          <a:xfrm flipH="1">
            <a:off x="2246868" y="1608559"/>
            <a:ext cx="123102" cy="703440"/>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flipH="1">
            <a:off x="2057760" y="908664"/>
            <a:ext cx="833121" cy="369332"/>
          </a:xfrm>
          <a:prstGeom prst="rect">
            <a:avLst/>
          </a:prstGeom>
          <a:noFill/>
        </p:spPr>
        <p:txBody>
          <a:bodyPr wrap="square" rtlCol="0">
            <a:spAutoFit/>
          </a:bodyPr>
          <a:lstStyle/>
          <a:p>
            <a:r>
              <a:rPr lang="en-US" dirty="0" smtClean="0">
                <a:solidFill>
                  <a:schemeClr val="accent6"/>
                </a:solidFill>
              </a:rPr>
              <a:t>Pump</a:t>
            </a:r>
            <a:endParaRPr lang="en-US" dirty="0">
              <a:solidFill>
                <a:schemeClr val="accent6"/>
              </a:solidFill>
            </a:endParaRPr>
          </a:p>
        </p:txBody>
      </p:sp>
      <p:cxnSp>
        <p:nvCxnSpPr>
          <p:cNvPr id="20" name="Straight Arrow Connector 19"/>
          <p:cNvCxnSpPr/>
          <p:nvPr/>
        </p:nvCxnSpPr>
        <p:spPr>
          <a:xfrm flipH="1">
            <a:off x="1591807" y="1122126"/>
            <a:ext cx="465953" cy="285062"/>
          </a:xfrm>
          <a:prstGeom prst="straightConnector1">
            <a:avLst/>
          </a:prstGeom>
          <a:ln w="762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flipH="1">
            <a:off x="3352130" y="1122126"/>
            <a:ext cx="841717" cy="511423"/>
          </a:xfrm>
          <a:prstGeom prst="rect">
            <a:avLst/>
          </a:prstGeom>
          <a:noFill/>
        </p:spPr>
        <p:txBody>
          <a:bodyPr wrap="none" rtlCol="0">
            <a:spAutoFit/>
          </a:bodyPr>
          <a:lstStyle/>
          <a:p>
            <a:r>
              <a:rPr lang="en-US" dirty="0" smtClean="0">
                <a:solidFill>
                  <a:srgbClr val="FF0000"/>
                </a:solidFill>
              </a:rPr>
              <a:t>THz</a:t>
            </a:r>
            <a:endParaRPr lang="en-US" dirty="0">
              <a:solidFill>
                <a:srgbClr val="FF0000"/>
              </a:solidFill>
            </a:endParaRPr>
          </a:p>
        </p:txBody>
      </p:sp>
      <p:sp>
        <p:nvSpPr>
          <p:cNvPr id="12" name="Right Triangle 11"/>
          <p:cNvSpPr/>
          <p:nvPr/>
        </p:nvSpPr>
        <p:spPr>
          <a:xfrm rot="5400000" flipH="1">
            <a:off x="3573541" y="1551239"/>
            <a:ext cx="585467" cy="747405"/>
          </a:xfrm>
          <a:prstGeom prst="r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28394" y="1538748"/>
            <a:ext cx="4164182" cy="400110"/>
          </a:xfrm>
          <a:prstGeom prst="rect">
            <a:avLst/>
          </a:prstGeom>
        </p:spPr>
        <p:txBody>
          <a:bodyPr wrap="square">
            <a:spAutoFit/>
          </a:bodyPr>
          <a:lstStyle/>
          <a:p>
            <a:pPr>
              <a:spcAft>
                <a:spcPts val="600"/>
              </a:spcAft>
            </a:pPr>
            <a:r>
              <a:rPr lang="en-US" sz="2000" dirty="0" smtClean="0"/>
              <a:t>Conventional TPFP (with imaging)</a:t>
            </a:r>
          </a:p>
        </p:txBody>
      </p:sp>
      <p:sp>
        <p:nvSpPr>
          <p:cNvPr id="37" name="Rectangle 21"/>
          <p:cNvSpPr/>
          <p:nvPr/>
        </p:nvSpPr>
        <p:spPr>
          <a:xfrm>
            <a:off x="4031928" y="3248976"/>
            <a:ext cx="4950659" cy="3447098"/>
          </a:xfrm>
          <a:prstGeom prst="rect">
            <a:avLst/>
          </a:prstGeom>
        </p:spPr>
        <p:txBody>
          <a:bodyPr wrap="square">
            <a:spAutoFit/>
          </a:bodyPr>
          <a:lstStyle/>
          <a:p>
            <a:pPr>
              <a:spcAft>
                <a:spcPts val="600"/>
              </a:spcAft>
            </a:pPr>
            <a:r>
              <a:rPr lang="en-US" sz="2000" dirty="0" smtClean="0"/>
              <a:t>TPFP with contact grating (no imaging)</a:t>
            </a:r>
          </a:p>
          <a:p>
            <a:pPr>
              <a:spcAft>
                <a:spcPts val="1200"/>
              </a:spcAft>
            </a:pPr>
            <a:r>
              <a:rPr lang="hu-HU" sz="1600" dirty="0" smtClean="0">
                <a:solidFill>
                  <a:srgbClr val="FF0000"/>
                </a:solidFill>
              </a:rPr>
              <a:t>L. Pálfalvi e</a:t>
            </a:r>
            <a:r>
              <a:rPr lang="en-US" sz="1600" dirty="0" smtClean="0">
                <a:solidFill>
                  <a:srgbClr val="FF0000"/>
                </a:solidFill>
              </a:rPr>
              <a:t>t </a:t>
            </a:r>
            <a:r>
              <a:rPr lang="en-US" sz="1600" dirty="0">
                <a:solidFill>
                  <a:srgbClr val="FF0000"/>
                </a:solidFill>
              </a:rPr>
              <a:t>al.</a:t>
            </a:r>
            <a:r>
              <a:rPr lang="hu-HU" sz="1600" dirty="0">
                <a:solidFill>
                  <a:srgbClr val="FF0000"/>
                </a:solidFill>
              </a:rPr>
              <a:t>, </a:t>
            </a:r>
            <a:r>
              <a:rPr lang="hu-HU" sz="1600" dirty="0" err="1" smtClean="0">
                <a:solidFill>
                  <a:srgbClr val="FF0000"/>
                </a:solidFill>
              </a:rPr>
              <a:t>Appl</a:t>
            </a:r>
            <a:r>
              <a:rPr lang="hu-HU" sz="1600" dirty="0" smtClean="0">
                <a:solidFill>
                  <a:srgbClr val="FF0000"/>
                </a:solidFill>
              </a:rPr>
              <a:t>. </a:t>
            </a:r>
            <a:r>
              <a:rPr lang="hu-HU" sz="1600" dirty="0" err="1" smtClean="0">
                <a:solidFill>
                  <a:srgbClr val="FF0000"/>
                </a:solidFill>
              </a:rPr>
              <a:t>Phys</a:t>
            </a:r>
            <a:r>
              <a:rPr lang="hu-HU" sz="1600" dirty="0" smtClean="0">
                <a:solidFill>
                  <a:srgbClr val="FF0000"/>
                </a:solidFill>
              </a:rPr>
              <a:t>. Lett. </a:t>
            </a:r>
            <a:r>
              <a:rPr lang="hu-HU" sz="1600" b="1" dirty="0" smtClean="0">
                <a:solidFill>
                  <a:srgbClr val="FF0000"/>
                </a:solidFill>
              </a:rPr>
              <a:t>92</a:t>
            </a:r>
            <a:r>
              <a:rPr lang="hu-HU" sz="1600" dirty="0" smtClean="0">
                <a:solidFill>
                  <a:srgbClr val="FF0000"/>
                </a:solidFill>
              </a:rPr>
              <a:t>, 171107 (2008)</a:t>
            </a:r>
          </a:p>
          <a:p>
            <a:pPr marL="342900" indent="-342900">
              <a:spcAft>
                <a:spcPts val="600"/>
              </a:spcAft>
              <a:buClr>
                <a:srgbClr val="C00000"/>
              </a:buClr>
              <a:buFont typeface="Wingdings" panose="05000000000000000000" pitchFamily="2" charset="2"/>
              <a:buChar char="§"/>
            </a:pPr>
            <a:r>
              <a:rPr lang="en-US" sz="2000" dirty="0" smtClean="0"/>
              <a:t>Collinear geometry possible</a:t>
            </a:r>
            <a:br>
              <a:rPr lang="en-US" sz="2000" dirty="0" smtClean="0"/>
            </a:br>
            <a:r>
              <a:rPr lang="en-US" sz="2000" dirty="0" smtClean="0"/>
              <a:t>(with symmetrically propagating diffraction orders </a:t>
            </a:r>
            <a:r>
              <a:rPr lang="hu-HU" sz="2000" i="1" dirty="0" smtClean="0"/>
              <a:t>m</a:t>
            </a:r>
            <a:r>
              <a:rPr lang="hu-HU" sz="2000" dirty="0" smtClean="0"/>
              <a:t> = ±1)</a:t>
            </a:r>
          </a:p>
          <a:p>
            <a:pPr marL="342000" lvl="1">
              <a:spcAft>
                <a:spcPts val="1200"/>
              </a:spcAft>
              <a:buClr>
                <a:srgbClr val="C00000"/>
              </a:buClr>
            </a:pPr>
            <a:r>
              <a:rPr lang="hu-HU" sz="1600" dirty="0" err="1">
                <a:solidFill>
                  <a:srgbClr val="FF0000"/>
                </a:solidFill>
              </a:rPr>
              <a:t>Bakunov</a:t>
            </a:r>
            <a:r>
              <a:rPr lang="hu-HU" sz="1600" dirty="0">
                <a:solidFill>
                  <a:srgbClr val="FF0000"/>
                </a:solidFill>
              </a:rPr>
              <a:t> et </a:t>
            </a:r>
            <a:r>
              <a:rPr lang="hu-HU" sz="1600" dirty="0" err="1">
                <a:solidFill>
                  <a:srgbClr val="FF0000"/>
                </a:solidFill>
              </a:rPr>
              <a:t>al</a:t>
            </a:r>
            <a:r>
              <a:rPr lang="hu-HU" sz="1600" dirty="0">
                <a:solidFill>
                  <a:srgbClr val="FF0000"/>
                </a:solidFill>
              </a:rPr>
              <a:t>., J. </a:t>
            </a:r>
            <a:r>
              <a:rPr lang="hu-HU" sz="1600" dirty="0" err="1">
                <a:solidFill>
                  <a:srgbClr val="FF0000"/>
                </a:solidFill>
              </a:rPr>
              <a:t>Opt</a:t>
            </a:r>
            <a:r>
              <a:rPr lang="hu-HU" sz="1600" dirty="0">
                <a:solidFill>
                  <a:srgbClr val="FF0000"/>
                </a:solidFill>
              </a:rPr>
              <a:t>. </a:t>
            </a:r>
            <a:r>
              <a:rPr lang="hu-HU" sz="1600" dirty="0" err="1">
                <a:solidFill>
                  <a:srgbClr val="FF0000"/>
                </a:solidFill>
              </a:rPr>
              <a:t>Soc</a:t>
            </a:r>
            <a:r>
              <a:rPr lang="hu-HU" sz="1600" dirty="0">
                <a:solidFill>
                  <a:srgbClr val="FF0000"/>
                </a:solidFill>
              </a:rPr>
              <a:t>. Am. B, 2014</a:t>
            </a:r>
            <a:endParaRPr lang="hu-HU" sz="1600" dirty="0" smtClean="0">
              <a:solidFill>
                <a:srgbClr val="FF0000"/>
              </a:solidFill>
            </a:endParaRPr>
          </a:p>
          <a:p>
            <a:pPr marL="342900" indent="-342900">
              <a:spcAft>
                <a:spcPts val="1200"/>
              </a:spcAft>
              <a:buClr>
                <a:srgbClr val="C00000"/>
              </a:buClr>
              <a:buFont typeface="Wingdings" panose="05000000000000000000" pitchFamily="2" charset="2"/>
              <a:buChar char="§"/>
            </a:pPr>
            <a:r>
              <a:rPr lang="en-US" sz="2000" dirty="0" smtClean="0"/>
              <a:t>THz energy easily increased by using larger pumped area</a:t>
            </a:r>
          </a:p>
          <a:p>
            <a:pPr marL="342900" indent="-342900">
              <a:spcAft>
                <a:spcPts val="1200"/>
              </a:spcAft>
              <a:buClr>
                <a:srgbClr val="C00000"/>
              </a:buClr>
              <a:buFont typeface="Wingdings" panose="05000000000000000000" pitchFamily="2" charset="2"/>
              <a:buChar char="§"/>
            </a:pPr>
            <a:r>
              <a:rPr lang="en-US" sz="2000" dirty="0" smtClean="0">
                <a:solidFill>
                  <a:srgbClr val="0000FF"/>
                </a:solidFill>
              </a:rPr>
              <a:t>Excellent THz beam quality</a:t>
            </a:r>
          </a:p>
        </p:txBody>
      </p:sp>
      <p:sp>
        <p:nvSpPr>
          <p:cNvPr id="38" name="TextBox 24"/>
          <p:cNvSpPr txBox="1"/>
          <p:nvPr/>
        </p:nvSpPr>
        <p:spPr>
          <a:xfrm>
            <a:off x="3424018" y="2249560"/>
            <a:ext cx="848309" cy="369332"/>
          </a:xfrm>
          <a:prstGeom prst="rect">
            <a:avLst/>
          </a:prstGeom>
          <a:noFill/>
        </p:spPr>
        <p:txBody>
          <a:bodyPr wrap="none" rtlCol="0">
            <a:spAutoFit/>
          </a:bodyPr>
          <a:lstStyle/>
          <a:p>
            <a:r>
              <a:rPr lang="hu-HU" b="1" dirty="0" smtClean="0"/>
              <a:t>LiNbO</a:t>
            </a:r>
            <a:r>
              <a:rPr lang="hu-HU" b="1" baseline="-25000" dirty="0" smtClean="0"/>
              <a:t>3</a:t>
            </a:r>
            <a:endParaRPr lang="en-US" b="1" baseline="-25000" dirty="0"/>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398" y="3382397"/>
            <a:ext cx="3540582" cy="3249326"/>
          </a:xfrm>
          <a:prstGeom prst="rect">
            <a:avLst/>
          </a:prstGeom>
        </p:spPr>
      </p:pic>
      <p:sp>
        <p:nvSpPr>
          <p:cNvPr id="31" name="TextBox 24"/>
          <p:cNvSpPr txBox="1"/>
          <p:nvPr/>
        </p:nvSpPr>
        <p:spPr>
          <a:xfrm>
            <a:off x="573992" y="2181219"/>
            <a:ext cx="850746" cy="369332"/>
          </a:xfrm>
          <a:prstGeom prst="rect">
            <a:avLst/>
          </a:prstGeom>
          <a:noFill/>
        </p:spPr>
        <p:txBody>
          <a:bodyPr wrap="none" rtlCol="0">
            <a:spAutoFit/>
          </a:bodyPr>
          <a:lstStyle/>
          <a:p>
            <a:r>
              <a:rPr lang="hu-HU" b="1" dirty="0" err="1" smtClean="0"/>
              <a:t>grating</a:t>
            </a:r>
            <a:endParaRPr lang="en-US" b="1" dirty="0"/>
          </a:p>
        </p:txBody>
      </p:sp>
      <p:grpSp>
        <p:nvGrpSpPr>
          <p:cNvPr id="6" name="Csoportba foglalás 5"/>
          <p:cNvGrpSpPr/>
          <p:nvPr/>
        </p:nvGrpSpPr>
        <p:grpSpPr>
          <a:xfrm>
            <a:off x="1884584" y="1591903"/>
            <a:ext cx="837953" cy="720096"/>
            <a:chOff x="161412" y="4149096"/>
            <a:chExt cx="837953" cy="720096"/>
          </a:xfrm>
        </p:grpSpPr>
        <p:cxnSp>
          <p:nvCxnSpPr>
            <p:cNvPr id="5" name="Egyenes összekötő 4"/>
            <p:cNvCxnSpPr/>
            <p:nvPr/>
          </p:nvCxnSpPr>
          <p:spPr>
            <a:xfrm>
              <a:off x="161412" y="4149096"/>
              <a:ext cx="837953" cy="72009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Egyenes összekötő 35"/>
            <p:cNvCxnSpPr/>
            <p:nvPr/>
          </p:nvCxnSpPr>
          <p:spPr>
            <a:xfrm flipH="1">
              <a:off x="161412" y="4149096"/>
              <a:ext cx="837953" cy="72009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TextBox 24"/>
          <p:cNvSpPr txBox="1"/>
          <p:nvPr/>
        </p:nvSpPr>
        <p:spPr>
          <a:xfrm>
            <a:off x="1858164" y="2265324"/>
            <a:ext cx="939681" cy="369332"/>
          </a:xfrm>
          <a:prstGeom prst="rect">
            <a:avLst/>
          </a:prstGeom>
          <a:noFill/>
        </p:spPr>
        <p:txBody>
          <a:bodyPr wrap="none" rtlCol="0">
            <a:spAutoFit/>
          </a:bodyPr>
          <a:lstStyle/>
          <a:p>
            <a:r>
              <a:rPr lang="hu-HU" b="1" dirty="0" err="1" smtClean="0"/>
              <a:t>imaging</a:t>
            </a:r>
            <a:endParaRPr lang="en-US" b="1" dirty="0"/>
          </a:p>
        </p:txBody>
      </p:sp>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3" name="Szövegdoboz 2"/>
          <p:cNvSpPr txBox="1"/>
          <p:nvPr/>
        </p:nvSpPr>
        <p:spPr>
          <a:xfrm>
            <a:off x="0" y="8544"/>
            <a:ext cx="8892576" cy="892552"/>
          </a:xfrm>
          <a:prstGeom prst="rect">
            <a:avLst/>
          </a:prstGeom>
          <a:noFill/>
        </p:spPr>
        <p:txBody>
          <a:bodyPr wrap="square" rtlCol="0">
            <a:spAutoFit/>
          </a:bodyPr>
          <a:lstStyle/>
          <a:p>
            <a:pPr algn="ctr"/>
            <a:r>
              <a:rPr lang="en-US" sz="2800" dirty="0" err="1" smtClean="0">
                <a:solidFill>
                  <a:srgbClr val="0000FF"/>
                </a:solidFill>
              </a:rPr>
              <a:t>ZnTe</a:t>
            </a:r>
            <a:r>
              <a:rPr lang="en-US" sz="2800" dirty="0" smtClean="0">
                <a:solidFill>
                  <a:srgbClr val="0000FF"/>
                </a:solidFill>
              </a:rPr>
              <a:t> contact-grating THz source</a:t>
            </a:r>
          </a:p>
          <a:p>
            <a:pPr algn="ctr"/>
            <a:r>
              <a:rPr lang="en-US" sz="2400" dirty="0" smtClean="0">
                <a:solidFill>
                  <a:srgbClr val="C00000"/>
                </a:solidFill>
              </a:rPr>
              <a:t>Elimination of the imaging error</a:t>
            </a:r>
            <a:r>
              <a:rPr lang="hu-HU" sz="2400" dirty="0" smtClean="0">
                <a:solidFill>
                  <a:srgbClr val="C00000"/>
                </a:solidFill>
              </a:rPr>
              <a:t>, </a:t>
            </a:r>
            <a:r>
              <a:rPr lang="hu-HU" sz="2400" dirty="0" err="1" smtClean="0">
                <a:solidFill>
                  <a:srgbClr val="C00000"/>
                </a:solidFill>
              </a:rPr>
              <a:t>using</a:t>
            </a:r>
            <a:r>
              <a:rPr lang="hu-HU" sz="2400" dirty="0" smtClean="0">
                <a:solidFill>
                  <a:srgbClr val="C00000"/>
                </a:solidFill>
              </a:rPr>
              <a:t> </a:t>
            </a:r>
            <a:r>
              <a:rPr lang="hu-HU" sz="2400" dirty="0" err="1" smtClean="0">
                <a:solidFill>
                  <a:srgbClr val="C00000"/>
                </a:solidFill>
              </a:rPr>
              <a:t>plan</a:t>
            </a:r>
            <a:r>
              <a:rPr lang="hu-HU" sz="2400" dirty="0" smtClean="0">
                <a:solidFill>
                  <a:srgbClr val="C00000"/>
                </a:solidFill>
              </a:rPr>
              <a:t>-parallel</a:t>
            </a:r>
            <a:r>
              <a:rPr lang="en-US" sz="2400" dirty="0" smtClean="0">
                <a:solidFill>
                  <a:srgbClr val="C00000"/>
                </a:solidFill>
              </a:rPr>
              <a:t> nonlinear crystal</a:t>
            </a:r>
            <a:endParaRPr lang="en-US" sz="2400" dirty="0">
              <a:solidFill>
                <a:srgbClr val="C00000"/>
              </a:solidFill>
            </a:endParaRPr>
          </a:p>
        </p:txBody>
      </p:sp>
      <p:sp>
        <p:nvSpPr>
          <p:cNvPr id="24"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14</a:t>
            </a:r>
          </a:p>
        </p:txBody>
      </p:sp>
    </p:spTree>
    <p:extLst>
      <p:ext uri="{BB962C8B-B14F-4D97-AF65-F5344CB8AC3E}">
        <p14:creationId xmlns:p14="http://schemas.microsoft.com/office/powerpoint/2010/main" val="276933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3" name="Szövegdoboz 2"/>
          <p:cNvSpPr txBox="1"/>
          <p:nvPr/>
        </p:nvSpPr>
        <p:spPr>
          <a:xfrm>
            <a:off x="2078058" y="157490"/>
            <a:ext cx="4950660" cy="523220"/>
          </a:xfrm>
          <a:prstGeom prst="rect">
            <a:avLst/>
          </a:prstGeom>
          <a:noFill/>
        </p:spPr>
        <p:txBody>
          <a:bodyPr wrap="square" rtlCol="0">
            <a:spAutoFit/>
          </a:bodyPr>
          <a:lstStyle/>
          <a:p>
            <a:r>
              <a:rPr lang="en-US" sz="2800" dirty="0" err="1">
                <a:solidFill>
                  <a:srgbClr val="0000FF"/>
                </a:solidFill>
              </a:rPr>
              <a:t>ZnTe</a:t>
            </a:r>
            <a:r>
              <a:rPr lang="en-US" sz="2800" dirty="0">
                <a:solidFill>
                  <a:srgbClr val="0000FF"/>
                </a:solidFill>
              </a:rPr>
              <a:t> contact-grating THz </a:t>
            </a:r>
            <a:r>
              <a:rPr lang="en-US" sz="2800" dirty="0" smtClean="0">
                <a:solidFill>
                  <a:srgbClr val="0000FF"/>
                </a:solidFill>
              </a:rPr>
              <a:t>source</a:t>
            </a:r>
            <a:endParaRPr lang="hu-HU" sz="2800" dirty="0"/>
          </a:p>
        </p:txBody>
      </p:sp>
      <p:sp>
        <p:nvSpPr>
          <p:cNvPr id="8" name="Szövegdoboz 7"/>
          <p:cNvSpPr txBox="1"/>
          <p:nvPr/>
        </p:nvSpPr>
        <p:spPr>
          <a:xfrm>
            <a:off x="2321700" y="5229240"/>
            <a:ext cx="6644203" cy="1815882"/>
          </a:xfrm>
          <a:prstGeom prst="rect">
            <a:avLst/>
          </a:prstGeom>
          <a:noFill/>
        </p:spPr>
        <p:txBody>
          <a:bodyPr wrap="square" rtlCol="0">
            <a:spAutoFit/>
          </a:bodyPr>
          <a:lstStyle/>
          <a:p>
            <a:r>
              <a:rPr lang="hu-HU" sz="1600" dirty="0" smtClean="0">
                <a:solidFill>
                  <a:srgbClr val="FF0000"/>
                </a:solidFill>
              </a:rPr>
              <a:t>J. A. Fülöp et </a:t>
            </a:r>
            <a:r>
              <a:rPr lang="hu-HU" sz="1600" dirty="0" err="1" smtClean="0">
                <a:solidFill>
                  <a:srgbClr val="FF0000"/>
                </a:solidFill>
              </a:rPr>
              <a:t>al</a:t>
            </a:r>
            <a:r>
              <a:rPr lang="hu-HU" sz="1600" dirty="0" smtClean="0">
                <a:solidFill>
                  <a:srgbClr val="FF0000"/>
                </a:solidFill>
              </a:rPr>
              <a:t>., </a:t>
            </a:r>
            <a:r>
              <a:rPr lang="hu-HU" sz="1600" dirty="0" err="1" smtClean="0">
                <a:solidFill>
                  <a:srgbClr val="FF0000"/>
                </a:solidFill>
              </a:rPr>
              <a:t>Optica</a:t>
            </a:r>
            <a:r>
              <a:rPr lang="hu-HU" sz="1600" dirty="0" smtClean="0">
                <a:solidFill>
                  <a:srgbClr val="FF0000"/>
                </a:solidFill>
              </a:rPr>
              <a:t> </a:t>
            </a:r>
            <a:r>
              <a:rPr lang="hu-HU" sz="1600" b="1" dirty="0" smtClean="0">
                <a:solidFill>
                  <a:srgbClr val="FF0000"/>
                </a:solidFill>
              </a:rPr>
              <a:t>3</a:t>
            </a:r>
            <a:r>
              <a:rPr lang="hu-HU" sz="1600" dirty="0" smtClean="0">
                <a:solidFill>
                  <a:srgbClr val="FF0000"/>
                </a:solidFill>
              </a:rPr>
              <a:t>, 1075 (2016)</a:t>
            </a:r>
          </a:p>
          <a:p>
            <a:r>
              <a:rPr lang="hu-HU" sz="1600" dirty="0" err="1" smtClean="0">
                <a:solidFill>
                  <a:srgbClr val="FF0000"/>
                </a:solidFill>
              </a:rPr>
              <a:t>Gy</a:t>
            </a:r>
            <a:r>
              <a:rPr lang="hu-HU" sz="1600" dirty="0" smtClean="0">
                <a:solidFill>
                  <a:srgbClr val="FF0000"/>
                </a:solidFill>
              </a:rPr>
              <a:t>. </a:t>
            </a:r>
            <a:r>
              <a:rPr lang="hu-HU" sz="1600" dirty="0" err="1" smtClean="0">
                <a:solidFill>
                  <a:srgbClr val="FF0000"/>
                </a:solidFill>
              </a:rPr>
              <a:t>Polónyi</a:t>
            </a:r>
            <a:r>
              <a:rPr lang="hu-HU" sz="1600" dirty="0" smtClean="0">
                <a:solidFill>
                  <a:srgbClr val="FF0000"/>
                </a:solidFill>
              </a:rPr>
              <a:t> et </a:t>
            </a:r>
            <a:r>
              <a:rPr lang="hu-HU" sz="1600" dirty="0" err="1" smtClean="0">
                <a:solidFill>
                  <a:srgbClr val="FF0000"/>
                </a:solidFill>
              </a:rPr>
              <a:t>al</a:t>
            </a:r>
            <a:r>
              <a:rPr lang="hu-HU" sz="1600" dirty="0" smtClean="0">
                <a:solidFill>
                  <a:srgbClr val="FF0000"/>
                </a:solidFill>
              </a:rPr>
              <a:t>.: IEEE JSTQE </a:t>
            </a:r>
            <a:r>
              <a:rPr lang="hu-HU" sz="1600" b="1" dirty="0" smtClean="0">
                <a:solidFill>
                  <a:srgbClr val="FF0000"/>
                </a:solidFill>
              </a:rPr>
              <a:t>23</a:t>
            </a:r>
            <a:r>
              <a:rPr lang="hu-HU" sz="1600" dirty="0" smtClean="0">
                <a:solidFill>
                  <a:srgbClr val="FF0000"/>
                </a:solidFill>
              </a:rPr>
              <a:t>, 8501208 (2017) </a:t>
            </a:r>
            <a:r>
              <a:rPr lang="hu-HU" sz="1600" dirty="0" err="1" smtClean="0">
                <a:solidFill>
                  <a:srgbClr val="0000FF"/>
                </a:solidFill>
              </a:rPr>
              <a:t>GaP</a:t>
            </a:r>
            <a:r>
              <a:rPr lang="hu-HU" sz="1600" dirty="0" smtClean="0">
                <a:solidFill>
                  <a:srgbClr val="0000FF"/>
                </a:solidFill>
              </a:rPr>
              <a:t> </a:t>
            </a:r>
            <a:r>
              <a:rPr lang="hu-HU" sz="1600" i="1" dirty="0" smtClean="0">
                <a:solidFill>
                  <a:srgbClr val="0000FF"/>
                </a:solidFill>
                <a:latin typeface="Symbol" panose="05050102010706020507" pitchFamily="18" charset="2"/>
              </a:rPr>
              <a:t>h</a:t>
            </a:r>
            <a:r>
              <a:rPr lang="hu-HU" sz="1600" dirty="0" smtClean="0">
                <a:solidFill>
                  <a:srgbClr val="0000FF"/>
                </a:solidFill>
              </a:rPr>
              <a:t> = 2%</a:t>
            </a:r>
          </a:p>
          <a:p>
            <a:r>
              <a:rPr lang="hu-HU" sz="1600" dirty="0" smtClean="0">
                <a:solidFill>
                  <a:srgbClr val="008000"/>
                </a:solidFill>
              </a:rPr>
              <a:t>Multi-</a:t>
            </a:r>
            <a:r>
              <a:rPr lang="hu-HU" sz="1600" dirty="0" err="1" smtClean="0">
                <a:solidFill>
                  <a:srgbClr val="008000"/>
                </a:solidFill>
              </a:rPr>
              <a:t>cycle</a:t>
            </a:r>
            <a:r>
              <a:rPr lang="hu-HU" sz="1600" dirty="0" smtClean="0">
                <a:solidFill>
                  <a:srgbClr val="008000"/>
                </a:solidFill>
              </a:rPr>
              <a:t>: </a:t>
            </a:r>
            <a:r>
              <a:rPr lang="hu-HU" sz="1600" dirty="0" smtClean="0">
                <a:solidFill>
                  <a:srgbClr val="FF0000"/>
                </a:solidFill>
              </a:rPr>
              <a:t>P. S. </a:t>
            </a:r>
            <a:r>
              <a:rPr lang="hu-HU" sz="1600" dirty="0" err="1" smtClean="0">
                <a:solidFill>
                  <a:srgbClr val="FF0000"/>
                </a:solidFill>
              </a:rPr>
              <a:t>Nugraha</a:t>
            </a:r>
            <a:r>
              <a:rPr lang="hu-HU" sz="1600" dirty="0" smtClean="0">
                <a:solidFill>
                  <a:srgbClr val="FF0000"/>
                </a:solidFill>
              </a:rPr>
              <a:t> et </a:t>
            </a:r>
            <a:r>
              <a:rPr lang="hu-HU" sz="1600" dirty="0" err="1" smtClean="0">
                <a:solidFill>
                  <a:srgbClr val="FF0000"/>
                </a:solidFill>
              </a:rPr>
              <a:t>al</a:t>
            </a:r>
            <a:r>
              <a:rPr lang="hu-HU" sz="1600" dirty="0" smtClean="0">
                <a:solidFill>
                  <a:srgbClr val="FF0000"/>
                </a:solidFill>
              </a:rPr>
              <a:t>.: J. </a:t>
            </a:r>
            <a:r>
              <a:rPr lang="hu-HU" sz="1600" dirty="0" err="1" smtClean="0">
                <a:solidFill>
                  <a:srgbClr val="FF0000"/>
                </a:solidFill>
              </a:rPr>
              <a:t>Phys</a:t>
            </a:r>
            <a:r>
              <a:rPr lang="hu-HU" sz="1600" dirty="0" smtClean="0">
                <a:solidFill>
                  <a:srgbClr val="FF0000"/>
                </a:solidFill>
              </a:rPr>
              <a:t>. B </a:t>
            </a:r>
            <a:r>
              <a:rPr lang="hu-HU" sz="1600" b="1" dirty="0" smtClean="0">
                <a:solidFill>
                  <a:srgbClr val="FF0000"/>
                </a:solidFill>
              </a:rPr>
              <a:t>51</a:t>
            </a:r>
            <a:r>
              <a:rPr lang="hu-HU" sz="1600" dirty="0" smtClean="0">
                <a:solidFill>
                  <a:srgbClr val="FF0000"/>
                </a:solidFill>
              </a:rPr>
              <a:t>, 094007 (2018), </a:t>
            </a:r>
          </a:p>
          <a:p>
            <a:r>
              <a:rPr lang="hu-HU" sz="1600" dirty="0" smtClean="0">
                <a:solidFill>
                  <a:srgbClr val="FF0000"/>
                </a:solidFill>
              </a:rPr>
              <a:t>G. Krizsán et </a:t>
            </a:r>
            <a:r>
              <a:rPr lang="hu-HU" sz="1600" dirty="0" err="1" smtClean="0">
                <a:solidFill>
                  <a:srgbClr val="FF0000"/>
                </a:solidFill>
              </a:rPr>
              <a:t>al</a:t>
            </a:r>
            <a:r>
              <a:rPr lang="hu-HU" sz="1600" dirty="0" smtClean="0">
                <a:solidFill>
                  <a:srgbClr val="FF0000"/>
                </a:solidFill>
              </a:rPr>
              <a:t>.: </a:t>
            </a:r>
            <a:r>
              <a:rPr lang="hu-HU" sz="1600" dirty="0" smtClean="0">
                <a:solidFill>
                  <a:srgbClr val="0000FF"/>
                </a:solidFill>
              </a:rPr>
              <a:t> EOS-TST 2018</a:t>
            </a:r>
            <a:r>
              <a:rPr lang="hu-HU" sz="1600" dirty="0" smtClean="0">
                <a:solidFill>
                  <a:srgbClr val="FF6600"/>
                </a:solidFill>
              </a:rPr>
              <a:t>, </a:t>
            </a:r>
            <a:r>
              <a:rPr lang="hu-HU" sz="1600" dirty="0" err="1" smtClean="0">
                <a:solidFill>
                  <a:srgbClr val="FF6600"/>
                </a:solidFill>
              </a:rPr>
              <a:t>poster</a:t>
            </a:r>
            <a:r>
              <a:rPr lang="hu-HU" sz="1600" dirty="0" smtClean="0">
                <a:solidFill>
                  <a:srgbClr val="FF0000"/>
                </a:solidFill>
              </a:rPr>
              <a:t>, </a:t>
            </a:r>
            <a:r>
              <a:rPr lang="hu-HU" sz="1600" dirty="0" err="1" smtClean="0">
                <a:solidFill>
                  <a:srgbClr val="FF0000"/>
                </a:solidFill>
              </a:rPr>
              <a:t>GaP</a:t>
            </a:r>
            <a:r>
              <a:rPr lang="hu-HU" sz="1600" dirty="0" smtClean="0">
                <a:solidFill>
                  <a:srgbClr val="FF0000"/>
                </a:solidFill>
              </a:rPr>
              <a:t> </a:t>
            </a:r>
            <a:r>
              <a:rPr lang="hu-HU" sz="1600" dirty="0" err="1" smtClean="0">
                <a:solidFill>
                  <a:srgbClr val="FF0000"/>
                </a:solidFill>
              </a:rPr>
              <a:t>up</a:t>
            </a:r>
            <a:r>
              <a:rPr lang="hu-HU" sz="1600" dirty="0" smtClean="0">
                <a:solidFill>
                  <a:srgbClr val="FF0000"/>
                </a:solidFill>
              </a:rPr>
              <a:t> </a:t>
            </a:r>
            <a:r>
              <a:rPr lang="hu-HU" sz="1600" dirty="0" err="1" smtClean="0">
                <a:solidFill>
                  <a:srgbClr val="FF0000"/>
                </a:solidFill>
              </a:rPr>
              <a:t>to</a:t>
            </a:r>
            <a:r>
              <a:rPr lang="hu-HU" sz="1600" dirty="0" smtClean="0">
                <a:solidFill>
                  <a:srgbClr val="FF0000"/>
                </a:solidFill>
              </a:rPr>
              <a:t> </a:t>
            </a:r>
            <a:r>
              <a:rPr lang="hu-HU" sz="1600" i="1" dirty="0" smtClean="0">
                <a:solidFill>
                  <a:srgbClr val="0000FF"/>
                </a:solidFill>
                <a:latin typeface="Symbol" panose="05050102010706020507" pitchFamily="18" charset="2"/>
              </a:rPr>
              <a:t>h</a:t>
            </a:r>
            <a:r>
              <a:rPr lang="hu-HU" sz="1600" dirty="0" smtClean="0">
                <a:solidFill>
                  <a:srgbClr val="0000FF"/>
                </a:solidFill>
              </a:rPr>
              <a:t> </a:t>
            </a:r>
            <a:r>
              <a:rPr lang="hu-HU" sz="1600" dirty="0">
                <a:solidFill>
                  <a:srgbClr val="0000FF"/>
                </a:solidFill>
              </a:rPr>
              <a:t>= </a:t>
            </a:r>
            <a:r>
              <a:rPr lang="hu-HU" sz="1600" dirty="0" smtClean="0">
                <a:solidFill>
                  <a:srgbClr val="0000FF"/>
                </a:solidFill>
              </a:rPr>
              <a:t>7%</a:t>
            </a:r>
          </a:p>
          <a:p>
            <a:r>
              <a:rPr lang="hu-HU" sz="1600" dirty="0" err="1" smtClean="0">
                <a:solidFill>
                  <a:srgbClr val="008000"/>
                </a:solidFill>
              </a:rPr>
              <a:t>Source</a:t>
            </a:r>
            <a:r>
              <a:rPr lang="hu-HU" sz="1600" dirty="0" smtClean="0">
                <a:solidFill>
                  <a:srgbClr val="008000"/>
                </a:solidFill>
              </a:rPr>
              <a:t> of </a:t>
            </a:r>
            <a:r>
              <a:rPr lang="hu-HU" sz="1600" dirty="0" err="1" smtClean="0">
                <a:solidFill>
                  <a:srgbClr val="008000"/>
                </a:solidFill>
              </a:rPr>
              <a:t>pump</a:t>
            </a:r>
            <a:r>
              <a:rPr lang="hu-HU" sz="1600" dirty="0" smtClean="0">
                <a:solidFill>
                  <a:srgbClr val="008000"/>
                </a:solidFill>
              </a:rPr>
              <a:t> </a:t>
            </a:r>
            <a:r>
              <a:rPr lang="hu-HU" sz="1600" dirty="0" err="1" smtClean="0">
                <a:solidFill>
                  <a:srgbClr val="008000"/>
                </a:solidFill>
              </a:rPr>
              <a:t>pulses</a:t>
            </a:r>
            <a:r>
              <a:rPr lang="hu-HU" sz="1600" dirty="0" smtClean="0">
                <a:solidFill>
                  <a:srgbClr val="008000"/>
                </a:solidFill>
              </a:rPr>
              <a:t> (DCOPA) </a:t>
            </a:r>
            <a:r>
              <a:rPr lang="hu-HU" sz="1600" dirty="0" err="1" smtClean="0">
                <a:solidFill>
                  <a:srgbClr val="FF0000"/>
                </a:solidFill>
              </a:rPr>
              <a:t>Gy</a:t>
            </a:r>
            <a:r>
              <a:rPr lang="hu-HU" sz="1600" dirty="0" smtClean="0">
                <a:solidFill>
                  <a:srgbClr val="FF0000"/>
                </a:solidFill>
              </a:rPr>
              <a:t>. Tóth et </a:t>
            </a:r>
            <a:r>
              <a:rPr lang="hu-HU" sz="1600" dirty="0" err="1" smtClean="0">
                <a:solidFill>
                  <a:srgbClr val="FF0000"/>
                </a:solidFill>
              </a:rPr>
              <a:t>al</a:t>
            </a:r>
            <a:r>
              <a:rPr lang="hu-HU" sz="1600" dirty="0" smtClean="0">
                <a:solidFill>
                  <a:srgbClr val="FF0000"/>
                </a:solidFill>
              </a:rPr>
              <a:t>.: </a:t>
            </a:r>
            <a:r>
              <a:rPr lang="hu-HU" sz="1600" dirty="0" err="1" smtClean="0">
                <a:solidFill>
                  <a:srgbClr val="FF0000"/>
                </a:solidFill>
              </a:rPr>
              <a:t>Opt</a:t>
            </a:r>
            <a:r>
              <a:rPr lang="hu-HU" sz="1600" dirty="0" smtClean="0">
                <a:solidFill>
                  <a:srgbClr val="FF0000"/>
                </a:solidFill>
              </a:rPr>
              <a:t>. Express </a:t>
            </a:r>
            <a:r>
              <a:rPr lang="hu-HU" sz="1600" b="1" dirty="0" smtClean="0">
                <a:solidFill>
                  <a:srgbClr val="FF0000"/>
                </a:solidFill>
              </a:rPr>
              <a:t>25</a:t>
            </a:r>
            <a:r>
              <a:rPr lang="hu-HU" sz="1600" dirty="0" smtClean="0">
                <a:solidFill>
                  <a:srgbClr val="FF0000"/>
                </a:solidFill>
              </a:rPr>
              <a:t>, 28258 (2017)</a:t>
            </a:r>
          </a:p>
          <a:p>
            <a:r>
              <a:rPr lang="hu-HU" sz="1600" dirty="0" err="1" smtClean="0">
                <a:solidFill>
                  <a:srgbClr val="FF0000"/>
                </a:solidFill>
              </a:rPr>
              <a:t>Gy</a:t>
            </a:r>
            <a:r>
              <a:rPr lang="hu-HU" sz="1600" dirty="0" smtClean="0">
                <a:solidFill>
                  <a:srgbClr val="FF0000"/>
                </a:solidFill>
              </a:rPr>
              <a:t> Tóth et </a:t>
            </a:r>
            <a:r>
              <a:rPr lang="hu-HU" sz="1600" dirty="0" err="1" smtClean="0">
                <a:solidFill>
                  <a:srgbClr val="FF0000"/>
                </a:solidFill>
              </a:rPr>
              <a:t>al</a:t>
            </a:r>
            <a:r>
              <a:rPr lang="hu-HU" sz="1600" dirty="0" smtClean="0">
                <a:solidFill>
                  <a:srgbClr val="FF0000"/>
                </a:solidFill>
              </a:rPr>
              <a:t>.: </a:t>
            </a:r>
            <a:r>
              <a:rPr lang="hu-HU" sz="1600" dirty="0" smtClean="0">
                <a:solidFill>
                  <a:srgbClr val="0000FF"/>
                </a:solidFill>
              </a:rPr>
              <a:t>EOS-TST 2018, </a:t>
            </a:r>
            <a:r>
              <a:rPr lang="hu-HU" sz="1600" dirty="0" err="1" smtClean="0">
                <a:solidFill>
                  <a:srgbClr val="0000FF"/>
                </a:solidFill>
              </a:rPr>
              <a:t>poster</a:t>
            </a:r>
            <a:r>
              <a:rPr lang="hu-HU" sz="1600" dirty="0" smtClean="0">
                <a:solidFill>
                  <a:srgbClr val="0000FF"/>
                </a:solidFill>
              </a:rPr>
              <a:t> </a:t>
            </a:r>
            <a:r>
              <a:rPr lang="hu-HU" sz="1600" i="1" dirty="0">
                <a:solidFill>
                  <a:srgbClr val="008000"/>
                </a:solidFill>
                <a:latin typeface="Symbol" panose="05050102010706020507" pitchFamily="18" charset="2"/>
              </a:rPr>
              <a:t>h</a:t>
            </a:r>
            <a:r>
              <a:rPr lang="hu-HU" sz="1600" dirty="0">
                <a:solidFill>
                  <a:srgbClr val="008000"/>
                </a:solidFill>
              </a:rPr>
              <a:t> = </a:t>
            </a:r>
            <a:r>
              <a:rPr lang="hu-HU" sz="1600" dirty="0" smtClean="0">
                <a:solidFill>
                  <a:srgbClr val="008000"/>
                </a:solidFill>
              </a:rPr>
              <a:t>50%</a:t>
            </a:r>
          </a:p>
          <a:p>
            <a:endParaRPr lang="hu-HU" sz="1600" dirty="0">
              <a:solidFill>
                <a:srgbClr val="FF0000"/>
              </a:solidFill>
            </a:endParaRPr>
          </a:p>
        </p:txBody>
      </p:sp>
      <p:pic>
        <p:nvPicPr>
          <p:cNvPr id="9" name="Kép 8"/>
          <p:cNvPicPr>
            <a:picLocks noChangeAspect="1"/>
          </p:cNvPicPr>
          <p:nvPr/>
        </p:nvPicPr>
        <p:blipFill>
          <a:blip r:embed="rId3"/>
          <a:stretch>
            <a:fillRect/>
          </a:stretch>
        </p:blipFill>
        <p:spPr>
          <a:xfrm>
            <a:off x="3011235" y="843409"/>
            <a:ext cx="4981221" cy="3744643"/>
          </a:xfrm>
          <a:prstGeom prst="rect">
            <a:avLst/>
          </a:prstGeom>
        </p:spPr>
      </p:pic>
      <p:pic>
        <p:nvPicPr>
          <p:cNvPr id="10" name="Kép 9"/>
          <p:cNvPicPr>
            <a:picLocks noChangeAspect="1"/>
          </p:cNvPicPr>
          <p:nvPr/>
        </p:nvPicPr>
        <p:blipFill>
          <a:blip r:embed="rId4"/>
          <a:stretch>
            <a:fillRect/>
          </a:stretch>
        </p:blipFill>
        <p:spPr>
          <a:xfrm>
            <a:off x="251424" y="998676"/>
            <a:ext cx="1752310" cy="5670756"/>
          </a:xfrm>
          <a:prstGeom prst="rect">
            <a:avLst/>
          </a:prstGeom>
        </p:spPr>
      </p:pic>
      <p:sp>
        <p:nvSpPr>
          <p:cNvPr id="2" name="Szövegdoboz 1"/>
          <p:cNvSpPr txBox="1"/>
          <p:nvPr/>
        </p:nvSpPr>
        <p:spPr>
          <a:xfrm>
            <a:off x="3025111" y="4599156"/>
            <a:ext cx="5400720" cy="646331"/>
          </a:xfrm>
          <a:prstGeom prst="rect">
            <a:avLst/>
          </a:prstGeom>
          <a:noFill/>
        </p:spPr>
        <p:txBody>
          <a:bodyPr wrap="square" rtlCol="0">
            <a:spAutoFit/>
          </a:bodyPr>
          <a:lstStyle/>
          <a:p>
            <a:r>
              <a:rPr lang="en-US" dirty="0" smtClean="0">
                <a:solidFill>
                  <a:srgbClr val="C00000"/>
                </a:solidFill>
              </a:rPr>
              <a:t>X100 efficiency compared to 800 nm pumped </a:t>
            </a:r>
            <a:r>
              <a:rPr lang="en-US" dirty="0" err="1" smtClean="0">
                <a:solidFill>
                  <a:srgbClr val="C00000"/>
                </a:solidFill>
              </a:rPr>
              <a:t>ZnTe</a:t>
            </a:r>
            <a:endParaRPr lang="en-US" dirty="0" smtClean="0">
              <a:solidFill>
                <a:srgbClr val="C00000"/>
              </a:solidFill>
            </a:endParaRPr>
          </a:p>
          <a:p>
            <a:r>
              <a:rPr lang="en-US" dirty="0" smtClean="0">
                <a:solidFill>
                  <a:srgbClr val="C00000"/>
                </a:solidFill>
              </a:rPr>
              <a:t>X10 efficiency compared to  2 </a:t>
            </a:r>
            <a:r>
              <a:rPr lang="en-US" dirty="0" smtClean="0">
                <a:solidFill>
                  <a:srgbClr val="C00000"/>
                </a:solidFill>
                <a:latin typeface="Symbol" panose="05050102010706020507" pitchFamily="18" charset="2"/>
              </a:rPr>
              <a:t>m</a:t>
            </a:r>
            <a:r>
              <a:rPr lang="en-US" dirty="0" smtClean="0">
                <a:solidFill>
                  <a:srgbClr val="C00000"/>
                </a:solidFill>
              </a:rPr>
              <a:t>m pumped GaAs</a:t>
            </a:r>
            <a:endParaRPr lang="en-US" dirty="0">
              <a:solidFill>
                <a:srgbClr val="C00000"/>
              </a:solidFill>
            </a:endParaRPr>
          </a:p>
        </p:txBody>
      </p:sp>
      <p:sp>
        <p:nvSpPr>
          <p:cNvPr id="11" name="Dia számának helye 2"/>
          <p:cNvSpPr txBox="1">
            <a:spLocks/>
          </p:cNvSpPr>
          <p:nvPr/>
        </p:nvSpPr>
        <p:spPr bwMode="auto">
          <a:xfrm>
            <a:off x="6840240" y="6576809"/>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15</a:t>
            </a:r>
          </a:p>
        </p:txBody>
      </p:sp>
    </p:spTree>
    <p:extLst>
      <p:ext uri="{BB962C8B-B14F-4D97-AF65-F5344CB8AC3E}">
        <p14:creationId xmlns:p14="http://schemas.microsoft.com/office/powerpoint/2010/main" val="1379470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4"/>
          <p:cNvSpPr>
            <a:spLocks noChangeArrowheads="1"/>
          </p:cNvSpPr>
          <p:nvPr/>
        </p:nvSpPr>
        <p:spPr bwMode="auto">
          <a:xfrm>
            <a:off x="629444" y="4221088"/>
            <a:ext cx="8208962" cy="26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8763" indent="-258763">
              <a:spcAft>
                <a:spcPct val="75000"/>
              </a:spcAft>
              <a:buClr>
                <a:srgbClr val="990033"/>
              </a:buClr>
              <a:buFont typeface="Wingdings" pitchFamily="2" charset="2"/>
              <a:buChar char="§"/>
              <a:tabLst>
                <a:tab pos="530225" algn="l"/>
                <a:tab pos="4395788" algn="l"/>
              </a:tabLst>
            </a:pPr>
            <a:r>
              <a:rPr lang="hu-HU" sz="2000" dirty="0" err="1">
                <a:solidFill>
                  <a:srgbClr val="008000"/>
                </a:solidFill>
              </a:rPr>
              <a:t>Linear</a:t>
            </a:r>
            <a:r>
              <a:rPr lang="en-US" sz="2000" dirty="0">
                <a:solidFill>
                  <a:srgbClr val="008000"/>
                </a:solidFill>
                <a:latin typeface="Arial Rounded MT Bold" pitchFamily="34" charset="0"/>
              </a:rPr>
              <a:t> </a:t>
            </a:r>
            <a:r>
              <a:rPr lang="hu-HU" sz="2000" dirty="0">
                <a:solidFill>
                  <a:srgbClr val="008000"/>
                </a:solidFill>
              </a:rPr>
              <a:t>(TDTS) </a:t>
            </a:r>
            <a:r>
              <a:rPr lang="en-US" sz="2000" dirty="0">
                <a:solidFill>
                  <a:srgbClr val="008000"/>
                </a:solidFill>
              </a:rPr>
              <a:t>THz </a:t>
            </a:r>
            <a:r>
              <a:rPr lang="en-US" sz="2000" dirty="0" err="1">
                <a:solidFill>
                  <a:srgbClr val="008000"/>
                </a:solidFill>
              </a:rPr>
              <a:t>spe</a:t>
            </a:r>
            <a:r>
              <a:rPr lang="hu-HU" sz="2000" dirty="0">
                <a:solidFill>
                  <a:srgbClr val="008000"/>
                </a:solidFill>
              </a:rPr>
              <a:t>c</a:t>
            </a:r>
            <a:r>
              <a:rPr lang="en-US" sz="2000" dirty="0" err="1">
                <a:solidFill>
                  <a:srgbClr val="008000"/>
                </a:solidFill>
              </a:rPr>
              <a:t>tros</a:t>
            </a:r>
            <a:r>
              <a:rPr lang="hu-HU" sz="2000" dirty="0" err="1">
                <a:solidFill>
                  <a:srgbClr val="008000"/>
                </a:solidFill>
              </a:rPr>
              <a:t>copy</a:t>
            </a:r>
            <a:r>
              <a:rPr lang="hu-HU" sz="2000" dirty="0">
                <a:solidFill>
                  <a:srgbClr val="0000FF"/>
                </a:solidFill>
              </a:rPr>
              <a:t> </a:t>
            </a:r>
            <a:r>
              <a:rPr lang="hu-HU" sz="2000" dirty="0"/>
              <a:t>(</a:t>
            </a:r>
            <a:r>
              <a:rPr lang="hu-HU" sz="2000" i="1" dirty="0" err="1">
                <a:solidFill>
                  <a:srgbClr val="FF0000"/>
                </a:solidFill>
              </a:rPr>
              <a:t>E</a:t>
            </a:r>
            <a:r>
              <a:rPr lang="hu-HU" sz="2000" baseline="-25000" dirty="0" err="1">
                <a:solidFill>
                  <a:srgbClr val="FF0000"/>
                </a:solidFill>
              </a:rPr>
              <a:t>max</a:t>
            </a:r>
            <a:r>
              <a:rPr lang="hu-HU" sz="2000" dirty="0">
                <a:solidFill>
                  <a:srgbClr val="FF0000"/>
                </a:solidFill>
              </a:rPr>
              <a:t> ≈ 100 V/cm → 10 </a:t>
            </a:r>
            <a:r>
              <a:rPr lang="hu-HU" sz="2000" dirty="0" err="1">
                <a:solidFill>
                  <a:srgbClr val="FF0000"/>
                </a:solidFill>
              </a:rPr>
              <a:t>fJ</a:t>
            </a:r>
            <a:r>
              <a:rPr lang="hu-HU" sz="2000" dirty="0">
                <a:solidFill>
                  <a:srgbClr val="FF0000"/>
                </a:solidFill>
              </a:rPr>
              <a:t> </a:t>
            </a:r>
            <a:r>
              <a:rPr lang="hu-HU" sz="2000" dirty="0" err="1" smtClean="0">
                <a:solidFill>
                  <a:srgbClr val="FF0000"/>
                </a:solidFill>
              </a:rPr>
              <a:t>energy</a:t>
            </a:r>
            <a:r>
              <a:rPr lang="hu-HU" sz="2000" dirty="0" smtClean="0"/>
              <a:t>)</a:t>
            </a:r>
            <a:r>
              <a:rPr lang="hu-HU" sz="2100" dirty="0" smtClean="0"/>
              <a:t> </a:t>
            </a:r>
            <a:endParaRPr lang="hu-HU" sz="2100" dirty="0"/>
          </a:p>
          <a:p>
            <a:pPr marL="258763" indent="-258763">
              <a:spcAft>
                <a:spcPts val="0"/>
              </a:spcAft>
              <a:buClr>
                <a:srgbClr val="990033"/>
              </a:buClr>
              <a:buFont typeface="Wingdings" pitchFamily="2" charset="2"/>
              <a:buChar char="§"/>
              <a:tabLst>
                <a:tab pos="530225" algn="l"/>
                <a:tab pos="4395788" algn="l"/>
              </a:tabLst>
            </a:pPr>
            <a:r>
              <a:rPr lang="hu-HU" sz="2000" dirty="0" err="1">
                <a:solidFill>
                  <a:srgbClr val="0000FF"/>
                </a:solidFill>
              </a:rPr>
              <a:t>High</a:t>
            </a:r>
            <a:r>
              <a:rPr lang="hu-HU" sz="2000" dirty="0">
                <a:solidFill>
                  <a:srgbClr val="0000FF"/>
                </a:solidFill>
              </a:rPr>
              <a:t> </a:t>
            </a:r>
            <a:r>
              <a:rPr lang="hu-HU" sz="2000" dirty="0" err="1">
                <a:solidFill>
                  <a:srgbClr val="0000FF"/>
                </a:solidFill>
              </a:rPr>
              <a:t>field</a:t>
            </a:r>
            <a:r>
              <a:rPr lang="hu-HU" sz="2000" dirty="0">
                <a:solidFill>
                  <a:srgbClr val="0000FF"/>
                </a:solidFill>
              </a:rPr>
              <a:t> </a:t>
            </a:r>
            <a:r>
              <a:rPr lang="en-US" sz="2000" dirty="0">
                <a:solidFill>
                  <a:srgbClr val="0000FF"/>
                </a:solidFill>
              </a:rPr>
              <a:t>THz</a:t>
            </a:r>
            <a:r>
              <a:rPr lang="hu-HU" sz="2000" dirty="0">
                <a:solidFill>
                  <a:srgbClr val="0000FF"/>
                </a:solidFill>
              </a:rPr>
              <a:t> </a:t>
            </a:r>
            <a:r>
              <a:rPr lang="hu-HU" sz="2000" dirty="0" err="1">
                <a:solidFill>
                  <a:srgbClr val="0000FF"/>
                </a:solidFill>
              </a:rPr>
              <a:t>pulses</a:t>
            </a:r>
            <a:r>
              <a:rPr lang="hu-HU" sz="2000" dirty="0">
                <a:solidFill>
                  <a:srgbClr val="0000FF"/>
                </a:solidFill>
              </a:rPr>
              <a:t> </a:t>
            </a:r>
            <a:r>
              <a:rPr lang="hu-HU" sz="2000" dirty="0"/>
              <a:t>(</a:t>
            </a:r>
            <a:r>
              <a:rPr lang="hu-HU" sz="2000" i="1" dirty="0" err="1">
                <a:solidFill>
                  <a:srgbClr val="FF0000"/>
                </a:solidFill>
              </a:rPr>
              <a:t>E</a:t>
            </a:r>
            <a:r>
              <a:rPr lang="hu-HU" sz="2000" baseline="-25000" dirty="0" err="1">
                <a:solidFill>
                  <a:srgbClr val="FF0000"/>
                </a:solidFill>
              </a:rPr>
              <a:t>max</a:t>
            </a:r>
            <a:r>
              <a:rPr lang="hu-HU" sz="2000" dirty="0">
                <a:solidFill>
                  <a:srgbClr val="FF0000"/>
                </a:solidFill>
              </a:rPr>
              <a:t> ≈ 100 kV/cm → </a:t>
            </a:r>
            <a:r>
              <a:rPr lang="hu-HU" sz="2000" dirty="0" smtClean="0">
                <a:solidFill>
                  <a:srgbClr val="FF0000"/>
                </a:solidFill>
              </a:rPr>
              <a:t>1 </a:t>
            </a:r>
            <a:r>
              <a:rPr lang="en-US" sz="2000" dirty="0" smtClean="0">
                <a:solidFill>
                  <a:srgbClr val="FF0000"/>
                </a:solidFill>
              </a:rPr>
              <a:t>µ</a:t>
            </a:r>
            <a:r>
              <a:rPr lang="hu-HU" sz="2000" dirty="0">
                <a:solidFill>
                  <a:srgbClr val="FF0000"/>
                </a:solidFill>
              </a:rPr>
              <a:t>J </a:t>
            </a:r>
            <a:r>
              <a:rPr lang="hu-HU" sz="2000" dirty="0" err="1" smtClean="0">
                <a:solidFill>
                  <a:srgbClr val="FF0000"/>
                </a:solidFill>
              </a:rPr>
              <a:t>energy</a:t>
            </a:r>
            <a:r>
              <a:rPr lang="hu-HU" sz="2000" dirty="0" smtClean="0"/>
              <a:t>)</a:t>
            </a:r>
            <a:r>
              <a:rPr lang="hu-HU" dirty="0" smtClean="0"/>
              <a:t> </a:t>
            </a:r>
          </a:p>
          <a:p>
            <a:pPr>
              <a:spcAft>
                <a:spcPct val="75000"/>
              </a:spcAft>
              <a:buClr>
                <a:srgbClr val="990033"/>
              </a:buClr>
              <a:tabLst>
                <a:tab pos="530225" algn="l"/>
                <a:tab pos="4395788" algn="l"/>
              </a:tabLst>
            </a:pPr>
            <a:r>
              <a:rPr lang="hu-HU" dirty="0"/>
              <a:t> </a:t>
            </a:r>
            <a:r>
              <a:rPr lang="hu-HU" dirty="0" smtClean="0"/>
              <a:t>          </a:t>
            </a:r>
            <a:r>
              <a:rPr lang="en-US" dirty="0" smtClean="0">
                <a:solidFill>
                  <a:srgbClr val="FFC000"/>
                </a:solidFill>
              </a:rPr>
              <a:t>THz pump – probe measurement, nonlinear THz optics </a:t>
            </a:r>
          </a:p>
          <a:p>
            <a:pPr marL="258763" indent="-258763">
              <a:spcAft>
                <a:spcPct val="75000"/>
              </a:spcAft>
              <a:buClr>
                <a:srgbClr val="990033"/>
              </a:buClr>
              <a:buFont typeface="Wingdings" pitchFamily="2" charset="2"/>
              <a:buChar char="§"/>
              <a:tabLst>
                <a:tab pos="530225" algn="l"/>
                <a:tab pos="4395788" algn="l"/>
              </a:tabLst>
            </a:pPr>
            <a:r>
              <a:rPr lang="hu-HU" sz="2000" dirty="0" err="1" smtClean="0">
                <a:solidFill>
                  <a:srgbClr val="9900CC"/>
                </a:solidFill>
              </a:rPr>
              <a:t>Extreme</a:t>
            </a:r>
            <a:r>
              <a:rPr lang="hu-HU" sz="2000" dirty="0" smtClean="0">
                <a:solidFill>
                  <a:srgbClr val="9900CC"/>
                </a:solidFill>
              </a:rPr>
              <a:t> </a:t>
            </a:r>
            <a:r>
              <a:rPr lang="hu-HU" sz="2000" dirty="0" err="1">
                <a:solidFill>
                  <a:srgbClr val="9900CC"/>
                </a:solidFill>
              </a:rPr>
              <a:t>high</a:t>
            </a:r>
            <a:r>
              <a:rPr lang="hu-HU" sz="2000" dirty="0">
                <a:solidFill>
                  <a:srgbClr val="9900CC"/>
                </a:solidFill>
              </a:rPr>
              <a:t> </a:t>
            </a:r>
            <a:r>
              <a:rPr lang="hu-HU" sz="2000" dirty="0" err="1">
                <a:solidFill>
                  <a:srgbClr val="9900CC"/>
                </a:solidFill>
              </a:rPr>
              <a:t>field</a:t>
            </a:r>
            <a:r>
              <a:rPr lang="hu-HU" sz="2000" dirty="0">
                <a:solidFill>
                  <a:srgbClr val="9900CC"/>
                </a:solidFill>
              </a:rPr>
              <a:t> </a:t>
            </a:r>
            <a:r>
              <a:rPr lang="hu-HU" sz="2000" dirty="0" err="1">
                <a:solidFill>
                  <a:srgbClr val="9900CC"/>
                </a:solidFill>
              </a:rPr>
              <a:t>THz</a:t>
            </a:r>
            <a:r>
              <a:rPr lang="hu-HU" sz="2000" dirty="0">
                <a:solidFill>
                  <a:srgbClr val="9900CC"/>
                </a:solidFill>
              </a:rPr>
              <a:t> </a:t>
            </a:r>
            <a:r>
              <a:rPr lang="hu-HU" sz="2000" dirty="0" err="1">
                <a:solidFill>
                  <a:srgbClr val="9900CC"/>
                </a:solidFill>
              </a:rPr>
              <a:t>pulses</a:t>
            </a:r>
            <a:r>
              <a:rPr lang="hu-HU" dirty="0"/>
              <a:t> </a:t>
            </a:r>
            <a:r>
              <a:rPr lang="hu-HU" dirty="0" smtClean="0"/>
              <a:t>(</a:t>
            </a:r>
            <a:r>
              <a:rPr lang="hu-HU" sz="2000" i="1" dirty="0" err="1">
                <a:solidFill>
                  <a:srgbClr val="FF0000"/>
                </a:solidFill>
              </a:rPr>
              <a:t>E</a:t>
            </a:r>
            <a:r>
              <a:rPr lang="hu-HU" sz="2000" baseline="-25000" dirty="0" err="1">
                <a:solidFill>
                  <a:srgbClr val="FF0000"/>
                </a:solidFill>
              </a:rPr>
              <a:t>max</a:t>
            </a:r>
            <a:r>
              <a:rPr lang="hu-HU" sz="2000" dirty="0">
                <a:solidFill>
                  <a:srgbClr val="FF0000"/>
                </a:solidFill>
              </a:rPr>
              <a:t> ≈ 100 MV/cm → 10 </a:t>
            </a:r>
            <a:r>
              <a:rPr lang="hu-HU" sz="2000" dirty="0" err="1">
                <a:solidFill>
                  <a:srgbClr val="FF0000"/>
                </a:solidFill>
              </a:rPr>
              <a:t>mJ</a:t>
            </a:r>
            <a:r>
              <a:rPr lang="hu-HU" sz="2000" dirty="0">
                <a:solidFill>
                  <a:srgbClr val="FF0000"/>
                </a:solidFill>
              </a:rPr>
              <a:t> </a:t>
            </a:r>
            <a:r>
              <a:rPr lang="hu-HU" sz="2000" dirty="0" err="1" smtClean="0">
                <a:solidFill>
                  <a:srgbClr val="FF0000"/>
                </a:solidFill>
              </a:rPr>
              <a:t>energy</a:t>
            </a:r>
            <a:r>
              <a:rPr lang="hu-HU" sz="2000" dirty="0" smtClean="0"/>
              <a:t>)</a:t>
            </a:r>
          </a:p>
          <a:p>
            <a:pPr>
              <a:spcAft>
                <a:spcPct val="75000"/>
              </a:spcAft>
              <a:buClr>
                <a:srgbClr val="990033"/>
              </a:buClr>
              <a:tabLst>
                <a:tab pos="530225" algn="l"/>
                <a:tab pos="4395788" algn="l"/>
              </a:tabLst>
            </a:pPr>
            <a:r>
              <a:rPr lang="hu-HU" sz="2000" dirty="0"/>
              <a:t> </a:t>
            </a:r>
            <a:r>
              <a:rPr lang="hu-HU" sz="2000" dirty="0" smtClean="0"/>
              <a:t>        </a:t>
            </a:r>
            <a:r>
              <a:rPr lang="en-US" dirty="0" smtClean="0">
                <a:solidFill>
                  <a:srgbClr val="FFC000"/>
                </a:solidFill>
              </a:rPr>
              <a:t>enhancement of HHG, particle manipulation</a:t>
            </a:r>
            <a:r>
              <a:rPr lang="hu-HU" dirty="0" smtClean="0">
                <a:solidFill>
                  <a:srgbClr val="FFC000"/>
                </a:solidFill>
              </a:rPr>
              <a:t>, etc.</a:t>
            </a:r>
            <a:r>
              <a:rPr lang="en-US" dirty="0" smtClean="0">
                <a:solidFill>
                  <a:srgbClr val="FFC000"/>
                </a:solidFill>
              </a:rPr>
              <a:t>             </a:t>
            </a:r>
            <a:r>
              <a:rPr lang="hu-HU" sz="2100" dirty="0"/>
              <a:t/>
            </a:r>
            <a:br>
              <a:rPr lang="hu-HU" sz="2100" dirty="0"/>
            </a:br>
            <a:endParaRPr lang="hu-HU" sz="2100" dirty="0"/>
          </a:p>
        </p:txBody>
      </p:sp>
      <p:graphicFrame>
        <p:nvGraphicFramePr>
          <p:cNvPr id="251908" name="Object 4"/>
          <p:cNvGraphicFramePr>
            <a:graphicFrameLocks noChangeAspect="1"/>
          </p:cNvGraphicFramePr>
          <p:nvPr>
            <p:extLst>
              <p:ext uri="{D42A27DB-BD31-4B8C-83A1-F6EECF244321}">
                <p14:modId xmlns:p14="http://schemas.microsoft.com/office/powerpoint/2010/main" val="3613719256"/>
              </p:ext>
            </p:extLst>
          </p:nvPr>
        </p:nvGraphicFramePr>
        <p:xfrm>
          <a:off x="1691680" y="885750"/>
          <a:ext cx="5383212" cy="3335338"/>
        </p:xfrm>
        <a:graphic>
          <a:graphicData uri="http://schemas.openxmlformats.org/presentationml/2006/ole">
            <mc:AlternateContent xmlns:mc="http://schemas.openxmlformats.org/markup-compatibility/2006">
              <mc:Choice xmlns:v="urn:schemas-microsoft-com:vml" Requires="v">
                <p:oleObj spid="_x0000_s123091" name="Graph" r:id="rId4" imgW="4649760" imgH="3432960" progId="Origin50.Graph">
                  <p:embed/>
                </p:oleObj>
              </mc:Choice>
              <mc:Fallback>
                <p:oleObj name="Graph" r:id="rId4" imgW="4649760" imgH="343296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11116" b="4929"/>
                      <a:stretch>
                        <a:fillRect/>
                      </a:stretch>
                    </p:blipFill>
                    <p:spPr bwMode="auto">
                      <a:xfrm>
                        <a:off x="1691680" y="885750"/>
                        <a:ext cx="5383212" cy="3335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1910" name="Rectangle 6"/>
          <p:cNvSpPr>
            <a:spLocks noChangeArrowheads="1"/>
          </p:cNvSpPr>
          <p:nvPr/>
        </p:nvSpPr>
        <p:spPr bwMode="auto">
          <a:xfrm>
            <a:off x="0"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51911" name="Text Box 7"/>
          <p:cNvSpPr txBox="1">
            <a:spLocks noChangeArrowheads="1"/>
          </p:cNvSpPr>
          <p:nvPr/>
        </p:nvSpPr>
        <p:spPr bwMode="auto">
          <a:xfrm>
            <a:off x="0" y="18891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dirty="0">
                <a:solidFill>
                  <a:srgbClr val="0000FF"/>
                </a:solidFill>
                <a:cs typeface="Calibri" panose="020F0502020204030204" pitchFamily="34" charset="0"/>
              </a:rPr>
              <a:t>Classification of </a:t>
            </a:r>
            <a:r>
              <a:rPr lang="hu-HU" sz="2800" dirty="0" err="1">
                <a:solidFill>
                  <a:srgbClr val="0000FF"/>
                </a:solidFill>
                <a:cs typeface="Calibri" panose="020F0502020204030204" pitchFamily="34" charset="0"/>
              </a:rPr>
              <a:t>THz</a:t>
            </a:r>
            <a:r>
              <a:rPr lang="en-US" sz="2800" dirty="0">
                <a:solidFill>
                  <a:srgbClr val="0000FF"/>
                </a:solidFill>
                <a:cs typeface="Calibri" panose="020F0502020204030204" pitchFamily="34" charset="0"/>
              </a:rPr>
              <a:t> pulses by peak electric </a:t>
            </a:r>
            <a:r>
              <a:rPr lang="en-US" sz="2800" dirty="0" smtClean="0">
                <a:solidFill>
                  <a:srgbClr val="0000FF"/>
                </a:solidFill>
                <a:cs typeface="Calibri" panose="020F0502020204030204" pitchFamily="34" charset="0"/>
              </a:rPr>
              <a:t>field</a:t>
            </a:r>
            <a:r>
              <a:rPr lang="hu-HU" sz="2800" dirty="0" smtClean="0">
                <a:solidFill>
                  <a:srgbClr val="0000FF"/>
                </a:solidFill>
                <a:cs typeface="Calibri" panose="020F0502020204030204" pitchFamily="34" charset="0"/>
              </a:rPr>
              <a:t> and </a:t>
            </a:r>
            <a:r>
              <a:rPr lang="en-US" sz="2800" dirty="0" smtClean="0">
                <a:solidFill>
                  <a:srgbClr val="0000FF"/>
                </a:solidFill>
                <a:cs typeface="Calibri" panose="020F0502020204030204" pitchFamily="34" charset="0"/>
              </a:rPr>
              <a:t>energy</a:t>
            </a:r>
            <a:endParaRPr lang="hu-HU" sz="2800" dirty="0">
              <a:solidFill>
                <a:srgbClr val="0000FF"/>
              </a:solidFill>
              <a:cs typeface="Calibri" panose="020F0502020204030204" pitchFamily="34" charset="0"/>
            </a:endParaRPr>
          </a:p>
        </p:txBody>
      </p:sp>
      <p:sp>
        <p:nvSpPr>
          <p:cNvPr id="6"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a:t>
            </a:r>
          </a:p>
        </p:txBody>
      </p:sp>
    </p:spTree>
    <p:extLst>
      <p:ext uri="{BB962C8B-B14F-4D97-AF65-F5344CB8AC3E}">
        <p14:creationId xmlns:p14="http://schemas.microsoft.com/office/powerpoint/2010/main" val="1107545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5318" y="4645326"/>
            <a:ext cx="3161250" cy="707886"/>
          </a:xfrm>
          <a:prstGeom prst="rect">
            <a:avLst/>
          </a:prstGeom>
          <a:noFill/>
        </p:spPr>
        <p:txBody>
          <a:bodyPr wrap="none" rtlCol="0">
            <a:spAutoFit/>
          </a:bodyPr>
          <a:lstStyle/>
          <a:p>
            <a:pPr marL="285750" indent="-285750">
              <a:buFont typeface="Arial" panose="020B0604020202020204" pitchFamily="34" charset="0"/>
              <a:buChar char="•"/>
            </a:pPr>
            <a:r>
              <a:rPr lang="hu-HU" sz="2000" dirty="0" err="1" smtClean="0"/>
              <a:t>Requires</a:t>
            </a:r>
            <a:r>
              <a:rPr lang="hu-HU" sz="2000" dirty="0" smtClean="0"/>
              <a:t> </a:t>
            </a:r>
            <a:r>
              <a:rPr lang="hu-HU" sz="2000" dirty="0" err="1" smtClean="0"/>
              <a:t>index-matching</a:t>
            </a:r>
            <a:endParaRPr lang="hu-HU" sz="2000" dirty="0" smtClean="0"/>
          </a:p>
          <a:p>
            <a:pPr marL="285750" indent="-285750">
              <a:buFont typeface="Arial" panose="020B0604020202020204" pitchFamily="34" charset="0"/>
              <a:buChar char="•"/>
            </a:pPr>
            <a:r>
              <a:rPr lang="hu-HU" sz="2000" dirty="0" err="1" smtClean="0"/>
              <a:t>Difficult</a:t>
            </a:r>
            <a:r>
              <a:rPr lang="hu-HU" sz="2000" dirty="0" smtClean="0"/>
              <a:t> </a:t>
            </a:r>
            <a:r>
              <a:rPr lang="hu-HU" sz="2000" dirty="0" err="1" smtClean="0"/>
              <a:t>manufacturing</a:t>
            </a:r>
            <a:endParaRPr lang="hu-HU" sz="2000" dirty="0" smtClean="0"/>
          </a:p>
        </p:txBody>
      </p:sp>
      <p:sp>
        <p:nvSpPr>
          <p:cNvPr id="13" name="TextBox 12"/>
          <p:cNvSpPr txBox="1"/>
          <p:nvPr/>
        </p:nvSpPr>
        <p:spPr>
          <a:xfrm>
            <a:off x="185318" y="809266"/>
            <a:ext cx="3389518" cy="677108"/>
          </a:xfrm>
          <a:prstGeom prst="rect">
            <a:avLst/>
          </a:prstGeom>
          <a:noFill/>
        </p:spPr>
        <p:txBody>
          <a:bodyPr wrap="none" rtlCol="0">
            <a:spAutoFit/>
          </a:bodyPr>
          <a:lstStyle/>
          <a:p>
            <a:r>
              <a:rPr lang="en-US" sz="2000" dirty="0" smtClean="0"/>
              <a:t>Directly on crystal</a:t>
            </a:r>
            <a:endParaRPr lang="hu-HU" sz="2000" dirty="0" smtClean="0"/>
          </a:p>
          <a:p>
            <a:pPr marL="270510" lvl="0" indent="-270510"/>
            <a:r>
              <a:rPr lang="en-US" dirty="0">
                <a:solidFill>
                  <a:srgbClr val="9F5000"/>
                </a:solidFill>
              </a:rPr>
              <a:t>Ollmann et al., Appl. Phys. B, </a:t>
            </a:r>
            <a:r>
              <a:rPr lang="hu-HU" dirty="0" smtClean="0">
                <a:solidFill>
                  <a:srgbClr val="9F5000"/>
                </a:solidFill>
              </a:rPr>
              <a:t>2012</a:t>
            </a:r>
            <a:endParaRPr lang="hu-HU" dirty="0">
              <a:solidFill>
                <a:srgbClr val="9F5000"/>
              </a:solidFill>
            </a:endParaRPr>
          </a:p>
        </p:txBody>
      </p:sp>
      <p:sp>
        <p:nvSpPr>
          <p:cNvPr id="14" name="TextBox 13"/>
          <p:cNvSpPr txBox="1"/>
          <p:nvPr/>
        </p:nvSpPr>
        <p:spPr>
          <a:xfrm>
            <a:off x="5584952" y="809266"/>
            <a:ext cx="3217612" cy="677108"/>
          </a:xfrm>
          <a:prstGeom prst="rect">
            <a:avLst/>
          </a:prstGeom>
          <a:noFill/>
        </p:spPr>
        <p:txBody>
          <a:bodyPr wrap="none" rtlCol="0">
            <a:spAutoFit/>
          </a:bodyPr>
          <a:lstStyle/>
          <a:p>
            <a:r>
              <a:rPr lang="en-US" sz="2000" dirty="0" smtClean="0"/>
              <a:t>With dielectric multilayers</a:t>
            </a:r>
            <a:endParaRPr lang="hu-HU" sz="2000" dirty="0" smtClean="0"/>
          </a:p>
          <a:p>
            <a:pPr marL="270510" lvl="0" indent="-270510"/>
            <a:r>
              <a:rPr lang="nb-NO" dirty="0">
                <a:solidFill>
                  <a:srgbClr val="9F5000"/>
                </a:solidFill>
              </a:rPr>
              <a:t>Tsubouchi et al., Opt. Lett., </a:t>
            </a:r>
            <a:r>
              <a:rPr lang="hu-HU" dirty="0" smtClean="0">
                <a:solidFill>
                  <a:srgbClr val="9F5000"/>
                </a:solidFill>
              </a:rPr>
              <a:t>2014</a:t>
            </a:r>
            <a:endParaRPr lang="en-US" dirty="0">
              <a:solidFill>
                <a:srgbClr val="9F5000"/>
              </a:solidFill>
            </a:endParaRPr>
          </a:p>
        </p:txBody>
      </p:sp>
      <p:sp>
        <p:nvSpPr>
          <p:cNvPr id="17" name="Rectangle 16"/>
          <p:cNvSpPr/>
          <p:nvPr/>
        </p:nvSpPr>
        <p:spPr>
          <a:xfrm>
            <a:off x="5688548" y="2161990"/>
            <a:ext cx="2469628" cy="85684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LN</a:t>
            </a:r>
            <a:endParaRPr lang="en-US" dirty="0"/>
          </a:p>
        </p:txBody>
      </p:sp>
      <p:sp>
        <p:nvSpPr>
          <p:cNvPr id="18" name="Rectangle 17"/>
          <p:cNvSpPr/>
          <p:nvPr/>
        </p:nvSpPr>
        <p:spPr>
          <a:xfrm>
            <a:off x="5688548" y="2015123"/>
            <a:ext cx="2469628" cy="14686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688548" y="1915847"/>
            <a:ext cx="2469628" cy="9927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688548" y="1847432"/>
            <a:ext cx="2469628" cy="6833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688548" y="1672377"/>
            <a:ext cx="2469628" cy="1769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59121" y="1674508"/>
            <a:ext cx="159271" cy="176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188965" y="1673874"/>
            <a:ext cx="159271" cy="176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512183" y="1674508"/>
            <a:ext cx="159271" cy="176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2690" y="1672310"/>
            <a:ext cx="159271" cy="176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85435" y="1668658"/>
            <a:ext cx="159271" cy="176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515279" y="1674420"/>
            <a:ext cx="159271" cy="176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835596" y="1669223"/>
            <a:ext cx="159271" cy="176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ím 5"/>
          <p:cNvSpPr>
            <a:spLocks noGrp="1"/>
          </p:cNvSpPr>
          <p:nvPr>
            <p:ph type="title"/>
          </p:nvPr>
        </p:nvSpPr>
        <p:spPr/>
        <p:txBody>
          <a:bodyPr/>
          <a:lstStyle/>
          <a:p>
            <a:r>
              <a:rPr lang="en-US" dirty="0"/>
              <a:t>LiNbO</a:t>
            </a:r>
            <a:r>
              <a:rPr lang="en-US" baseline="-25000" dirty="0"/>
              <a:t>3</a:t>
            </a:r>
            <a:r>
              <a:rPr lang="en-US" dirty="0"/>
              <a:t> based contact </a:t>
            </a:r>
            <a:r>
              <a:rPr lang="en-US" dirty="0" smtClean="0"/>
              <a:t>gratings</a:t>
            </a:r>
            <a:endParaRPr lang="en-US" dirty="0"/>
          </a:p>
        </p:txBody>
      </p:sp>
      <p:pic>
        <p:nvPicPr>
          <p:cNvPr id="29" name="Picture 3" descr="C:\Users\Fülöp József András\Documents\Prezentációk\2012-05-06--11_CLEO\Fig_LN CG.jpg"/>
          <p:cNvPicPr>
            <a:picLocks noChangeAspect="1" noChangeArrowheads="1"/>
          </p:cNvPicPr>
          <p:nvPr/>
        </p:nvPicPr>
        <p:blipFill>
          <a:blip r:embed="rId3" cstate="print"/>
          <a:srcRect/>
          <a:stretch>
            <a:fillRect/>
          </a:stretch>
        </p:blipFill>
        <p:spPr bwMode="auto">
          <a:xfrm>
            <a:off x="185318" y="1553007"/>
            <a:ext cx="3113924" cy="2893148"/>
          </a:xfrm>
          <a:prstGeom prst="rect">
            <a:avLst/>
          </a:prstGeom>
          <a:noFill/>
          <a:ln w="9525">
            <a:noFill/>
            <a:miter lim="800000"/>
            <a:headEnd/>
            <a:tailEnd/>
          </a:ln>
        </p:spPr>
      </p:pic>
      <p:sp>
        <p:nvSpPr>
          <p:cNvPr id="2" name="Téglalap 1"/>
          <p:cNvSpPr/>
          <p:nvPr/>
        </p:nvSpPr>
        <p:spPr>
          <a:xfrm>
            <a:off x="396165" y="1538748"/>
            <a:ext cx="947695" cy="369332"/>
          </a:xfrm>
          <a:prstGeom prst="rect">
            <a:avLst/>
          </a:prstGeom>
        </p:spPr>
        <p:txBody>
          <a:bodyPr wrap="none">
            <a:spAutoFit/>
          </a:bodyPr>
          <a:lstStyle/>
          <a:p>
            <a:r>
              <a:rPr lang="en-US" dirty="0"/>
              <a:t>500 nm </a:t>
            </a:r>
            <a:endParaRPr lang="en-GB" dirty="0"/>
          </a:p>
        </p:txBody>
      </p:sp>
      <p:sp>
        <p:nvSpPr>
          <p:cNvPr id="3" name="Téglalap 2"/>
          <p:cNvSpPr/>
          <p:nvPr/>
        </p:nvSpPr>
        <p:spPr>
          <a:xfrm>
            <a:off x="1961652" y="3476530"/>
            <a:ext cx="947695" cy="369332"/>
          </a:xfrm>
          <a:prstGeom prst="rect">
            <a:avLst/>
          </a:prstGeom>
        </p:spPr>
        <p:txBody>
          <a:bodyPr wrap="none">
            <a:spAutoFit/>
          </a:bodyPr>
          <a:lstStyle/>
          <a:p>
            <a:r>
              <a:rPr lang="en-US" dirty="0"/>
              <a:t>350 nm </a:t>
            </a:r>
            <a:endParaRPr lang="en-GB" dirty="0"/>
          </a:p>
        </p:txBody>
      </p:sp>
      <p:pic>
        <p:nvPicPr>
          <p:cNvPr id="4" name="Kép 3"/>
          <p:cNvPicPr>
            <a:picLocks noChangeAspect="1"/>
          </p:cNvPicPr>
          <p:nvPr/>
        </p:nvPicPr>
        <p:blipFill>
          <a:blip r:embed="rId4"/>
          <a:stretch>
            <a:fillRect/>
          </a:stretch>
        </p:blipFill>
        <p:spPr>
          <a:xfrm>
            <a:off x="3340896" y="3920895"/>
            <a:ext cx="2181225" cy="2981325"/>
          </a:xfrm>
          <a:prstGeom prst="rect">
            <a:avLst/>
          </a:prstGeom>
        </p:spPr>
      </p:pic>
      <p:sp>
        <p:nvSpPr>
          <p:cNvPr id="15" name="TextBox 14"/>
          <p:cNvSpPr txBox="1"/>
          <p:nvPr/>
        </p:nvSpPr>
        <p:spPr>
          <a:xfrm>
            <a:off x="5522120" y="3185705"/>
            <a:ext cx="3550479" cy="1631216"/>
          </a:xfrm>
          <a:prstGeom prst="rect">
            <a:avLst/>
          </a:prstGeom>
          <a:noFill/>
        </p:spPr>
        <p:txBody>
          <a:bodyPr wrap="square" rtlCol="0">
            <a:spAutoFit/>
          </a:bodyPr>
          <a:lstStyle/>
          <a:p>
            <a:pPr marL="285750" lvl="0" indent="-285750">
              <a:buFont typeface="Arial" panose="020B0604020202020204" pitchFamily="34" charset="0"/>
              <a:buChar char="•"/>
            </a:pPr>
            <a:r>
              <a:rPr lang="en-US" sz="2000" dirty="0" smtClean="0"/>
              <a:t>Al</a:t>
            </a:r>
            <a:r>
              <a:rPr lang="en-US" sz="2000" baseline="-25000" dirty="0" smtClean="0"/>
              <a:t>2</a:t>
            </a:r>
            <a:r>
              <a:rPr lang="en-US" sz="2000" dirty="0" smtClean="0"/>
              <a:t>O</a:t>
            </a:r>
            <a:r>
              <a:rPr lang="en-US" sz="2000" baseline="-25000" dirty="0" smtClean="0"/>
              <a:t>3</a:t>
            </a:r>
            <a:r>
              <a:rPr lang="en-US" sz="2000" dirty="0" smtClean="0"/>
              <a:t> </a:t>
            </a:r>
            <a:r>
              <a:rPr lang="hu-HU" sz="2000" dirty="0"/>
              <a:t>+</a:t>
            </a:r>
            <a:r>
              <a:rPr lang="en-US" sz="2000" dirty="0" smtClean="0"/>
              <a:t> </a:t>
            </a:r>
            <a:r>
              <a:rPr lang="en-US" sz="2000" dirty="0"/>
              <a:t>Ta</a:t>
            </a:r>
            <a:r>
              <a:rPr lang="en-US" sz="2000" baseline="-25000" dirty="0"/>
              <a:t>2</a:t>
            </a:r>
            <a:r>
              <a:rPr lang="en-US" sz="2000" dirty="0"/>
              <a:t>O</a:t>
            </a:r>
            <a:r>
              <a:rPr lang="en-US" sz="2000" baseline="-25000" dirty="0"/>
              <a:t>5 </a:t>
            </a:r>
            <a:r>
              <a:rPr lang="en-US" sz="2000" dirty="0"/>
              <a:t>multilayers on LiNbO</a:t>
            </a:r>
            <a:r>
              <a:rPr lang="en-US" sz="2000" baseline="-25000" dirty="0"/>
              <a:t>3</a:t>
            </a:r>
            <a:endParaRPr lang="hu-HU" sz="2000" dirty="0" smtClean="0">
              <a:solidFill>
                <a:srgbClr val="000000"/>
              </a:solidFill>
            </a:endParaRPr>
          </a:p>
          <a:p>
            <a:pPr marL="285750" lvl="0" indent="-285750">
              <a:buFont typeface="Arial" panose="020B0604020202020204" pitchFamily="34" charset="0"/>
              <a:buChar char="•"/>
            </a:pPr>
            <a:r>
              <a:rPr lang="en-US" sz="2000" dirty="0" smtClean="0">
                <a:solidFill>
                  <a:srgbClr val="000000"/>
                </a:solidFill>
              </a:rPr>
              <a:t>71</a:t>
            </a:r>
            <a:r>
              <a:rPr lang="en-US" sz="2000" dirty="0">
                <a:solidFill>
                  <a:srgbClr val="000000"/>
                </a:solidFill>
              </a:rPr>
              <a:t>% diffraction </a:t>
            </a:r>
            <a:r>
              <a:rPr lang="en-US" sz="2000" dirty="0" smtClean="0">
                <a:solidFill>
                  <a:srgbClr val="000000"/>
                </a:solidFill>
              </a:rPr>
              <a:t>efficiency</a:t>
            </a:r>
            <a:endParaRPr lang="en-US" sz="2000" dirty="0">
              <a:solidFill>
                <a:srgbClr val="000000"/>
              </a:solidFill>
            </a:endParaRPr>
          </a:p>
          <a:p>
            <a:pPr marL="285750" lvl="0" indent="-285750">
              <a:buFont typeface="Arial" panose="020B0604020202020204" pitchFamily="34" charset="0"/>
              <a:buChar char="•"/>
            </a:pPr>
            <a:r>
              <a:rPr lang="en-US" sz="2000" dirty="0">
                <a:solidFill>
                  <a:srgbClr val="000000"/>
                </a:solidFill>
              </a:rPr>
              <a:t>0.41 µJ THz pulse energy</a:t>
            </a:r>
          </a:p>
          <a:p>
            <a:pPr marL="285750" lvl="0" indent="-285750">
              <a:buFont typeface="Arial" panose="020B0604020202020204" pitchFamily="34" charset="0"/>
              <a:buChar char="•"/>
            </a:pPr>
            <a:r>
              <a:rPr lang="en-US" sz="2000" dirty="0">
                <a:solidFill>
                  <a:srgbClr val="000000"/>
                </a:solidFill>
              </a:rPr>
              <a:t>1.5x10</a:t>
            </a:r>
            <a:r>
              <a:rPr lang="en-US" sz="2000" baseline="30000" dirty="0">
                <a:solidFill>
                  <a:srgbClr val="000000"/>
                </a:solidFill>
              </a:rPr>
              <a:t>-4</a:t>
            </a:r>
            <a:r>
              <a:rPr lang="en-US" sz="2000" dirty="0">
                <a:solidFill>
                  <a:srgbClr val="000000"/>
                </a:solidFill>
              </a:rPr>
              <a:t> conversion </a:t>
            </a:r>
            <a:r>
              <a:rPr lang="en-US" sz="2000" dirty="0" smtClean="0">
                <a:solidFill>
                  <a:srgbClr val="000000"/>
                </a:solidFill>
              </a:rPr>
              <a:t>efficiency</a:t>
            </a:r>
            <a:endParaRPr lang="en-US" sz="2000" dirty="0">
              <a:solidFill>
                <a:srgbClr val="000000"/>
              </a:solidFill>
            </a:endParaRPr>
          </a:p>
        </p:txBody>
      </p:sp>
      <p:sp>
        <p:nvSpPr>
          <p:cNvPr id="7" name="Téglalap 6"/>
          <p:cNvSpPr/>
          <p:nvPr/>
        </p:nvSpPr>
        <p:spPr>
          <a:xfrm>
            <a:off x="632678" y="6428907"/>
            <a:ext cx="2666564" cy="400110"/>
          </a:xfrm>
          <a:prstGeom prst="rect">
            <a:avLst/>
          </a:prstGeom>
        </p:spPr>
        <p:txBody>
          <a:bodyPr wrap="none">
            <a:spAutoFit/>
          </a:bodyPr>
          <a:lstStyle/>
          <a:p>
            <a:pPr lvl="0">
              <a:spcAft>
                <a:spcPts val="600"/>
              </a:spcAft>
              <a:buClr>
                <a:srgbClr val="C00000"/>
              </a:buClr>
            </a:pPr>
            <a:r>
              <a:rPr lang="hu-HU" dirty="0" err="1">
                <a:solidFill>
                  <a:srgbClr val="9F5000"/>
                </a:solidFill>
              </a:rPr>
              <a:t>Scitech</a:t>
            </a:r>
            <a:r>
              <a:rPr lang="hu-HU" dirty="0">
                <a:solidFill>
                  <a:srgbClr val="9F5000"/>
                </a:solidFill>
              </a:rPr>
              <a:t> </a:t>
            </a:r>
            <a:r>
              <a:rPr lang="hu-HU" dirty="0" err="1">
                <a:solidFill>
                  <a:srgbClr val="9F5000"/>
                </a:solidFill>
              </a:rPr>
              <a:t>Precision</a:t>
            </a:r>
            <a:r>
              <a:rPr lang="hu-HU" dirty="0">
                <a:solidFill>
                  <a:srgbClr val="9F5000"/>
                </a:solidFill>
              </a:rPr>
              <a:t> Ltd.  (UK)</a:t>
            </a:r>
            <a:endParaRPr lang="hu-HU" sz="2000" dirty="0">
              <a:solidFill>
                <a:srgbClr val="9F5000"/>
              </a:solidFill>
            </a:endParaRPr>
          </a:p>
        </p:txBody>
      </p:sp>
      <p:sp>
        <p:nvSpPr>
          <p:cNvPr id="30"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16</a:t>
            </a:r>
          </a:p>
        </p:txBody>
      </p:sp>
    </p:spTree>
    <p:extLst>
      <p:ext uri="{BB962C8B-B14F-4D97-AF65-F5344CB8AC3E}">
        <p14:creationId xmlns:p14="http://schemas.microsoft.com/office/powerpoint/2010/main" val="2724594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 name="Szövegdoboz 1"/>
          <p:cNvSpPr txBox="1"/>
          <p:nvPr/>
        </p:nvSpPr>
        <p:spPr>
          <a:xfrm>
            <a:off x="1871640" y="8544"/>
            <a:ext cx="5130684" cy="892552"/>
          </a:xfrm>
          <a:prstGeom prst="rect">
            <a:avLst/>
          </a:prstGeom>
          <a:noFill/>
        </p:spPr>
        <p:txBody>
          <a:bodyPr wrap="square" rtlCol="0">
            <a:spAutoFit/>
          </a:bodyPr>
          <a:lstStyle/>
          <a:p>
            <a:pPr algn="ctr"/>
            <a:r>
              <a:rPr lang="en-US" sz="2800" dirty="0">
                <a:solidFill>
                  <a:srgbClr val="0000FF"/>
                </a:solidFill>
              </a:rPr>
              <a:t>Mitigate/lesser </a:t>
            </a:r>
            <a:r>
              <a:rPr lang="en-US" sz="2800" dirty="0" smtClean="0">
                <a:solidFill>
                  <a:srgbClr val="0000FF"/>
                </a:solidFill>
              </a:rPr>
              <a:t>limitation</a:t>
            </a:r>
            <a:r>
              <a:rPr lang="hu-HU" sz="2800" dirty="0" smtClean="0">
                <a:solidFill>
                  <a:srgbClr val="0000FF"/>
                </a:solidFill>
              </a:rPr>
              <a:t> </a:t>
            </a:r>
            <a:r>
              <a:rPr lang="hu-HU" sz="2800" dirty="0" err="1" smtClean="0">
                <a:solidFill>
                  <a:srgbClr val="0000FF"/>
                </a:solidFill>
              </a:rPr>
              <a:t>for</a:t>
            </a:r>
            <a:r>
              <a:rPr lang="hu-HU" sz="2800" dirty="0" smtClean="0">
                <a:solidFill>
                  <a:srgbClr val="0000FF"/>
                </a:solidFill>
              </a:rPr>
              <a:t> LN</a:t>
            </a:r>
          </a:p>
          <a:p>
            <a:pPr algn="ctr"/>
            <a:r>
              <a:rPr lang="en-US" sz="2400" dirty="0" smtClean="0">
                <a:solidFill>
                  <a:srgbClr val="9F5000"/>
                </a:solidFill>
              </a:rPr>
              <a:t>Hybrid TPFP set-up for LN</a:t>
            </a:r>
            <a:endParaRPr lang="en-US" sz="2400" dirty="0">
              <a:solidFill>
                <a:srgbClr val="9F5000"/>
              </a:solidFill>
            </a:endParaRPr>
          </a:p>
        </p:txBody>
      </p:sp>
      <p:sp>
        <p:nvSpPr>
          <p:cNvPr id="3" name="Szövegdoboz 2"/>
          <p:cNvSpPr txBox="1"/>
          <p:nvPr/>
        </p:nvSpPr>
        <p:spPr>
          <a:xfrm>
            <a:off x="-18612" y="908664"/>
            <a:ext cx="8551140" cy="369332"/>
          </a:xfrm>
          <a:prstGeom prst="rect">
            <a:avLst/>
          </a:prstGeom>
          <a:noFill/>
        </p:spPr>
        <p:txBody>
          <a:bodyPr wrap="square" rtlCol="0">
            <a:spAutoFit/>
          </a:bodyPr>
          <a:lstStyle/>
          <a:p>
            <a:r>
              <a:rPr lang="en-US" dirty="0">
                <a:solidFill>
                  <a:srgbClr val="008000"/>
                </a:solidFill>
              </a:rPr>
              <a:t>LN contact grating THz source:  </a:t>
            </a:r>
            <a:r>
              <a:rPr lang="en-US" dirty="0">
                <a:solidFill>
                  <a:srgbClr val="FF0000"/>
                </a:solidFill>
              </a:rPr>
              <a:t>Z. Ollmann et al.:  Appl. Phys. B </a:t>
            </a:r>
            <a:r>
              <a:rPr lang="en-US" b="1" dirty="0">
                <a:solidFill>
                  <a:srgbClr val="FF0000"/>
                </a:solidFill>
              </a:rPr>
              <a:t>108</a:t>
            </a:r>
            <a:r>
              <a:rPr lang="en-US" dirty="0">
                <a:solidFill>
                  <a:srgbClr val="FF0000"/>
                </a:solidFill>
              </a:rPr>
              <a:t>, 821 (2012</a:t>
            </a:r>
            <a:r>
              <a:rPr lang="en-US" dirty="0" smtClean="0">
                <a:solidFill>
                  <a:srgbClr val="FF0000"/>
                </a:solidFill>
              </a:rPr>
              <a:t>)</a:t>
            </a:r>
            <a:r>
              <a:rPr lang="en-US" dirty="0" smtClean="0">
                <a:solidFill>
                  <a:srgbClr val="008000"/>
                </a:solidFill>
              </a:rPr>
              <a:t>                    </a:t>
            </a:r>
            <a:r>
              <a:rPr lang="hu-HU" dirty="0" smtClean="0">
                <a:solidFill>
                  <a:srgbClr val="008000"/>
                </a:solidFill>
              </a:rPr>
              <a:t>                             </a:t>
            </a:r>
            <a:r>
              <a:rPr lang="en-US" dirty="0" smtClean="0">
                <a:solidFill>
                  <a:srgbClr val="008000"/>
                </a:solidFill>
              </a:rPr>
              <a:t> </a:t>
            </a:r>
            <a:endParaRPr lang="en-US" dirty="0">
              <a:solidFill>
                <a:srgbClr val="008000"/>
              </a:solidFill>
            </a:endParaRPr>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4" y="1538748"/>
            <a:ext cx="8982588" cy="300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zövegdoboz 4"/>
          <p:cNvSpPr txBox="1"/>
          <p:nvPr/>
        </p:nvSpPr>
        <p:spPr>
          <a:xfrm>
            <a:off x="161412" y="6330878"/>
            <a:ext cx="6750900" cy="338554"/>
          </a:xfrm>
          <a:prstGeom prst="rect">
            <a:avLst/>
          </a:prstGeom>
          <a:noFill/>
        </p:spPr>
        <p:txBody>
          <a:bodyPr wrap="square" rtlCol="0">
            <a:spAutoFit/>
          </a:bodyPr>
          <a:lstStyle/>
          <a:p>
            <a:r>
              <a:rPr lang="hu-HU" sz="1600" dirty="0" smtClean="0">
                <a:solidFill>
                  <a:srgbClr val="FF0000"/>
                </a:solidFill>
              </a:rPr>
              <a:t>L. Pálfalvi et </a:t>
            </a:r>
            <a:r>
              <a:rPr lang="hu-HU" sz="1600" dirty="0" err="1" smtClean="0">
                <a:solidFill>
                  <a:srgbClr val="FF0000"/>
                </a:solidFill>
              </a:rPr>
              <a:t>al</a:t>
            </a:r>
            <a:r>
              <a:rPr lang="hu-HU" sz="1600" dirty="0" smtClean="0">
                <a:solidFill>
                  <a:srgbClr val="FF0000"/>
                </a:solidFill>
              </a:rPr>
              <a:t>.: </a:t>
            </a:r>
            <a:r>
              <a:rPr lang="hu-HU" sz="1600" dirty="0" err="1" smtClean="0">
                <a:solidFill>
                  <a:srgbClr val="FF0000"/>
                </a:solidFill>
              </a:rPr>
              <a:t>Optics</a:t>
            </a:r>
            <a:r>
              <a:rPr lang="hu-HU" sz="1600" dirty="0" smtClean="0">
                <a:solidFill>
                  <a:srgbClr val="FF0000"/>
                </a:solidFill>
              </a:rPr>
              <a:t> Express  </a:t>
            </a:r>
            <a:r>
              <a:rPr lang="hu-HU" sz="1600" b="1" dirty="0" smtClean="0">
                <a:solidFill>
                  <a:srgbClr val="FF0000"/>
                </a:solidFill>
              </a:rPr>
              <a:t>24,</a:t>
            </a:r>
            <a:r>
              <a:rPr lang="hu-HU" sz="1600" dirty="0" smtClean="0">
                <a:solidFill>
                  <a:srgbClr val="FF0000"/>
                </a:solidFill>
              </a:rPr>
              <a:t> 8156 (2016)</a:t>
            </a:r>
            <a:endParaRPr lang="hu-HU" sz="1600" dirty="0">
              <a:solidFill>
                <a:srgbClr val="FF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7618" y="3879060"/>
            <a:ext cx="3834970" cy="287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5"/>
          <p:cNvSpPr txBox="1"/>
          <p:nvPr/>
        </p:nvSpPr>
        <p:spPr>
          <a:xfrm>
            <a:off x="1061532" y="4959204"/>
            <a:ext cx="3510468" cy="1200329"/>
          </a:xfrm>
          <a:prstGeom prst="rect">
            <a:avLst/>
          </a:prstGeom>
          <a:noFill/>
        </p:spPr>
        <p:txBody>
          <a:bodyPr wrap="square" rtlCol="0">
            <a:spAutoFit/>
          </a:bodyPr>
          <a:lstStyle/>
          <a:p>
            <a:r>
              <a:rPr lang="hu-HU" dirty="0" err="1" smtClean="0">
                <a:solidFill>
                  <a:srgbClr val="0000FF"/>
                </a:solidFill>
              </a:rPr>
              <a:t>Reduced</a:t>
            </a:r>
            <a:r>
              <a:rPr lang="hu-HU" dirty="0" smtClean="0">
                <a:solidFill>
                  <a:srgbClr val="0000FF"/>
                </a:solidFill>
              </a:rPr>
              <a:t> </a:t>
            </a:r>
            <a:r>
              <a:rPr lang="hu-HU" dirty="0" err="1" smtClean="0">
                <a:solidFill>
                  <a:srgbClr val="0000FF"/>
                </a:solidFill>
              </a:rPr>
              <a:t>limitations</a:t>
            </a:r>
            <a:r>
              <a:rPr lang="hu-HU" dirty="0" smtClean="0">
                <a:solidFill>
                  <a:srgbClr val="0000FF"/>
                </a:solidFill>
              </a:rPr>
              <a:t>:</a:t>
            </a:r>
          </a:p>
          <a:p>
            <a:r>
              <a:rPr lang="hu-HU" dirty="0" smtClean="0">
                <a:solidFill>
                  <a:srgbClr val="0000FF"/>
                </a:solidFill>
              </a:rPr>
              <a:t> 1. </a:t>
            </a:r>
            <a:r>
              <a:rPr lang="en-US" dirty="0" smtClean="0">
                <a:solidFill>
                  <a:srgbClr val="0000FF"/>
                </a:solidFill>
              </a:rPr>
              <a:t>Decreased pulse lengthening</a:t>
            </a:r>
          </a:p>
          <a:p>
            <a:r>
              <a:rPr lang="en-US" dirty="0" smtClean="0">
                <a:solidFill>
                  <a:srgbClr val="0000FF"/>
                </a:solidFill>
              </a:rPr>
              <a:t>2. Wedge angle is only: 30</a:t>
            </a:r>
            <a:r>
              <a:rPr lang="en-US" baseline="30000" dirty="0" smtClean="0">
                <a:solidFill>
                  <a:srgbClr val="0000FF"/>
                </a:solidFill>
              </a:rPr>
              <a:t>o</a:t>
            </a:r>
            <a:r>
              <a:rPr lang="en-US" dirty="0" smtClean="0">
                <a:solidFill>
                  <a:srgbClr val="0000FF"/>
                </a:solidFill>
              </a:rPr>
              <a:t> </a:t>
            </a:r>
          </a:p>
          <a:p>
            <a:endParaRPr lang="en-US" dirty="0"/>
          </a:p>
        </p:txBody>
      </p:sp>
      <p:sp>
        <p:nvSpPr>
          <p:cNvPr id="9" name="Dia számának helye 2"/>
          <p:cNvSpPr txBox="1">
            <a:spLocks/>
          </p:cNvSpPr>
          <p:nvPr/>
        </p:nvSpPr>
        <p:spPr bwMode="auto">
          <a:xfrm>
            <a:off x="6732288" y="650015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17</a:t>
            </a:r>
          </a:p>
        </p:txBody>
      </p:sp>
    </p:spTree>
    <p:extLst>
      <p:ext uri="{BB962C8B-B14F-4D97-AF65-F5344CB8AC3E}">
        <p14:creationId xmlns:p14="http://schemas.microsoft.com/office/powerpoint/2010/main" val="1680644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 name="Szövegdoboz 1"/>
          <p:cNvSpPr txBox="1"/>
          <p:nvPr/>
        </p:nvSpPr>
        <p:spPr>
          <a:xfrm>
            <a:off x="1331568" y="0"/>
            <a:ext cx="6660888" cy="954107"/>
          </a:xfrm>
          <a:prstGeom prst="rect">
            <a:avLst/>
          </a:prstGeom>
          <a:noFill/>
        </p:spPr>
        <p:txBody>
          <a:bodyPr wrap="square" rtlCol="0">
            <a:spAutoFit/>
          </a:bodyPr>
          <a:lstStyle/>
          <a:p>
            <a:pPr algn="ctr"/>
            <a:r>
              <a:rPr lang="en-US" sz="2800" dirty="0" smtClean="0">
                <a:solidFill>
                  <a:srgbClr val="0000FF"/>
                </a:solidFill>
              </a:rPr>
              <a:t>Plan-parallel Non-Linear-Echelon-Slab (NLES)  LN THz source</a:t>
            </a:r>
          </a:p>
        </p:txBody>
      </p:sp>
      <p:sp>
        <p:nvSpPr>
          <p:cNvPr id="4" name="Szövegdoboz 3"/>
          <p:cNvSpPr txBox="1"/>
          <p:nvPr/>
        </p:nvSpPr>
        <p:spPr>
          <a:xfrm>
            <a:off x="148025" y="818652"/>
            <a:ext cx="7110948" cy="369332"/>
          </a:xfrm>
          <a:prstGeom prst="rect">
            <a:avLst/>
          </a:prstGeom>
          <a:noFill/>
        </p:spPr>
        <p:txBody>
          <a:bodyPr wrap="square" rtlCol="0">
            <a:spAutoFit/>
          </a:bodyPr>
          <a:lstStyle/>
          <a:p>
            <a:r>
              <a:rPr lang="en-US" dirty="0" smtClean="0"/>
              <a:t>Strongly reduced limitation in case of hybrid TPFP schemes </a:t>
            </a:r>
            <a:endParaRPr lang="en-US" dirty="0"/>
          </a:p>
        </p:txBody>
      </p:sp>
      <p:sp>
        <p:nvSpPr>
          <p:cNvPr id="5" name="Szövegdoboz 4"/>
          <p:cNvSpPr txBox="1"/>
          <p:nvPr/>
        </p:nvSpPr>
        <p:spPr>
          <a:xfrm>
            <a:off x="1151544" y="6210088"/>
            <a:ext cx="7290972" cy="369332"/>
          </a:xfrm>
          <a:prstGeom prst="rect">
            <a:avLst/>
          </a:prstGeom>
          <a:noFill/>
        </p:spPr>
        <p:txBody>
          <a:bodyPr wrap="square" rtlCol="0">
            <a:spAutoFit/>
          </a:bodyPr>
          <a:lstStyle/>
          <a:p>
            <a:r>
              <a:rPr lang="hu-HU" dirty="0">
                <a:solidFill>
                  <a:srgbClr val="FF0000"/>
                </a:solidFill>
              </a:rPr>
              <a:t>L. Pálfalvi et </a:t>
            </a:r>
            <a:r>
              <a:rPr lang="hu-HU" dirty="0" err="1">
                <a:solidFill>
                  <a:srgbClr val="FF0000"/>
                </a:solidFill>
              </a:rPr>
              <a:t>al</a:t>
            </a:r>
            <a:r>
              <a:rPr lang="hu-HU" dirty="0">
                <a:solidFill>
                  <a:srgbClr val="FF0000"/>
                </a:solidFill>
              </a:rPr>
              <a:t>.: </a:t>
            </a:r>
            <a:r>
              <a:rPr lang="hu-HU" dirty="0" err="1">
                <a:solidFill>
                  <a:srgbClr val="FF0000"/>
                </a:solidFill>
              </a:rPr>
              <a:t>Optics</a:t>
            </a:r>
            <a:r>
              <a:rPr lang="hu-HU" dirty="0">
                <a:solidFill>
                  <a:srgbClr val="FF0000"/>
                </a:solidFill>
              </a:rPr>
              <a:t> Express  </a:t>
            </a:r>
            <a:r>
              <a:rPr lang="hu-HU" b="1" dirty="0" smtClean="0">
                <a:solidFill>
                  <a:srgbClr val="FF0000"/>
                </a:solidFill>
              </a:rPr>
              <a:t>25,</a:t>
            </a:r>
            <a:r>
              <a:rPr lang="hu-HU" dirty="0" smtClean="0">
                <a:solidFill>
                  <a:srgbClr val="FF0000"/>
                </a:solidFill>
              </a:rPr>
              <a:t> 29560 </a:t>
            </a:r>
            <a:r>
              <a:rPr lang="hu-HU" dirty="0">
                <a:solidFill>
                  <a:srgbClr val="FF0000"/>
                </a:solidFill>
              </a:rPr>
              <a:t>(</a:t>
            </a:r>
            <a:r>
              <a:rPr lang="hu-HU" dirty="0" smtClean="0">
                <a:solidFill>
                  <a:srgbClr val="FF0000"/>
                </a:solidFill>
              </a:rPr>
              <a:t>2017)</a:t>
            </a:r>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54" y="1115236"/>
            <a:ext cx="7894662" cy="390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5"/>
          <p:cNvSpPr txBox="1"/>
          <p:nvPr/>
        </p:nvSpPr>
        <p:spPr>
          <a:xfrm>
            <a:off x="251424" y="5769312"/>
            <a:ext cx="8281104" cy="369332"/>
          </a:xfrm>
          <a:prstGeom prst="rect">
            <a:avLst/>
          </a:prstGeom>
          <a:noFill/>
        </p:spPr>
        <p:txBody>
          <a:bodyPr wrap="square" rtlCol="0">
            <a:spAutoFit/>
          </a:bodyPr>
          <a:lstStyle/>
          <a:p>
            <a:r>
              <a:rPr lang="hu-HU" dirty="0" smtClean="0">
                <a:solidFill>
                  <a:srgbClr val="FF0000"/>
                </a:solidFill>
              </a:rPr>
              <a:t>B. K. </a:t>
            </a:r>
            <a:r>
              <a:rPr lang="hu-HU" dirty="0" err="1" smtClean="0">
                <a:solidFill>
                  <a:srgbClr val="FF0000"/>
                </a:solidFill>
              </a:rPr>
              <a:t>Ofori-Okai</a:t>
            </a:r>
            <a:r>
              <a:rPr lang="hu-HU" dirty="0" smtClean="0">
                <a:solidFill>
                  <a:srgbClr val="FF0000"/>
                </a:solidFill>
              </a:rPr>
              <a:t> et </a:t>
            </a:r>
            <a:r>
              <a:rPr lang="hu-HU" dirty="0" err="1" smtClean="0">
                <a:solidFill>
                  <a:srgbClr val="FF0000"/>
                </a:solidFill>
              </a:rPr>
              <a:t>al</a:t>
            </a:r>
            <a:r>
              <a:rPr lang="hu-HU" dirty="0" smtClean="0">
                <a:solidFill>
                  <a:srgbClr val="FF0000"/>
                </a:solidFill>
              </a:rPr>
              <a:t>.: Optics Express </a:t>
            </a:r>
            <a:r>
              <a:rPr lang="hu-HU" b="1" dirty="0" smtClean="0">
                <a:solidFill>
                  <a:srgbClr val="FF0000"/>
                </a:solidFill>
              </a:rPr>
              <a:t>24</a:t>
            </a:r>
            <a:r>
              <a:rPr lang="hu-HU" dirty="0" smtClean="0">
                <a:solidFill>
                  <a:srgbClr val="FF0000"/>
                </a:solidFill>
              </a:rPr>
              <a:t>, 5057 (2016) </a:t>
            </a:r>
            <a:r>
              <a:rPr lang="hu-HU" dirty="0" err="1" smtClean="0">
                <a:solidFill>
                  <a:srgbClr val="FF0000"/>
                </a:solidFill>
              </a:rPr>
              <a:t>reflection</a:t>
            </a:r>
            <a:r>
              <a:rPr lang="hu-HU" dirty="0" smtClean="0">
                <a:solidFill>
                  <a:srgbClr val="FF0000"/>
                </a:solidFill>
              </a:rPr>
              <a:t> </a:t>
            </a:r>
            <a:r>
              <a:rPr lang="hu-HU" dirty="0" err="1" smtClean="0">
                <a:solidFill>
                  <a:srgbClr val="FF0000"/>
                </a:solidFill>
              </a:rPr>
              <a:t>echelon</a:t>
            </a:r>
            <a:r>
              <a:rPr lang="hu-HU" dirty="0" smtClean="0">
                <a:solidFill>
                  <a:srgbClr val="FF0000"/>
                </a:solidFill>
              </a:rPr>
              <a:t>, LN </a:t>
            </a:r>
            <a:r>
              <a:rPr lang="hu-HU" dirty="0" err="1" smtClean="0">
                <a:solidFill>
                  <a:srgbClr val="FF0000"/>
                </a:solidFill>
              </a:rPr>
              <a:t>prism</a:t>
            </a:r>
            <a:endParaRPr lang="hu-HU" dirty="0">
              <a:solidFill>
                <a:srgbClr val="FF0000"/>
              </a:solidFill>
            </a:endParaRPr>
          </a:p>
        </p:txBody>
      </p:sp>
      <p:sp>
        <p:nvSpPr>
          <p:cNvPr id="7" name="Szövegdoboz 6"/>
          <p:cNvSpPr txBox="1"/>
          <p:nvPr/>
        </p:nvSpPr>
        <p:spPr>
          <a:xfrm>
            <a:off x="7272360" y="3338988"/>
            <a:ext cx="1980264" cy="369332"/>
          </a:xfrm>
          <a:prstGeom prst="rect">
            <a:avLst/>
          </a:prstGeom>
          <a:noFill/>
        </p:spPr>
        <p:txBody>
          <a:bodyPr wrap="square" rtlCol="0">
            <a:spAutoFit/>
          </a:bodyPr>
          <a:lstStyle/>
          <a:p>
            <a:r>
              <a:rPr lang="en-US" dirty="0" smtClean="0"/>
              <a:t>Echelon grating</a:t>
            </a:r>
            <a:endParaRPr lang="en-US" dirty="0"/>
          </a:p>
        </p:txBody>
      </p:sp>
      <p:pic>
        <p:nvPicPr>
          <p:cNvPr id="8" name="Kép 7"/>
          <p:cNvPicPr>
            <a:picLocks noChangeAspect="1"/>
          </p:cNvPicPr>
          <p:nvPr/>
        </p:nvPicPr>
        <p:blipFill>
          <a:blip r:embed="rId4"/>
          <a:stretch>
            <a:fillRect/>
          </a:stretch>
        </p:blipFill>
        <p:spPr>
          <a:xfrm>
            <a:off x="148025" y="3866669"/>
            <a:ext cx="4204169" cy="1713584"/>
          </a:xfrm>
          <a:prstGeom prst="rect">
            <a:avLst/>
          </a:prstGeom>
        </p:spPr>
      </p:pic>
      <p:sp>
        <p:nvSpPr>
          <p:cNvPr id="10"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18</a:t>
            </a:r>
          </a:p>
        </p:txBody>
      </p:sp>
    </p:spTree>
    <p:extLst>
      <p:ext uri="{BB962C8B-B14F-4D97-AF65-F5344CB8AC3E}">
        <p14:creationId xmlns:p14="http://schemas.microsoft.com/office/powerpoint/2010/main" val="3505780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 name="Szövegdoboz 1"/>
          <p:cNvSpPr txBox="1"/>
          <p:nvPr/>
        </p:nvSpPr>
        <p:spPr>
          <a:xfrm>
            <a:off x="1331568" y="0"/>
            <a:ext cx="6660888" cy="954107"/>
          </a:xfrm>
          <a:prstGeom prst="rect">
            <a:avLst/>
          </a:prstGeom>
          <a:noFill/>
        </p:spPr>
        <p:txBody>
          <a:bodyPr wrap="square" rtlCol="0">
            <a:spAutoFit/>
          </a:bodyPr>
          <a:lstStyle/>
          <a:p>
            <a:pPr algn="ctr"/>
            <a:r>
              <a:rPr lang="en-US" sz="2800" dirty="0">
                <a:solidFill>
                  <a:srgbClr val="0000FF"/>
                </a:solidFill>
              </a:rPr>
              <a:t>Plan-parallel Non-Linear-Echelon-Slab (NLES)  LN THz </a:t>
            </a:r>
            <a:r>
              <a:rPr lang="en-US" sz="2800" dirty="0" smtClean="0">
                <a:solidFill>
                  <a:srgbClr val="0000FF"/>
                </a:solidFill>
              </a:rPr>
              <a:t>source</a:t>
            </a:r>
          </a:p>
        </p:txBody>
      </p:sp>
      <p:sp>
        <p:nvSpPr>
          <p:cNvPr id="5" name="Szövegdoboz 4"/>
          <p:cNvSpPr txBox="1"/>
          <p:nvPr/>
        </p:nvSpPr>
        <p:spPr>
          <a:xfrm>
            <a:off x="251424" y="6039348"/>
            <a:ext cx="4950660" cy="646331"/>
          </a:xfrm>
          <a:prstGeom prst="rect">
            <a:avLst/>
          </a:prstGeom>
          <a:noFill/>
        </p:spPr>
        <p:txBody>
          <a:bodyPr wrap="square" rtlCol="0">
            <a:spAutoFit/>
          </a:bodyPr>
          <a:lstStyle/>
          <a:p>
            <a:r>
              <a:rPr lang="hu-HU" dirty="0">
                <a:solidFill>
                  <a:srgbClr val="FF0000"/>
                </a:solidFill>
              </a:rPr>
              <a:t>L. Pálfalvi et </a:t>
            </a:r>
            <a:r>
              <a:rPr lang="hu-HU" dirty="0" err="1">
                <a:solidFill>
                  <a:srgbClr val="FF0000"/>
                </a:solidFill>
              </a:rPr>
              <a:t>al</a:t>
            </a:r>
            <a:r>
              <a:rPr lang="hu-HU" dirty="0">
                <a:solidFill>
                  <a:srgbClr val="FF0000"/>
                </a:solidFill>
              </a:rPr>
              <a:t>.: </a:t>
            </a:r>
            <a:r>
              <a:rPr lang="hu-HU" dirty="0" err="1" smtClean="0">
                <a:solidFill>
                  <a:srgbClr val="FF0000"/>
                </a:solidFill>
              </a:rPr>
              <a:t>Opt</a:t>
            </a:r>
            <a:r>
              <a:rPr lang="hu-HU" dirty="0" smtClean="0">
                <a:solidFill>
                  <a:srgbClr val="FF0000"/>
                </a:solidFill>
              </a:rPr>
              <a:t>. </a:t>
            </a:r>
            <a:r>
              <a:rPr lang="hu-HU" dirty="0">
                <a:solidFill>
                  <a:srgbClr val="FF0000"/>
                </a:solidFill>
              </a:rPr>
              <a:t>Express  </a:t>
            </a:r>
            <a:r>
              <a:rPr lang="hu-HU" b="1" dirty="0" smtClean="0">
                <a:solidFill>
                  <a:srgbClr val="FF0000"/>
                </a:solidFill>
              </a:rPr>
              <a:t>25,</a:t>
            </a:r>
            <a:r>
              <a:rPr lang="hu-HU" dirty="0" smtClean="0">
                <a:solidFill>
                  <a:srgbClr val="FF0000"/>
                </a:solidFill>
              </a:rPr>
              <a:t> 29560 </a:t>
            </a:r>
            <a:r>
              <a:rPr lang="hu-HU" dirty="0">
                <a:solidFill>
                  <a:srgbClr val="FF0000"/>
                </a:solidFill>
              </a:rPr>
              <a:t>(</a:t>
            </a:r>
            <a:r>
              <a:rPr lang="hu-HU" dirty="0" smtClean="0">
                <a:solidFill>
                  <a:srgbClr val="FF0000"/>
                </a:solidFill>
              </a:rPr>
              <a:t>2017)</a:t>
            </a:r>
          </a:p>
          <a:p>
            <a:r>
              <a:rPr lang="hu-HU" dirty="0">
                <a:solidFill>
                  <a:srgbClr val="FF0000"/>
                </a:solidFill>
              </a:rPr>
              <a:t>P.S. </a:t>
            </a:r>
            <a:r>
              <a:rPr lang="hu-HU" dirty="0" err="1">
                <a:solidFill>
                  <a:srgbClr val="FF0000"/>
                </a:solidFill>
              </a:rPr>
              <a:t>Nugraha</a:t>
            </a:r>
            <a:r>
              <a:rPr lang="hu-HU" dirty="0">
                <a:solidFill>
                  <a:srgbClr val="FF0000"/>
                </a:solidFill>
              </a:rPr>
              <a:t> et </a:t>
            </a:r>
            <a:r>
              <a:rPr lang="hu-HU" dirty="0" err="1">
                <a:solidFill>
                  <a:srgbClr val="FF0000"/>
                </a:solidFill>
              </a:rPr>
              <a:t>al</a:t>
            </a:r>
            <a:r>
              <a:rPr lang="hu-HU" dirty="0">
                <a:solidFill>
                  <a:srgbClr val="FF0000"/>
                </a:solidFill>
              </a:rPr>
              <a:t>.: </a:t>
            </a:r>
            <a:r>
              <a:rPr lang="hu-HU" dirty="0" err="1">
                <a:solidFill>
                  <a:srgbClr val="FF0000"/>
                </a:solidFill>
              </a:rPr>
              <a:t>Opt</a:t>
            </a:r>
            <a:r>
              <a:rPr lang="hu-HU" dirty="0">
                <a:solidFill>
                  <a:srgbClr val="FF0000"/>
                </a:solidFill>
              </a:rPr>
              <a:t>. Lett. </a:t>
            </a:r>
            <a:r>
              <a:rPr lang="hu-HU" b="1" dirty="0">
                <a:solidFill>
                  <a:srgbClr val="FF0000"/>
                </a:solidFill>
              </a:rPr>
              <a:t>44</a:t>
            </a:r>
            <a:r>
              <a:rPr lang="hu-HU" dirty="0">
                <a:solidFill>
                  <a:srgbClr val="FF0000"/>
                </a:solidFill>
              </a:rPr>
              <a:t>, 1023 (2019</a:t>
            </a:r>
            <a:r>
              <a:rPr lang="hu-HU" dirty="0" smtClean="0">
                <a:solidFill>
                  <a:srgbClr val="FF0000"/>
                </a:solidFill>
              </a:rPr>
              <a:t>)</a:t>
            </a:r>
            <a:r>
              <a:rPr lang="hu-HU" dirty="0" smtClean="0">
                <a:solidFill>
                  <a:srgbClr val="008000"/>
                </a:solidFill>
              </a:rPr>
              <a:t> </a:t>
            </a:r>
            <a:endParaRPr lang="hu-HU" dirty="0"/>
          </a:p>
        </p:txBody>
      </p:sp>
      <p:pic>
        <p:nvPicPr>
          <p:cNvPr id="133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6" y="838200"/>
            <a:ext cx="5766036" cy="426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5"/>
          <p:cNvSpPr txBox="1"/>
          <p:nvPr/>
        </p:nvSpPr>
        <p:spPr>
          <a:xfrm>
            <a:off x="5863087" y="878491"/>
            <a:ext cx="3209513" cy="1200329"/>
          </a:xfrm>
          <a:prstGeom prst="rect">
            <a:avLst/>
          </a:prstGeom>
          <a:noFill/>
        </p:spPr>
        <p:txBody>
          <a:bodyPr wrap="square" rtlCol="0">
            <a:spAutoFit/>
          </a:bodyPr>
          <a:lstStyle/>
          <a:p>
            <a:r>
              <a:rPr lang="en-US" dirty="0" smtClean="0">
                <a:solidFill>
                  <a:srgbClr val="C00000"/>
                </a:solidFill>
              </a:rPr>
              <a:t>Preliminary results:</a:t>
            </a:r>
            <a:r>
              <a:rPr lang="hu-HU" dirty="0" smtClean="0">
                <a:solidFill>
                  <a:srgbClr val="C00000"/>
                </a:solidFill>
              </a:rPr>
              <a:t> </a:t>
            </a:r>
            <a:r>
              <a:rPr lang="en-US" dirty="0" smtClean="0"/>
              <a:t>1.2 </a:t>
            </a:r>
            <a:r>
              <a:rPr lang="en-US" dirty="0" err="1" smtClean="0">
                <a:latin typeface="Symbol" panose="05050102010706020507" pitchFamily="18" charset="2"/>
              </a:rPr>
              <a:t>m</a:t>
            </a:r>
            <a:r>
              <a:rPr lang="en-US" dirty="0" err="1" smtClean="0"/>
              <a:t>J</a:t>
            </a:r>
            <a:r>
              <a:rPr lang="en-US" dirty="0" smtClean="0"/>
              <a:t> THz</a:t>
            </a:r>
            <a:r>
              <a:rPr lang="hu-HU" dirty="0" smtClean="0"/>
              <a:t> </a:t>
            </a:r>
            <a:endParaRPr lang="en-US" dirty="0" smtClean="0"/>
          </a:p>
          <a:p>
            <a:pPr marL="285750" indent="-285750">
              <a:buFont typeface="Symbol"/>
              <a:buChar char="h"/>
            </a:pPr>
            <a:r>
              <a:rPr lang="en-US" dirty="0" smtClean="0">
                <a:solidFill>
                  <a:srgbClr val="0000FF"/>
                </a:solidFill>
              </a:rPr>
              <a:t>=  0.0</a:t>
            </a:r>
            <a:r>
              <a:rPr lang="hu-HU" dirty="0" smtClean="0">
                <a:solidFill>
                  <a:srgbClr val="0000FF"/>
                </a:solidFill>
              </a:rPr>
              <a:t>6</a:t>
            </a:r>
            <a:r>
              <a:rPr lang="en-US" dirty="0" smtClean="0">
                <a:solidFill>
                  <a:srgbClr val="0000FF"/>
                </a:solidFill>
              </a:rPr>
              <a:t> % at 300 K</a:t>
            </a:r>
          </a:p>
          <a:p>
            <a:r>
              <a:rPr lang="en-US" dirty="0" smtClean="0">
                <a:solidFill>
                  <a:srgbClr val="008000"/>
                </a:solidFill>
              </a:rPr>
              <a:t>Perfect single-cycle THz pulse shape</a:t>
            </a:r>
            <a:endParaRPr lang="en-US" dirty="0">
              <a:solidFill>
                <a:srgbClr val="008000"/>
              </a:solidFill>
            </a:endParaRPr>
          </a:p>
        </p:txBody>
      </p:sp>
      <p:graphicFrame>
        <p:nvGraphicFramePr>
          <p:cNvPr id="7" name="Objektum 6"/>
          <p:cNvGraphicFramePr>
            <a:graphicFrameLocks noGrp="1" noChangeAspect="1"/>
          </p:cNvGraphicFramePr>
          <p:nvPr>
            <p:extLst>
              <p:ext uri="{D42A27DB-BD31-4B8C-83A1-F6EECF244321}">
                <p14:modId xmlns:p14="http://schemas.microsoft.com/office/powerpoint/2010/main" val="3833446772"/>
              </p:ext>
            </p:extLst>
          </p:nvPr>
        </p:nvGraphicFramePr>
        <p:xfrm>
          <a:off x="5292096" y="2798916"/>
          <a:ext cx="3780504" cy="2771344"/>
        </p:xfrm>
        <a:graphic>
          <a:graphicData uri="http://schemas.openxmlformats.org/presentationml/2006/ole">
            <mc:AlternateContent xmlns:mc="http://schemas.openxmlformats.org/markup-compatibility/2006">
              <mc:Choice xmlns:v="urn:schemas-microsoft-com:vml" Requires="v">
                <p:oleObj spid="_x0000_s133293" name="Graph" r:id="rId5" imgW="3992760" imgH="2926080" progId="Origin50.Graph">
                  <p:embed/>
                </p:oleObj>
              </mc:Choice>
              <mc:Fallback>
                <p:oleObj name="Graph" r:id="rId5" imgW="3992760" imgH="2926080" progId="Origin50.Graph">
                  <p:embed/>
                  <p:pic>
                    <p:nvPicPr>
                      <p:cNvPr id="0" name="Content Placeholder 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96" y="2798916"/>
                        <a:ext cx="3780504" cy="2771344"/>
                      </a:xfrm>
                      <a:prstGeom prst="rect">
                        <a:avLst/>
                      </a:prstGeom>
                      <a:noFill/>
                      <a:ln>
                        <a:noFill/>
                      </a:ln>
                    </p:spPr>
                  </p:pic>
                </p:oleObj>
              </mc:Fallback>
            </mc:AlternateContent>
          </a:graphicData>
        </a:graphic>
      </p:graphicFrame>
      <p:sp>
        <p:nvSpPr>
          <p:cNvPr id="3" name="Szövegdoboz 2"/>
          <p:cNvSpPr txBox="1"/>
          <p:nvPr/>
        </p:nvSpPr>
        <p:spPr>
          <a:xfrm>
            <a:off x="251424" y="5319252"/>
            <a:ext cx="4860648" cy="646331"/>
          </a:xfrm>
          <a:prstGeom prst="rect">
            <a:avLst/>
          </a:prstGeom>
          <a:noFill/>
        </p:spPr>
        <p:txBody>
          <a:bodyPr wrap="square" rtlCol="0">
            <a:spAutoFit/>
          </a:bodyPr>
          <a:lstStyle/>
          <a:p>
            <a:r>
              <a:rPr lang="en-US" dirty="0" smtClean="0">
                <a:solidFill>
                  <a:srgbClr val="0000FF"/>
                </a:solidFill>
              </a:rPr>
              <a:t>1 </a:t>
            </a:r>
            <a:r>
              <a:rPr lang="en-US" dirty="0" err="1" smtClean="0">
                <a:solidFill>
                  <a:srgbClr val="0000FF"/>
                </a:solidFill>
              </a:rPr>
              <a:t>mJ</a:t>
            </a:r>
            <a:r>
              <a:rPr lang="en-US" dirty="0" smtClean="0">
                <a:solidFill>
                  <a:srgbClr val="0000FF"/>
                </a:solidFill>
              </a:rPr>
              <a:t> THz predicted at </a:t>
            </a:r>
            <a:r>
              <a:rPr lang="en-US" i="1" dirty="0" smtClean="0">
                <a:solidFill>
                  <a:srgbClr val="0000FF"/>
                </a:solidFill>
              </a:rPr>
              <a:t>T</a:t>
            </a:r>
            <a:r>
              <a:rPr lang="en-US" dirty="0" smtClean="0">
                <a:solidFill>
                  <a:srgbClr val="0000FF"/>
                </a:solidFill>
              </a:rPr>
              <a:t> = 100 K for 500 fs, 100 </a:t>
            </a:r>
            <a:r>
              <a:rPr lang="en-US" dirty="0" err="1" smtClean="0">
                <a:solidFill>
                  <a:srgbClr val="0000FF"/>
                </a:solidFill>
              </a:rPr>
              <a:t>mJ</a:t>
            </a:r>
            <a:r>
              <a:rPr lang="en-US" dirty="0" smtClean="0">
                <a:solidFill>
                  <a:srgbClr val="0000FF"/>
                </a:solidFill>
              </a:rPr>
              <a:t>  pump from 1 inch diameter LN with </a:t>
            </a:r>
            <a:r>
              <a:rPr lang="en-US" i="1" dirty="0" smtClean="0">
                <a:solidFill>
                  <a:srgbClr val="0000FF"/>
                </a:solidFill>
                <a:latin typeface="Symbol" panose="05050102010706020507" pitchFamily="18" charset="2"/>
              </a:rPr>
              <a:t>h </a:t>
            </a:r>
            <a:r>
              <a:rPr lang="en-US" dirty="0" smtClean="0">
                <a:solidFill>
                  <a:srgbClr val="0000FF"/>
                </a:solidFill>
              </a:rPr>
              <a:t>= 1 % </a:t>
            </a:r>
            <a:endParaRPr lang="en-US" dirty="0">
              <a:solidFill>
                <a:srgbClr val="0000FF"/>
              </a:solidFill>
            </a:endParaRPr>
          </a:p>
        </p:txBody>
      </p:sp>
      <p:sp>
        <p:nvSpPr>
          <p:cNvPr id="9"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19</a:t>
            </a:r>
          </a:p>
        </p:txBody>
      </p:sp>
    </p:spTree>
    <p:extLst>
      <p:ext uri="{BB962C8B-B14F-4D97-AF65-F5344CB8AC3E}">
        <p14:creationId xmlns:p14="http://schemas.microsoft.com/office/powerpoint/2010/main" val="1143738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FFF00"/>
          </a:solidFill>
          <a:ln>
            <a:noFill/>
          </a:ln>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2" name="Szövegdoboz 1"/>
          <p:cNvSpPr txBox="1"/>
          <p:nvPr/>
        </p:nvSpPr>
        <p:spPr>
          <a:xfrm>
            <a:off x="341436" y="188568"/>
            <a:ext cx="648086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2800" b="0" i="0" u="none" strike="noStrike" kern="1200" cap="none" spc="0" normalizeH="0" baseline="0" noProof="0" dirty="0" err="1" smtClean="0">
                <a:ln>
                  <a:noFill/>
                </a:ln>
                <a:solidFill>
                  <a:srgbClr val="0000FF"/>
                </a:solidFill>
                <a:effectLst/>
                <a:uLnTx/>
                <a:uFillTx/>
                <a:latin typeface="Calibri" pitchFamily="34" charset="0"/>
                <a:ea typeface="+mn-ea"/>
                <a:cs typeface="+mn-cs"/>
              </a:rPr>
              <a:t>Fabrication</a:t>
            </a:r>
            <a:r>
              <a:rPr kumimoji="0" lang="hu-HU" sz="2800" b="0" i="0" u="none" strike="noStrike" kern="1200" cap="none" spc="0" normalizeH="0" baseline="0" noProof="0" dirty="0" smtClean="0">
                <a:ln>
                  <a:noFill/>
                </a:ln>
                <a:solidFill>
                  <a:srgbClr val="0000FF"/>
                </a:solidFill>
                <a:effectLst/>
                <a:uLnTx/>
                <a:uFillTx/>
                <a:latin typeface="Calibri" pitchFamily="34" charset="0"/>
                <a:ea typeface="+mn-ea"/>
                <a:cs typeface="+mn-cs"/>
              </a:rPr>
              <a:t> of </a:t>
            </a:r>
            <a:r>
              <a:rPr kumimoji="0" lang="hu-HU" sz="2800" b="0" i="0" u="none" strike="noStrike" kern="1200" cap="none" spc="0" normalizeH="0" baseline="0" noProof="0" dirty="0" err="1" smtClean="0">
                <a:ln>
                  <a:noFill/>
                </a:ln>
                <a:solidFill>
                  <a:srgbClr val="0000FF"/>
                </a:solidFill>
                <a:effectLst/>
                <a:uLnTx/>
                <a:uFillTx/>
                <a:latin typeface="Calibri" pitchFamily="34" charset="0"/>
                <a:ea typeface="+mn-ea"/>
                <a:cs typeface="+mn-cs"/>
              </a:rPr>
              <a:t>the</a:t>
            </a:r>
            <a:r>
              <a:rPr kumimoji="0" lang="hu-HU" sz="2800" b="0" i="0" u="none" strike="noStrike" kern="1200" cap="none" spc="0" normalizeH="0" baseline="0" noProof="0" dirty="0" smtClean="0">
                <a:ln>
                  <a:noFill/>
                </a:ln>
                <a:solidFill>
                  <a:srgbClr val="0000FF"/>
                </a:solidFill>
                <a:effectLst/>
                <a:uLnTx/>
                <a:uFillTx/>
                <a:latin typeface="Calibri" pitchFamily="34" charset="0"/>
                <a:ea typeface="+mn-ea"/>
                <a:cs typeface="+mn-cs"/>
              </a:rPr>
              <a:t> </a:t>
            </a:r>
            <a:r>
              <a:rPr kumimoji="0" lang="hu-HU" sz="2800" b="0" i="0" u="none" strike="noStrike" kern="1200" cap="none" spc="0" normalizeH="0" baseline="0" noProof="0" dirty="0" err="1" smtClean="0">
                <a:ln>
                  <a:noFill/>
                </a:ln>
                <a:solidFill>
                  <a:srgbClr val="0000FF"/>
                </a:solidFill>
                <a:effectLst/>
                <a:uLnTx/>
                <a:uFillTx/>
                <a:latin typeface="Calibri" pitchFamily="34" charset="0"/>
                <a:ea typeface="+mn-ea"/>
                <a:cs typeface="+mn-cs"/>
              </a:rPr>
              <a:t>echelon</a:t>
            </a:r>
            <a:r>
              <a:rPr kumimoji="0" lang="en-US" sz="2800" b="0" i="0" u="none" strike="noStrike" kern="1200" cap="none" spc="0" normalizeH="0" baseline="0" noProof="0" dirty="0" smtClean="0">
                <a:ln>
                  <a:noFill/>
                </a:ln>
                <a:solidFill>
                  <a:srgbClr val="0000FF"/>
                </a:solidFill>
                <a:effectLst/>
                <a:uLnTx/>
                <a:uFillTx/>
                <a:latin typeface="Calibri" pitchFamily="34" charset="0"/>
                <a:ea typeface="+mn-ea"/>
                <a:cs typeface="+mn-cs"/>
              </a:rPr>
              <a:t> </a:t>
            </a:r>
            <a:endParaRPr kumimoji="0" lang="en-US" sz="2800" b="0" i="0" u="none" strike="noStrike" kern="1200" cap="none" spc="0" normalizeH="0" baseline="0" noProof="0" dirty="0">
              <a:ln>
                <a:noFill/>
              </a:ln>
              <a:solidFill>
                <a:srgbClr val="0000FF"/>
              </a:solidFill>
              <a:effectLst/>
              <a:uLnTx/>
              <a:uFillTx/>
              <a:latin typeface="Calibri" pitchFamily="34" charset="0"/>
              <a:ea typeface="+mn-ea"/>
              <a:cs typeface="+mn-cs"/>
            </a:endParaRPr>
          </a:p>
        </p:txBody>
      </p: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36" y="3622776"/>
            <a:ext cx="4570568" cy="2856605"/>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036" y="1026768"/>
            <a:ext cx="3851904" cy="2407440"/>
          </a:xfrm>
          <a:prstGeom prst="rect">
            <a:avLst/>
          </a:prstGeom>
        </p:spPr>
      </p:pic>
      <p:sp>
        <p:nvSpPr>
          <p:cNvPr id="8" name="Szövegdoboz 7"/>
          <p:cNvSpPr txBox="1"/>
          <p:nvPr/>
        </p:nvSpPr>
        <p:spPr>
          <a:xfrm>
            <a:off x="5541941" y="4419132"/>
            <a:ext cx="3131808"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smtClean="0">
                <a:ln>
                  <a:noFill/>
                </a:ln>
                <a:solidFill>
                  <a:srgbClr val="FF0000"/>
                </a:solidFill>
                <a:effectLst/>
                <a:uLnTx/>
                <a:uFillTx/>
                <a:latin typeface="Calibri" pitchFamily="34" charset="0"/>
                <a:ea typeface="+mn-ea"/>
                <a:cs typeface="+mn-cs"/>
              </a:rPr>
              <a:t>Monocrystal</a:t>
            </a:r>
            <a:r>
              <a:rPr kumimoji="0" lang="hu-HU" sz="1800" b="0" i="0" u="none" strike="noStrike" kern="1200" cap="none" spc="0" normalizeH="0" baseline="0" noProof="0" dirty="0" smtClean="0">
                <a:ln>
                  <a:noFill/>
                </a:ln>
                <a:solidFill>
                  <a:srgbClr val="FF0000"/>
                </a:solidFill>
                <a:effectLst/>
                <a:uLnTx/>
                <a:uFillTx/>
                <a:latin typeface="Calibri" pitchFamily="34" charset="0"/>
                <a:ea typeface="+mn-ea"/>
                <a:cs typeface="+mn-cs"/>
              </a:rPr>
              <a:t> Diamond </a:t>
            </a:r>
            <a:r>
              <a:rPr kumimoji="0" lang="hu-HU" sz="1800" b="0" i="0" u="none" strike="noStrike" kern="1200" cap="none" spc="0" normalizeH="0" baseline="0" noProof="0" dirty="0" err="1" smtClean="0">
                <a:ln>
                  <a:noFill/>
                </a:ln>
                <a:solidFill>
                  <a:srgbClr val="FF0000"/>
                </a:solidFill>
                <a:effectLst/>
                <a:uLnTx/>
                <a:uFillTx/>
                <a:latin typeface="Calibri" pitchFamily="34" charset="0"/>
                <a:ea typeface="+mn-ea"/>
                <a:cs typeface="+mn-cs"/>
              </a:rPr>
              <a:t>Tool</a:t>
            </a:r>
            <a:r>
              <a:rPr kumimoji="0" lang="hu-HU" sz="1800" b="0" i="0" u="none" strike="noStrike" kern="1200" cap="none" spc="0" normalizeH="0" baseline="0" noProof="0" dirty="0" smtClean="0">
                <a:ln>
                  <a:noFill/>
                </a:ln>
                <a:solidFill>
                  <a:srgbClr val="FF0000"/>
                </a:solidFill>
                <a:effectLst/>
                <a:uLnTx/>
                <a:uFillTx/>
                <a:latin typeface="Calibri" pitchFamily="34" charset="0"/>
                <a:ea typeface="+mn-ea"/>
                <a:cs typeface="+mn-cs"/>
              </a:rPr>
              <a:t> </a:t>
            </a:r>
            <a:r>
              <a:rPr kumimoji="0" lang="hu-HU" sz="1800" b="0" i="0" u="none" strike="noStrike" kern="1200" cap="none" spc="0" normalizeH="0" baseline="0" noProof="0" dirty="0" err="1" smtClean="0">
                <a:ln>
                  <a:noFill/>
                </a:ln>
                <a:solidFill>
                  <a:srgbClr val="FF0000"/>
                </a:solidFill>
                <a:effectLst/>
                <a:uLnTx/>
                <a:uFillTx/>
                <a:latin typeface="Calibri" pitchFamily="34" charset="0"/>
                <a:ea typeface="+mn-ea"/>
                <a:cs typeface="+mn-cs"/>
              </a:rPr>
              <a:t>micromilling</a:t>
            </a:r>
            <a:endParaRPr kumimoji="0" lang="hu-HU" sz="1800" b="0" i="0" u="none" strike="noStrike" kern="1200" cap="none" spc="0" normalizeH="0" baseline="0" noProof="0" dirty="0" smtClean="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err="1" smtClean="0">
                <a:ln>
                  <a:noFill/>
                </a:ln>
                <a:solidFill>
                  <a:srgbClr val="FF0000"/>
                </a:solidFill>
                <a:effectLst/>
                <a:uLnTx/>
                <a:uFillTx/>
                <a:latin typeface="Calibri" pitchFamily="34" charset="0"/>
                <a:ea typeface="+mn-ea"/>
                <a:cs typeface="+mn-cs"/>
              </a:rPr>
              <a:t>By</a:t>
            </a:r>
            <a:r>
              <a:rPr kumimoji="0" lang="hu-HU" sz="1800" b="0" i="0" u="none" strike="noStrike" kern="1200" cap="none" spc="0" normalizeH="0" baseline="0" noProof="0" dirty="0" smtClean="0">
                <a:ln>
                  <a:noFill/>
                </a:ln>
                <a:solidFill>
                  <a:srgbClr val="FF0000"/>
                </a:solidFill>
                <a:effectLst/>
                <a:uLnTx/>
                <a:uFillTx/>
                <a:latin typeface="Calibri" pitchFamily="34" charset="0"/>
                <a:ea typeface="+mn-ea"/>
                <a:cs typeface="+mn-cs"/>
              </a:rPr>
              <a:t> Kugler </a:t>
            </a:r>
            <a:r>
              <a:rPr kumimoji="0" lang="hu-HU" sz="1800" b="0" i="0" u="none" strike="noStrike" kern="1200" cap="none" spc="0" normalizeH="0" baseline="0" noProof="0" dirty="0" err="1" smtClean="0">
                <a:ln>
                  <a:noFill/>
                </a:ln>
                <a:solidFill>
                  <a:srgbClr val="FF0000"/>
                </a:solidFill>
                <a:effectLst/>
                <a:uLnTx/>
                <a:uFillTx/>
                <a:latin typeface="Calibri" pitchFamily="34" charset="0"/>
                <a:ea typeface="+mn-ea"/>
                <a:cs typeface="+mn-cs"/>
              </a:rPr>
              <a:t>Precision</a:t>
            </a:r>
            <a:r>
              <a:rPr kumimoji="0" lang="hu-HU" sz="1800" b="0" i="0" u="none" strike="noStrike" kern="1200" cap="none" spc="0" normalizeH="0" baseline="0" noProof="0" dirty="0" smtClean="0">
                <a:ln>
                  <a:noFill/>
                </a:ln>
                <a:solidFill>
                  <a:srgbClr val="FF0000"/>
                </a:solidFill>
                <a:effectLst/>
                <a:uLnTx/>
                <a:uFillTx/>
                <a:latin typeface="Calibri" pitchFamily="34" charset="0"/>
                <a:ea typeface="+mn-ea"/>
                <a:cs typeface="+mn-cs"/>
              </a:rPr>
              <a:t> GmbH</a:t>
            </a:r>
            <a:endParaRPr kumimoji="0" lang="en-US" sz="1800" b="0" i="0" u="none" strike="noStrike" kern="1200" cap="none" spc="0" normalizeH="0" baseline="0" noProof="0" dirty="0">
              <a:ln>
                <a:noFill/>
              </a:ln>
              <a:solidFill>
                <a:srgbClr val="FF0000"/>
              </a:solidFill>
              <a:effectLst/>
              <a:uLnTx/>
              <a:uFillTx/>
              <a:latin typeface="Calibri" pitchFamily="34" charset="0"/>
              <a:ea typeface="+mn-ea"/>
              <a:cs typeface="+mn-cs"/>
            </a:endParaRPr>
          </a:p>
        </p:txBody>
      </p:sp>
      <p:sp>
        <p:nvSpPr>
          <p:cNvPr id="9"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20</a:t>
            </a:r>
          </a:p>
        </p:txBody>
      </p:sp>
    </p:spTree>
    <p:extLst>
      <p:ext uri="{BB962C8B-B14F-4D97-AF65-F5344CB8AC3E}">
        <p14:creationId xmlns:p14="http://schemas.microsoft.com/office/powerpoint/2010/main" val="2323984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 name="Szövegdoboz 1"/>
          <p:cNvSpPr txBox="1"/>
          <p:nvPr/>
        </p:nvSpPr>
        <p:spPr>
          <a:xfrm>
            <a:off x="1331568" y="-81468"/>
            <a:ext cx="6660888" cy="954107"/>
          </a:xfrm>
          <a:prstGeom prst="rect">
            <a:avLst/>
          </a:prstGeom>
          <a:noFill/>
        </p:spPr>
        <p:txBody>
          <a:bodyPr wrap="square" rtlCol="0">
            <a:spAutoFit/>
          </a:bodyPr>
          <a:lstStyle/>
          <a:p>
            <a:pPr algn="ctr"/>
            <a:r>
              <a:rPr lang="en-US" sz="2800" dirty="0" smtClean="0">
                <a:solidFill>
                  <a:srgbClr val="0000FF"/>
                </a:solidFill>
              </a:rPr>
              <a:t>Non-Linear-Echelon-Slab </a:t>
            </a:r>
            <a:r>
              <a:rPr lang="en-US" sz="2800" dirty="0">
                <a:solidFill>
                  <a:srgbClr val="0000FF"/>
                </a:solidFill>
              </a:rPr>
              <a:t>(NLES)  LN THz </a:t>
            </a:r>
            <a:r>
              <a:rPr lang="en-US" sz="2800" dirty="0" smtClean="0">
                <a:solidFill>
                  <a:srgbClr val="0000FF"/>
                </a:solidFill>
              </a:rPr>
              <a:t>source</a:t>
            </a:r>
            <a:r>
              <a:rPr lang="hu-HU" sz="2800" dirty="0" smtClean="0">
                <a:solidFill>
                  <a:srgbClr val="0000FF"/>
                </a:solidFill>
              </a:rPr>
              <a:t> </a:t>
            </a:r>
            <a:r>
              <a:rPr lang="hu-HU" sz="2800" dirty="0" err="1" smtClean="0">
                <a:solidFill>
                  <a:srgbClr val="0000FF"/>
                </a:solidFill>
              </a:rPr>
              <a:t>without</a:t>
            </a:r>
            <a:r>
              <a:rPr lang="hu-HU" sz="2800" dirty="0" smtClean="0">
                <a:solidFill>
                  <a:srgbClr val="0000FF"/>
                </a:solidFill>
              </a:rPr>
              <a:t> </a:t>
            </a:r>
            <a:r>
              <a:rPr lang="hu-HU" sz="2800" dirty="0" err="1" smtClean="0">
                <a:solidFill>
                  <a:srgbClr val="0000FF"/>
                </a:solidFill>
              </a:rPr>
              <a:t>imaging</a:t>
            </a:r>
            <a:endParaRPr lang="en-US" sz="2800" dirty="0" smtClean="0">
              <a:solidFill>
                <a:srgbClr val="0000FF"/>
              </a:solidFill>
            </a:endParaRPr>
          </a:p>
        </p:txBody>
      </p:sp>
      <p:sp>
        <p:nvSpPr>
          <p:cNvPr id="8" name="Szövegdoboz 7"/>
          <p:cNvSpPr txBox="1"/>
          <p:nvPr/>
        </p:nvSpPr>
        <p:spPr>
          <a:xfrm>
            <a:off x="2543240" y="5580403"/>
            <a:ext cx="4590612" cy="369332"/>
          </a:xfrm>
          <a:prstGeom prst="rect">
            <a:avLst/>
          </a:prstGeom>
          <a:noFill/>
        </p:spPr>
        <p:txBody>
          <a:bodyPr wrap="square" rtlCol="0">
            <a:spAutoFit/>
          </a:bodyPr>
          <a:lstStyle/>
          <a:p>
            <a:r>
              <a:rPr lang="hu-HU" dirty="0" err="1" smtClean="0">
                <a:solidFill>
                  <a:srgbClr val="FF0000"/>
                </a:solidFill>
              </a:rPr>
              <a:t>Gy</a:t>
            </a:r>
            <a:r>
              <a:rPr lang="hu-HU" dirty="0" smtClean="0">
                <a:solidFill>
                  <a:srgbClr val="FF0000"/>
                </a:solidFill>
              </a:rPr>
              <a:t>. Tóth et </a:t>
            </a:r>
            <a:r>
              <a:rPr lang="hu-HU" dirty="0" err="1" smtClean="0">
                <a:solidFill>
                  <a:srgbClr val="FF0000"/>
                </a:solidFill>
              </a:rPr>
              <a:t>al</a:t>
            </a:r>
            <a:r>
              <a:rPr lang="hu-HU" dirty="0" smtClean="0">
                <a:solidFill>
                  <a:srgbClr val="FF0000"/>
                </a:solidFill>
              </a:rPr>
              <a:t>.: </a:t>
            </a:r>
            <a:r>
              <a:rPr lang="hu-HU" dirty="0" err="1" smtClean="0">
                <a:solidFill>
                  <a:srgbClr val="FF0000"/>
                </a:solidFill>
              </a:rPr>
              <a:t>Opt</a:t>
            </a:r>
            <a:r>
              <a:rPr lang="hu-HU" dirty="0" smtClean="0">
                <a:solidFill>
                  <a:srgbClr val="FF0000"/>
                </a:solidFill>
              </a:rPr>
              <a:t>. Express </a:t>
            </a:r>
            <a:r>
              <a:rPr lang="hu-HU" b="1" dirty="0" smtClean="0">
                <a:solidFill>
                  <a:srgbClr val="FF0000"/>
                </a:solidFill>
              </a:rPr>
              <a:t>27</a:t>
            </a:r>
            <a:r>
              <a:rPr lang="hu-HU" dirty="0" smtClean="0">
                <a:solidFill>
                  <a:srgbClr val="FF0000"/>
                </a:solidFill>
              </a:rPr>
              <a:t>, 7762 (2019)</a:t>
            </a:r>
            <a:endParaRPr lang="hu-HU" dirty="0">
              <a:solidFill>
                <a:srgbClr val="FF0000"/>
              </a:solidFill>
            </a:endParaRPr>
          </a:p>
        </p:txBody>
      </p:sp>
      <p:pic>
        <p:nvPicPr>
          <p:cNvPr id="9" name="Kép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556" y="998676"/>
            <a:ext cx="6709202" cy="4207071"/>
          </a:xfrm>
          <a:prstGeom prst="rect">
            <a:avLst/>
          </a:prstGeom>
        </p:spPr>
      </p:pic>
      <p:sp>
        <p:nvSpPr>
          <p:cNvPr id="6"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21</a:t>
            </a:r>
          </a:p>
        </p:txBody>
      </p:sp>
    </p:spTree>
    <p:extLst>
      <p:ext uri="{BB962C8B-B14F-4D97-AF65-F5344CB8AC3E}">
        <p14:creationId xmlns:p14="http://schemas.microsoft.com/office/powerpoint/2010/main" val="2638284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 name="Szövegdoboz 1"/>
          <p:cNvSpPr txBox="1"/>
          <p:nvPr/>
        </p:nvSpPr>
        <p:spPr>
          <a:xfrm>
            <a:off x="1331568" y="-81468"/>
            <a:ext cx="6660888" cy="954107"/>
          </a:xfrm>
          <a:prstGeom prst="rect">
            <a:avLst/>
          </a:prstGeom>
          <a:noFill/>
        </p:spPr>
        <p:txBody>
          <a:bodyPr wrap="square" rtlCol="0">
            <a:spAutoFit/>
          </a:bodyPr>
          <a:lstStyle/>
          <a:p>
            <a:pPr algn="ctr"/>
            <a:r>
              <a:rPr lang="en-US" sz="2800" dirty="0" smtClean="0">
                <a:solidFill>
                  <a:srgbClr val="0000FF"/>
                </a:solidFill>
              </a:rPr>
              <a:t>Non-Linear-Echelon-Slab (NLES)  LN THz source without imaging</a:t>
            </a:r>
          </a:p>
        </p:txBody>
      </p:sp>
      <p:sp>
        <p:nvSpPr>
          <p:cNvPr id="8" name="Szövegdoboz 7"/>
          <p:cNvSpPr txBox="1"/>
          <p:nvPr/>
        </p:nvSpPr>
        <p:spPr>
          <a:xfrm>
            <a:off x="2543240" y="6300100"/>
            <a:ext cx="4590612" cy="369332"/>
          </a:xfrm>
          <a:prstGeom prst="rect">
            <a:avLst/>
          </a:prstGeom>
          <a:noFill/>
        </p:spPr>
        <p:txBody>
          <a:bodyPr wrap="square" rtlCol="0">
            <a:spAutoFit/>
          </a:bodyPr>
          <a:lstStyle/>
          <a:p>
            <a:r>
              <a:rPr lang="hu-HU" dirty="0" err="1" smtClean="0">
                <a:solidFill>
                  <a:srgbClr val="FF0000"/>
                </a:solidFill>
              </a:rPr>
              <a:t>Gy</a:t>
            </a:r>
            <a:r>
              <a:rPr lang="hu-HU" dirty="0" smtClean="0">
                <a:solidFill>
                  <a:srgbClr val="FF0000"/>
                </a:solidFill>
              </a:rPr>
              <a:t>. Tóth et </a:t>
            </a:r>
            <a:r>
              <a:rPr lang="hu-HU" dirty="0" err="1" smtClean="0">
                <a:solidFill>
                  <a:srgbClr val="FF0000"/>
                </a:solidFill>
              </a:rPr>
              <a:t>al</a:t>
            </a:r>
            <a:r>
              <a:rPr lang="hu-HU" dirty="0" smtClean="0">
                <a:solidFill>
                  <a:srgbClr val="FF0000"/>
                </a:solidFill>
              </a:rPr>
              <a:t>.: </a:t>
            </a:r>
            <a:r>
              <a:rPr lang="hu-HU" dirty="0" err="1" smtClean="0">
                <a:solidFill>
                  <a:srgbClr val="FF0000"/>
                </a:solidFill>
              </a:rPr>
              <a:t>Opt</a:t>
            </a:r>
            <a:r>
              <a:rPr lang="hu-HU" dirty="0" smtClean="0">
                <a:solidFill>
                  <a:srgbClr val="FF0000"/>
                </a:solidFill>
              </a:rPr>
              <a:t>. Express </a:t>
            </a:r>
            <a:r>
              <a:rPr lang="hu-HU" b="1" dirty="0" smtClean="0">
                <a:solidFill>
                  <a:srgbClr val="FF0000"/>
                </a:solidFill>
              </a:rPr>
              <a:t>27</a:t>
            </a:r>
            <a:r>
              <a:rPr lang="hu-HU" dirty="0" smtClean="0">
                <a:solidFill>
                  <a:srgbClr val="FF0000"/>
                </a:solidFill>
              </a:rPr>
              <a:t>, 7762 (2019)</a:t>
            </a:r>
            <a:endParaRPr lang="hu-HU" dirty="0">
              <a:solidFill>
                <a:srgbClr val="FF0000"/>
              </a:solidFill>
            </a:endParaRPr>
          </a:p>
        </p:txBody>
      </p:sp>
      <p:pic>
        <p:nvPicPr>
          <p:cNvPr id="6" name="Kép 5"/>
          <p:cNvPicPr>
            <a:picLocks noChangeAspect="1"/>
          </p:cNvPicPr>
          <p:nvPr/>
        </p:nvPicPr>
        <p:blipFill rotWithShape="1">
          <a:blip r:embed="rId3" cstate="print">
            <a:extLst>
              <a:ext uri="{28A0092B-C50C-407E-A947-70E740481C1C}">
                <a14:useLocalDpi xmlns:a14="http://schemas.microsoft.com/office/drawing/2010/main" val="0"/>
              </a:ext>
            </a:extLst>
          </a:blip>
          <a:srcRect r="13729"/>
          <a:stretch/>
        </p:blipFill>
        <p:spPr bwMode="auto">
          <a:xfrm>
            <a:off x="2563035" y="880836"/>
            <a:ext cx="5609445" cy="5419263"/>
          </a:xfrm>
          <a:prstGeom prst="rect">
            <a:avLst/>
          </a:prstGeom>
          <a:ln>
            <a:noFill/>
          </a:ln>
          <a:extLst>
            <a:ext uri="{53640926-AAD7-44D8-BBD7-CCE9431645EC}">
              <a14:shadowObscured xmlns:a14="http://schemas.microsoft.com/office/drawing/2010/main"/>
            </a:ext>
          </a:extLst>
        </p:spPr>
      </p:pic>
      <p:sp>
        <p:nvSpPr>
          <p:cNvPr id="3" name="Szövegdoboz 2"/>
          <p:cNvSpPr txBox="1"/>
          <p:nvPr/>
        </p:nvSpPr>
        <p:spPr>
          <a:xfrm>
            <a:off x="296430" y="3879060"/>
            <a:ext cx="2070276" cy="646331"/>
          </a:xfrm>
          <a:prstGeom prst="rect">
            <a:avLst/>
          </a:prstGeom>
          <a:noFill/>
        </p:spPr>
        <p:txBody>
          <a:bodyPr wrap="square" rtlCol="0">
            <a:spAutoFit/>
          </a:bodyPr>
          <a:lstStyle/>
          <a:p>
            <a:r>
              <a:rPr lang="hu-HU" dirty="0" smtClean="0">
                <a:latin typeface="Symbol" panose="05050102010706020507" pitchFamily="18" charset="2"/>
              </a:rPr>
              <a:t>t</a:t>
            </a:r>
            <a:r>
              <a:rPr lang="hu-HU" baseline="-25000" dirty="0" smtClean="0"/>
              <a:t>0 </a:t>
            </a:r>
            <a:r>
              <a:rPr lang="hu-HU" dirty="0" smtClean="0"/>
              <a:t>= 100 </a:t>
            </a:r>
            <a:r>
              <a:rPr lang="hu-HU" dirty="0" err="1" smtClean="0"/>
              <a:t>fs</a:t>
            </a:r>
            <a:r>
              <a:rPr lang="hu-HU" dirty="0" smtClean="0"/>
              <a:t>, </a:t>
            </a:r>
            <a:r>
              <a:rPr lang="hu-HU" dirty="0" smtClean="0">
                <a:latin typeface="Symbol" panose="05050102010706020507" pitchFamily="18" charset="2"/>
              </a:rPr>
              <a:t>g</a:t>
            </a:r>
            <a:r>
              <a:rPr lang="hu-HU" baseline="-25000" dirty="0" smtClean="0"/>
              <a:t>0 </a:t>
            </a:r>
            <a:r>
              <a:rPr lang="hu-HU" dirty="0" smtClean="0"/>
              <a:t>= 68</a:t>
            </a:r>
            <a:r>
              <a:rPr lang="hu-HU" baseline="30000" dirty="0" smtClean="0"/>
              <a:t>o</a:t>
            </a:r>
            <a:r>
              <a:rPr lang="hu-HU" dirty="0" smtClean="0"/>
              <a:t>,</a:t>
            </a:r>
          </a:p>
          <a:p>
            <a:r>
              <a:rPr lang="hu-HU" dirty="0" smtClean="0">
                <a:solidFill>
                  <a:srgbClr val="0000FF"/>
                </a:solidFill>
                <a:latin typeface="Symbol" panose="05050102010706020507" pitchFamily="18" charset="2"/>
              </a:rPr>
              <a:t>h </a:t>
            </a:r>
            <a:r>
              <a:rPr lang="hu-HU" dirty="0" smtClean="0">
                <a:solidFill>
                  <a:srgbClr val="0000FF"/>
                </a:solidFill>
              </a:rPr>
              <a:t>= 4.7 %, </a:t>
            </a:r>
            <a:r>
              <a:rPr lang="hu-HU" dirty="0" err="1" smtClean="0">
                <a:solidFill>
                  <a:srgbClr val="0000FF"/>
                </a:solidFill>
                <a:latin typeface="Symbol" panose="05050102010706020507" pitchFamily="18" charset="2"/>
              </a:rPr>
              <a:t>d</a:t>
            </a:r>
            <a:r>
              <a:rPr lang="hu-HU" baseline="-25000" dirty="0" err="1" smtClean="0">
                <a:solidFill>
                  <a:srgbClr val="0000FF"/>
                </a:solidFill>
              </a:rPr>
              <a:t>w</a:t>
            </a:r>
            <a:r>
              <a:rPr lang="hu-HU" dirty="0" smtClean="0">
                <a:solidFill>
                  <a:srgbClr val="0000FF"/>
                </a:solidFill>
              </a:rPr>
              <a:t>= 9</a:t>
            </a:r>
            <a:r>
              <a:rPr lang="hu-HU" baseline="30000" dirty="0" smtClean="0">
                <a:solidFill>
                  <a:srgbClr val="0000FF"/>
                </a:solidFill>
              </a:rPr>
              <a:t>o</a:t>
            </a:r>
            <a:endParaRPr lang="hu-HU" baseline="30000" dirty="0">
              <a:solidFill>
                <a:srgbClr val="0000FF"/>
              </a:solidFill>
            </a:endParaRPr>
          </a:p>
        </p:txBody>
      </p:sp>
      <p:sp>
        <p:nvSpPr>
          <p:cNvPr id="7"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22</a:t>
            </a:r>
          </a:p>
        </p:txBody>
      </p:sp>
    </p:spTree>
    <p:extLst>
      <p:ext uri="{BB962C8B-B14F-4D97-AF65-F5344CB8AC3E}">
        <p14:creationId xmlns:p14="http://schemas.microsoft.com/office/powerpoint/2010/main" val="837904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 name="Szövegdoboz 1"/>
          <p:cNvSpPr txBox="1"/>
          <p:nvPr/>
        </p:nvSpPr>
        <p:spPr>
          <a:xfrm>
            <a:off x="1331568" y="0"/>
            <a:ext cx="6660888" cy="954107"/>
          </a:xfrm>
          <a:prstGeom prst="rect">
            <a:avLst/>
          </a:prstGeom>
          <a:noFill/>
        </p:spPr>
        <p:txBody>
          <a:bodyPr wrap="square" rtlCol="0">
            <a:spAutoFit/>
          </a:bodyPr>
          <a:lstStyle/>
          <a:p>
            <a:pPr algn="ctr"/>
            <a:r>
              <a:rPr lang="en-US" sz="2800" dirty="0" smtClean="0">
                <a:solidFill>
                  <a:srgbClr val="0000FF"/>
                </a:solidFill>
              </a:rPr>
              <a:t>Non-Linear-Echelon-Slab (NLES)  LN THz source without imaging</a:t>
            </a:r>
          </a:p>
        </p:txBody>
      </p:sp>
      <p:sp>
        <p:nvSpPr>
          <p:cNvPr id="8" name="Szövegdoboz 7"/>
          <p:cNvSpPr txBox="1"/>
          <p:nvPr/>
        </p:nvSpPr>
        <p:spPr>
          <a:xfrm>
            <a:off x="2543240" y="6210088"/>
            <a:ext cx="4590612" cy="369332"/>
          </a:xfrm>
          <a:prstGeom prst="rect">
            <a:avLst/>
          </a:prstGeom>
          <a:noFill/>
        </p:spPr>
        <p:txBody>
          <a:bodyPr wrap="square" rtlCol="0">
            <a:spAutoFit/>
          </a:bodyPr>
          <a:lstStyle/>
          <a:p>
            <a:r>
              <a:rPr lang="hu-HU" dirty="0" err="1" smtClean="0">
                <a:solidFill>
                  <a:srgbClr val="FF0000"/>
                </a:solidFill>
              </a:rPr>
              <a:t>Gy</a:t>
            </a:r>
            <a:r>
              <a:rPr lang="hu-HU" dirty="0" smtClean="0">
                <a:solidFill>
                  <a:srgbClr val="FF0000"/>
                </a:solidFill>
              </a:rPr>
              <a:t>. Tóth et </a:t>
            </a:r>
            <a:r>
              <a:rPr lang="hu-HU" dirty="0" err="1" smtClean="0">
                <a:solidFill>
                  <a:srgbClr val="FF0000"/>
                </a:solidFill>
              </a:rPr>
              <a:t>al</a:t>
            </a:r>
            <a:r>
              <a:rPr lang="hu-HU" dirty="0" smtClean="0">
                <a:solidFill>
                  <a:srgbClr val="FF0000"/>
                </a:solidFill>
              </a:rPr>
              <a:t>.: </a:t>
            </a:r>
            <a:r>
              <a:rPr lang="hu-HU" dirty="0" err="1" smtClean="0">
                <a:solidFill>
                  <a:srgbClr val="FF0000"/>
                </a:solidFill>
              </a:rPr>
              <a:t>Opt</a:t>
            </a:r>
            <a:r>
              <a:rPr lang="hu-HU" dirty="0" smtClean="0">
                <a:solidFill>
                  <a:srgbClr val="FF0000"/>
                </a:solidFill>
              </a:rPr>
              <a:t>. Express </a:t>
            </a:r>
            <a:r>
              <a:rPr lang="hu-HU" b="1" dirty="0" smtClean="0">
                <a:solidFill>
                  <a:srgbClr val="FF0000"/>
                </a:solidFill>
              </a:rPr>
              <a:t>27</a:t>
            </a:r>
            <a:r>
              <a:rPr lang="hu-HU" dirty="0" smtClean="0">
                <a:solidFill>
                  <a:srgbClr val="FF0000"/>
                </a:solidFill>
              </a:rPr>
              <a:t>, 7762 (2019)</a:t>
            </a:r>
            <a:endParaRPr lang="hu-HU" dirty="0">
              <a:solidFill>
                <a:srgbClr val="FF0000"/>
              </a:solidFill>
            </a:endParaRPr>
          </a:p>
        </p:txBody>
      </p:sp>
      <p:pic>
        <p:nvPicPr>
          <p:cNvPr id="7" name="Kép 6"/>
          <p:cNvPicPr>
            <a:picLocks noChangeAspect="1"/>
          </p:cNvPicPr>
          <p:nvPr/>
        </p:nvPicPr>
        <p:blipFill rotWithShape="1">
          <a:blip r:embed="rId3" cstate="print">
            <a:extLst>
              <a:ext uri="{28A0092B-C50C-407E-A947-70E740481C1C}">
                <a14:useLocalDpi xmlns:a14="http://schemas.microsoft.com/office/drawing/2010/main" val="0"/>
              </a:ext>
            </a:extLst>
          </a:blip>
          <a:srcRect l="3578" t="2916" b="6440"/>
          <a:stretch/>
        </p:blipFill>
        <p:spPr bwMode="auto">
          <a:xfrm>
            <a:off x="431448" y="2136225"/>
            <a:ext cx="8331902" cy="3903123"/>
          </a:xfrm>
          <a:prstGeom prst="rect">
            <a:avLst/>
          </a:prstGeom>
          <a:ln>
            <a:noFill/>
          </a:ln>
          <a:extLst>
            <a:ext uri="{53640926-AAD7-44D8-BBD7-CCE9431645EC}">
              <a14:shadowObscured xmlns:a14="http://schemas.microsoft.com/office/drawing/2010/main"/>
            </a:ext>
          </a:extLst>
        </p:spPr>
      </p:pic>
      <p:sp>
        <p:nvSpPr>
          <p:cNvPr id="3" name="Szövegdoboz 2"/>
          <p:cNvSpPr txBox="1"/>
          <p:nvPr/>
        </p:nvSpPr>
        <p:spPr>
          <a:xfrm>
            <a:off x="2051664" y="1678710"/>
            <a:ext cx="1800240" cy="400110"/>
          </a:xfrm>
          <a:prstGeom prst="rect">
            <a:avLst/>
          </a:prstGeom>
          <a:noFill/>
        </p:spPr>
        <p:txBody>
          <a:bodyPr wrap="square" rtlCol="0">
            <a:spAutoFit/>
          </a:bodyPr>
          <a:lstStyle/>
          <a:p>
            <a:r>
              <a:rPr lang="hu-HU" sz="2000" dirty="0" smtClean="0">
                <a:solidFill>
                  <a:srgbClr val="0000FF"/>
                </a:solidFill>
              </a:rPr>
              <a:t>NLES</a:t>
            </a:r>
            <a:endParaRPr lang="hu-HU" sz="2000" dirty="0">
              <a:solidFill>
                <a:srgbClr val="0000FF"/>
              </a:solidFill>
            </a:endParaRPr>
          </a:p>
        </p:txBody>
      </p:sp>
      <p:sp>
        <p:nvSpPr>
          <p:cNvPr id="4" name="Szövegdoboz 3"/>
          <p:cNvSpPr txBox="1"/>
          <p:nvPr/>
        </p:nvSpPr>
        <p:spPr>
          <a:xfrm>
            <a:off x="5022060" y="1709488"/>
            <a:ext cx="2970396" cy="369332"/>
          </a:xfrm>
          <a:prstGeom prst="rect">
            <a:avLst/>
          </a:prstGeom>
          <a:noFill/>
        </p:spPr>
        <p:txBody>
          <a:bodyPr wrap="square" rtlCol="0">
            <a:spAutoFit/>
          </a:bodyPr>
          <a:lstStyle/>
          <a:p>
            <a:r>
              <a:rPr lang="en-US" dirty="0" smtClean="0">
                <a:solidFill>
                  <a:srgbClr val="0000FF"/>
                </a:solidFill>
              </a:rPr>
              <a:t>Conventional TPFP LN prism</a:t>
            </a:r>
            <a:endParaRPr lang="en-US" dirty="0">
              <a:solidFill>
                <a:srgbClr val="0000FF"/>
              </a:solidFill>
            </a:endParaRPr>
          </a:p>
        </p:txBody>
      </p:sp>
      <p:sp>
        <p:nvSpPr>
          <p:cNvPr id="5" name="Szövegdoboz 4"/>
          <p:cNvSpPr txBox="1"/>
          <p:nvPr/>
        </p:nvSpPr>
        <p:spPr>
          <a:xfrm>
            <a:off x="971520" y="1088688"/>
            <a:ext cx="7470996" cy="400110"/>
          </a:xfrm>
          <a:prstGeom prst="rect">
            <a:avLst/>
          </a:prstGeom>
          <a:noFill/>
        </p:spPr>
        <p:txBody>
          <a:bodyPr wrap="square" rtlCol="0">
            <a:spAutoFit/>
          </a:bodyPr>
          <a:lstStyle/>
          <a:p>
            <a:r>
              <a:rPr lang="en-US" sz="2000" dirty="0" smtClean="0">
                <a:solidFill>
                  <a:srgbClr val="008000"/>
                </a:solidFill>
              </a:rPr>
              <a:t>Temporal shapes at the center of the THz beam and at the two edges</a:t>
            </a:r>
            <a:endParaRPr lang="en-US" sz="2000" dirty="0">
              <a:solidFill>
                <a:srgbClr val="008000"/>
              </a:solidFill>
            </a:endParaRPr>
          </a:p>
        </p:txBody>
      </p:sp>
      <p:sp>
        <p:nvSpPr>
          <p:cNvPr id="9"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23</a:t>
            </a:r>
          </a:p>
        </p:txBody>
      </p:sp>
    </p:spTree>
    <p:extLst>
      <p:ext uri="{BB962C8B-B14F-4D97-AF65-F5344CB8AC3E}">
        <p14:creationId xmlns:p14="http://schemas.microsoft.com/office/powerpoint/2010/main" val="1839522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 name="Szövegdoboz 1"/>
          <p:cNvSpPr txBox="1"/>
          <p:nvPr/>
        </p:nvSpPr>
        <p:spPr>
          <a:xfrm>
            <a:off x="1331568" y="-81468"/>
            <a:ext cx="6660888" cy="954107"/>
          </a:xfrm>
          <a:prstGeom prst="rect">
            <a:avLst/>
          </a:prstGeom>
          <a:noFill/>
        </p:spPr>
        <p:txBody>
          <a:bodyPr wrap="square" rtlCol="0">
            <a:spAutoFit/>
          </a:bodyPr>
          <a:lstStyle/>
          <a:p>
            <a:pPr algn="ctr"/>
            <a:r>
              <a:rPr lang="hu-HU" sz="2800" dirty="0" err="1" smtClean="0">
                <a:solidFill>
                  <a:srgbClr val="0000FF"/>
                </a:solidFill>
              </a:rPr>
              <a:t>Reflective</a:t>
            </a:r>
            <a:r>
              <a:rPr lang="hu-HU" sz="2800" dirty="0" smtClean="0">
                <a:solidFill>
                  <a:srgbClr val="0000FF"/>
                </a:solidFill>
              </a:rPr>
              <a:t> </a:t>
            </a:r>
            <a:r>
              <a:rPr lang="en-US" sz="2800" dirty="0" smtClean="0">
                <a:solidFill>
                  <a:srgbClr val="0000FF"/>
                </a:solidFill>
              </a:rPr>
              <a:t>Non-Linear</a:t>
            </a:r>
            <a:r>
              <a:rPr lang="hu-HU" sz="2800" dirty="0" smtClean="0">
                <a:solidFill>
                  <a:srgbClr val="0000FF"/>
                </a:solidFill>
              </a:rPr>
              <a:t> </a:t>
            </a:r>
            <a:r>
              <a:rPr lang="en-US" sz="2800" dirty="0" smtClean="0">
                <a:solidFill>
                  <a:srgbClr val="0000FF"/>
                </a:solidFill>
              </a:rPr>
              <a:t>Slab (</a:t>
            </a:r>
            <a:r>
              <a:rPr lang="hu-HU" sz="2800" dirty="0" smtClean="0">
                <a:solidFill>
                  <a:srgbClr val="0000FF"/>
                </a:solidFill>
              </a:rPr>
              <a:t>R</a:t>
            </a:r>
            <a:r>
              <a:rPr lang="en-US" sz="2800" dirty="0" smtClean="0">
                <a:solidFill>
                  <a:srgbClr val="0000FF"/>
                </a:solidFill>
              </a:rPr>
              <a:t>NLS</a:t>
            </a:r>
            <a:r>
              <a:rPr lang="en-US" sz="2800" dirty="0">
                <a:solidFill>
                  <a:srgbClr val="0000FF"/>
                </a:solidFill>
              </a:rPr>
              <a:t>)  LN THz </a:t>
            </a:r>
            <a:r>
              <a:rPr lang="en-US" sz="2800" dirty="0" smtClean="0">
                <a:solidFill>
                  <a:srgbClr val="0000FF"/>
                </a:solidFill>
              </a:rPr>
              <a:t>source</a:t>
            </a:r>
          </a:p>
        </p:txBody>
      </p:sp>
      <p:sp>
        <p:nvSpPr>
          <p:cNvPr id="8" name="Szövegdoboz 7"/>
          <p:cNvSpPr txBox="1"/>
          <p:nvPr/>
        </p:nvSpPr>
        <p:spPr>
          <a:xfrm>
            <a:off x="2231688" y="4419132"/>
            <a:ext cx="5220696" cy="369332"/>
          </a:xfrm>
          <a:prstGeom prst="rect">
            <a:avLst/>
          </a:prstGeom>
          <a:noFill/>
        </p:spPr>
        <p:txBody>
          <a:bodyPr wrap="square" rtlCol="0">
            <a:spAutoFit/>
          </a:bodyPr>
          <a:lstStyle/>
          <a:p>
            <a:r>
              <a:rPr lang="hu-HU" dirty="0" err="1" smtClean="0">
                <a:solidFill>
                  <a:srgbClr val="FF0000"/>
                </a:solidFill>
              </a:rPr>
              <a:t>Gy</a:t>
            </a:r>
            <a:r>
              <a:rPr lang="hu-HU" dirty="0" smtClean="0">
                <a:solidFill>
                  <a:srgbClr val="FF0000"/>
                </a:solidFill>
              </a:rPr>
              <a:t>. Tóth et </a:t>
            </a:r>
            <a:r>
              <a:rPr lang="hu-HU" dirty="0" err="1" smtClean="0">
                <a:solidFill>
                  <a:srgbClr val="FF0000"/>
                </a:solidFill>
              </a:rPr>
              <a:t>al</a:t>
            </a:r>
            <a:r>
              <a:rPr lang="hu-HU" dirty="0" smtClean="0">
                <a:solidFill>
                  <a:srgbClr val="FF0000"/>
                </a:solidFill>
              </a:rPr>
              <a:t>.: </a:t>
            </a:r>
            <a:r>
              <a:rPr lang="hu-HU" dirty="0" err="1" smtClean="0">
                <a:solidFill>
                  <a:srgbClr val="FF0000"/>
                </a:solidFill>
              </a:rPr>
              <a:t>Optics</a:t>
            </a:r>
            <a:r>
              <a:rPr lang="hu-HU" dirty="0" smtClean="0">
                <a:solidFill>
                  <a:srgbClr val="FF0000"/>
                </a:solidFill>
              </a:rPr>
              <a:t> Express, </a:t>
            </a:r>
            <a:r>
              <a:rPr lang="hu-HU" dirty="0" err="1" smtClean="0">
                <a:solidFill>
                  <a:srgbClr val="FF0000"/>
                </a:solidFill>
              </a:rPr>
              <a:t>acccepted</a:t>
            </a:r>
            <a:endParaRPr lang="hu-HU" dirty="0">
              <a:solidFill>
                <a:srgbClr val="FF0000"/>
              </a:solidFill>
            </a:endParaRPr>
          </a:p>
        </p:txBody>
      </p:sp>
      <p:sp>
        <p:nvSpPr>
          <p:cNvPr id="5" name="Szövegdoboz 4"/>
          <p:cNvSpPr txBox="1"/>
          <p:nvPr/>
        </p:nvSpPr>
        <p:spPr>
          <a:xfrm>
            <a:off x="236782" y="4959204"/>
            <a:ext cx="8731164" cy="369332"/>
          </a:xfrm>
          <a:prstGeom prst="rect">
            <a:avLst/>
          </a:prstGeom>
          <a:noFill/>
        </p:spPr>
        <p:txBody>
          <a:bodyPr wrap="square" rtlCol="0">
            <a:spAutoFit/>
          </a:bodyPr>
          <a:lstStyle/>
          <a:p>
            <a:r>
              <a:rPr lang="hu-HU" dirty="0" err="1" smtClean="0"/>
              <a:t>E</a:t>
            </a:r>
            <a:r>
              <a:rPr lang="hu-HU" baseline="-25000" dirty="0" err="1" smtClean="0"/>
              <a:t>p</a:t>
            </a:r>
            <a:r>
              <a:rPr lang="hu-HU" dirty="0" smtClean="0"/>
              <a:t> = 0.45 J, </a:t>
            </a:r>
            <a:r>
              <a:rPr lang="hu-HU" dirty="0" err="1" smtClean="0">
                <a:latin typeface="Symbol" panose="05050102010706020507" pitchFamily="18" charset="2"/>
              </a:rPr>
              <a:t>D</a:t>
            </a:r>
            <a:r>
              <a:rPr lang="hu-HU" dirty="0" err="1" smtClean="0"/>
              <a:t>t</a:t>
            </a:r>
            <a:r>
              <a:rPr lang="hu-HU" baseline="-25000" dirty="0" err="1" smtClean="0"/>
              <a:t>p</a:t>
            </a:r>
            <a:r>
              <a:rPr lang="hu-HU" dirty="0" smtClean="0"/>
              <a:t> = 1.0 </a:t>
            </a:r>
            <a:r>
              <a:rPr lang="hu-HU" dirty="0" err="1" smtClean="0"/>
              <a:t>ps</a:t>
            </a:r>
            <a:r>
              <a:rPr lang="hu-HU" dirty="0" smtClean="0"/>
              <a:t>, w</a:t>
            </a:r>
            <a:r>
              <a:rPr lang="hu-HU" baseline="-25000" dirty="0" smtClean="0"/>
              <a:t>p0</a:t>
            </a:r>
            <a:r>
              <a:rPr lang="hu-HU" dirty="0" smtClean="0"/>
              <a:t> = 5 cm, I</a:t>
            </a:r>
            <a:r>
              <a:rPr lang="hu-HU" baseline="-25000" dirty="0" smtClean="0"/>
              <a:t>p0</a:t>
            </a:r>
            <a:r>
              <a:rPr lang="hu-HU" dirty="0" smtClean="0"/>
              <a:t> = 26.7 GW/cm</a:t>
            </a:r>
            <a:r>
              <a:rPr lang="hu-HU" baseline="30000" dirty="0" smtClean="0"/>
              <a:t>2</a:t>
            </a:r>
            <a:r>
              <a:rPr lang="hu-HU" dirty="0" smtClean="0"/>
              <a:t>   →   </a:t>
            </a:r>
            <a:r>
              <a:rPr lang="hu-HU" dirty="0" err="1" smtClean="0">
                <a:solidFill>
                  <a:srgbClr val="008000"/>
                </a:solidFill>
              </a:rPr>
              <a:t>E</a:t>
            </a:r>
            <a:r>
              <a:rPr lang="hu-HU" baseline="-25000" dirty="0" err="1" smtClean="0">
                <a:solidFill>
                  <a:srgbClr val="008000"/>
                </a:solidFill>
              </a:rPr>
              <a:t>THz</a:t>
            </a:r>
            <a:r>
              <a:rPr lang="hu-HU" dirty="0" smtClean="0">
                <a:solidFill>
                  <a:srgbClr val="008000"/>
                </a:solidFill>
              </a:rPr>
              <a:t> = 5.6 </a:t>
            </a:r>
            <a:r>
              <a:rPr lang="hu-HU" dirty="0" err="1" smtClean="0">
                <a:solidFill>
                  <a:srgbClr val="008000"/>
                </a:solidFill>
              </a:rPr>
              <a:t>mJ</a:t>
            </a:r>
            <a:r>
              <a:rPr lang="hu-HU" dirty="0" smtClean="0"/>
              <a:t>, </a:t>
            </a:r>
            <a:r>
              <a:rPr lang="hu-HU" dirty="0" smtClean="0">
                <a:solidFill>
                  <a:srgbClr val="008000"/>
                </a:solidFill>
                <a:latin typeface="Symbol" panose="05050102010706020507" pitchFamily="18" charset="2"/>
              </a:rPr>
              <a:t>h</a:t>
            </a:r>
            <a:r>
              <a:rPr lang="hu-HU" dirty="0" smtClean="0">
                <a:solidFill>
                  <a:srgbClr val="008000"/>
                </a:solidFill>
              </a:rPr>
              <a:t> = 1.2 %</a:t>
            </a:r>
            <a:endParaRPr lang="hu-HU" dirty="0">
              <a:solidFill>
                <a:srgbClr val="008000"/>
              </a:solidFill>
            </a:endParaRPr>
          </a:p>
        </p:txBody>
      </p:sp>
      <p:sp>
        <p:nvSpPr>
          <p:cNvPr id="6" name="Szövegdoboz 5"/>
          <p:cNvSpPr txBox="1"/>
          <p:nvPr/>
        </p:nvSpPr>
        <p:spPr>
          <a:xfrm>
            <a:off x="292222" y="5618227"/>
            <a:ext cx="8475770" cy="1200329"/>
          </a:xfrm>
          <a:prstGeom prst="rect">
            <a:avLst/>
          </a:prstGeom>
          <a:noFill/>
        </p:spPr>
        <p:txBody>
          <a:bodyPr wrap="square" rtlCol="0">
            <a:spAutoFit/>
          </a:bodyPr>
          <a:lstStyle/>
          <a:p>
            <a:r>
              <a:rPr lang="en-US" dirty="0" smtClean="0">
                <a:solidFill>
                  <a:srgbClr val="0000FF"/>
                </a:solidFill>
              </a:rPr>
              <a:t>Perfectly single-cycle THz pulse with 0.</a:t>
            </a:r>
            <a:r>
              <a:rPr lang="hu-HU" dirty="0" smtClean="0">
                <a:solidFill>
                  <a:srgbClr val="0000FF"/>
                </a:solidFill>
              </a:rPr>
              <a:t>4</a:t>
            </a:r>
            <a:r>
              <a:rPr lang="en-US" dirty="0" smtClean="0">
                <a:solidFill>
                  <a:srgbClr val="0000FF"/>
                </a:solidFill>
              </a:rPr>
              <a:t> MV/cm electric field</a:t>
            </a:r>
          </a:p>
          <a:p>
            <a:endParaRPr lang="en-US" dirty="0" smtClean="0"/>
          </a:p>
          <a:p>
            <a:r>
              <a:rPr lang="en-US" dirty="0" smtClean="0">
                <a:solidFill>
                  <a:srgbClr val="0000FF"/>
                </a:solidFill>
              </a:rPr>
              <a:t>Focusing by NA = </a:t>
            </a:r>
            <a:r>
              <a:rPr lang="hu-HU" dirty="0" smtClean="0">
                <a:solidFill>
                  <a:srgbClr val="0000FF"/>
                </a:solidFill>
              </a:rPr>
              <a:t>0.9</a:t>
            </a:r>
            <a:r>
              <a:rPr lang="en-US" dirty="0" smtClean="0">
                <a:solidFill>
                  <a:srgbClr val="0000FF"/>
                </a:solidFill>
              </a:rPr>
              <a:t>  →  </a:t>
            </a:r>
            <a:r>
              <a:rPr lang="hu-HU" dirty="0" smtClean="0">
                <a:solidFill>
                  <a:srgbClr val="0000FF"/>
                </a:solidFill>
              </a:rPr>
              <a:t>&gt;</a:t>
            </a:r>
            <a:r>
              <a:rPr lang="en-US" dirty="0" smtClean="0">
                <a:solidFill>
                  <a:srgbClr val="0000FF"/>
                </a:solidFill>
              </a:rPr>
              <a:t> </a:t>
            </a:r>
            <a:r>
              <a:rPr lang="hu-HU" dirty="0" smtClean="0">
                <a:solidFill>
                  <a:srgbClr val="0000FF"/>
                </a:solidFill>
              </a:rPr>
              <a:t>4</a:t>
            </a:r>
            <a:r>
              <a:rPr lang="en-US" dirty="0" smtClean="0">
                <a:solidFill>
                  <a:srgbClr val="0000FF"/>
                </a:solidFill>
              </a:rPr>
              <a:t>0 MV/cm peak electric field</a:t>
            </a:r>
          </a:p>
          <a:p>
            <a:endParaRPr lang="en-US" dirty="0"/>
          </a:p>
        </p:txBody>
      </p:sp>
      <p:pic>
        <p:nvPicPr>
          <p:cNvPr id="9" name="Kép 8"/>
          <p:cNvPicPr>
            <a:picLocks noChangeAspect="1"/>
          </p:cNvPicPr>
          <p:nvPr/>
        </p:nvPicPr>
        <p:blipFill>
          <a:blip r:embed="rId3"/>
          <a:stretch>
            <a:fillRect/>
          </a:stretch>
        </p:blipFill>
        <p:spPr>
          <a:xfrm>
            <a:off x="141165" y="954107"/>
            <a:ext cx="4052292" cy="3115241"/>
          </a:xfrm>
          <a:prstGeom prst="rect">
            <a:avLst/>
          </a:prstGeom>
        </p:spPr>
      </p:pic>
      <p:pic>
        <p:nvPicPr>
          <p:cNvPr id="10" name="Kép 9"/>
          <p:cNvPicPr>
            <a:picLocks noChangeAspect="1"/>
          </p:cNvPicPr>
          <p:nvPr/>
        </p:nvPicPr>
        <p:blipFill>
          <a:blip r:embed="rId4"/>
          <a:stretch>
            <a:fillRect/>
          </a:stretch>
        </p:blipFill>
        <p:spPr>
          <a:xfrm>
            <a:off x="4200612" y="818652"/>
            <a:ext cx="4871988" cy="3485659"/>
          </a:xfrm>
          <a:prstGeom prst="rect">
            <a:avLst/>
          </a:prstGeom>
        </p:spPr>
      </p:pic>
      <p:sp>
        <p:nvSpPr>
          <p:cNvPr id="11"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24</a:t>
            </a:r>
          </a:p>
        </p:txBody>
      </p:sp>
    </p:spTree>
    <p:extLst>
      <p:ext uri="{BB962C8B-B14F-4D97-AF65-F5344CB8AC3E}">
        <p14:creationId xmlns:p14="http://schemas.microsoft.com/office/powerpoint/2010/main" val="2638284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 name="Szövegdoboz 1"/>
          <p:cNvSpPr txBox="1"/>
          <p:nvPr/>
        </p:nvSpPr>
        <p:spPr>
          <a:xfrm>
            <a:off x="1331568" y="-81468"/>
            <a:ext cx="6660888" cy="954107"/>
          </a:xfrm>
          <a:prstGeom prst="rect">
            <a:avLst/>
          </a:prstGeom>
          <a:noFill/>
        </p:spPr>
        <p:txBody>
          <a:bodyPr wrap="square" rtlCol="0">
            <a:spAutoFit/>
          </a:bodyPr>
          <a:lstStyle/>
          <a:p>
            <a:pPr algn="ctr"/>
            <a:r>
              <a:rPr lang="hu-HU" sz="2800" dirty="0" err="1" smtClean="0">
                <a:solidFill>
                  <a:srgbClr val="0000FF"/>
                </a:solidFill>
              </a:rPr>
              <a:t>Reflective</a:t>
            </a:r>
            <a:r>
              <a:rPr lang="hu-HU" sz="2800" dirty="0" smtClean="0">
                <a:solidFill>
                  <a:srgbClr val="0000FF"/>
                </a:solidFill>
              </a:rPr>
              <a:t> </a:t>
            </a:r>
            <a:r>
              <a:rPr lang="en-US" sz="2800" dirty="0" smtClean="0">
                <a:solidFill>
                  <a:srgbClr val="0000FF"/>
                </a:solidFill>
              </a:rPr>
              <a:t>Non-Linear</a:t>
            </a:r>
            <a:r>
              <a:rPr lang="hu-HU" sz="2800" dirty="0" smtClean="0">
                <a:solidFill>
                  <a:srgbClr val="0000FF"/>
                </a:solidFill>
              </a:rPr>
              <a:t> </a:t>
            </a:r>
            <a:r>
              <a:rPr lang="en-US" sz="2800" dirty="0" smtClean="0">
                <a:solidFill>
                  <a:srgbClr val="0000FF"/>
                </a:solidFill>
              </a:rPr>
              <a:t>Slab (</a:t>
            </a:r>
            <a:r>
              <a:rPr lang="hu-HU" sz="2800" dirty="0" smtClean="0">
                <a:solidFill>
                  <a:srgbClr val="0000FF"/>
                </a:solidFill>
              </a:rPr>
              <a:t>R</a:t>
            </a:r>
            <a:r>
              <a:rPr lang="en-US" sz="2800" dirty="0" smtClean="0">
                <a:solidFill>
                  <a:srgbClr val="0000FF"/>
                </a:solidFill>
              </a:rPr>
              <a:t>NLS</a:t>
            </a:r>
            <a:r>
              <a:rPr lang="en-US" sz="2800" dirty="0">
                <a:solidFill>
                  <a:srgbClr val="0000FF"/>
                </a:solidFill>
              </a:rPr>
              <a:t>)  LN THz </a:t>
            </a:r>
            <a:r>
              <a:rPr lang="en-US" sz="2800" dirty="0" smtClean="0">
                <a:solidFill>
                  <a:srgbClr val="0000FF"/>
                </a:solidFill>
              </a:rPr>
              <a:t>source</a:t>
            </a:r>
          </a:p>
        </p:txBody>
      </p:sp>
      <p:sp>
        <p:nvSpPr>
          <p:cNvPr id="11"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24</a:t>
            </a:r>
          </a:p>
        </p:txBody>
      </p:sp>
      <p:pic>
        <p:nvPicPr>
          <p:cNvPr id="3" name="Kép 2"/>
          <p:cNvPicPr>
            <a:picLocks noChangeAspect="1"/>
          </p:cNvPicPr>
          <p:nvPr/>
        </p:nvPicPr>
        <p:blipFill>
          <a:blip r:embed="rId3"/>
          <a:stretch>
            <a:fillRect/>
          </a:stretch>
        </p:blipFill>
        <p:spPr>
          <a:xfrm>
            <a:off x="320061" y="1718772"/>
            <a:ext cx="8391727" cy="3960528"/>
          </a:xfrm>
          <a:prstGeom prst="rect">
            <a:avLst/>
          </a:prstGeom>
        </p:spPr>
      </p:pic>
    </p:spTree>
    <p:extLst>
      <p:ext uri="{BB962C8B-B14F-4D97-AF65-F5344CB8AC3E}">
        <p14:creationId xmlns:p14="http://schemas.microsoft.com/office/powerpoint/2010/main" val="2731065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0" name="Rectangle 6"/>
          <p:cNvSpPr>
            <a:spLocks noChangeArrowheads="1"/>
          </p:cNvSpPr>
          <p:nvPr/>
        </p:nvSpPr>
        <p:spPr bwMode="auto">
          <a:xfrm>
            <a:off x="0"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51911" name="Text Box 7"/>
          <p:cNvSpPr txBox="1">
            <a:spLocks noChangeArrowheads="1"/>
          </p:cNvSpPr>
          <p:nvPr/>
        </p:nvSpPr>
        <p:spPr bwMode="auto">
          <a:xfrm>
            <a:off x="0" y="18891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hu-HU" sz="2800" dirty="0" err="1" smtClean="0">
                <a:solidFill>
                  <a:srgbClr val="0000FF"/>
                </a:solidFill>
                <a:cs typeface="Calibri" panose="020F0502020204030204" pitchFamily="34" charset="0"/>
              </a:rPr>
              <a:t>Running</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projects</a:t>
            </a:r>
            <a:r>
              <a:rPr lang="hu-HU" sz="2800" dirty="0" smtClean="0">
                <a:solidFill>
                  <a:srgbClr val="0000FF"/>
                </a:solidFill>
                <a:cs typeface="Calibri" panose="020F0502020204030204" pitchFamily="34" charset="0"/>
              </a:rPr>
              <a:t> – TACTIC ETN (Marie Curie)</a:t>
            </a:r>
            <a:endParaRPr lang="hu-HU" sz="2800" dirty="0">
              <a:solidFill>
                <a:srgbClr val="0000FF"/>
              </a:solidFill>
              <a:cs typeface="Calibri" panose="020F0502020204030204" pitchFamily="34" charset="0"/>
            </a:endParaRPr>
          </a:p>
        </p:txBody>
      </p:sp>
      <p:sp>
        <p:nvSpPr>
          <p:cNvPr id="6"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a:t>
            </a:r>
          </a:p>
        </p:txBody>
      </p:sp>
      <p:graphicFrame>
        <p:nvGraphicFramePr>
          <p:cNvPr id="2" name="Táblázat 1"/>
          <p:cNvGraphicFramePr>
            <a:graphicFrameLocks noGrp="1"/>
          </p:cNvGraphicFramePr>
          <p:nvPr>
            <p:extLst>
              <p:ext uri="{D42A27DB-BD31-4B8C-83A1-F6EECF244321}">
                <p14:modId xmlns:p14="http://schemas.microsoft.com/office/powerpoint/2010/main" val="2646818982"/>
              </p:ext>
            </p:extLst>
          </p:nvPr>
        </p:nvGraphicFramePr>
        <p:xfrm>
          <a:off x="0" y="838200"/>
          <a:ext cx="8641153" cy="5218115"/>
        </p:xfrm>
        <a:graphic>
          <a:graphicData uri="http://schemas.openxmlformats.org/drawingml/2006/table">
            <a:tbl>
              <a:tblPr firstRow="1" firstCol="1" bandRow="1">
                <a:tableStyleId>{5C22544A-7EE6-4342-B048-85BDC9FD1C3A}</a:tableStyleId>
              </a:tblPr>
              <a:tblGrid>
                <a:gridCol w="1481966">
                  <a:extLst>
                    <a:ext uri="{9D8B030D-6E8A-4147-A177-3AD203B41FA5}">
                      <a16:colId xmlns:a16="http://schemas.microsoft.com/office/drawing/2014/main" val="3937235092"/>
                    </a:ext>
                  </a:extLst>
                </a:gridCol>
                <a:gridCol w="1216071">
                  <a:extLst>
                    <a:ext uri="{9D8B030D-6E8A-4147-A177-3AD203B41FA5}">
                      <a16:colId xmlns:a16="http://schemas.microsoft.com/office/drawing/2014/main" val="236218890"/>
                    </a:ext>
                  </a:extLst>
                </a:gridCol>
                <a:gridCol w="2836227">
                  <a:extLst>
                    <a:ext uri="{9D8B030D-6E8A-4147-A177-3AD203B41FA5}">
                      <a16:colId xmlns:a16="http://schemas.microsoft.com/office/drawing/2014/main" val="567295671"/>
                    </a:ext>
                  </a:extLst>
                </a:gridCol>
                <a:gridCol w="3106889">
                  <a:extLst>
                    <a:ext uri="{9D8B030D-6E8A-4147-A177-3AD203B41FA5}">
                      <a16:colId xmlns:a16="http://schemas.microsoft.com/office/drawing/2014/main" val="1396411482"/>
                    </a:ext>
                  </a:extLst>
                </a:gridCol>
              </a:tblGrid>
              <a:tr h="367544">
                <a:tc>
                  <a:txBody>
                    <a:bodyPr/>
                    <a:lstStyle/>
                    <a:p>
                      <a:pPr>
                        <a:lnSpc>
                          <a:spcPct val="107000"/>
                        </a:lnSpc>
                        <a:spcAft>
                          <a:spcPts val="0"/>
                        </a:spcAft>
                      </a:pPr>
                      <a:r>
                        <a:rPr lang="en-GB" sz="1000">
                          <a:effectLst/>
                        </a:rPr>
                        <a:t>University of Pécs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Hungary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Institute of Physics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József A. Fülöp, Gábor Almási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3568761935"/>
                  </a:ext>
                </a:extLst>
              </a:tr>
              <a:tr h="551317">
                <a:tc>
                  <a:txBody>
                    <a:bodyPr/>
                    <a:lstStyle/>
                    <a:p>
                      <a:pPr>
                        <a:lnSpc>
                          <a:spcPct val="107000"/>
                        </a:lnSpc>
                        <a:spcAft>
                          <a:spcPts val="0"/>
                        </a:spcAft>
                      </a:pPr>
                      <a:r>
                        <a:rPr lang="en-GB" sz="1000">
                          <a:effectLst/>
                        </a:rPr>
                        <a:t>Paul Scherrer Institute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Switzerland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Gross-forschungs-anlagen / Laboratory of Nanoscale Biology (LNB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Rasmus Ischebeck, Jan Peter Abrahams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3467064634"/>
                  </a:ext>
                </a:extLst>
              </a:tr>
              <a:tr h="367544">
                <a:tc>
                  <a:txBody>
                    <a:bodyPr/>
                    <a:lstStyle/>
                    <a:p>
                      <a:pPr>
                        <a:lnSpc>
                          <a:spcPct val="107000"/>
                        </a:lnSpc>
                        <a:spcAft>
                          <a:spcPts val="0"/>
                        </a:spcAft>
                      </a:pPr>
                      <a:r>
                        <a:rPr lang="en-GB" sz="1000">
                          <a:effectLst/>
                        </a:rPr>
                        <a:t>Lancaster University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United Kingdom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Department of Physics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Steven P. Jamison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363516986"/>
                  </a:ext>
                </a:extLst>
              </a:tr>
              <a:tr h="385668">
                <a:tc>
                  <a:txBody>
                    <a:bodyPr/>
                    <a:lstStyle/>
                    <a:p>
                      <a:pPr>
                        <a:lnSpc>
                          <a:spcPct val="107000"/>
                        </a:lnSpc>
                        <a:spcAft>
                          <a:spcPts val="0"/>
                        </a:spcAft>
                      </a:pPr>
                      <a:r>
                        <a:rPr lang="en-GB" sz="1000">
                          <a:effectLst/>
                        </a:rPr>
                        <a:t>The University of Manchester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United Kingdom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School of Physics and Astronomy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dirty="0">
                          <a:effectLst/>
                        </a:rPr>
                        <a:t>Darren M. Graham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997265016"/>
                  </a:ext>
                </a:extLst>
              </a:tr>
              <a:tr h="551317">
                <a:tc>
                  <a:txBody>
                    <a:bodyPr/>
                    <a:lstStyle/>
                    <a:p>
                      <a:pPr>
                        <a:lnSpc>
                          <a:spcPct val="107000"/>
                        </a:lnSpc>
                        <a:spcAft>
                          <a:spcPts val="0"/>
                        </a:spcAft>
                      </a:pPr>
                      <a:r>
                        <a:rPr lang="en-GB" sz="1000">
                          <a:effectLst/>
                        </a:rPr>
                        <a:t>Deutsches Elektronen Synchrotron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Germany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Nicholas H. Matlis, Franz X. Kärtner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2352503422"/>
                  </a:ext>
                </a:extLst>
              </a:tr>
              <a:tr h="735087">
                <a:tc>
                  <a:txBody>
                    <a:bodyPr/>
                    <a:lstStyle/>
                    <a:p>
                      <a:pPr>
                        <a:lnSpc>
                          <a:spcPct val="107000"/>
                        </a:lnSpc>
                        <a:spcAft>
                          <a:spcPts val="0"/>
                        </a:spcAft>
                      </a:pPr>
                      <a:r>
                        <a:rPr lang="en-GB" sz="1000">
                          <a:effectLst/>
                        </a:rPr>
                        <a:t>Ecole Polytechnique Fédérale de Lausanne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Switzerland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School of Basic Sciences / Institute of Chemical Sciences and Engineering / Laboratory of Molecular Nanodynamics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Ulrich J. Lorenz</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152655152"/>
                  </a:ext>
                </a:extLst>
              </a:tr>
              <a:tr h="385668">
                <a:tc>
                  <a:txBody>
                    <a:bodyPr/>
                    <a:lstStyle/>
                    <a:p>
                      <a:pPr>
                        <a:lnSpc>
                          <a:spcPct val="107000"/>
                        </a:lnSpc>
                        <a:spcAft>
                          <a:spcPts val="0"/>
                        </a:spcAft>
                      </a:pPr>
                      <a:r>
                        <a:rPr lang="en-GB" sz="1000">
                          <a:effectLst/>
                        </a:rPr>
                        <a:t>University of Konstanz</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Germany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Department of Physics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Peter Baum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474732191"/>
                  </a:ext>
                </a:extLst>
              </a:tr>
              <a:tr h="551317">
                <a:tc>
                  <a:txBody>
                    <a:bodyPr/>
                    <a:lstStyle/>
                    <a:p>
                      <a:pPr>
                        <a:lnSpc>
                          <a:spcPct val="107000"/>
                        </a:lnSpc>
                        <a:spcAft>
                          <a:spcPts val="0"/>
                        </a:spcAft>
                      </a:pPr>
                      <a:r>
                        <a:rPr lang="en-GB" sz="1000">
                          <a:effectLst/>
                        </a:rPr>
                        <a:t>Structural Biology Institute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France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Electron Microscopy and Methods Group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Dominique Housset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3966102297"/>
                  </a:ext>
                </a:extLst>
              </a:tr>
              <a:tr h="385668">
                <a:tc>
                  <a:txBody>
                    <a:bodyPr/>
                    <a:lstStyle/>
                    <a:p>
                      <a:pPr>
                        <a:lnSpc>
                          <a:spcPct val="107000"/>
                        </a:lnSpc>
                        <a:spcAft>
                          <a:spcPts val="0"/>
                        </a:spcAft>
                      </a:pPr>
                      <a:r>
                        <a:rPr lang="en-GB" sz="1000">
                          <a:effectLst/>
                        </a:rPr>
                        <a:t>Stockholm University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Sweden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Department of Materials and Environmental Chemistry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Xiaodong Zou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2126182671"/>
                  </a:ext>
                </a:extLst>
              </a:tr>
              <a:tr h="551317">
                <a:tc>
                  <a:txBody>
                    <a:bodyPr/>
                    <a:lstStyle/>
                    <a:p>
                      <a:pPr>
                        <a:lnSpc>
                          <a:spcPct val="107000"/>
                        </a:lnSpc>
                        <a:spcAft>
                          <a:spcPts val="0"/>
                        </a:spcAft>
                      </a:pPr>
                      <a:r>
                        <a:rPr lang="en-GB" sz="1000">
                          <a:effectLst/>
                        </a:rPr>
                        <a:t>University of Duisberg-Essen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Germany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Experimental Physics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Klaus Sokolowski-Tinten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936528782"/>
                  </a:ext>
                </a:extLst>
              </a:tr>
              <a:tr h="385668">
                <a:tc>
                  <a:txBody>
                    <a:bodyPr/>
                    <a:lstStyle/>
                    <a:p>
                      <a:pPr>
                        <a:lnSpc>
                          <a:spcPct val="107000"/>
                        </a:lnSpc>
                        <a:spcAft>
                          <a:spcPts val="0"/>
                        </a:spcAft>
                      </a:pPr>
                      <a:r>
                        <a:rPr lang="en-GB" sz="1000">
                          <a:effectLst/>
                        </a:rPr>
                        <a:t>Ariel University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Israel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a:effectLst/>
                        </a:rPr>
                        <a:t>The Department of Electrical Engineering and Electronics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en-GB" sz="1000" dirty="0" err="1">
                          <a:effectLst/>
                        </a:rPr>
                        <a:t>Aharon</a:t>
                      </a:r>
                      <a:r>
                        <a:rPr lang="en-GB" sz="1000" dirty="0">
                          <a:effectLst/>
                        </a:rPr>
                        <a:t> </a:t>
                      </a:r>
                      <a:r>
                        <a:rPr lang="en-GB" sz="1000" dirty="0" err="1">
                          <a:effectLst/>
                        </a:rPr>
                        <a:t>Friedmann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3926566505"/>
                  </a:ext>
                </a:extLst>
              </a:tr>
            </a:tbl>
          </a:graphicData>
        </a:graphic>
      </p:graphicFrame>
      <p:sp>
        <p:nvSpPr>
          <p:cNvPr id="9" name="Text Box 7"/>
          <p:cNvSpPr txBox="1">
            <a:spLocks noChangeArrowheads="1"/>
          </p:cNvSpPr>
          <p:nvPr/>
        </p:nvSpPr>
        <p:spPr bwMode="auto">
          <a:xfrm>
            <a:off x="-29631" y="6002327"/>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hu-HU" sz="2800" dirty="0" smtClean="0">
                <a:solidFill>
                  <a:srgbClr val="0000FF"/>
                </a:solidFill>
                <a:cs typeface="Calibri" panose="020F0502020204030204" pitchFamily="34" charset="0"/>
              </a:rPr>
              <a:t>Major </a:t>
            </a:r>
            <a:r>
              <a:rPr lang="hu-HU" sz="2800" dirty="0" err="1" smtClean="0">
                <a:solidFill>
                  <a:srgbClr val="0000FF"/>
                </a:solidFill>
                <a:cs typeface="Calibri" panose="020F0502020204030204" pitchFamily="34" charset="0"/>
              </a:rPr>
              <a:t>goal</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Development</a:t>
            </a:r>
            <a:r>
              <a:rPr lang="hu-HU" sz="2800" dirty="0" smtClean="0">
                <a:solidFill>
                  <a:srgbClr val="0000FF"/>
                </a:solidFill>
                <a:cs typeface="Calibri" panose="020F0502020204030204" pitchFamily="34" charset="0"/>
              </a:rPr>
              <a:t> of </a:t>
            </a:r>
            <a:r>
              <a:rPr lang="hu-HU" sz="2800" dirty="0" err="1" smtClean="0">
                <a:solidFill>
                  <a:srgbClr val="0000FF"/>
                </a:solidFill>
                <a:cs typeface="Calibri" panose="020F0502020204030204" pitchFamily="34" charset="0"/>
              </a:rPr>
              <a:t>THz</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based</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electron</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source</a:t>
            </a:r>
            <a:endParaRPr lang="hu-HU" sz="2800" dirty="0" smtClean="0">
              <a:solidFill>
                <a:srgbClr val="0000FF"/>
              </a:solidFill>
              <a:cs typeface="Calibri" panose="020F0502020204030204" pitchFamily="34" charset="0"/>
            </a:endParaRPr>
          </a:p>
          <a:p>
            <a:pPr>
              <a:spcBef>
                <a:spcPts val="0"/>
              </a:spcBef>
            </a:pP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for</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electron</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diffraction</a:t>
            </a:r>
            <a:endParaRPr lang="hu-HU" sz="2800" dirty="0">
              <a:solidFill>
                <a:srgbClr val="0000FF"/>
              </a:solidFill>
              <a:cs typeface="Calibri" panose="020F0502020204030204" pitchFamily="34" charset="0"/>
            </a:endParaRPr>
          </a:p>
        </p:txBody>
      </p:sp>
    </p:spTree>
    <p:extLst>
      <p:ext uri="{BB962C8B-B14F-4D97-AF65-F5344CB8AC3E}">
        <p14:creationId xmlns:p14="http://schemas.microsoft.com/office/powerpoint/2010/main" val="3764673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 name="Szövegdoboz 1"/>
          <p:cNvSpPr txBox="1"/>
          <p:nvPr/>
        </p:nvSpPr>
        <p:spPr>
          <a:xfrm>
            <a:off x="1331568" y="-81468"/>
            <a:ext cx="6660888" cy="954107"/>
          </a:xfrm>
          <a:prstGeom prst="rect">
            <a:avLst/>
          </a:prstGeom>
          <a:noFill/>
        </p:spPr>
        <p:txBody>
          <a:bodyPr wrap="square" rtlCol="0">
            <a:spAutoFit/>
          </a:bodyPr>
          <a:lstStyle/>
          <a:p>
            <a:pPr algn="ctr"/>
            <a:r>
              <a:rPr lang="hu-HU" sz="2800" dirty="0" err="1" smtClean="0">
                <a:solidFill>
                  <a:srgbClr val="0000FF"/>
                </a:solidFill>
              </a:rPr>
              <a:t>Reflective</a:t>
            </a:r>
            <a:r>
              <a:rPr lang="hu-HU" sz="2800" dirty="0" smtClean="0">
                <a:solidFill>
                  <a:srgbClr val="0000FF"/>
                </a:solidFill>
              </a:rPr>
              <a:t> </a:t>
            </a:r>
            <a:r>
              <a:rPr lang="en-US" sz="2800" dirty="0" smtClean="0">
                <a:solidFill>
                  <a:srgbClr val="0000FF"/>
                </a:solidFill>
              </a:rPr>
              <a:t>Non-Linear</a:t>
            </a:r>
            <a:r>
              <a:rPr lang="hu-HU" sz="2800" dirty="0" smtClean="0">
                <a:solidFill>
                  <a:srgbClr val="0000FF"/>
                </a:solidFill>
              </a:rPr>
              <a:t> </a:t>
            </a:r>
            <a:r>
              <a:rPr lang="en-US" sz="2800" dirty="0" smtClean="0">
                <a:solidFill>
                  <a:srgbClr val="0000FF"/>
                </a:solidFill>
              </a:rPr>
              <a:t>Slab (</a:t>
            </a:r>
            <a:r>
              <a:rPr lang="hu-HU" sz="2800" dirty="0" smtClean="0">
                <a:solidFill>
                  <a:srgbClr val="0000FF"/>
                </a:solidFill>
              </a:rPr>
              <a:t>R</a:t>
            </a:r>
            <a:r>
              <a:rPr lang="en-US" sz="2800" dirty="0" smtClean="0">
                <a:solidFill>
                  <a:srgbClr val="0000FF"/>
                </a:solidFill>
              </a:rPr>
              <a:t>NLS</a:t>
            </a:r>
            <a:r>
              <a:rPr lang="en-US" sz="2800" dirty="0">
                <a:solidFill>
                  <a:srgbClr val="0000FF"/>
                </a:solidFill>
              </a:rPr>
              <a:t>)  LN THz </a:t>
            </a:r>
            <a:r>
              <a:rPr lang="en-US" sz="2800" dirty="0" smtClean="0">
                <a:solidFill>
                  <a:srgbClr val="0000FF"/>
                </a:solidFill>
              </a:rPr>
              <a:t>source</a:t>
            </a:r>
          </a:p>
        </p:txBody>
      </p:sp>
      <p:sp>
        <p:nvSpPr>
          <p:cNvPr id="11"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24</a:t>
            </a:r>
          </a:p>
        </p:txBody>
      </p:sp>
      <p:pic>
        <p:nvPicPr>
          <p:cNvPr id="4" name="Kép 3"/>
          <p:cNvPicPr>
            <a:picLocks noChangeAspect="1"/>
          </p:cNvPicPr>
          <p:nvPr/>
        </p:nvPicPr>
        <p:blipFill>
          <a:blip r:embed="rId3"/>
          <a:stretch>
            <a:fillRect/>
          </a:stretch>
        </p:blipFill>
        <p:spPr>
          <a:xfrm>
            <a:off x="341436" y="1268711"/>
            <a:ext cx="8191092" cy="4699039"/>
          </a:xfrm>
          <a:prstGeom prst="rect">
            <a:avLst/>
          </a:prstGeom>
        </p:spPr>
      </p:pic>
    </p:spTree>
    <p:extLst>
      <p:ext uri="{BB962C8B-B14F-4D97-AF65-F5344CB8AC3E}">
        <p14:creationId xmlns:p14="http://schemas.microsoft.com/office/powerpoint/2010/main" val="3588952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 name="Szövegdoboz 1"/>
          <p:cNvSpPr txBox="1"/>
          <p:nvPr/>
        </p:nvSpPr>
        <p:spPr>
          <a:xfrm>
            <a:off x="341436" y="-45443"/>
            <a:ext cx="8551140" cy="954107"/>
          </a:xfrm>
          <a:prstGeom prst="rect">
            <a:avLst/>
          </a:prstGeom>
          <a:noFill/>
        </p:spPr>
        <p:txBody>
          <a:bodyPr wrap="square" rtlCol="0">
            <a:spAutoFit/>
          </a:bodyPr>
          <a:lstStyle/>
          <a:p>
            <a:pPr algn="ctr"/>
            <a:r>
              <a:rPr lang="en-US" sz="2800" dirty="0" smtClean="0">
                <a:solidFill>
                  <a:srgbClr val="0000FF"/>
                </a:solidFill>
              </a:rPr>
              <a:t>Application possibilities of THz pulses with extremely high field strength </a:t>
            </a:r>
            <a:endParaRPr lang="en-US" sz="2800" dirty="0">
              <a:solidFill>
                <a:srgbClr val="0000FF"/>
              </a:solidFill>
            </a:endParaRPr>
          </a:p>
        </p:txBody>
      </p:sp>
      <p:sp>
        <p:nvSpPr>
          <p:cNvPr id="5" name="Szövegdoboz 4"/>
          <p:cNvSpPr txBox="1"/>
          <p:nvPr/>
        </p:nvSpPr>
        <p:spPr>
          <a:xfrm>
            <a:off x="341436" y="998676"/>
            <a:ext cx="8551140" cy="5386090"/>
          </a:xfrm>
          <a:prstGeom prst="rect">
            <a:avLst/>
          </a:prstGeom>
          <a:noFill/>
        </p:spPr>
        <p:txBody>
          <a:bodyPr wrap="square" rtlCol="0">
            <a:spAutoFit/>
          </a:bodyPr>
          <a:lstStyle/>
          <a:p>
            <a:r>
              <a:rPr lang="hu-HU" dirty="0" smtClean="0"/>
              <a:t>1</a:t>
            </a:r>
            <a:r>
              <a:rPr lang="en-US" dirty="0" smtClean="0"/>
              <a:t>., Enhancement of HH generation (for </a:t>
            </a:r>
            <a:r>
              <a:rPr lang="en-US" dirty="0" err="1" smtClean="0"/>
              <a:t>attosecond</a:t>
            </a:r>
            <a:r>
              <a:rPr lang="en-US" dirty="0" smtClean="0"/>
              <a:t> pulse generation)</a:t>
            </a:r>
            <a:endParaRPr lang="hu-HU" dirty="0" smtClean="0"/>
          </a:p>
          <a:p>
            <a:r>
              <a:rPr lang="hu-HU" dirty="0"/>
              <a:t> </a:t>
            </a:r>
            <a:r>
              <a:rPr lang="hu-HU" dirty="0" smtClean="0"/>
              <a:t>     </a:t>
            </a:r>
            <a:r>
              <a:rPr lang="hu-HU" dirty="0" smtClean="0">
                <a:solidFill>
                  <a:srgbClr val="C00000"/>
                </a:solidFill>
              </a:rPr>
              <a:t>E. Balogh et </a:t>
            </a:r>
            <a:r>
              <a:rPr lang="hu-HU" dirty="0" err="1" smtClean="0">
                <a:solidFill>
                  <a:srgbClr val="C00000"/>
                </a:solidFill>
              </a:rPr>
              <a:t>al</a:t>
            </a:r>
            <a:r>
              <a:rPr lang="hu-HU" dirty="0" smtClean="0">
                <a:solidFill>
                  <a:srgbClr val="C00000"/>
                </a:solidFill>
              </a:rPr>
              <a:t>.: </a:t>
            </a:r>
            <a:r>
              <a:rPr lang="hu-HU" dirty="0" err="1" smtClean="0">
                <a:solidFill>
                  <a:srgbClr val="C00000"/>
                </a:solidFill>
              </a:rPr>
              <a:t>Phys</a:t>
            </a:r>
            <a:r>
              <a:rPr lang="hu-HU" dirty="0" smtClean="0">
                <a:solidFill>
                  <a:srgbClr val="C00000"/>
                </a:solidFill>
              </a:rPr>
              <a:t>. </a:t>
            </a:r>
            <a:r>
              <a:rPr lang="hu-HU" dirty="0" err="1" smtClean="0">
                <a:solidFill>
                  <a:srgbClr val="C00000"/>
                </a:solidFill>
              </a:rPr>
              <a:t>Rev</a:t>
            </a:r>
            <a:r>
              <a:rPr lang="hu-HU" dirty="0" smtClean="0">
                <a:solidFill>
                  <a:srgbClr val="C00000"/>
                </a:solidFill>
              </a:rPr>
              <a:t>. B </a:t>
            </a:r>
            <a:r>
              <a:rPr lang="hu-HU" b="1" dirty="0" smtClean="0">
                <a:solidFill>
                  <a:srgbClr val="C00000"/>
                </a:solidFill>
              </a:rPr>
              <a:t>84</a:t>
            </a:r>
            <a:r>
              <a:rPr lang="hu-HU" dirty="0" smtClean="0">
                <a:solidFill>
                  <a:srgbClr val="C00000"/>
                </a:solidFill>
              </a:rPr>
              <a:t>, 023806 (2011)</a:t>
            </a:r>
          </a:p>
          <a:p>
            <a:r>
              <a:rPr lang="hu-HU" dirty="0">
                <a:solidFill>
                  <a:srgbClr val="C00000"/>
                </a:solidFill>
              </a:rPr>
              <a:t> </a:t>
            </a:r>
            <a:r>
              <a:rPr lang="hu-HU" dirty="0" smtClean="0">
                <a:solidFill>
                  <a:srgbClr val="C00000"/>
                </a:solidFill>
              </a:rPr>
              <a:t>     K. Kovács et </a:t>
            </a:r>
            <a:r>
              <a:rPr lang="hu-HU" dirty="0" err="1" smtClean="0">
                <a:solidFill>
                  <a:srgbClr val="C00000"/>
                </a:solidFill>
              </a:rPr>
              <a:t>al</a:t>
            </a:r>
            <a:r>
              <a:rPr lang="hu-HU" dirty="0" smtClean="0">
                <a:solidFill>
                  <a:srgbClr val="C00000"/>
                </a:solidFill>
              </a:rPr>
              <a:t>.: </a:t>
            </a:r>
            <a:r>
              <a:rPr lang="hu-HU" dirty="0" err="1" smtClean="0">
                <a:solidFill>
                  <a:srgbClr val="C00000"/>
                </a:solidFill>
              </a:rPr>
              <a:t>Phys</a:t>
            </a:r>
            <a:r>
              <a:rPr lang="hu-HU" dirty="0" smtClean="0">
                <a:solidFill>
                  <a:srgbClr val="C00000"/>
                </a:solidFill>
              </a:rPr>
              <a:t>. </a:t>
            </a:r>
            <a:r>
              <a:rPr lang="hu-HU" dirty="0" err="1" smtClean="0">
                <a:solidFill>
                  <a:srgbClr val="C00000"/>
                </a:solidFill>
              </a:rPr>
              <a:t>Rev</a:t>
            </a:r>
            <a:r>
              <a:rPr lang="hu-HU" dirty="0" smtClean="0">
                <a:solidFill>
                  <a:srgbClr val="C00000"/>
                </a:solidFill>
              </a:rPr>
              <a:t>. Lett. </a:t>
            </a:r>
            <a:r>
              <a:rPr lang="hu-HU" b="1" dirty="0" smtClean="0">
                <a:solidFill>
                  <a:srgbClr val="C00000"/>
                </a:solidFill>
              </a:rPr>
              <a:t>108</a:t>
            </a:r>
            <a:r>
              <a:rPr lang="hu-HU" dirty="0" smtClean="0">
                <a:solidFill>
                  <a:srgbClr val="C00000"/>
                </a:solidFill>
              </a:rPr>
              <a:t>, 193905 (2012)</a:t>
            </a:r>
            <a:endParaRPr lang="en-US" dirty="0" smtClean="0">
              <a:solidFill>
                <a:srgbClr val="C00000"/>
              </a:solidFill>
            </a:endParaRPr>
          </a:p>
          <a:p>
            <a:pPr>
              <a:spcBef>
                <a:spcPts val="600"/>
              </a:spcBef>
            </a:pPr>
            <a:r>
              <a:rPr lang="en-US" dirty="0" smtClean="0"/>
              <a:t>2., Field-free orientation of molecules </a:t>
            </a:r>
          </a:p>
          <a:p>
            <a:pPr>
              <a:spcBef>
                <a:spcPts val="600"/>
              </a:spcBef>
            </a:pPr>
            <a:r>
              <a:rPr lang="hu-HU" dirty="0" smtClean="0">
                <a:solidFill>
                  <a:srgbClr val="FF0000"/>
                </a:solidFill>
              </a:rPr>
              <a:t>      S. Fleischer et </a:t>
            </a:r>
            <a:r>
              <a:rPr lang="hu-HU" dirty="0" err="1" smtClean="0">
                <a:solidFill>
                  <a:srgbClr val="FF0000"/>
                </a:solidFill>
              </a:rPr>
              <a:t>al</a:t>
            </a:r>
            <a:r>
              <a:rPr lang="hu-HU" dirty="0" smtClean="0">
                <a:solidFill>
                  <a:srgbClr val="FF0000"/>
                </a:solidFill>
              </a:rPr>
              <a:t>.: </a:t>
            </a:r>
            <a:r>
              <a:rPr lang="hu-HU" dirty="0" err="1" smtClean="0">
                <a:solidFill>
                  <a:srgbClr val="FF0000"/>
                </a:solidFill>
              </a:rPr>
              <a:t>Phys</a:t>
            </a:r>
            <a:r>
              <a:rPr lang="hu-HU" dirty="0" smtClean="0">
                <a:solidFill>
                  <a:srgbClr val="FF0000"/>
                </a:solidFill>
              </a:rPr>
              <a:t>. </a:t>
            </a:r>
            <a:r>
              <a:rPr lang="hu-HU" dirty="0" err="1" smtClean="0">
                <a:solidFill>
                  <a:srgbClr val="FF0000"/>
                </a:solidFill>
              </a:rPr>
              <a:t>Rev</a:t>
            </a:r>
            <a:r>
              <a:rPr lang="hu-HU" dirty="0" smtClean="0">
                <a:solidFill>
                  <a:srgbClr val="FF0000"/>
                </a:solidFill>
              </a:rPr>
              <a:t>. Lett. </a:t>
            </a:r>
            <a:r>
              <a:rPr lang="hu-HU" b="1" dirty="0" smtClean="0">
                <a:solidFill>
                  <a:srgbClr val="FF0000"/>
                </a:solidFill>
              </a:rPr>
              <a:t>107</a:t>
            </a:r>
            <a:r>
              <a:rPr lang="hu-HU" dirty="0" smtClean="0">
                <a:solidFill>
                  <a:srgbClr val="FF0000"/>
                </a:solidFill>
              </a:rPr>
              <a:t>, 163603 (2011)</a:t>
            </a:r>
            <a:endParaRPr lang="en-US" dirty="0" smtClean="0">
              <a:solidFill>
                <a:srgbClr val="FF0000"/>
              </a:solidFill>
            </a:endParaRPr>
          </a:p>
          <a:p>
            <a:r>
              <a:rPr lang="en-US" dirty="0" smtClean="0"/>
              <a:t>      </a:t>
            </a:r>
            <a:r>
              <a:rPr lang="en-US" dirty="0" smtClean="0">
                <a:solidFill>
                  <a:srgbClr val="FF0000"/>
                </a:solidFill>
              </a:rPr>
              <a:t>K. N. </a:t>
            </a:r>
            <a:r>
              <a:rPr lang="en-US" dirty="0" err="1" smtClean="0">
                <a:solidFill>
                  <a:srgbClr val="FF0000"/>
                </a:solidFill>
              </a:rPr>
              <a:t>Egodapitiya</a:t>
            </a:r>
            <a:r>
              <a:rPr lang="en-US" dirty="0" smtClean="0">
                <a:solidFill>
                  <a:srgbClr val="FF0000"/>
                </a:solidFill>
              </a:rPr>
              <a:t> et al.: Phys. Rev. Lett. </a:t>
            </a:r>
            <a:r>
              <a:rPr lang="en-US" b="1" dirty="0" smtClean="0">
                <a:solidFill>
                  <a:srgbClr val="FF0000"/>
                </a:solidFill>
              </a:rPr>
              <a:t>112</a:t>
            </a:r>
            <a:r>
              <a:rPr lang="en-US" dirty="0" smtClean="0">
                <a:solidFill>
                  <a:srgbClr val="FF0000"/>
                </a:solidFill>
              </a:rPr>
              <a:t>, 103002 (2014)</a:t>
            </a:r>
          </a:p>
          <a:p>
            <a:pPr>
              <a:spcBef>
                <a:spcPts val="600"/>
              </a:spcBef>
            </a:pPr>
            <a:r>
              <a:rPr lang="en-US" dirty="0" smtClean="0">
                <a:solidFill>
                  <a:srgbClr val="008000"/>
                </a:solidFill>
              </a:rPr>
              <a:t>3., Acceleration (and other manipulations) of charged particles </a:t>
            </a:r>
          </a:p>
          <a:p>
            <a:r>
              <a:rPr lang="hu-HU" dirty="0" smtClean="0"/>
              <a:t>      </a:t>
            </a:r>
            <a:r>
              <a:rPr lang="hu-HU" dirty="0" smtClean="0">
                <a:solidFill>
                  <a:srgbClr val="C00000"/>
                </a:solidFill>
              </a:rPr>
              <a:t>J. Hebling et </a:t>
            </a:r>
            <a:r>
              <a:rPr lang="hu-HU" dirty="0" err="1" smtClean="0">
                <a:solidFill>
                  <a:srgbClr val="C00000"/>
                </a:solidFill>
              </a:rPr>
              <a:t>al</a:t>
            </a:r>
            <a:r>
              <a:rPr lang="hu-HU" dirty="0" smtClean="0">
                <a:solidFill>
                  <a:srgbClr val="C00000"/>
                </a:solidFill>
              </a:rPr>
              <a:t>.: </a:t>
            </a:r>
            <a:r>
              <a:rPr lang="hu-HU" dirty="0" err="1" smtClean="0">
                <a:solidFill>
                  <a:srgbClr val="C00000"/>
                </a:solidFill>
              </a:rPr>
              <a:t>arXiv</a:t>
            </a:r>
            <a:r>
              <a:rPr lang="hu-HU" dirty="0" smtClean="0">
                <a:solidFill>
                  <a:srgbClr val="C00000"/>
                </a:solidFill>
              </a:rPr>
              <a:t> 1109.6852 (2011)</a:t>
            </a:r>
          </a:p>
          <a:p>
            <a:r>
              <a:rPr lang="hu-HU" dirty="0">
                <a:solidFill>
                  <a:srgbClr val="C00000"/>
                </a:solidFill>
              </a:rPr>
              <a:t> </a:t>
            </a:r>
            <a:r>
              <a:rPr lang="hu-HU" dirty="0" smtClean="0">
                <a:solidFill>
                  <a:srgbClr val="C00000"/>
                </a:solidFill>
              </a:rPr>
              <a:t>     L. Pálfalvi et </a:t>
            </a:r>
            <a:r>
              <a:rPr lang="hu-HU" dirty="0" err="1" smtClean="0">
                <a:solidFill>
                  <a:srgbClr val="C00000"/>
                </a:solidFill>
              </a:rPr>
              <a:t>al</a:t>
            </a:r>
            <a:r>
              <a:rPr lang="hu-HU" dirty="0" smtClean="0">
                <a:solidFill>
                  <a:srgbClr val="C00000"/>
                </a:solidFill>
              </a:rPr>
              <a:t>.: </a:t>
            </a:r>
            <a:r>
              <a:rPr lang="hu-HU" dirty="0" err="1" smtClean="0">
                <a:solidFill>
                  <a:srgbClr val="C00000"/>
                </a:solidFill>
              </a:rPr>
              <a:t>Phys</a:t>
            </a:r>
            <a:r>
              <a:rPr lang="hu-HU" dirty="0" smtClean="0">
                <a:solidFill>
                  <a:srgbClr val="C00000"/>
                </a:solidFill>
              </a:rPr>
              <a:t>. </a:t>
            </a:r>
            <a:r>
              <a:rPr lang="hu-HU" dirty="0" err="1" smtClean="0">
                <a:solidFill>
                  <a:srgbClr val="C00000"/>
                </a:solidFill>
              </a:rPr>
              <a:t>Rev</a:t>
            </a:r>
            <a:r>
              <a:rPr lang="hu-HU" dirty="0" smtClean="0">
                <a:solidFill>
                  <a:srgbClr val="C00000"/>
                </a:solidFill>
              </a:rPr>
              <a:t>. ST-AB </a:t>
            </a:r>
            <a:r>
              <a:rPr lang="hu-HU" b="1" dirty="0" smtClean="0">
                <a:solidFill>
                  <a:srgbClr val="C00000"/>
                </a:solidFill>
              </a:rPr>
              <a:t>17</a:t>
            </a:r>
            <a:r>
              <a:rPr lang="hu-HU" dirty="0" smtClean="0">
                <a:solidFill>
                  <a:srgbClr val="C00000"/>
                </a:solidFill>
              </a:rPr>
              <a:t>, 031301 (2014) </a:t>
            </a:r>
          </a:p>
          <a:p>
            <a:r>
              <a:rPr lang="hu-HU" dirty="0">
                <a:solidFill>
                  <a:srgbClr val="FF0000"/>
                </a:solidFill>
              </a:rPr>
              <a:t> </a:t>
            </a:r>
            <a:r>
              <a:rPr lang="hu-HU" dirty="0" smtClean="0">
                <a:solidFill>
                  <a:srgbClr val="FF0000"/>
                </a:solidFill>
              </a:rPr>
              <a:t>     </a:t>
            </a:r>
            <a:r>
              <a:rPr lang="hu-HU" dirty="0" smtClean="0">
                <a:solidFill>
                  <a:srgbClr val="0000FF"/>
                </a:solidFill>
              </a:rPr>
              <a:t>Works of </a:t>
            </a:r>
            <a:r>
              <a:rPr lang="hu-HU" dirty="0" err="1" smtClean="0">
                <a:solidFill>
                  <a:srgbClr val="0000FF"/>
                </a:solidFill>
              </a:rPr>
              <a:t>the</a:t>
            </a:r>
            <a:r>
              <a:rPr lang="hu-HU" dirty="0" smtClean="0">
                <a:solidFill>
                  <a:srgbClr val="0000FF"/>
                </a:solidFill>
              </a:rPr>
              <a:t> </a:t>
            </a:r>
            <a:r>
              <a:rPr lang="hu-HU" dirty="0" err="1" smtClean="0">
                <a:solidFill>
                  <a:srgbClr val="0000FF"/>
                </a:solidFill>
              </a:rPr>
              <a:t>Kaertner</a:t>
            </a:r>
            <a:r>
              <a:rPr lang="hu-HU" dirty="0" smtClean="0">
                <a:solidFill>
                  <a:srgbClr val="0000FF"/>
                </a:solidFill>
              </a:rPr>
              <a:t> </a:t>
            </a:r>
            <a:r>
              <a:rPr lang="hu-HU" dirty="0" err="1" smtClean="0">
                <a:solidFill>
                  <a:srgbClr val="0000FF"/>
                </a:solidFill>
              </a:rPr>
              <a:t>group</a:t>
            </a:r>
            <a:endParaRPr lang="hu-HU" b="1" dirty="0" smtClean="0">
              <a:solidFill>
                <a:srgbClr val="0000FF"/>
              </a:solidFill>
            </a:endParaRPr>
          </a:p>
          <a:p>
            <a:r>
              <a:rPr lang="hu-HU" dirty="0">
                <a:solidFill>
                  <a:srgbClr val="0000FF"/>
                </a:solidFill>
              </a:rPr>
              <a:t> </a:t>
            </a:r>
            <a:r>
              <a:rPr lang="hu-HU" dirty="0" smtClean="0">
                <a:solidFill>
                  <a:srgbClr val="0000FF"/>
                </a:solidFill>
              </a:rPr>
              <a:t>     W. </a:t>
            </a:r>
            <a:r>
              <a:rPr lang="hu-HU" dirty="0" err="1" smtClean="0">
                <a:solidFill>
                  <a:srgbClr val="0000FF"/>
                </a:solidFill>
              </a:rPr>
              <a:t>Ronny</a:t>
            </a:r>
            <a:r>
              <a:rPr lang="hu-HU" dirty="0" smtClean="0">
                <a:solidFill>
                  <a:srgbClr val="0000FF"/>
                </a:solidFill>
              </a:rPr>
              <a:t> et </a:t>
            </a:r>
            <a:r>
              <a:rPr lang="hu-HU" dirty="0" err="1" smtClean="0">
                <a:solidFill>
                  <a:srgbClr val="0000FF"/>
                </a:solidFill>
              </a:rPr>
              <a:t>al</a:t>
            </a:r>
            <a:r>
              <a:rPr lang="hu-HU" dirty="0" smtClean="0">
                <a:solidFill>
                  <a:srgbClr val="0000FF"/>
                </a:solidFill>
              </a:rPr>
              <a:t>.: </a:t>
            </a:r>
            <a:r>
              <a:rPr lang="hu-HU" dirty="0" err="1" smtClean="0">
                <a:solidFill>
                  <a:srgbClr val="0000FF"/>
                </a:solidFill>
              </a:rPr>
              <a:t>Sci</a:t>
            </a:r>
            <a:r>
              <a:rPr lang="hu-HU" dirty="0" smtClean="0">
                <a:solidFill>
                  <a:srgbClr val="0000FF"/>
                </a:solidFill>
              </a:rPr>
              <a:t>. </a:t>
            </a:r>
            <a:r>
              <a:rPr lang="hu-HU" dirty="0" err="1" smtClean="0">
                <a:solidFill>
                  <a:srgbClr val="0000FF"/>
                </a:solidFill>
              </a:rPr>
              <a:t>Reports</a:t>
            </a:r>
            <a:r>
              <a:rPr lang="hu-HU" dirty="0" smtClean="0">
                <a:solidFill>
                  <a:srgbClr val="0000FF"/>
                </a:solidFill>
              </a:rPr>
              <a:t> </a:t>
            </a:r>
            <a:r>
              <a:rPr lang="hu-HU" b="1" dirty="0" smtClean="0">
                <a:solidFill>
                  <a:srgbClr val="0000FF"/>
                </a:solidFill>
              </a:rPr>
              <a:t>5</a:t>
            </a:r>
            <a:r>
              <a:rPr lang="hu-HU" dirty="0" smtClean="0">
                <a:solidFill>
                  <a:srgbClr val="0000FF"/>
                </a:solidFill>
              </a:rPr>
              <a:t>, 14899 (2015)</a:t>
            </a:r>
          </a:p>
          <a:p>
            <a:r>
              <a:rPr lang="hu-HU" dirty="0">
                <a:solidFill>
                  <a:srgbClr val="0000FF"/>
                </a:solidFill>
              </a:rPr>
              <a:t> </a:t>
            </a:r>
            <a:r>
              <a:rPr lang="hu-HU" dirty="0" smtClean="0">
                <a:solidFill>
                  <a:srgbClr val="0000FF"/>
                </a:solidFill>
              </a:rPr>
              <a:t>     W. </a:t>
            </a:r>
            <a:r>
              <a:rPr lang="hu-HU" dirty="0" err="1" smtClean="0">
                <a:solidFill>
                  <a:srgbClr val="0000FF"/>
                </a:solidFill>
              </a:rPr>
              <a:t>Ronny</a:t>
            </a:r>
            <a:r>
              <a:rPr lang="hu-HU" dirty="0" smtClean="0">
                <a:solidFill>
                  <a:srgbClr val="0000FF"/>
                </a:solidFill>
              </a:rPr>
              <a:t> et </a:t>
            </a:r>
            <a:r>
              <a:rPr lang="hu-HU" dirty="0" err="1" smtClean="0">
                <a:solidFill>
                  <a:srgbClr val="0000FF"/>
                </a:solidFill>
              </a:rPr>
              <a:t>al</a:t>
            </a:r>
            <a:r>
              <a:rPr lang="hu-HU" dirty="0" smtClean="0">
                <a:solidFill>
                  <a:srgbClr val="0000FF"/>
                </a:solidFill>
              </a:rPr>
              <a:t>.: </a:t>
            </a:r>
            <a:r>
              <a:rPr lang="hu-HU" dirty="0" err="1" smtClean="0">
                <a:solidFill>
                  <a:srgbClr val="0000FF"/>
                </a:solidFill>
              </a:rPr>
              <a:t>Optica</a:t>
            </a:r>
            <a:r>
              <a:rPr lang="hu-HU" dirty="0" smtClean="0">
                <a:solidFill>
                  <a:srgbClr val="0000FF"/>
                </a:solidFill>
              </a:rPr>
              <a:t> </a:t>
            </a:r>
            <a:r>
              <a:rPr lang="hu-HU" b="1" dirty="0" smtClean="0">
                <a:solidFill>
                  <a:srgbClr val="0000FF"/>
                </a:solidFill>
              </a:rPr>
              <a:t>3,</a:t>
            </a:r>
            <a:r>
              <a:rPr lang="hu-HU" dirty="0" smtClean="0">
                <a:solidFill>
                  <a:srgbClr val="0000FF"/>
                </a:solidFill>
              </a:rPr>
              <a:t> 1209 (2016)</a:t>
            </a:r>
          </a:p>
          <a:p>
            <a:r>
              <a:rPr lang="hu-HU" dirty="0">
                <a:solidFill>
                  <a:srgbClr val="0000FF"/>
                </a:solidFill>
              </a:rPr>
              <a:t> </a:t>
            </a:r>
            <a:r>
              <a:rPr lang="hu-HU" dirty="0" smtClean="0">
                <a:solidFill>
                  <a:srgbClr val="0000FF"/>
                </a:solidFill>
              </a:rPr>
              <a:t>     E. A. </a:t>
            </a:r>
            <a:r>
              <a:rPr lang="hu-HU" dirty="0" err="1" smtClean="0">
                <a:solidFill>
                  <a:srgbClr val="0000FF"/>
                </a:solidFill>
              </a:rPr>
              <a:t>Nanny</a:t>
            </a:r>
            <a:r>
              <a:rPr lang="hu-HU" dirty="0" smtClean="0">
                <a:solidFill>
                  <a:srgbClr val="0000FF"/>
                </a:solidFill>
              </a:rPr>
              <a:t> et </a:t>
            </a:r>
            <a:r>
              <a:rPr lang="hu-HU" dirty="0" err="1" smtClean="0">
                <a:solidFill>
                  <a:srgbClr val="0000FF"/>
                </a:solidFill>
              </a:rPr>
              <a:t>al</a:t>
            </a:r>
            <a:r>
              <a:rPr lang="hu-HU" dirty="0" smtClean="0">
                <a:solidFill>
                  <a:srgbClr val="0000FF"/>
                </a:solidFill>
              </a:rPr>
              <a:t>.: </a:t>
            </a:r>
            <a:r>
              <a:rPr lang="hu-HU" dirty="0" err="1" smtClean="0">
                <a:solidFill>
                  <a:srgbClr val="0000FF"/>
                </a:solidFill>
              </a:rPr>
              <a:t>Nature</a:t>
            </a:r>
            <a:r>
              <a:rPr lang="hu-HU" dirty="0" smtClean="0">
                <a:solidFill>
                  <a:srgbClr val="0000FF"/>
                </a:solidFill>
              </a:rPr>
              <a:t> </a:t>
            </a:r>
            <a:r>
              <a:rPr lang="hu-HU" dirty="0" err="1" smtClean="0">
                <a:solidFill>
                  <a:srgbClr val="0000FF"/>
                </a:solidFill>
              </a:rPr>
              <a:t>Comm</a:t>
            </a:r>
            <a:r>
              <a:rPr lang="hu-HU" dirty="0" smtClean="0">
                <a:solidFill>
                  <a:srgbClr val="0000FF"/>
                </a:solidFill>
              </a:rPr>
              <a:t>. </a:t>
            </a:r>
            <a:r>
              <a:rPr lang="hu-HU" b="1" dirty="0" smtClean="0">
                <a:solidFill>
                  <a:srgbClr val="0000FF"/>
                </a:solidFill>
              </a:rPr>
              <a:t>6</a:t>
            </a:r>
            <a:r>
              <a:rPr lang="hu-HU" dirty="0" smtClean="0">
                <a:solidFill>
                  <a:srgbClr val="0000FF"/>
                </a:solidFill>
              </a:rPr>
              <a:t>, 8486 (2015) </a:t>
            </a:r>
          </a:p>
          <a:p>
            <a:r>
              <a:rPr lang="hu-HU" dirty="0">
                <a:solidFill>
                  <a:srgbClr val="0000FF"/>
                </a:solidFill>
              </a:rPr>
              <a:t> </a:t>
            </a:r>
            <a:r>
              <a:rPr lang="hu-HU" dirty="0" smtClean="0">
                <a:solidFill>
                  <a:srgbClr val="0000FF"/>
                </a:solidFill>
              </a:rPr>
              <a:t>     D. </a:t>
            </a:r>
            <a:r>
              <a:rPr lang="hu-HU" dirty="0" err="1" smtClean="0">
                <a:solidFill>
                  <a:srgbClr val="0000FF"/>
                </a:solidFill>
              </a:rPr>
              <a:t>Zhang</a:t>
            </a:r>
            <a:r>
              <a:rPr lang="hu-HU" dirty="0" smtClean="0">
                <a:solidFill>
                  <a:srgbClr val="0000FF"/>
                </a:solidFill>
              </a:rPr>
              <a:t> et </a:t>
            </a:r>
            <a:r>
              <a:rPr lang="hu-HU" dirty="0" err="1" smtClean="0">
                <a:solidFill>
                  <a:srgbClr val="0000FF"/>
                </a:solidFill>
              </a:rPr>
              <a:t>al</a:t>
            </a:r>
            <a:r>
              <a:rPr lang="hu-HU" dirty="0" smtClean="0">
                <a:solidFill>
                  <a:srgbClr val="0000FF"/>
                </a:solidFill>
              </a:rPr>
              <a:t>.: </a:t>
            </a:r>
            <a:r>
              <a:rPr lang="hu-HU" dirty="0" err="1" smtClean="0">
                <a:solidFill>
                  <a:srgbClr val="0000FF"/>
                </a:solidFill>
              </a:rPr>
              <a:t>Nature</a:t>
            </a:r>
            <a:r>
              <a:rPr lang="hu-HU" dirty="0" smtClean="0">
                <a:solidFill>
                  <a:srgbClr val="0000FF"/>
                </a:solidFill>
              </a:rPr>
              <a:t> </a:t>
            </a:r>
            <a:r>
              <a:rPr lang="hu-HU" dirty="0" err="1" smtClean="0">
                <a:solidFill>
                  <a:srgbClr val="0000FF"/>
                </a:solidFill>
              </a:rPr>
              <a:t>Photonics</a:t>
            </a:r>
            <a:r>
              <a:rPr lang="hu-HU" dirty="0" smtClean="0">
                <a:solidFill>
                  <a:srgbClr val="0000FF"/>
                </a:solidFill>
              </a:rPr>
              <a:t> (2018) </a:t>
            </a:r>
            <a:r>
              <a:rPr lang="hu-HU" dirty="0" err="1" smtClean="0">
                <a:solidFill>
                  <a:srgbClr val="0000FF"/>
                </a:solidFill>
              </a:rPr>
              <a:t>doi</a:t>
            </a:r>
            <a:r>
              <a:rPr lang="hu-HU" dirty="0" smtClean="0">
                <a:solidFill>
                  <a:srgbClr val="0000FF"/>
                </a:solidFill>
              </a:rPr>
              <a:t>: 10.1034/s41566-01efore Lunch8-0138-7</a:t>
            </a:r>
          </a:p>
          <a:p>
            <a:r>
              <a:rPr lang="hu-HU" dirty="0">
                <a:solidFill>
                  <a:srgbClr val="FF0000"/>
                </a:solidFill>
              </a:rPr>
              <a:t> </a:t>
            </a:r>
            <a:r>
              <a:rPr lang="hu-HU" dirty="0" smtClean="0">
                <a:solidFill>
                  <a:srgbClr val="FF0000"/>
                </a:solidFill>
              </a:rPr>
              <a:t>     E. Curry et </a:t>
            </a:r>
            <a:r>
              <a:rPr lang="hu-HU" dirty="0" err="1" smtClean="0">
                <a:solidFill>
                  <a:srgbClr val="FF0000"/>
                </a:solidFill>
              </a:rPr>
              <a:t>al</a:t>
            </a:r>
            <a:r>
              <a:rPr lang="hu-HU" dirty="0" smtClean="0">
                <a:solidFill>
                  <a:srgbClr val="FF0000"/>
                </a:solidFill>
              </a:rPr>
              <a:t>.: </a:t>
            </a:r>
            <a:r>
              <a:rPr lang="hu-HU" dirty="0" err="1" smtClean="0">
                <a:solidFill>
                  <a:srgbClr val="FF0000"/>
                </a:solidFill>
              </a:rPr>
              <a:t>Phys</a:t>
            </a:r>
            <a:r>
              <a:rPr lang="hu-HU" dirty="0" smtClean="0">
                <a:solidFill>
                  <a:srgbClr val="FF0000"/>
                </a:solidFill>
              </a:rPr>
              <a:t>. </a:t>
            </a:r>
            <a:r>
              <a:rPr lang="hu-HU" dirty="0" err="1" smtClean="0">
                <a:solidFill>
                  <a:srgbClr val="FF0000"/>
                </a:solidFill>
              </a:rPr>
              <a:t>Rev</a:t>
            </a:r>
            <a:r>
              <a:rPr lang="hu-HU" dirty="0" smtClean="0">
                <a:solidFill>
                  <a:srgbClr val="FF0000"/>
                </a:solidFill>
              </a:rPr>
              <a:t>. Lett. </a:t>
            </a:r>
            <a:r>
              <a:rPr lang="hu-HU" b="1" dirty="0" smtClean="0">
                <a:solidFill>
                  <a:srgbClr val="FF0000"/>
                </a:solidFill>
              </a:rPr>
              <a:t>120</a:t>
            </a:r>
            <a:r>
              <a:rPr lang="hu-HU" dirty="0" smtClean="0">
                <a:solidFill>
                  <a:srgbClr val="FF0000"/>
                </a:solidFill>
              </a:rPr>
              <a:t>, 094801 (2018),  IFEL </a:t>
            </a:r>
            <a:r>
              <a:rPr lang="hu-HU" dirty="0" err="1" smtClean="0">
                <a:solidFill>
                  <a:srgbClr val="FF0000"/>
                </a:solidFill>
              </a:rPr>
              <a:t>based</a:t>
            </a:r>
            <a:r>
              <a:rPr lang="hu-HU" dirty="0" smtClean="0">
                <a:solidFill>
                  <a:srgbClr val="FF0000"/>
                </a:solidFill>
              </a:rPr>
              <a:t> </a:t>
            </a:r>
          </a:p>
          <a:p>
            <a:r>
              <a:rPr lang="hu-HU" dirty="0">
                <a:solidFill>
                  <a:srgbClr val="008000"/>
                </a:solidFill>
              </a:rPr>
              <a:t> </a:t>
            </a:r>
            <a:r>
              <a:rPr lang="hu-HU" dirty="0" smtClean="0">
                <a:solidFill>
                  <a:srgbClr val="008000"/>
                </a:solidFill>
              </a:rPr>
              <a:t>     </a:t>
            </a:r>
            <a:r>
              <a:rPr lang="hu-HU" dirty="0" smtClean="0">
                <a:solidFill>
                  <a:srgbClr val="C00000"/>
                </a:solidFill>
              </a:rPr>
              <a:t>Z. </a:t>
            </a:r>
            <a:r>
              <a:rPr lang="hu-HU" dirty="0" err="1" smtClean="0">
                <a:solidFill>
                  <a:srgbClr val="C00000"/>
                </a:solidFill>
              </a:rPr>
              <a:t>Tibai</a:t>
            </a:r>
            <a:r>
              <a:rPr lang="hu-HU" dirty="0" smtClean="0">
                <a:solidFill>
                  <a:srgbClr val="C00000"/>
                </a:solidFill>
              </a:rPr>
              <a:t> et </a:t>
            </a:r>
            <a:r>
              <a:rPr lang="hu-HU" dirty="0" err="1" smtClean="0">
                <a:solidFill>
                  <a:srgbClr val="C00000"/>
                </a:solidFill>
              </a:rPr>
              <a:t>al</a:t>
            </a:r>
            <a:r>
              <a:rPr lang="hu-HU" dirty="0" smtClean="0">
                <a:solidFill>
                  <a:srgbClr val="C00000"/>
                </a:solidFill>
              </a:rPr>
              <a:t>.: J. </a:t>
            </a:r>
            <a:r>
              <a:rPr lang="hu-HU" dirty="0" err="1" smtClean="0">
                <a:solidFill>
                  <a:srgbClr val="C00000"/>
                </a:solidFill>
              </a:rPr>
              <a:t>Phys</a:t>
            </a:r>
            <a:r>
              <a:rPr lang="hu-HU" dirty="0" smtClean="0">
                <a:solidFill>
                  <a:srgbClr val="C00000"/>
                </a:solidFill>
              </a:rPr>
              <a:t>. B 51, 134004 (2018)</a:t>
            </a:r>
            <a:endParaRPr lang="en-US" dirty="0" smtClean="0">
              <a:solidFill>
                <a:srgbClr val="C00000"/>
              </a:solidFill>
            </a:endParaRPr>
          </a:p>
          <a:p>
            <a:pPr>
              <a:spcBef>
                <a:spcPts val="600"/>
              </a:spcBef>
            </a:pPr>
            <a:r>
              <a:rPr lang="en-US" dirty="0" smtClean="0">
                <a:solidFill>
                  <a:srgbClr val="008000"/>
                </a:solidFill>
              </a:rPr>
              <a:t>4., Carrier-envelop-phase (CEP) stable </a:t>
            </a:r>
            <a:r>
              <a:rPr lang="en-US" dirty="0" err="1" smtClean="0">
                <a:solidFill>
                  <a:srgbClr val="008000"/>
                </a:solidFill>
              </a:rPr>
              <a:t>attosecond</a:t>
            </a:r>
            <a:r>
              <a:rPr lang="en-US" dirty="0" smtClean="0">
                <a:solidFill>
                  <a:srgbClr val="008000"/>
                </a:solidFill>
              </a:rPr>
              <a:t> pulse generation</a:t>
            </a:r>
            <a:endParaRPr lang="hu-HU" dirty="0" smtClean="0">
              <a:solidFill>
                <a:srgbClr val="008000"/>
              </a:solidFill>
            </a:endParaRPr>
          </a:p>
          <a:p>
            <a:r>
              <a:rPr lang="hu-HU" dirty="0">
                <a:solidFill>
                  <a:srgbClr val="008000"/>
                </a:solidFill>
              </a:rPr>
              <a:t> </a:t>
            </a:r>
            <a:r>
              <a:rPr lang="hu-HU" dirty="0" smtClean="0">
                <a:solidFill>
                  <a:srgbClr val="008000"/>
                </a:solidFill>
              </a:rPr>
              <a:t>     </a:t>
            </a:r>
            <a:r>
              <a:rPr lang="hu-HU" dirty="0" err="1" smtClean="0">
                <a:solidFill>
                  <a:srgbClr val="C00000"/>
                </a:solidFill>
              </a:rPr>
              <a:t>Gy</a:t>
            </a:r>
            <a:r>
              <a:rPr lang="hu-HU" dirty="0" smtClean="0">
                <a:solidFill>
                  <a:srgbClr val="C00000"/>
                </a:solidFill>
              </a:rPr>
              <a:t>. Tóth et </a:t>
            </a:r>
            <a:r>
              <a:rPr lang="hu-HU" dirty="0" err="1" smtClean="0">
                <a:solidFill>
                  <a:srgbClr val="C00000"/>
                </a:solidFill>
              </a:rPr>
              <a:t>al</a:t>
            </a:r>
            <a:r>
              <a:rPr lang="hu-HU" dirty="0" smtClean="0">
                <a:solidFill>
                  <a:srgbClr val="C00000"/>
                </a:solidFill>
              </a:rPr>
              <a:t>.: JOSA B </a:t>
            </a:r>
            <a:r>
              <a:rPr lang="hu-HU" b="1" dirty="0" smtClean="0">
                <a:solidFill>
                  <a:srgbClr val="C00000"/>
                </a:solidFill>
              </a:rPr>
              <a:t>35</a:t>
            </a:r>
            <a:r>
              <a:rPr lang="hu-HU" dirty="0" smtClean="0">
                <a:solidFill>
                  <a:srgbClr val="C00000"/>
                </a:solidFill>
              </a:rPr>
              <a:t>, A103 (2018)</a:t>
            </a:r>
            <a:endParaRPr lang="en-US" dirty="0">
              <a:solidFill>
                <a:srgbClr val="C00000"/>
              </a:solidFill>
            </a:endParaRPr>
          </a:p>
        </p:txBody>
      </p:sp>
      <p:sp>
        <p:nvSpPr>
          <p:cNvPr id="7"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25</a:t>
            </a:r>
          </a:p>
        </p:txBody>
      </p:sp>
    </p:spTree>
    <p:extLst>
      <p:ext uri="{BB962C8B-B14F-4D97-AF65-F5344CB8AC3E}">
        <p14:creationId xmlns:p14="http://schemas.microsoft.com/office/powerpoint/2010/main" val="4116678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0" y="0"/>
            <a:ext cx="9144000" cy="838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itchFamily="18" charset="0"/>
              <a:buNone/>
            </a:pPr>
            <a:endParaRPr lang="hu-HU" altLang="hu-HU" sz="2400"/>
          </a:p>
        </p:txBody>
      </p:sp>
      <p:sp>
        <p:nvSpPr>
          <p:cNvPr id="10" name="Szövegdoboz 9"/>
          <p:cNvSpPr txBox="1"/>
          <p:nvPr/>
        </p:nvSpPr>
        <p:spPr>
          <a:xfrm>
            <a:off x="63550" y="105522"/>
            <a:ext cx="9169125" cy="49244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THz based particle accelerators</a:t>
            </a:r>
          </a:p>
        </p:txBody>
      </p:sp>
      <p:pic>
        <p:nvPicPr>
          <p:cNvPr id="1026" name="Picture 2" descr="C:\Users\TZ\Google Drive\Előadás\Minta\p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p:cNvSpPr>
            <a:spLocks noGrp="1"/>
          </p:cNvSpPr>
          <p:nvPr>
            <p:ph type="sldNum" sz="quarter" idx="12"/>
          </p:nvPr>
        </p:nvSpPr>
        <p:spPr>
          <a:xfrm>
            <a:off x="6902896"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smtClean="0">
                <a:ln>
                  <a:noFill/>
                </a:ln>
                <a:solidFill>
                  <a:prstClr val="black"/>
                </a:solidFill>
                <a:effectLst/>
                <a:uLnTx/>
                <a:uFillTx/>
                <a:latin typeface="Calibri"/>
                <a:ea typeface="+mn-ea"/>
                <a:cs typeface="+mn-cs"/>
              </a:rPr>
              <a:t>- </a:t>
            </a:r>
            <a:fld id="{6CF48FFF-2B3B-4AC5-BEE1-3B722CEDB7ED}" type="slidenum">
              <a:rPr kumimoji="0" lang="hu-HU" sz="2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r>
              <a:rPr kumimoji="0" lang="hu-HU" sz="20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hu-HU"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4" name="Kép 33"/>
          <p:cNvPicPr>
            <a:picLocks noChangeAspect="1"/>
          </p:cNvPicPr>
          <p:nvPr/>
        </p:nvPicPr>
        <p:blipFill>
          <a:blip r:embed="rId4"/>
          <a:stretch>
            <a:fillRect/>
          </a:stretch>
        </p:blipFill>
        <p:spPr>
          <a:xfrm>
            <a:off x="6444208" y="3140968"/>
            <a:ext cx="2726280" cy="1495304"/>
          </a:xfrm>
          <a:prstGeom prst="rect">
            <a:avLst/>
          </a:prstGeom>
        </p:spPr>
      </p:pic>
      <p:sp>
        <p:nvSpPr>
          <p:cNvPr id="39" name="Rectangle 4"/>
          <p:cNvSpPr>
            <a:spLocks noChangeArrowheads="1"/>
          </p:cNvSpPr>
          <p:nvPr/>
        </p:nvSpPr>
        <p:spPr bwMode="auto">
          <a:xfrm>
            <a:off x="-18612" y="836712"/>
            <a:ext cx="8767762" cy="5524589"/>
          </a:xfrm>
          <a:prstGeom prst="rect">
            <a:avLst/>
          </a:prstGeom>
          <a:noFill/>
          <a:ln w="9525">
            <a:noFill/>
            <a:miter lim="800000"/>
            <a:headEnd/>
            <a:tailEnd/>
          </a:ln>
        </p:spPr>
        <p:txBody>
          <a:bodyPr>
            <a:spAutoFit/>
          </a:bodyPr>
          <a:lstStyle/>
          <a:p>
            <a:pPr marL="258763" marR="0" lvl="0" indent="-258763" algn="l" defTabSz="914400" rtl="0" eaLnBrk="1" fontAlgn="auto" latinLnBrk="0" hangingPunct="1">
              <a:lnSpc>
                <a:spcPct val="100000"/>
              </a:lnSpc>
              <a:spcBef>
                <a:spcPts val="0"/>
              </a:spcBef>
              <a:spcAft>
                <a:spcPts val="600"/>
              </a:spcAft>
              <a:buClr>
                <a:srgbClr val="990033"/>
              </a:buClr>
              <a:buSzTx/>
              <a:buFont typeface="Wingdings" pitchFamily="2" charset="2"/>
              <a:buChar char="§"/>
              <a:tabLst>
                <a:tab pos="530225" algn="l"/>
                <a:tab pos="4395788" algn="l"/>
              </a:tabLst>
              <a:defRPr/>
            </a:pPr>
            <a:r>
              <a:rPr kumimoji="0" lang="hu-HU" sz="2200" b="1" i="0" u="none" strike="noStrike" kern="1200" cap="none" spc="0" normalizeH="0" baseline="0" noProof="0" dirty="0" smtClean="0">
                <a:ln>
                  <a:noFill/>
                </a:ln>
                <a:solidFill>
                  <a:srgbClr val="0000FF"/>
                </a:solidFill>
                <a:effectLst/>
                <a:uLnTx/>
                <a:uFillTx/>
                <a:latin typeface="Calibri"/>
                <a:ea typeface="+mn-ea"/>
                <a:cs typeface="+mn-cs"/>
              </a:rPr>
              <a:t>Proton </a:t>
            </a:r>
            <a:r>
              <a:rPr kumimoji="0" lang="hu-HU" sz="2200" b="1" i="0" u="none" strike="noStrike" kern="1200" cap="none" spc="0" normalizeH="0" baseline="0" noProof="0" dirty="0" err="1" smtClean="0">
                <a:ln>
                  <a:noFill/>
                </a:ln>
                <a:solidFill>
                  <a:srgbClr val="0000FF"/>
                </a:solidFill>
                <a:effectLst/>
                <a:uLnTx/>
                <a:uFillTx/>
                <a:latin typeface="Calibri"/>
                <a:ea typeface="+mn-ea"/>
                <a:cs typeface="+mn-cs"/>
              </a:rPr>
              <a:t>accelerators</a:t>
            </a:r>
            <a:endParaRPr kumimoji="0" lang="hu-HU" sz="2200" b="1" i="0" u="none" strike="noStrike" kern="1200" cap="none" spc="0" normalizeH="0" baseline="0" noProof="0" dirty="0" smtClean="0">
              <a:ln>
                <a:noFill/>
              </a:ln>
              <a:solidFill>
                <a:srgbClr val="0000FF"/>
              </a:solidFill>
              <a:effectLst/>
              <a:uLnTx/>
              <a:uFillTx/>
              <a:latin typeface="Calibri"/>
              <a:ea typeface="+mn-ea"/>
              <a:cs typeface="+mn-cs"/>
            </a:endParaRPr>
          </a:p>
          <a:p>
            <a:pPr marL="715963" marR="0" lvl="1" indent="-258763" algn="l" defTabSz="914400" rtl="0" eaLnBrk="1" fontAlgn="auto" latinLnBrk="0" hangingPunct="1">
              <a:lnSpc>
                <a:spcPct val="100000"/>
              </a:lnSpc>
              <a:spcBef>
                <a:spcPts val="0"/>
              </a:spcBef>
              <a:spcAft>
                <a:spcPts val="600"/>
              </a:spcAft>
              <a:buClr>
                <a:srgbClr val="990033"/>
              </a:buClr>
              <a:buSzTx/>
              <a:buFont typeface="Wingdings" pitchFamily="2" charset="2"/>
              <a:buChar char="§"/>
              <a:tabLst>
                <a:tab pos="530225" algn="l"/>
                <a:tab pos="4395788" algn="l"/>
              </a:tabLst>
              <a:defRPr/>
            </a:pPr>
            <a:r>
              <a:rPr kumimoji="0" lang="hu-HU" sz="2000" b="0" i="0" u="none" strike="noStrike" kern="1200" cap="none" spc="0" normalizeH="0" baseline="0" noProof="0" dirty="0" smtClean="0">
                <a:ln>
                  <a:noFill/>
                </a:ln>
                <a:solidFill>
                  <a:srgbClr val="0000FF"/>
                </a:solidFill>
                <a:effectLst/>
                <a:uLnTx/>
                <a:uFillTx/>
                <a:latin typeface="Calibri"/>
                <a:ea typeface="+mn-ea"/>
                <a:cs typeface="+mn-cs"/>
              </a:rPr>
              <a:t>Proton </a:t>
            </a:r>
            <a:r>
              <a:rPr kumimoji="0" lang="hu-HU" sz="2000" b="0" i="0" u="none" strike="noStrike" kern="1200" cap="none" spc="0" normalizeH="0" baseline="0" noProof="0" dirty="0" err="1" smtClean="0">
                <a:ln>
                  <a:noFill/>
                </a:ln>
                <a:solidFill>
                  <a:srgbClr val="0000FF"/>
                </a:solidFill>
                <a:effectLst/>
                <a:uLnTx/>
                <a:uFillTx/>
                <a:latin typeface="Calibri"/>
                <a:ea typeface="+mn-ea"/>
                <a:cs typeface="+mn-cs"/>
              </a:rPr>
              <a:t>acceleraton</a:t>
            </a:r>
            <a:r>
              <a:rPr kumimoji="0" lang="hu-HU" sz="2000" b="0" i="0" u="none" strike="noStrike" kern="1200" cap="none" spc="0" normalizeH="0" baseline="0" noProof="0" dirty="0" smtClean="0">
                <a:ln>
                  <a:noFill/>
                </a:ln>
                <a:solidFill>
                  <a:srgbClr val="0000FF"/>
                </a:solidFill>
                <a:effectLst/>
                <a:uLnTx/>
                <a:uFillTx/>
                <a:latin typeface="Calibri"/>
                <a:ea typeface="+mn-ea"/>
                <a:cs typeface="+mn-cs"/>
              </a:rPr>
              <a:t> </a:t>
            </a:r>
            <a:r>
              <a:rPr kumimoji="0" lang="hu-HU" sz="2000" b="0" i="0" u="none" strike="noStrike" kern="1200" cap="none" spc="0" normalizeH="0" baseline="0" noProof="0" dirty="0" err="1" smtClean="0">
                <a:ln>
                  <a:noFill/>
                </a:ln>
                <a:solidFill>
                  <a:srgbClr val="0000FF"/>
                </a:solidFill>
                <a:effectLst/>
                <a:uLnTx/>
                <a:uFillTx/>
                <a:latin typeface="Calibri"/>
                <a:ea typeface="+mn-ea"/>
                <a:cs typeface="+mn-cs"/>
              </a:rPr>
              <a:t>in</a:t>
            </a:r>
            <a:r>
              <a:rPr kumimoji="0" lang="hu-HU" sz="2000" b="0" i="0" u="none" strike="noStrike" kern="1200" cap="none" spc="0" normalizeH="0" baseline="0" noProof="0" dirty="0" smtClean="0">
                <a:ln>
                  <a:noFill/>
                </a:ln>
                <a:solidFill>
                  <a:srgbClr val="0000FF"/>
                </a:solidFill>
                <a:effectLst/>
                <a:uLnTx/>
                <a:uFillTx/>
                <a:latin typeface="Calibri"/>
                <a:ea typeface="+mn-ea"/>
                <a:cs typeface="+mn-cs"/>
              </a:rPr>
              <a:t> </a:t>
            </a:r>
            <a:r>
              <a:rPr kumimoji="0" lang="hu-HU" sz="2000" b="0" i="0" u="none" strike="noStrike" kern="1200" cap="none" spc="0" normalizeH="0" baseline="0" noProof="0" dirty="0" err="1" smtClean="0">
                <a:ln>
                  <a:noFill/>
                </a:ln>
                <a:solidFill>
                  <a:srgbClr val="0000FF"/>
                </a:solidFill>
                <a:effectLst/>
                <a:uLnTx/>
                <a:uFillTx/>
                <a:latin typeface="Calibri"/>
                <a:ea typeface="+mn-ea"/>
                <a:cs typeface="+mn-cs"/>
              </a:rPr>
              <a:t>gas-jet</a:t>
            </a:r>
            <a:r>
              <a:rPr kumimoji="0" lang="hu-HU" sz="2000" b="0" i="0" u="none" strike="noStrike" kern="1200" cap="none" spc="0" normalizeH="0" baseline="0" noProof="0" dirty="0" smtClean="0">
                <a:ln>
                  <a:noFill/>
                </a:ln>
                <a:solidFill>
                  <a:srgbClr val="0000FF"/>
                </a:solidFill>
                <a:effectLst/>
                <a:uLnTx/>
                <a:uFillTx/>
                <a:latin typeface="Calibri"/>
                <a:ea typeface="+mn-ea"/>
                <a:cs typeface="+mn-cs"/>
              </a:rPr>
              <a:t> </a:t>
            </a:r>
            <a:br>
              <a:rPr kumimoji="0" lang="hu-HU" sz="2000" b="0" i="0" u="none" strike="noStrike" kern="1200" cap="none" spc="0" normalizeH="0" baseline="0" noProof="0" dirty="0" smtClean="0">
                <a:ln>
                  <a:noFill/>
                </a:ln>
                <a:solidFill>
                  <a:srgbClr val="0000FF"/>
                </a:solidFill>
                <a:effectLst/>
                <a:uLnTx/>
                <a:uFillTx/>
                <a:latin typeface="Calibri"/>
                <a:ea typeface="+mn-ea"/>
                <a:cs typeface="+mn-cs"/>
              </a:rPr>
            </a:b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A. </a:t>
            </a:r>
            <a:r>
              <a:rPr kumimoji="0" lang="hu-HU" sz="2000" b="0" i="0" u="none" strike="noStrike" kern="1200" cap="none" spc="0" normalizeH="0" baseline="0" noProof="0" dirty="0" err="1" smtClean="0">
                <a:ln>
                  <a:noFill/>
                </a:ln>
                <a:solidFill>
                  <a:srgbClr val="FF0000"/>
                </a:solidFill>
                <a:effectLst/>
                <a:uLnTx/>
                <a:uFillTx/>
                <a:latin typeface="Calibri"/>
                <a:ea typeface="+mn-ea"/>
                <a:cs typeface="+mn-cs"/>
              </a:rPr>
              <a:t>Sharma</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 … J. </a:t>
            </a:r>
            <a:r>
              <a:rPr kumimoji="0" lang="hu-HU" sz="2000" b="0" i="0" u="none" strike="noStrike" kern="1200" cap="none" spc="0" normalizeH="0" baseline="0" noProof="0" dirty="0" err="1" smtClean="0">
                <a:ln>
                  <a:noFill/>
                </a:ln>
                <a:solidFill>
                  <a:srgbClr val="FF0000"/>
                </a:solidFill>
                <a:effectLst/>
                <a:uLnTx/>
                <a:uFillTx/>
                <a:latin typeface="Calibri"/>
                <a:ea typeface="+mn-ea"/>
                <a:cs typeface="+mn-cs"/>
              </a:rPr>
              <a:t>Hebling</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 </a:t>
            </a:r>
            <a:r>
              <a:rPr kumimoji="0" lang="hu-HU" sz="2000" b="0" i="0" u="none" strike="noStrike" kern="1200" cap="none" spc="0" normalizeH="0" baseline="0" noProof="0" dirty="0" err="1">
                <a:ln>
                  <a:noFill/>
                </a:ln>
                <a:solidFill>
                  <a:srgbClr val="FF0000"/>
                </a:solidFill>
                <a:effectLst/>
                <a:uLnTx/>
                <a:uFillTx/>
                <a:latin typeface="Calibri"/>
                <a:ea typeface="+mn-ea"/>
                <a:cs typeface="+mn-cs"/>
              </a:rPr>
              <a:t>Phys</a:t>
            </a:r>
            <a:r>
              <a:rPr kumimoji="0" lang="hu-HU" sz="2000" b="0" i="0" u="none" strike="noStrike" kern="1200" cap="none" spc="0" normalizeH="0" baseline="0" noProof="0" dirty="0">
                <a:ln>
                  <a:noFill/>
                </a:ln>
                <a:solidFill>
                  <a:srgbClr val="FF0000"/>
                </a:solidFill>
                <a:effectLst/>
                <a:uLnTx/>
                <a:uFillTx/>
                <a:latin typeface="Calibri"/>
                <a:ea typeface="+mn-ea"/>
                <a:cs typeface="+mn-cs"/>
              </a:rPr>
              <a:t> </a:t>
            </a:r>
            <a:r>
              <a:rPr kumimoji="0" lang="hu-HU" sz="2000" b="0" i="0" u="none" strike="noStrike" kern="1200" cap="none" spc="0" normalizeH="0" baseline="0" noProof="0" dirty="0" err="1">
                <a:ln>
                  <a:noFill/>
                </a:ln>
                <a:solidFill>
                  <a:srgbClr val="FF0000"/>
                </a:solidFill>
                <a:effectLst/>
                <a:uLnTx/>
                <a:uFillTx/>
                <a:latin typeface="Calibri"/>
                <a:ea typeface="+mn-ea"/>
                <a:cs typeface="+mn-cs"/>
              </a:rPr>
              <a:t>Plasmas</a:t>
            </a:r>
            <a:r>
              <a:rPr kumimoji="0" lang="hu-HU" sz="2000" b="0" i="0" u="none" strike="noStrike" kern="1200" cap="none" spc="0" normalizeH="0" baseline="0" noProof="0" dirty="0">
                <a:ln>
                  <a:noFill/>
                </a:ln>
                <a:solidFill>
                  <a:srgbClr val="FF0000"/>
                </a:solidFill>
                <a:effectLst/>
                <a:uLnTx/>
                <a:uFillTx/>
                <a:latin typeface="Calibri"/>
                <a:ea typeface="+mn-ea"/>
                <a:cs typeface="+mn-cs"/>
              </a:rPr>
              <a:t>, </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2016</a:t>
            </a:r>
          </a:p>
          <a:p>
            <a:pPr marL="715963" marR="0" lvl="1" indent="-258763" algn="l" defTabSz="914400" rtl="0" eaLnBrk="1" fontAlgn="auto" latinLnBrk="0" hangingPunct="1">
              <a:lnSpc>
                <a:spcPct val="100000"/>
              </a:lnSpc>
              <a:spcBef>
                <a:spcPts val="0"/>
              </a:spcBef>
              <a:spcAft>
                <a:spcPts val="600"/>
              </a:spcAft>
              <a:buClr>
                <a:srgbClr val="990033"/>
              </a:buClr>
              <a:buSzTx/>
              <a:buFont typeface="Wingdings" pitchFamily="2" charset="2"/>
              <a:buChar char="§"/>
              <a:tabLst>
                <a:tab pos="530225" algn="l"/>
                <a:tab pos="4395788" algn="l"/>
              </a:tabLst>
              <a:defRPr/>
            </a:pPr>
            <a:r>
              <a:rPr kumimoji="0" lang="hu-HU" sz="2000" b="0" i="0" u="none" strike="noStrike" kern="1200" cap="none" spc="0" normalizeH="0" baseline="0" noProof="0" dirty="0" smtClean="0">
                <a:ln>
                  <a:noFill/>
                </a:ln>
                <a:solidFill>
                  <a:srgbClr val="0000FF"/>
                </a:solidFill>
                <a:effectLst/>
                <a:uLnTx/>
                <a:uFillTx/>
                <a:latin typeface="Calibri"/>
                <a:ea typeface="+mn-ea"/>
                <a:cs typeface="+mn-cs"/>
              </a:rPr>
              <a:t>Proton-post </a:t>
            </a:r>
            <a:r>
              <a:rPr kumimoji="0" lang="hu-HU" sz="2000" b="0" i="0" u="none" strike="noStrike" kern="1200" cap="none" spc="0" normalizeH="0" baseline="0" noProof="0" dirty="0" err="1" smtClean="0">
                <a:ln>
                  <a:noFill/>
                </a:ln>
                <a:solidFill>
                  <a:srgbClr val="0000FF"/>
                </a:solidFill>
                <a:effectLst/>
                <a:uLnTx/>
                <a:uFillTx/>
                <a:latin typeface="Calibri"/>
                <a:ea typeface="+mn-ea"/>
                <a:cs typeface="+mn-cs"/>
              </a:rPr>
              <a:t>acceleration</a:t>
            </a:r>
            <a:r>
              <a:rPr kumimoji="0" lang="hu-HU" sz="2000" b="0" i="0" u="none" strike="noStrike" kern="1200" cap="none" spc="0" normalizeH="0" baseline="0" noProof="0" dirty="0" smtClean="0">
                <a:ln>
                  <a:noFill/>
                </a:ln>
                <a:solidFill>
                  <a:srgbClr val="0000FF"/>
                </a:solidFill>
                <a:effectLst/>
                <a:uLnTx/>
                <a:uFillTx/>
                <a:latin typeface="Calibri"/>
                <a:ea typeface="+mn-ea"/>
                <a:cs typeface="+mn-cs"/>
              </a:rPr>
              <a:t> </a:t>
            </a:r>
            <a:br>
              <a:rPr kumimoji="0" lang="hu-HU" sz="2000" b="0" i="0" u="none" strike="noStrike" kern="1200" cap="none" spc="0" normalizeH="0" baseline="0" noProof="0" dirty="0" smtClean="0">
                <a:ln>
                  <a:noFill/>
                </a:ln>
                <a:solidFill>
                  <a:srgbClr val="0000FF"/>
                </a:solidFill>
                <a:effectLst/>
                <a:uLnTx/>
                <a:uFillTx/>
                <a:latin typeface="Calibri"/>
                <a:ea typeface="+mn-ea"/>
                <a:cs typeface="+mn-cs"/>
              </a:rPr>
            </a:b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L. Pálfalvi</a:t>
            </a:r>
            <a:r>
              <a:rPr kumimoji="0" lang="da-DK" sz="2000" b="0" i="0" u="none" strike="noStrike" kern="1200" cap="none" spc="0" normalizeH="0" baseline="0" noProof="0" dirty="0" smtClean="0">
                <a:ln>
                  <a:noFill/>
                </a:ln>
                <a:solidFill>
                  <a:srgbClr val="FF0000"/>
                </a:solidFill>
                <a:effectLst/>
                <a:uLnTx/>
                <a:uFillTx/>
                <a:latin typeface="Calibri"/>
                <a:ea typeface="+mn-ea"/>
                <a:cs typeface="+mn-cs"/>
              </a:rPr>
              <a:t> </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 J. </a:t>
            </a:r>
            <a:r>
              <a:rPr kumimoji="0" lang="hu-HU" sz="2000" b="0" i="0" u="none" strike="noStrike" kern="1200" cap="none" spc="0" normalizeH="0" baseline="0" noProof="0" dirty="0" err="1" smtClean="0">
                <a:ln>
                  <a:noFill/>
                </a:ln>
                <a:solidFill>
                  <a:srgbClr val="FF0000"/>
                </a:solidFill>
                <a:effectLst/>
                <a:uLnTx/>
                <a:uFillTx/>
                <a:latin typeface="Calibri"/>
                <a:ea typeface="+mn-ea"/>
                <a:cs typeface="+mn-cs"/>
              </a:rPr>
              <a:t>Hebling</a:t>
            </a:r>
            <a:r>
              <a:rPr kumimoji="0" lang="da-DK" sz="2000" b="0" i="0" u="none" strike="noStrike" kern="1200" cap="none" spc="0" normalizeH="0" baseline="0" noProof="0" dirty="0" smtClean="0">
                <a:ln>
                  <a:noFill/>
                </a:ln>
                <a:solidFill>
                  <a:srgbClr val="FF0000"/>
                </a:solidFill>
                <a:effectLst/>
                <a:uLnTx/>
                <a:uFillTx/>
                <a:latin typeface="Calibri"/>
                <a:ea typeface="+mn-ea"/>
                <a:cs typeface="+mn-cs"/>
              </a:rPr>
              <a:t>, </a:t>
            </a:r>
            <a:r>
              <a:rPr kumimoji="0" lang="hu-HU" sz="2000" b="0" i="0" u="none" strike="noStrike" kern="1200" cap="none" spc="0" normalizeH="0" baseline="0" noProof="0" dirty="0" err="1">
                <a:ln>
                  <a:noFill/>
                </a:ln>
                <a:solidFill>
                  <a:srgbClr val="FF0000"/>
                </a:solidFill>
                <a:effectLst/>
                <a:uLnTx/>
                <a:uFillTx/>
                <a:latin typeface="Calibri"/>
                <a:ea typeface="+mn-ea"/>
                <a:cs typeface="+mn-cs"/>
              </a:rPr>
              <a:t>Phys</a:t>
            </a:r>
            <a:r>
              <a:rPr kumimoji="0" lang="hu-HU" sz="2000" b="0" i="0" u="none" strike="noStrike" kern="1200" cap="none" spc="0" normalizeH="0" baseline="0" noProof="0" dirty="0">
                <a:ln>
                  <a:noFill/>
                </a:ln>
                <a:solidFill>
                  <a:srgbClr val="FF0000"/>
                </a:solidFill>
                <a:effectLst/>
                <a:uLnTx/>
                <a:uFillTx/>
                <a:latin typeface="Calibri"/>
                <a:ea typeface="+mn-ea"/>
                <a:cs typeface="+mn-cs"/>
              </a:rPr>
              <a:t>. </a:t>
            </a:r>
            <a:r>
              <a:rPr kumimoji="0" lang="hu-HU" sz="2000" b="0" i="0" u="none" strike="noStrike" kern="1200" cap="none" spc="0" normalizeH="0" baseline="0" noProof="0" dirty="0" err="1">
                <a:ln>
                  <a:noFill/>
                </a:ln>
                <a:solidFill>
                  <a:srgbClr val="FF0000"/>
                </a:solidFill>
                <a:effectLst/>
                <a:uLnTx/>
                <a:uFillTx/>
                <a:latin typeface="Calibri"/>
                <a:ea typeface="+mn-ea"/>
                <a:cs typeface="+mn-cs"/>
              </a:rPr>
              <a:t>Rev</a:t>
            </a:r>
            <a:r>
              <a:rPr kumimoji="0" lang="hu-HU" sz="2000" b="0" i="0" u="none" strike="noStrike" kern="1200" cap="none" spc="0" normalizeH="0" baseline="0" noProof="0" dirty="0">
                <a:ln>
                  <a:noFill/>
                </a:ln>
                <a:solidFill>
                  <a:srgbClr val="FF0000"/>
                </a:solidFill>
                <a:effectLst/>
                <a:uLnTx/>
                <a:uFillTx/>
                <a:latin typeface="Calibri"/>
                <a:ea typeface="+mn-ea"/>
                <a:cs typeface="+mn-cs"/>
              </a:rPr>
              <a:t>. ST </a:t>
            </a:r>
            <a:r>
              <a:rPr kumimoji="0" lang="hu-HU" sz="2000" b="0" i="0" u="none" strike="noStrike" kern="1200" cap="none" spc="0" normalizeH="0" baseline="0" noProof="0" dirty="0" err="1">
                <a:ln>
                  <a:noFill/>
                </a:ln>
                <a:solidFill>
                  <a:srgbClr val="FF0000"/>
                </a:solidFill>
                <a:effectLst/>
                <a:uLnTx/>
                <a:uFillTx/>
                <a:latin typeface="Calibri"/>
                <a:ea typeface="+mn-ea"/>
                <a:cs typeface="+mn-cs"/>
              </a:rPr>
              <a:t>Accel</a:t>
            </a:r>
            <a:r>
              <a:rPr kumimoji="0" lang="hu-HU" sz="2000" b="0" i="0" u="none" strike="noStrike" kern="1200" cap="none" spc="0" normalizeH="0" baseline="0" noProof="0" dirty="0">
                <a:ln>
                  <a:noFill/>
                </a:ln>
                <a:solidFill>
                  <a:srgbClr val="FF0000"/>
                </a:solidFill>
                <a:effectLst/>
                <a:uLnTx/>
                <a:uFillTx/>
                <a:latin typeface="Calibri"/>
                <a:ea typeface="+mn-ea"/>
                <a:cs typeface="+mn-cs"/>
              </a:rPr>
              <a:t>. </a:t>
            </a:r>
            <a:r>
              <a:rPr kumimoji="0" lang="hu-HU" sz="2000" b="0" i="0" u="none" strike="noStrike" kern="1200" cap="none" spc="0" normalizeH="0" baseline="0" noProof="0" dirty="0" err="1">
                <a:ln>
                  <a:noFill/>
                </a:ln>
                <a:solidFill>
                  <a:srgbClr val="FF0000"/>
                </a:solidFill>
                <a:effectLst/>
                <a:uLnTx/>
                <a:uFillTx/>
                <a:latin typeface="Calibri"/>
                <a:ea typeface="+mn-ea"/>
                <a:cs typeface="+mn-cs"/>
              </a:rPr>
              <a:t>Beams</a:t>
            </a:r>
            <a:r>
              <a:rPr kumimoji="0" lang="hu-HU" sz="2000" b="0" i="0" u="none" strike="noStrike" kern="1200" cap="none" spc="0" normalizeH="0" baseline="0" noProof="0" dirty="0">
                <a:ln>
                  <a:noFill/>
                </a:ln>
                <a:solidFill>
                  <a:srgbClr val="FF0000"/>
                </a:solidFill>
                <a:effectLst/>
                <a:uLnTx/>
                <a:uFillTx/>
                <a:latin typeface="Calibri"/>
                <a:ea typeface="+mn-ea"/>
                <a:cs typeface="+mn-cs"/>
              </a:rPr>
              <a:t>, </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2014</a:t>
            </a:r>
          </a:p>
          <a:p>
            <a:pPr marL="258763" marR="0" lvl="0" indent="-258763" algn="l" defTabSz="914400" rtl="0" eaLnBrk="1" fontAlgn="auto" latinLnBrk="0" hangingPunct="1">
              <a:lnSpc>
                <a:spcPct val="100000"/>
              </a:lnSpc>
              <a:spcBef>
                <a:spcPts val="0"/>
              </a:spcBef>
              <a:spcAft>
                <a:spcPts val="600"/>
              </a:spcAft>
              <a:buClr>
                <a:srgbClr val="990033"/>
              </a:buClr>
              <a:buSzTx/>
              <a:buFont typeface="Wingdings" pitchFamily="2" charset="2"/>
              <a:buChar char="§"/>
              <a:tabLst>
                <a:tab pos="530225" algn="l"/>
                <a:tab pos="4395788" algn="l"/>
              </a:tabLst>
              <a:defRPr/>
            </a:pPr>
            <a:r>
              <a:rPr kumimoji="0" lang="hu-HU" sz="2200" b="1" i="0" u="none" strike="noStrike" kern="1200" cap="none" spc="0" normalizeH="0" baseline="0" noProof="0" dirty="0" err="1" smtClean="0">
                <a:ln>
                  <a:noFill/>
                </a:ln>
                <a:solidFill>
                  <a:srgbClr val="0000FF"/>
                </a:solidFill>
                <a:effectLst/>
                <a:uLnTx/>
                <a:uFillTx/>
                <a:latin typeface="Calibri"/>
                <a:ea typeface="+mn-ea"/>
                <a:cs typeface="+mn-cs"/>
              </a:rPr>
              <a:t>Electron</a:t>
            </a:r>
            <a:r>
              <a:rPr kumimoji="0" lang="hu-HU" sz="2200" b="1" i="0" u="none" strike="noStrike" kern="1200" cap="none" spc="0" normalizeH="0" baseline="0" noProof="0" dirty="0" smtClean="0">
                <a:ln>
                  <a:noFill/>
                </a:ln>
                <a:solidFill>
                  <a:srgbClr val="0000FF"/>
                </a:solidFill>
                <a:effectLst/>
                <a:uLnTx/>
                <a:uFillTx/>
                <a:latin typeface="Calibri"/>
                <a:ea typeface="+mn-ea"/>
                <a:cs typeface="+mn-cs"/>
              </a:rPr>
              <a:t> </a:t>
            </a:r>
            <a:r>
              <a:rPr kumimoji="0" lang="hu-HU" sz="2200" b="1" i="0" u="none" strike="noStrike" kern="1200" cap="none" spc="0" normalizeH="0" baseline="0" noProof="0" dirty="0" err="1" smtClean="0">
                <a:ln>
                  <a:noFill/>
                </a:ln>
                <a:solidFill>
                  <a:srgbClr val="0000FF"/>
                </a:solidFill>
                <a:effectLst/>
                <a:uLnTx/>
                <a:uFillTx/>
                <a:latin typeface="Calibri"/>
                <a:ea typeface="+mn-ea"/>
                <a:cs typeface="+mn-cs"/>
              </a:rPr>
              <a:t>accelerators</a:t>
            </a:r>
            <a:endParaRPr kumimoji="0" lang="hu-HU" sz="2200" b="1" i="0" u="none" strike="noStrike" kern="1200" cap="none" spc="0" normalizeH="0" baseline="0" noProof="0" dirty="0" smtClean="0">
              <a:ln>
                <a:noFill/>
              </a:ln>
              <a:solidFill>
                <a:srgbClr val="0000FF"/>
              </a:solidFill>
              <a:effectLst/>
              <a:uLnTx/>
              <a:uFillTx/>
              <a:latin typeface="Calibri"/>
              <a:ea typeface="+mn-ea"/>
              <a:cs typeface="+mn-cs"/>
            </a:endParaRPr>
          </a:p>
          <a:p>
            <a:pPr marL="715963" marR="0" lvl="1" indent="-258763" algn="l" defTabSz="914400" rtl="0" eaLnBrk="1" fontAlgn="auto" latinLnBrk="0" hangingPunct="1">
              <a:lnSpc>
                <a:spcPct val="100000"/>
              </a:lnSpc>
              <a:spcBef>
                <a:spcPts val="0"/>
              </a:spcBef>
              <a:spcAft>
                <a:spcPts val="600"/>
              </a:spcAft>
              <a:buClr>
                <a:srgbClr val="990033"/>
              </a:buClr>
              <a:buSzTx/>
              <a:buFont typeface="Wingdings" pitchFamily="2" charset="2"/>
              <a:buChar char="§"/>
              <a:tabLst>
                <a:tab pos="530225" algn="l"/>
                <a:tab pos="4395788" algn="l"/>
              </a:tabLst>
              <a:defRPr/>
            </a:pPr>
            <a:r>
              <a:rPr kumimoji="0" lang="hu-HU" sz="2200" b="0" i="0" u="none" strike="noStrike" kern="1200" cap="none" spc="0" normalizeH="0" baseline="0" noProof="0" dirty="0" err="1" smtClean="0">
                <a:ln>
                  <a:noFill/>
                </a:ln>
                <a:solidFill>
                  <a:srgbClr val="0000FF"/>
                </a:solidFill>
                <a:effectLst/>
                <a:uLnTx/>
                <a:uFillTx/>
                <a:latin typeface="Calibri"/>
                <a:ea typeface="+mn-ea"/>
                <a:cs typeface="+mn-cs"/>
              </a:rPr>
              <a:t>Electron</a:t>
            </a:r>
            <a:r>
              <a:rPr kumimoji="0" lang="hu-HU" sz="2200" b="0" i="0" u="none" strike="noStrike" kern="1200" cap="none" spc="0" normalizeH="0" baseline="0" noProof="0" dirty="0" smtClean="0">
                <a:ln>
                  <a:noFill/>
                </a:ln>
                <a:solidFill>
                  <a:srgbClr val="0000FF"/>
                </a:solidFill>
                <a:effectLst/>
                <a:uLnTx/>
                <a:uFillTx/>
                <a:latin typeface="Calibri"/>
                <a:ea typeface="+mn-ea"/>
                <a:cs typeface="+mn-cs"/>
              </a:rPr>
              <a:t> </a:t>
            </a:r>
            <a:r>
              <a:rPr kumimoji="0" lang="hu-HU" sz="2200" b="0" i="0" u="none" strike="noStrike" kern="1200" cap="none" spc="0" normalizeH="0" baseline="0" noProof="0" dirty="0" err="1">
                <a:ln>
                  <a:noFill/>
                </a:ln>
                <a:solidFill>
                  <a:srgbClr val="0000FF"/>
                </a:solidFill>
                <a:effectLst/>
                <a:uLnTx/>
                <a:uFillTx/>
                <a:latin typeface="Calibri"/>
                <a:ea typeface="+mn-ea"/>
                <a:cs typeface="+mn-cs"/>
              </a:rPr>
              <a:t>undulation</a:t>
            </a:r>
            <a:r>
              <a:rPr kumimoji="0" lang="hu-HU" sz="2200" b="0" i="0" u="none" strike="noStrike" kern="1200" cap="none" spc="0" normalizeH="0" baseline="0" noProof="0" dirty="0">
                <a:ln>
                  <a:noFill/>
                </a:ln>
                <a:solidFill>
                  <a:srgbClr val="0000FF"/>
                </a:solidFill>
                <a:effectLst/>
                <a:uLnTx/>
                <a:uFillTx/>
                <a:latin typeface="Calibri"/>
                <a:ea typeface="+mn-ea"/>
                <a:cs typeface="+mn-cs"/>
              </a:rPr>
              <a:t> and </a:t>
            </a:r>
            <a:r>
              <a:rPr kumimoji="0" lang="hu-HU" sz="2200" b="0" i="0" u="none" strike="noStrike" kern="1200" cap="none" spc="0" normalizeH="0" baseline="0" noProof="0" dirty="0" err="1" smtClean="0">
                <a:ln>
                  <a:noFill/>
                </a:ln>
                <a:solidFill>
                  <a:srgbClr val="0000FF"/>
                </a:solidFill>
                <a:effectLst/>
                <a:uLnTx/>
                <a:uFillTx/>
                <a:latin typeface="Calibri"/>
                <a:ea typeface="+mn-ea"/>
                <a:cs typeface="+mn-cs"/>
              </a:rPr>
              <a:t>manipulation</a:t>
            </a:r>
            <a:r>
              <a:rPr kumimoji="0" lang="hu-HU" sz="2200" b="0" i="0" u="none" strike="noStrike" kern="1200" cap="none" spc="0" normalizeH="0" baseline="0" noProof="0" dirty="0" smtClean="0">
                <a:ln>
                  <a:noFill/>
                </a:ln>
                <a:solidFill>
                  <a:srgbClr val="0000FF"/>
                </a:solidFill>
                <a:effectLst/>
                <a:uLnTx/>
                <a:uFillTx/>
                <a:latin typeface="Calibri"/>
                <a:ea typeface="+mn-ea"/>
                <a:cs typeface="+mn-cs"/>
              </a:rPr>
              <a:t/>
            </a:r>
            <a:br>
              <a:rPr kumimoji="0" lang="hu-HU" sz="2200" b="0" i="0" u="none" strike="noStrike" kern="1200" cap="none" spc="0" normalizeH="0" baseline="0" noProof="0" dirty="0" smtClean="0">
                <a:ln>
                  <a:noFill/>
                </a:ln>
                <a:solidFill>
                  <a:srgbClr val="0000FF"/>
                </a:solidFill>
                <a:effectLst/>
                <a:uLnTx/>
                <a:uFillTx/>
                <a:latin typeface="Calibri"/>
                <a:ea typeface="+mn-ea"/>
                <a:cs typeface="+mn-cs"/>
              </a:rPr>
            </a:br>
            <a:r>
              <a:rPr kumimoji="0" lang="hu-HU" sz="2000" b="0" i="0" u="none" strike="noStrike" kern="1200" cap="none" spc="0" normalizeH="0" baseline="0" noProof="0" dirty="0" err="1">
                <a:ln>
                  <a:noFill/>
                </a:ln>
                <a:solidFill>
                  <a:srgbClr val="FF0000"/>
                </a:solidFill>
                <a:effectLst/>
                <a:uLnTx/>
                <a:uFillTx/>
                <a:latin typeface="Calibri"/>
                <a:ea typeface="+mn-ea"/>
                <a:cs typeface="+mn-cs"/>
              </a:rPr>
              <a:t>Hebling</a:t>
            </a:r>
            <a:r>
              <a:rPr kumimoji="0" lang="da-DK" sz="2000" b="0" i="0" u="none" strike="noStrike" kern="1200" cap="none" spc="0" normalizeH="0" baseline="0" noProof="0" dirty="0">
                <a:ln>
                  <a:noFill/>
                </a:ln>
                <a:solidFill>
                  <a:srgbClr val="FF0000"/>
                </a:solidFill>
                <a:effectLst/>
                <a:uLnTx/>
                <a:uFillTx/>
                <a:latin typeface="Calibri"/>
                <a:ea typeface="+mn-ea"/>
                <a:cs typeface="+mn-cs"/>
              </a:rPr>
              <a:t> et al., </a:t>
            </a:r>
            <a:r>
              <a:rPr kumimoji="0" lang="hu-HU" sz="2000" b="0" i="0" u="none" strike="noStrike" kern="1200" cap="none" spc="0" normalizeH="0" baseline="0" noProof="0" dirty="0" err="1" smtClean="0">
                <a:ln>
                  <a:noFill/>
                </a:ln>
                <a:solidFill>
                  <a:srgbClr val="FF0000"/>
                </a:solidFill>
                <a:effectLst/>
                <a:uLnTx/>
                <a:uFillTx/>
                <a:latin typeface="Calibri"/>
                <a:ea typeface="+mn-ea"/>
                <a:cs typeface="+mn-cs"/>
              </a:rPr>
              <a:t>arXiv</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:1109.685</a:t>
            </a:r>
            <a:endParaRPr kumimoji="0" lang="hu-HU" sz="2000" b="0" i="0" u="none" strike="noStrike" kern="1200" cap="none" spc="0" normalizeH="0" baseline="0" noProof="0" dirty="0" smtClean="0">
              <a:ln>
                <a:noFill/>
              </a:ln>
              <a:solidFill>
                <a:srgbClr val="0000FF"/>
              </a:solidFill>
              <a:effectLst/>
              <a:uLnTx/>
              <a:uFillTx/>
              <a:latin typeface="Calibri"/>
              <a:ea typeface="+mn-ea"/>
              <a:cs typeface="+mn-cs"/>
            </a:endParaRPr>
          </a:p>
          <a:p>
            <a:pPr marL="715963" marR="0" lvl="1" indent="-258763" algn="l" defTabSz="914400" rtl="0" eaLnBrk="1" fontAlgn="auto" latinLnBrk="0" hangingPunct="1">
              <a:lnSpc>
                <a:spcPct val="100000"/>
              </a:lnSpc>
              <a:spcBef>
                <a:spcPts val="0"/>
              </a:spcBef>
              <a:spcAft>
                <a:spcPts val="600"/>
              </a:spcAft>
              <a:buClr>
                <a:srgbClr val="990033"/>
              </a:buClr>
              <a:buSzTx/>
              <a:buFont typeface="Wingdings" pitchFamily="2" charset="2"/>
              <a:buChar char="§"/>
              <a:tabLst>
                <a:tab pos="530225" algn="l"/>
                <a:tab pos="4395788" algn="l"/>
              </a:tabLst>
              <a:defRPr/>
            </a:pPr>
            <a:r>
              <a:rPr kumimoji="0" lang="hu-HU" sz="2200" b="0" i="0" u="none" strike="noStrike" kern="1200" cap="none" spc="0" normalizeH="0" baseline="0" noProof="0" dirty="0" err="1" smtClean="0">
                <a:ln>
                  <a:noFill/>
                </a:ln>
                <a:solidFill>
                  <a:srgbClr val="0000FF"/>
                </a:solidFill>
                <a:effectLst/>
                <a:uLnTx/>
                <a:uFillTx/>
                <a:latin typeface="Calibri"/>
                <a:ea typeface="+mn-ea"/>
                <a:cs typeface="+mn-cs"/>
              </a:rPr>
              <a:t>Electron</a:t>
            </a:r>
            <a:r>
              <a:rPr kumimoji="0" lang="hu-HU" sz="2200" b="0" i="0" u="none" strike="noStrike" kern="1200" cap="none" spc="0" normalizeH="0" baseline="0" noProof="0" dirty="0" smtClean="0">
                <a:ln>
                  <a:noFill/>
                </a:ln>
                <a:solidFill>
                  <a:srgbClr val="0000FF"/>
                </a:solidFill>
                <a:effectLst/>
                <a:uLnTx/>
                <a:uFillTx/>
                <a:latin typeface="Calibri"/>
                <a:ea typeface="+mn-ea"/>
                <a:cs typeface="+mn-cs"/>
              </a:rPr>
              <a:t> </a:t>
            </a:r>
            <a:r>
              <a:rPr kumimoji="0" lang="hu-HU" sz="2200" b="0" i="0" u="none" strike="noStrike" kern="1200" cap="none" spc="0" normalizeH="0" baseline="0" noProof="0" dirty="0" err="1">
                <a:ln>
                  <a:noFill/>
                </a:ln>
                <a:solidFill>
                  <a:srgbClr val="0000FF"/>
                </a:solidFill>
                <a:effectLst/>
                <a:uLnTx/>
                <a:uFillTx/>
                <a:latin typeface="Calibri"/>
                <a:ea typeface="+mn-ea"/>
                <a:cs typeface="+mn-cs"/>
              </a:rPr>
              <a:t>gun</a:t>
            </a:r>
            <a:r>
              <a:rPr kumimoji="0" lang="hu-HU" sz="2200" b="0" i="0" u="none" strike="noStrike" kern="1200" cap="none" spc="0" normalizeH="0" baseline="0" noProof="0" dirty="0">
                <a:ln>
                  <a:noFill/>
                </a:ln>
                <a:solidFill>
                  <a:srgbClr val="0000FF"/>
                </a:solidFill>
                <a:effectLst/>
                <a:uLnTx/>
                <a:uFillTx/>
                <a:latin typeface="Calibri"/>
                <a:ea typeface="+mn-ea"/>
                <a:cs typeface="+mn-cs"/>
              </a:rPr>
              <a:t> </a:t>
            </a:r>
            <a:r>
              <a:rPr kumimoji="0" lang="hu-HU" sz="2400" b="0" i="0" u="none" strike="noStrike" kern="1200" cap="none" spc="0" normalizeH="0" baseline="0" noProof="0" dirty="0" smtClean="0">
                <a:ln>
                  <a:noFill/>
                </a:ln>
                <a:solidFill>
                  <a:srgbClr val="0000FF"/>
                </a:solidFill>
                <a:effectLst/>
                <a:uLnTx/>
                <a:uFillTx/>
                <a:latin typeface="Calibri"/>
                <a:ea typeface="+mn-ea"/>
                <a:cs typeface="+mn-cs"/>
              </a:rPr>
              <a:t/>
            </a:r>
            <a:br>
              <a:rPr kumimoji="0" lang="hu-HU" sz="2400" b="0" i="0" u="none" strike="noStrike" kern="1200" cap="none" spc="0" normalizeH="0" baseline="0" noProof="0" dirty="0" smtClean="0">
                <a:ln>
                  <a:noFill/>
                </a:ln>
                <a:solidFill>
                  <a:srgbClr val="0000FF"/>
                </a:solidFill>
                <a:effectLst/>
                <a:uLnTx/>
                <a:uFillTx/>
                <a:latin typeface="Calibri"/>
                <a:ea typeface="+mn-ea"/>
                <a:cs typeface="+mn-cs"/>
              </a:rPr>
            </a:b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W. R. </a:t>
            </a:r>
            <a:r>
              <a:rPr kumimoji="0" lang="en-US" sz="2000" b="0" i="0" u="none" strike="noStrike" kern="1200" cap="none" spc="0" normalizeH="0" baseline="0" noProof="0" dirty="0" smtClean="0">
                <a:ln>
                  <a:noFill/>
                </a:ln>
                <a:solidFill>
                  <a:srgbClr val="FF0000"/>
                </a:solidFill>
                <a:effectLst/>
                <a:uLnTx/>
                <a:uFillTx/>
                <a:latin typeface="Calibri"/>
                <a:ea typeface="+mn-ea"/>
                <a:cs typeface="+mn-cs"/>
              </a:rPr>
              <a:t>Huang</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 … F X</a:t>
            </a:r>
            <a:r>
              <a:rPr kumimoji="0" lang="en-US" sz="2000" b="0" i="0" u="none" strike="noStrike" kern="1200" cap="none" spc="0" normalizeH="0" baseline="0" noProof="0" dirty="0" smtClean="0">
                <a:ln>
                  <a:noFill/>
                </a:ln>
                <a:solidFill>
                  <a:srgbClr val="FF0000"/>
                </a:solidFill>
                <a:effectLst/>
                <a:uLnTx/>
                <a:uFillTx/>
                <a:latin typeface="Calibri"/>
                <a:ea typeface="+mn-ea"/>
                <a:cs typeface="+mn-cs"/>
              </a:rPr>
              <a:t> </a:t>
            </a:r>
            <a:r>
              <a:rPr kumimoji="0" lang="en-US" sz="2000" b="0" i="0" u="none" strike="noStrike" kern="1200" cap="none" spc="0" normalizeH="0" baseline="0" noProof="0" dirty="0" err="1" smtClean="0">
                <a:ln>
                  <a:noFill/>
                </a:ln>
                <a:solidFill>
                  <a:srgbClr val="FF0000"/>
                </a:solidFill>
                <a:effectLst/>
                <a:uLnTx/>
                <a:uFillTx/>
                <a:latin typeface="Calibri"/>
                <a:ea typeface="+mn-ea"/>
                <a:cs typeface="+mn-cs"/>
              </a:rPr>
              <a:t>Kärtner</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a:t>
            </a:r>
            <a:r>
              <a:rPr kumimoji="0" lang="en-US" sz="2000" b="0" i="0" u="none" strike="noStrike" kern="1200" cap="none" spc="0" normalizeH="0" baseline="0" noProof="0" dirty="0" smtClean="0">
                <a:ln>
                  <a:noFill/>
                </a:ln>
                <a:solidFill>
                  <a:srgbClr val="FF0000"/>
                </a:solidFill>
                <a:effectLst/>
                <a:uLnTx/>
                <a:uFillTx/>
                <a:latin typeface="Calibri"/>
                <a:ea typeface="+mn-ea"/>
                <a:cs typeface="+mn-cs"/>
              </a:rPr>
              <a:t> </a:t>
            </a:r>
            <a:r>
              <a:rPr kumimoji="0" lang="en-US" sz="2000" b="0" i="0" u="none" strike="noStrike" kern="1200" cap="none" spc="0" normalizeH="0" baseline="0" noProof="0" dirty="0">
                <a:ln>
                  <a:noFill/>
                </a:ln>
                <a:solidFill>
                  <a:srgbClr val="FF0000"/>
                </a:solidFill>
                <a:effectLst/>
                <a:uLnTx/>
                <a:uFillTx/>
                <a:latin typeface="Calibri"/>
                <a:ea typeface="+mn-ea"/>
                <a:cs typeface="+mn-cs"/>
              </a:rPr>
              <a:t>Sci. </a:t>
            </a:r>
            <a:r>
              <a:rPr kumimoji="0" lang="en-US" sz="2000" b="0" i="0" u="none" strike="noStrike" kern="1200" cap="none" spc="0" normalizeH="0" baseline="0" noProof="0" dirty="0" smtClean="0">
                <a:ln>
                  <a:noFill/>
                </a:ln>
                <a:solidFill>
                  <a:srgbClr val="FF0000"/>
                </a:solidFill>
                <a:effectLst/>
                <a:uLnTx/>
                <a:uFillTx/>
                <a:latin typeface="Calibri"/>
                <a:ea typeface="+mn-ea"/>
                <a:cs typeface="+mn-cs"/>
              </a:rPr>
              <a:t>Rep.,</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 2015,</a:t>
            </a:r>
            <a:br>
              <a:rPr kumimoji="0" lang="hu-HU" sz="2000" b="0" i="0" u="none" strike="noStrike" kern="1200" cap="none" spc="0" normalizeH="0" baseline="0" noProof="0" dirty="0" smtClean="0">
                <a:ln>
                  <a:noFill/>
                </a:ln>
                <a:solidFill>
                  <a:srgbClr val="FF0000"/>
                </a:solidFill>
                <a:effectLst/>
                <a:uLnTx/>
                <a:uFillTx/>
                <a:latin typeface="Calibri"/>
                <a:ea typeface="+mn-ea"/>
                <a:cs typeface="+mn-cs"/>
              </a:rPr>
            </a:b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A. </a:t>
            </a:r>
            <a:r>
              <a:rPr kumimoji="0" lang="en-US" sz="2000" b="0" i="0" u="none" strike="noStrike" kern="1200" cap="none" spc="0" normalizeH="0" baseline="0" noProof="0" dirty="0" err="1" smtClean="0">
                <a:ln>
                  <a:noFill/>
                </a:ln>
                <a:solidFill>
                  <a:srgbClr val="FF0000"/>
                </a:solidFill>
                <a:effectLst/>
                <a:uLnTx/>
                <a:uFillTx/>
                <a:latin typeface="Calibri"/>
                <a:ea typeface="+mn-ea"/>
                <a:cs typeface="+mn-cs"/>
              </a:rPr>
              <a:t>Fallahi</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 … F. X. </a:t>
            </a:r>
            <a:r>
              <a:rPr kumimoji="0" lang="en-US" sz="2000" b="0" i="0" u="none" strike="noStrike" kern="1200" cap="none" spc="0" normalizeH="0" baseline="0" noProof="0" dirty="0" err="1" smtClean="0">
                <a:ln>
                  <a:noFill/>
                </a:ln>
                <a:solidFill>
                  <a:srgbClr val="FF0000"/>
                </a:solidFill>
                <a:effectLst/>
                <a:uLnTx/>
                <a:uFillTx/>
                <a:latin typeface="Calibri"/>
                <a:ea typeface="+mn-ea"/>
                <a:cs typeface="+mn-cs"/>
              </a:rPr>
              <a:t>Kärtner</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a:t>
            </a:r>
            <a:r>
              <a:rPr kumimoji="0" lang="en-US" sz="2000" b="0" i="0" u="none" strike="noStrike" kern="1200" cap="none" spc="0" normalizeH="0" baseline="0" noProof="0" dirty="0" smtClean="0">
                <a:ln>
                  <a:noFill/>
                </a:ln>
                <a:solidFill>
                  <a:srgbClr val="FF0000"/>
                </a:solidFill>
                <a:effectLst/>
                <a:uLnTx/>
                <a:uFillTx/>
                <a:latin typeface="Calibri"/>
                <a:ea typeface="+mn-ea"/>
                <a:cs typeface="+mn-cs"/>
              </a:rPr>
              <a:t> </a:t>
            </a:r>
            <a:r>
              <a:rPr kumimoji="0" lang="en-US" sz="2000" b="0" i="0" u="none" strike="noStrike" kern="1200" cap="none" spc="0" normalizeH="0" baseline="0" noProof="0" dirty="0">
                <a:ln>
                  <a:noFill/>
                </a:ln>
                <a:solidFill>
                  <a:srgbClr val="FF0000"/>
                </a:solidFill>
                <a:effectLst/>
                <a:uLnTx/>
                <a:uFillTx/>
                <a:latin typeface="Calibri"/>
                <a:ea typeface="+mn-ea"/>
                <a:cs typeface="+mn-cs"/>
              </a:rPr>
              <a:t>Phys. Rev. </a:t>
            </a:r>
            <a:r>
              <a:rPr kumimoji="0" lang="en-US" sz="2000" b="0" i="0" u="none" strike="noStrike" kern="1200" cap="none" spc="0" normalizeH="0" baseline="0" noProof="0" dirty="0" err="1">
                <a:ln>
                  <a:noFill/>
                </a:ln>
                <a:solidFill>
                  <a:srgbClr val="FF0000"/>
                </a:solidFill>
                <a:effectLst/>
                <a:uLnTx/>
                <a:uFillTx/>
                <a:latin typeface="Calibri"/>
                <a:ea typeface="+mn-ea"/>
                <a:cs typeface="+mn-cs"/>
              </a:rPr>
              <a:t>Accel</a:t>
            </a:r>
            <a:r>
              <a:rPr kumimoji="0" lang="en-US" sz="2000" b="0" i="0" u="none" strike="noStrike" kern="1200" cap="none" spc="0" normalizeH="0" baseline="0" noProof="0" dirty="0">
                <a:ln>
                  <a:noFill/>
                </a:ln>
                <a:solidFill>
                  <a:srgbClr val="FF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FF0000"/>
                </a:solidFill>
                <a:effectLst/>
                <a:uLnTx/>
                <a:uFillTx/>
                <a:latin typeface="Calibri"/>
                <a:ea typeface="+mn-ea"/>
                <a:cs typeface="+mn-cs"/>
              </a:rPr>
              <a:t>Beams</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 2016</a:t>
            </a:r>
            <a:endParaRPr kumimoji="0" lang="hu-HU" sz="2400" b="0" i="0" u="none" strike="noStrike" kern="1200" cap="none" spc="0" normalizeH="0" baseline="0" noProof="0" dirty="0" smtClean="0">
              <a:ln>
                <a:noFill/>
              </a:ln>
              <a:solidFill>
                <a:srgbClr val="0000FF"/>
              </a:solidFill>
              <a:effectLst/>
              <a:uLnTx/>
              <a:uFillTx/>
              <a:latin typeface="Calibri"/>
              <a:ea typeface="+mn-ea"/>
              <a:cs typeface="+mn-cs"/>
            </a:endParaRPr>
          </a:p>
          <a:p>
            <a:pPr marL="715963" marR="0" lvl="1" indent="-258763" algn="l" defTabSz="914400" rtl="0" eaLnBrk="1" fontAlgn="auto" latinLnBrk="0" hangingPunct="1">
              <a:lnSpc>
                <a:spcPct val="100000"/>
              </a:lnSpc>
              <a:spcBef>
                <a:spcPts val="0"/>
              </a:spcBef>
              <a:spcAft>
                <a:spcPts val="600"/>
              </a:spcAft>
              <a:buClr>
                <a:srgbClr val="990033"/>
              </a:buClr>
              <a:buSzTx/>
              <a:buFont typeface="Wingdings" pitchFamily="2" charset="2"/>
              <a:buChar char="§"/>
              <a:tabLst>
                <a:tab pos="530225" algn="l"/>
                <a:tab pos="4395788" algn="l"/>
              </a:tabLst>
              <a:defRPr/>
            </a:pPr>
            <a:r>
              <a:rPr kumimoji="0" lang="hu-HU" sz="2200" b="0" i="0" u="none" strike="noStrike" kern="1200" cap="none" spc="0" normalizeH="0" baseline="0" noProof="0" dirty="0" err="1" smtClean="0">
                <a:ln>
                  <a:noFill/>
                </a:ln>
                <a:solidFill>
                  <a:srgbClr val="0000FF"/>
                </a:solidFill>
                <a:effectLst/>
                <a:uLnTx/>
                <a:uFillTx/>
                <a:latin typeface="Calibri"/>
                <a:ea typeface="+mn-ea"/>
                <a:cs typeface="+mn-cs"/>
              </a:rPr>
              <a:t>Linear</a:t>
            </a:r>
            <a:r>
              <a:rPr kumimoji="0" lang="hu-HU" sz="2200" b="0" i="0" u="none" strike="noStrike" kern="1200" cap="none" spc="0" normalizeH="0" baseline="0" noProof="0" dirty="0" smtClean="0">
                <a:ln>
                  <a:noFill/>
                </a:ln>
                <a:solidFill>
                  <a:srgbClr val="0000FF"/>
                </a:solidFill>
                <a:effectLst/>
                <a:uLnTx/>
                <a:uFillTx/>
                <a:latin typeface="Calibri"/>
                <a:ea typeface="+mn-ea"/>
                <a:cs typeface="+mn-cs"/>
              </a:rPr>
              <a:t> </a:t>
            </a:r>
            <a:r>
              <a:rPr kumimoji="0" lang="hu-HU" sz="2200" b="0" i="0" u="none" strike="noStrike" kern="1200" cap="none" spc="0" normalizeH="0" baseline="0" noProof="0" dirty="0" err="1" smtClean="0">
                <a:ln>
                  <a:noFill/>
                </a:ln>
                <a:solidFill>
                  <a:srgbClr val="0000FF"/>
                </a:solidFill>
                <a:effectLst/>
                <a:uLnTx/>
                <a:uFillTx/>
                <a:latin typeface="Calibri"/>
                <a:ea typeface="+mn-ea"/>
                <a:cs typeface="+mn-cs"/>
              </a:rPr>
              <a:t>accelerator</a:t>
            </a:r>
            <a:r>
              <a:rPr kumimoji="0" lang="hu-HU" sz="2200" b="0" i="0" u="none" strike="noStrike" kern="1200" cap="none" spc="0" normalizeH="0" baseline="0" noProof="0" dirty="0">
                <a:ln>
                  <a:noFill/>
                </a:ln>
                <a:solidFill>
                  <a:srgbClr val="0000FF"/>
                </a:solidFill>
                <a:effectLst/>
                <a:uLnTx/>
                <a:uFillTx/>
                <a:latin typeface="Calibri"/>
                <a:ea typeface="+mn-ea"/>
                <a:cs typeface="+mn-cs"/>
              </a:rPr>
              <a:t> </a:t>
            </a:r>
            <a:r>
              <a:rPr kumimoji="0" lang="hu-HU" sz="2400" b="0" i="0" u="none" strike="noStrike" kern="1200" cap="none" spc="0" normalizeH="0" baseline="0" noProof="0" dirty="0">
                <a:ln>
                  <a:noFill/>
                </a:ln>
                <a:solidFill>
                  <a:srgbClr val="0000FF"/>
                </a:solidFill>
                <a:effectLst/>
                <a:uLnTx/>
                <a:uFillTx/>
                <a:latin typeface="Calibri"/>
                <a:ea typeface="+mn-ea"/>
                <a:cs typeface="+mn-cs"/>
              </a:rPr>
              <a:t/>
            </a:r>
            <a:br>
              <a:rPr kumimoji="0" lang="hu-HU" sz="2400" b="0" i="0" u="none" strike="noStrike" kern="1200" cap="none" spc="0" normalizeH="0" baseline="0" noProof="0" dirty="0">
                <a:ln>
                  <a:noFill/>
                </a:ln>
                <a:solidFill>
                  <a:srgbClr val="0000FF"/>
                </a:solidFill>
                <a:effectLst/>
                <a:uLnTx/>
                <a:uFillTx/>
                <a:latin typeface="Calibri"/>
                <a:ea typeface="+mn-ea"/>
                <a:cs typeface="+mn-cs"/>
              </a:rPr>
            </a:b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E. A. </a:t>
            </a:r>
            <a:r>
              <a:rPr kumimoji="0" lang="hu-HU" sz="2000" b="0" i="0" u="none" strike="noStrike" kern="1200" cap="none" spc="0" normalizeH="0" baseline="0" noProof="0" dirty="0" err="1" smtClean="0">
                <a:ln>
                  <a:noFill/>
                </a:ln>
                <a:solidFill>
                  <a:srgbClr val="FF0000"/>
                </a:solidFill>
                <a:effectLst/>
                <a:uLnTx/>
                <a:uFillTx/>
                <a:latin typeface="Calibri"/>
                <a:ea typeface="+mn-ea"/>
                <a:cs typeface="+mn-cs"/>
              </a:rPr>
              <a:t>Nanni</a:t>
            </a:r>
            <a:r>
              <a:rPr kumimoji="0" lang="hu-HU" sz="2000" b="0" i="0" u="none" strike="noStrike" kern="1200" cap="none" spc="0" normalizeH="0" baseline="0" noProof="0" dirty="0">
                <a:ln>
                  <a:noFill/>
                </a:ln>
                <a:solidFill>
                  <a:srgbClr val="FF0000"/>
                </a:solidFill>
                <a:effectLst/>
                <a:uLnTx/>
                <a:uFillTx/>
                <a:latin typeface="Calibri"/>
                <a:ea typeface="+mn-ea"/>
                <a:cs typeface="+mn-cs"/>
              </a:rPr>
              <a:t> </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 F. X. </a:t>
            </a:r>
            <a:r>
              <a:rPr kumimoji="0" lang="hu-HU" sz="2000" b="0" i="0" u="none" strike="noStrike" kern="1200" cap="none" spc="0" normalizeH="0" baseline="0" noProof="0" dirty="0" err="1" smtClean="0">
                <a:ln>
                  <a:noFill/>
                </a:ln>
                <a:solidFill>
                  <a:srgbClr val="FF0000"/>
                </a:solidFill>
                <a:effectLst/>
                <a:uLnTx/>
                <a:uFillTx/>
                <a:latin typeface="Calibri"/>
                <a:ea typeface="+mn-ea"/>
                <a:cs typeface="+mn-cs"/>
              </a:rPr>
              <a:t>Kärtner</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 </a:t>
            </a:r>
            <a:r>
              <a:rPr kumimoji="0" lang="hu-HU" sz="2000" b="0" i="0" u="none" strike="noStrike" kern="1200" cap="none" spc="0" normalizeH="0" baseline="0" noProof="0" dirty="0" err="1">
                <a:ln>
                  <a:noFill/>
                </a:ln>
                <a:solidFill>
                  <a:srgbClr val="FF0000"/>
                </a:solidFill>
                <a:effectLst/>
                <a:uLnTx/>
                <a:uFillTx/>
                <a:latin typeface="Calibri"/>
                <a:ea typeface="+mn-ea"/>
                <a:cs typeface="+mn-cs"/>
              </a:rPr>
              <a:t>Nat</a:t>
            </a:r>
            <a:r>
              <a:rPr kumimoji="0" lang="hu-HU" sz="2000" b="0" i="0" u="none" strike="noStrike" kern="1200" cap="none" spc="0" normalizeH="0" baseline="0" noProof="0" dirty="0">
                <a:ln>
                  <a:noFill/>
                </a:ln>
                <a:solidFill>
                  <a:srgbClr val="FF0000"/>
                </a:solidFill>
                <a:effectLst/>
                <a:uLnTx/>
                <a:uFillTx/>
                <a:latin typeface="Calibri"/>
                <a:ea typeface="+mn-ea"/>
                <a:cs typeface="+mn-cs"/>
              </a:rPr>
              <a:t>. </a:t>
            </a:r>
            <a:r>
              <a:rPr kumimoji="0" lang="hu-HU" sz="2000" b="0" i="0" u="none" strike="noStrike" kern="1200" cap="none" spc="0" normalizeH="0" baseline="0" noProof="0" dirty="0" err="1" smtClean="0">
                <a:ln>
                  <a:noFill/>
                </a:ln>
                <a:solidFill>
                  <a:srgbClr val="FF0000"/>
                </a:solidFill>
                <a:effectLst/>
                <a:uLnTx/>
                <a:uFillTx/>
                <a:latin typeface="Calibri"/>
                <a:ea typeface="+mn-ea"/>
                <a:cs typeface="+mn-cs"/>
              </a:rPr>
              <a:t>Commun</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 2015</a:t>
            </a:r>
          </a:p>
          <a:p>
            <a:pPr marL="715963" marR="0" lvl="1" indent="-258763" algn="l" defTabSz="914400" rtl="0" eaLnBrk="1" fontAlgn="auto" latinLnBrk="0" hangingPunct="1">
              <a:lnSpc>
                <a:spcPct val="100000"/>
              </a:lnSpc>
              <a:spcBef>
                <a:spcPts val="0"/>
              </a:spcBef>
              <a:spcAft>
                <a:spcPts val="600"/>
              </a:spcAft>
              <a:buClr>
                <a:srgbClr val="990033"/>
              </a:buClr>
              <a:buSzTx/>
              <a:buFont typeface="Wingdings" pitchFamily="2" charset="2"/>
              <a:buChar char="§"/>
              <a:tabLst>
                <a:tab pos="530225" algn="l"/>
                <a:tab pos="4395788" algn="l"/>
              </a:tabLst>
              <a:defRPr/>
            </a:pPr>
            <a:r>
              <a:rPr kumimoji="0" lang="hu-HU" sz="2200" b="0" i="0" u="none" strike="noStrike" kern="1200" cap="none" spc="0" normalizeH="0" baseline="0" noProof="0" dirty="0" err="1" smtClean="0">
                <a:ln>
                  <a:noFill/>
                </a:ln>
                <a:solidFill>
                  <a:srgbClr val="0000FF"/>
                </a:solidFill>
                <a:effectLst/>
                <a:uLnTx/>
                <a:uFillTx/>
                <a:latin typeface="Calibri"/>
                <a:ea typeface="+mn-ea"/>
                <a:cs typeface="+mn-cs"/>
              </a:rPr>
              <a:t>Dielectric</a:t>
            </a:r>
            <a:r>
              <a:rPr kumimoji="0" lang="hu-HU" sz="2200" b="0" i="0" u="none" strike="noStrike" kern="1200" cap="none" spc="0" normalizeH="0" baseline="0" noProof="0" dirty="0" smtClean="0">
                <a:ln>
                  <a:noFill/>
                </a:ln>
                <a:solidFill>
                  <a:srgbClr val="0000FF"/>
                </a:solidFill>
                <a:effectLst/>
                <a:uLnTx/>
                <a:uFillTx/>
                <a:latin typeface="Calibri"/>
                <a:ea typeface="+mn-ea"/>
                <a:cs typeface="+mn-cs"/>
              </a:rPr>
              <a:t> </a:t>
            </a:r>
            <a:r>
              <a:rPr kumimoji="0" lang="hu-HU" sz="2200" b="0" i="0" u="none" strike="noStrike" kern="1200" cap="none" spc="0" normalizeH="0" baseline="0" noProof="0" dirty="0" err="1" smtClean="0">
                <a:ln>
                  <a:noFill/>
                </a:ln>
                <a:solidFill>
                  <a:srgbClr val="0000FF"/>
                </a:solidFill>
                <a:effectLst/>
                <a:uLnTx/>
                <a:uFillTx/>
                <a:latin typeface="Calibri"/>
                <a:ea typeface="+mn-ea"/>
                <a:cs typeface="+mn-cs"/>
              </a:rPr>
              <a:t>accelerator</a:t>
            </a:r>
            <a:r>
              <a:rPr kumimoji="0" lang="hu-HU" sz="2400" b="0" i="0" u="none" strike="noStrike" kern="1200" cap="none" spc="0" normalizeH="0" baseline="0" noProof="0" dirty="0">
                <a:ln>
                  <a:noFill/>
                </a:ln>
                <a:solidFill>
                  <a:srgbClr val="0000FF"/>
                </a:solidFill>
                <a:effectLst/>
                <a:uLnTx/>
                <a:uFillTx/>
                <a:latin typeface="Calibri"/>
                <a:ea typeface="+mn-ea"/>
                <a:cs typeface="+mn-cs"/>
              </a:rPr>
              <a:t/>
            </a:r>
            <a:br>
              <a:rPr kumimoji="0" lang="hu-HU" sz="2400" b="0" i="0" u="none" strike="noStrike" kern="1200" cap="none" spc="0" normalizeH="0" baseline="0" noProof="0" dirty="0">
                <a:ln>
                  <a:noFill/>
                </a:ln>
                <a:solidFill>
                  <a:srgbClr val="0000FF"/>
                </a:solidFill>
                <a:effectLst/>
                <a:uLnTx/>
                <a:uFillTx/>
                <a:latin typeface="Calibri"/>
                <a:ea typeface="+mn-ea"/>
                <a:cs typeface="+mn-cs"/>
              </a:rPr>
            </a:b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Y. </a:t>
            </a:r>
            <a:r>
              <a:rPr kumimoji="0" lang="hu-HU" sz="2000" b="0" i="0" u="none" strike="noStrike" kern="1200" cap="none" spc="0" normalizeH="0" baseline="0" noProof="0" dirty="0" err="1" smtClean="0">
                <a:ln>
                  <a:noFill/>
                </a:ln>
                <a:solidFill>
                  <a:srgbClr val="FF0000"/>
                </a:solidFill>
                <a:effectLst/>
                <a:uLnTx/>
                <a:uFillTx/>
                <a:latin typeface="Calibri"/>
                <a:ea typeface="+mn-ea"/>
                <a:cs typeface="+mn-cs"/>
              </a:rPr>
              <a:t>Wei</a:t>
            </a:r>
            <a:r>
              <a:rPr kumimoji="0" lang="hu-HU" sz="2000" b="0" i="0" u="none" strike="noStrike" kern="1200" cap="none" spc="0" normalizeH="0" baseline="0" noProof="0" dirty="0">
                <a:ln>
                  <a:noFill/>
                </a:ln>
                <a:solidFill>
                  <a:srgbClr val="FF0000"/>
                </a:solidFill>
                <a:effectLst/>
                <a:uLnTx/>
                <a:uFillTx/>
                <a:latin typeface="Calibri"/>
                <a:ea typeface="+mn-ea"/>
                <a:cs typeface="+mn-cs"/>
              </a:rPr>
              <a:t> … C.P. </a:t>
            </a:r>
            <a:r>
              <a:rPr kumimoji="0" lang="hu-HU" sz="2000" b="0" i="0" u="none" strike="noStrike" kern="1200" cap="none" spc="0" normalizeH="0" baseline="0" noProof="0" dirty="0" err="1" smtClean="0">
                <a:ln>
                  <a:noFill/>
                </a:ln>
                <a:solidFill>
                  <a:srgbClr val="FF0000"/>
                </a:solidFill>
                <a:effectLst/>
                <a:uLnTx/>
                <a:uFillTx/>
                <a:latin typeface="Calibri"/>
                <a:ea typeface="+mn-ea"/>
                <a:cs typeface="+mn-cs"/>
              </a:rPr>
              <a:t>Welsch</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 </a:t>
            </a:r>
            <a:r>
              <a:rPr kumimoji="0" lang="hu-HU" sz="2000" b="0" i="0" u="none" strike="noStrike" kern="1200" cap="none" spc="0" normalizeH="0" baseline="0" noProof="0" dirty="0" err="1" smtClean="0">
                <a:ln>
                  <a:noFill/>
                </a:ln>
                <a:solidFill>
                  <a:srgbClr val="FF0000"/>
                </a:solidFill>
                <a:effectLst/>
                <a:uLnTx/>
                <a:uFillTx/>
                <a:latin typeface="Calibri"/>
                <a:ea typeface="+mn-ea"/>
                <a:cs typeface="+mn-cs"/>
              </a:rPr>
              <a:t>Nucl</a:t>
            </a:r>
            <a:r>
              <a:rPr kumimoji="0" lang="hu-HU" sz="2000" b="0" i="0" u="none" strike="noStrike" kern="1200" cap="none" spc="0" normalizeH="0" baseline="0" noProof="0" dirty="0">
                <a:ln>
                  <a:noFill/>
                </a:ln>
                <a:solidFill>
                  <a:srgbClr val="FF0000"/>
                </a:solidFill>
                <a:effectLst/>
                <a:uLnTx/>
                <a:uFillTx/>
                <a:latin typeface="Calibri"/>
                <a:ea typeface="+mn-ea"/>
                <a:cs typeface="+mn-cs"/>
              </a:rPr>
              <a:t>. </a:t>
            </a:r>
            <a:r>
              <a:rPr kumimoji="0" lang="hu-HU" sz="2000" b="0" i="0" u="none" strike="noStrike" kern="1200" cap="none" spc="0" normalizeH="0" baseline="0" noProof="0" dirty="0" err="1">
                <a:ln>
                  <a:noFill/>
                </a:ln>
                <a:solidFill>
                  <a:srgbClr val="FF0000"/>
                </a:solidFill>
                <a:effectLst/>
                <a:uLnTx/>
                <a:uFillTx/>
                <a:latin typeface="Calibri"/>
                <a:ea typeface="+mn-ea"/>
                <a:cs typeface="+mn-cs"/>
              </a:rPr>
              <a:t>Instrum</a:t>
            </a:r>
            <a:r>
              <a:rPr kumimoji="0" lang="hu-HU" sz="2000" b="0" i="0" u="none" strike="noStrike" kern="1200" cap="none" spc="0" normalizeH="0" baseline="0" noProof="0" dirty="0">
                <a:ln>
                  <a:noFill/>
                </a:ln>
                <a:solidFill>
                  <a:srgbClr val="FF0000"/>
                </a:solidFill>
                <a:effectLst/>
                <a:uLnTx/>
                <a:uFillTx/>
                <a:latin typeface="Calibri"/>
                <a:ea typeface="+mn-ea"/>
                <a:cs typeface="+mn-cs"/>
              </a:rPr>
              <a:t>. </a:t>
            </a:r>
            <a:r>
              <a:rPr kumimoji="0" lang="hu-HU" sz="2000" b="0" i="0" u="none" strike="noStrike" kern="1200" cap="none" spc="0" normalizeH="0" baseline="0" noProof="0" dirty="0" err="1">
                <a:ln>
                  <a:noFill/>
                </a:ln>
                <a:solidFill>
                  <a:srgbClr val="FF0000"/>
                </a:solidFill>
                <a:effectLst/>
                <a:uLnTx/>
                <a:uFillTx/>
                <a:latin typeface="Calibri"/>
                <a:ea typeface="+mn-ea"/>
                <a:cs typeface="+mn-cs"/>
              </a:rPr>
              <a:t>Meth</a:t>
            </a:r>
            <a:r>
              <a:rPr kumimoji="0" lang="hu-HU" sz="2000" b="0" i="0" u="none" strike="noStrike" kern="1200" cap="none" spc="0" normalizeH="0" baseline="0" noProof="0" dirty="0">
                <a:ln>
                  <a:noFill/>
                </a:ln>
                <a:solidFill>
                  <a:srgbClr val="FF0000"/>
                </a:solidFill>
                <a:effectLst/>
                <a:uLnTx/>
                <a:uFillTx/>
                <a:latin typeface="Calibri"/>
                <a:ea typeface="+mn-ea"/>
                <a:cs typeface="+mn-cs"/>
              </a:rPr>
              <a:t>. </a:t>
            </a:r>
            <a:r>
              <a:rPr kumimoji="0" lang="hu-HU" sz="2000" b="0" i="0" u="none" strike="noStrike" kern="1200" cap="none" spc="0" normalizeH="0" baseline="0" noProof="0" dirty="0" smtClean="0">
                <a:ln>
                  <a:noFill/>
                </a:ln>
                <a:solidFill>
                  <a:srgbClr val="FF0000"/>
                </a:solidFill>
                <a:effectLst/>
                <a:uLnTx/>
                <a:uFillTx/>
                <a:latin typeface="Calibri"/>
                <a:ea typeface="+mn-ea"/>
                <a:cs typeface="+mn-cs"/>
              </a:rPr>
              <a:t>A, 2018</a:t>
            </a:r>
          </a:p>
        </p:txBody>
      </p:sp>
      <p:sp>
        <p:nvSpPr>
          <p:cNvPr id="11" name="Téglalap 10"/>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20482" name="Picture 2" descr="C:\Users\TZ\Google Drive\Előadás\High_Brightness_Acc\1-s2.0-S0168900217310203-g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0438" y="4735942"/>
            <a:ext cx="1998712" cy="1467663"/>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TZ\Google Drive\Előadás\High_Brightness_Acc\plasm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2102" y="848296"/>
            <a:ext cx="2497670" cy="1500584"/>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TZ\Google Drive\Előadás\High_Brightness_Acc\Kartner_diel.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87"/>
          <a:stretch/>
        </p:blipFill>
        <p:spPr bwMode="auto">
          <a:xfrm>
            <a:off x="5364571" y="2636912"/>
            <a:ext cx="2546544" cy="1428499"/>
          </a:xfrm>
          <a:prstGeom prst="rect">
            <a:avLst/>
          </a:prstGeom>
          <a:noFill/>
          <a:extLst>
            <a:ext uri="{909E8E84-426E-40DD-AFC4-6F175D3DCCD1}">
              <a14:hiddenFill xmlns:a14="http://schemas.microsoft.com/office/drawing/2010/main">
                <a:solidFill>
                  <a:srgbClr val="FFFFFF"/>
                </a:solidFill>
              </a14:hiddenFill>
            </a:ext>
          </a:extLst>
        </p:spPr>
      </p:pic>
      <p:sp>
        <p:nvSpPr>
          <p:cNvPr id="2" name="Élőláb helye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8530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0" y="0"/>
            <a:ext cx="9144000" cy="838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itchFamily="18" charset="0"/>
              <a:buNone/>
            </a:pPr>
            <a:endParaRPr lang="hu-HU" altLang="hu-HU" sz="2400"/>
          </a:p>
        </p:txBody>
      </p:sp>
      <p:sp>
        <p:nvSpPr>
          <p:cNvPr id="10" name="Szövegdoboz 9"/>
          <p:cNvSpPr txBox="1"/>
          <p:nvPr/>
        </p:nvSpPr>
        <p:spPr>
          <a:xfrm>
            <a:off x="63550" y="105522"/>
            <a:ext cx="9169125" cy="49244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THz based particle </a:t>
            </a:r>
            <a:r>
              <a:rPr kumimoji="0" lang="en-GB"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accelerators</a:t>
            </a: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 – STEAM </a:t>
            </a:r>
            <a:r>
              <a:rPr kumimoji="0" lang="hu-HU" sz="26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Calibri"/>
                <a:ea typeface="+mn-ea"/>
                <a:cs typeface="+mn-cs"/>
              </a:rPr>
              <a:t>Device</a:t>
            </a: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 – </a:t>
            </a:r>
            <a:r>
              <a:rPr kumimoji="0" lang="hu-HU" sz="26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Calibri"/>
                <a:ea typeface="+mn-ea"/>
                <a:cs typeface="+mn-cs"/>
              </a:rPr>
              <a:t>Kärtner</a:t>
            </a: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 </a:t>
            </a:r>
            <a:r>
              <a:rPr kumimoji="0" lang="hu-HU" sz="26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Calibri"/>
                <a:ea typeface="+mn-ea"/>
                <a:cs typeface="+mn-cs"/>
              </a:rPr>
              <a:t>group</a:t>
            </a:r>
            <a:endParaRPr kumimoji="0" lang="en-GB" sz="2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endParaRPr>
          </a:p>
        </p:txBody>
      </p:sp>
      <p:pic>
        <p:nvPicPr>
          <p:cNvPr id="1026" name="Picture 2" descr="C:\Users\TZ\Google Drive\Előadás\Minta\p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p:cNvSpPr>
            <a:spLocks noGrp="1"/>
          </p:cNvSpPr>
          <p:nvPr>
            <p:ph type="sldNum" sz="quarter" idx="12"/>
          </p:nvPr>
        </p:nvSpPr>
        <p:spPr>
          <a:xfrm>
            <a:off x="6902896"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smtClean="0">
                <a:ln>
                  <a:noFill/>
                </a:ln>
                <a:solidFill>
                  <a:prstClr val="black"/>
                </a:solidFill>
                <a:effectLst/>
                <a:uLnTx/>
                <a:uFillTx/>
                <a:latin typeface="Calibri"/>
                <a:ea typeface="+mn-ea"/>
                <a:cs typeface="+mn-cs"/>
              </a:rPr>
              <a:t>- </a:t>
            </a:r>
            <a:fld id="{6CF48FFF-2B3B-4AC5-BEE1-3B722CEDB7ED}" type="slidenum">
              <a:rPr kumimoji="0" lang="hu-HU" sz="2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r>
              <a:rPr kumimoji="0" lang="hu-HU" sz="20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hu-HU"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églalap 10"/>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Élőláb helye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Kép 4"/>
          <p:cNvPicPr>
            <a:picLocks noChangeAspect="1"/>
          </p:cNvPicPr>
          <p:nvPr/>
        </p:nvPicPr>
        <p:blipFill>
          <a:blip r:embed="rId4"/>
          <a:stretch>
            <a:fillRect/>
          </a:stretch>
        </p:blipFill>
        <p:spPr>
          <a:xfrm>
            <a:off x="804336" y="914049"/>
            <a:ext cx="7535327" cy="5029902"/>
          </a:xfrm>
          <a:prstGeom prst="rect">
            <a:avLst/>
          </a:prstGeom>
        </p:spPr>
      </p:pic>
    </p:spTree>
    <p:extLst>
      <p:ext uri="{BB962C8B-B14F-4D97-AF65-F5344CB8AC3E}">
        <p14:creationId xmlns:p14="http://schemas.microsoft.com/office/powerpoint/2010/main" val="2011955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0" y="0"/>
            <a:ext cx="9144000" cy="838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itchFamily="18" charset="0"/>
              <a:buNone/>
            </a:pPr>
            <a:endParaRPr lang="hu-HU" altLang="hu-HU" sz="2400"/>
          </a:p>
        </p:txBody>
      </p:sp>
      <p:sp>
        <p:nvSpPr>
          <p:cNvPr id="11267" name="Text Box 3"/>
          <p:cNvSpPr txBox="1">
            <a:spLocks noChangeArrowheads="1"/>
          </p:cNvSpPr>
          <p:nvPr/>
        </p:nvSpPr>
        <p:spPr bwMode="auto">
          <a:xfrm>
            <a:off x="323850" y="188913"/>
            <a:ext cx="882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endParaRPr lang="hu-HU" altLang="hu-HU" sz="2400">
              <a:solidFill>
                <a:srgbClr val="0000FF"/>
              </a:solidFill>
              <a:latin typeface="Arial Rounded MT Bold" pitchFamily="34" charset="0"/>
            </a:endParaRPr>
          </a:p>
        </p:txBody>
      </p:sp>
      <p:sp>
        <p:nvSpPr>
          <p:cNvPr id="11268" name="Text Box 4"/>
          <p:cNvSpPr txBox="1">
            <a:spLocks noChangeArrowheads="1"/>
          </p:cNvSpPr>
          <p:nvPr/>
        </p:nvSpPr>
        <p:spPr bwMode="auto">
          <a:xfrm>
            <a:off x="251424" y="143750"/>
            <a:ext cx="86058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000000"/>
              </a:buClr>
              <a:buSzPct val="100000"/>
              <a:buFont typeface="Times New Roman" pitchFamily="18" charset="0"/>
              <a:buNone/>
            </a:pPr>
            <a:r>
              <a:rPr lang="hu-HU" altLang="hu-HU" sz="2800" dirty="0" smtClean="0">
                <a:solidFill>
                  <a:srgbClr val="0000FF"/>
                </a:solidFill>
                <a:cs typeface="Calibri" panose="020F0502020204030204" pitchFamily="34" charset="0"/>
              </a:rPr>
              <a:t>E</a:t>
            </a:r>
            <a:r>
              <a:rPr lang="en-US" altLang="hu-HU" sz="2800" dirty="0" smtClean="0">
                <a:solidFill>
                  <a:srgbClr val="0000FF"/>
                </a:solidFill>
                <a:cs typeface="Calibri" panose="020F0502020204030204" pitchFamily="34" charset="0"/>
              </a:rPr>
              <a:t>van</a:t>
            </a:r>
            <a:r>
              <a:rPr lang="hu-HU" altLang="hu-HU" sz="2800" dirty="0">
                <a:solidFill>
                  <a:srgbClr val="0000FF"/>
                </a:solidFill>
                <a:cs typeface="Calibri" panose="020F0502020204030204" pitchFamily="34" charset="0"/>
              </a:rPr>
              <a:t>e</a:t>
            </a:r>
            <a:r>
              <a:rPr lang="en-US" altLang="hu-HU" sz="2800" dirty="0">
                <a:solidFill>
                  <a:srgbClr val="0000FF"/>
                </a:solidFill>
                <a:cs typeface="Calibri" panose="020F0502020204030204" pitchFamily="34" charset="0"/>
              </a:rPr>
              <a:t>scent THz wave </a:t>
            </a:r>
            <a:r>
              <a:rPr lang="hu-HU" altLang="hu-HU" sz="2800" dirty="0" smtClean="0">
                <a:solidFill>
                  <a:srgbClr val="0000FF"/>
                </a:solidFill>
                <a:cs typeface="Calibri" panose="020F0502020204030204" pitchFamily="34" charset="0"/>
              </a:rPr>
              <a:t>proton post-</a:t>
            </a:r>
            <a:r>
              <a:rPr lang="en-US" altLang="hu-HU" sz="2800" dirty="0" smtClean="0">
                <a:solidFill>
                  <a:srgbClr val="0000FF"/>
                </a:solidFill>
                <a:cs typeface="Calibri" panose="020F0502020204030204" pitchFamily="34" charset="0"/>
              </a:rPr>
              <a:t>accelerator </a:t>
            </a:r>
            <a:r>
              <a:rPr lang="en-US" altLang="hu-HU" sz="2800" dirty="0">
                <a:solidFill>
                  <a:srgbClr val="0000FF"/>
                </a:solidFill>
                <a:cs typeface="Calibri" panose="020F0502020204030204" pitchFamily="34" charset="0"/>
              </a:rPr>
              <a:t>setup</a:t>
            </a:r>
          </a:p>
        </p:txBody>
      </p:sp>
      <p:sp>
        <p:nvSpPr>
          <p:cNvPr id="11269" name="Rectangle 4"/>
          <p:cNvSpPr>
            <a:spLocks noChangeArrowheads="1"/>
          </p:cNvSpPr>
          <p:nvPr/>
        </p:nvSpPr>
        <p:spPr bwMode="auto">
          <a:xfrm>
            <a:off x="4716463" y="1943100"/>
            <a:ext cx="42132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8763" indent="-258763">
              <a:spcAft>
                <a:spcPct val="75000"/>
              </a:spcAft>
              <a:buClr>
                <a:srgbClr val="990033"/>
              </a:buClr>
              <a:buSzPct val="100000"/>
              <a:buFont typeface="Wingdings" pitchFamily="2" charset="2"/>
              <a:buChar char="§"/>
              <a:tabLst>
                <a:tab pos="530225" algn="l"/>
                <a:tab pos="4395788" algn="l"/>
              </a:tabLst>
            </a:pPr>
            <a:r>
              <a:rPr lang="en-US" altLang="hu-HU">
                <a:solidFill>
                  <a:schemeClr val="tx1"/>
                </a:solidFill>
              </a:rPr>
              <a:t>High optical damage threshold</a:t>
            </a:r>
          </a:p>
          <a:p>
            <a:pPr marL="258763" indent="-258763">
              <a:spcAft>
                <a:spcPct val="75000"/>
              </a:spcAft>
              <a:buClr>
                <a:srgbClr val="990033"/>
              </a:buClr>
              <a:buSzPct val="100000"/>
              <a:buFont typeface="Wingdings" pitchFamily="2" charset="2"/>
              <a:buChar char="§"/>
              <a:tabLst>
                <a:tab pos="530225" algn="l"/>
                <a:tab pos="4395788" algn="l"/>
              </a:tabLst>
            </a:pPr>
            <a:r>
              <a:rPr lang="hu-HU" altLang="hu-HU">
                <a:solidFill>
                  <a:schemeClr val="tx1"/>
                </a:solidFill>
              </a:rPr>
              <a:t>L</a:t>
            </a:r>
            <a:r>
              <a:rPr lang="en-US" altLang="hu-HU">
                <a:solidFill>
                  <a:schemeClr val="tx1"/>
                </a:solidFill>
              </a:rPr>
              <a:t>arge index of refraction</a:t>
            </a:r>
          </a:p>
          <a:p>
            <a:pPr marL="258763" indent="-258763">
              <a:spcAft>
                <a:spcPct val="75000"/>
              </a:spcAft>
              <a:buClr>
                <a:srgbClr val="990033"/>
              </a:buClr>
              <a:buSzPct val="100000"/>
              <a:buFont typeface="Wingdings" pitchFamily="2" charset="2"/>
              <a:buChar char="§"/>
              <a:tabLst>
                <a:tab pos="530225" algn="l"/>
                <a:tab pos="4395788" algn="l"/>
              </a:tabLst>
            </a:pPr>
            <a:r>
              <a:rPr lang="en-US" altLang="hu-HU">
                <a:solidFill>
                  <a:schemeClr val="tx1"/>
                </a:solidFill>
              </a:rPr>
              <a:t>Low absorption</a:t>
            </a:r>
          </a:p>
          <a:p>
            <a:pPr marL="258763" indent="-258763">
              <a:spcAft>
                <a:spcPct val="75000"/>
              </a:spcAft>
              <a:buClr>
                <a:srgbClr val="990033"/>
              </a:buClr>
              <a:buSzPct val="100000"/>
              <a:buFont typeface="Wingdings" pitchFamily="2" charset="2"/>
              <a:buChar char="§"/>
              <a:tabLst>
                <a:tab pos="530225" algn="l"/>
                <a:tab pos="4395788" algn="l"/>
              </a:tabLst>
            </a:pPr>
            <a:r>
              <a:rPr lang="en-US" altLang="hu-HU">
                <a:solidFill>
                  <a:schemeClr val="tx1"/>
                </a:solidFill>
              </a:rPr>
              <a:t>Low dispersion</a:t>
            </a:r>
          </a:p>
        </p:txBody>
      </p:sp>
      <p:sp>
        <p:nvSpPr>
          <p:cNvPr id="11270" name="Rectangle 7"/>
          <p:cNvSpPr>
            <a:spLocks noChangeArrowheads="1"/>
          </p:cNvSpPr>
          <p:nvPr/>
        </p:nvSpPr>
        <p:spPr bwMode="auto">
          <a:xfrm>
            <a:off x="5292725" y="1196975"/>
            <a:ext cx="239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ct val="75000"/>
              </a:spcAft>
              <a:buClr>
                <a:srgbClr val="990033"/>
              </a:buClr>
              <a:buSzPct val="100000"/>
              <a:buFont typeface="Wingdings" pitchFamily="2" charset="2"/>
              <a:buNone/>
            </a:pPr>
            <a:r>
              <a:rPr lang="en-US" altLang="hu-HU">
                <a:solidFill>
                  <a:srgbClr val="9900FF"/>
                </a:solidFill>
              </a:rPr>
              <a:t>Material requirements</a:t>
            </a:r>
          </a:p>
        </p:txBody>
      </p:sp>
      <p:sp>
        <p:nvSpPr>
          <p:cNvPr id="11271" name="AutoShape 8"/>
          <p:cNvSpPr>
            <a:spLocks noChangeArrowheads="1"/>
          </p:cNvSpPr>
          <p:nvPr/>
        </p:nvSpPr>
        <p:spPr bwMode="auto">
          <a:xfrm>
            <a:off x="7308850" y="3249613"/>
            <a:ext cx="144463" cy="503237"/>
          </a:xfrm>
          <a:prstGeom prst="downArrow">
            <a:avLst>
              <a:gd name="adj1" fmla="val 50000"/>
              <a:gd name="adj2" fmla="val 8708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buSzPct val="100000"/>
              <a:buFont typeface="Times New Roman" pitchFamily="18" charset="0"/>
              <a:buNone/>
            </a:pPr>
            <a:endParaRPr lang="hu-HU" altLang="hu-HU"/>
          </a:p>
        </p:txBody>
      </p:sp>
      <p:sp>
        <p:nvSpPr>
          <p:cNvPr id="11272" name="Rectangle 9"/>
          <p:cNvSpPr>
            <a:spLocks noChangeArrowheads="1"/>
          </p:cNvSpPr>
          <p:nvPr/>
        </p:nvSpPr>
        <p:spPr bwMode="auto">
          <a:xfrm>
            <a:off x="6489700" y="3824288"/>
            <a:ext cx="2232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75000"/>
              </a:spcAft>
              <a:buClr>
                <a:srgbClr val="990033"/>
              </a:buClr>
              <a:buSzPct val="100000"/>
              <a:buFont typeface="Wingdings" pitchFamily="2" charset="2"/>
              <a:buNone/>
            </a:pPr>
            <a:r>
              <a:rPr lang="en-US" altLang="hu-HU">
                <a:solidFill>
                  <a:srgbClr val="9900FF"/>
                </a:solidFill>
              </a:rPr>
              <a:t>Cooled </a:t>
            </a:r>
            <a:r>
              <a:rPr lang="hu-HU" altLang="hu-HU">
                <a:solidFill>
                  <a:srgbClr val="9900FF"/>
                </a:solidFill>
              </a:rPr>
              <a:t>LiNbO</a:t>
            </a:r>
            <a:r>
              <a:rPr lang="hu-HU" altLang="hu-HU" baseline="-25000">
                <a:solidFill>
                  <a:srgbClr val="9900FF"/>
                </a:solidFill>
              </a:rPr>
              <a:t>3</a:t>
            </a:r>
            <a:r>
              <a:rPr lang="hu-HU" altLang="hu-HU">
                <a:solidFill>
                  <a:srgbClr val="9900FF"/>
                </a:solidFill>
              </a:rPr>
              <a:t> (LN)</a:t>
            </a:r>
          </a:p>
        </p:txBody>
      </p:sp>
      <p:sp>
        <p:nvSpPr>
          <p:cNvPr id="11273" name="Rectangle 11"/>
          <p:cNvSpPr>
            <a:spLocks noChangeArrowheads="1"/>
          </p:cNvSpPr>
          <p:nvPr/>
        </p:nvSpPr>
        <p:spPr bwMode="auto">
          <a:xfrm>
            <a:off x="1008063" y="5697538"/>
            <a:ext cx="67325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75000"/>
              </a:spcAft>
              <a:buClr>
                <a:srgbClr val="990033"/>
              </a:buClr>
              <a:buSzPct val="100000"/>
              <a:buFont typeface="Wingdings" pitchFamily="2" charset="2"/>
              <a:buNone/>
            </a:pPr>
            <a:r>
              <a:rPr lang="hu-HU" altLang="hu-HU" sz="1600">
                <a:solidFill>
                  <a:srgbClr val="FF0000"/>
                </a:solidFill>
              </a:rPr>
              <a:t>Palfalvi et al., Phys. Rev. ST-AB 17, 031301 (2014) </a:t>
            </a:r>
            <a:r>
              <a:rPr lang="hu-HU" altLang="hu-HU"/>
              <a:t/>
            </a:r>
            <a:br>
              <a:rPr lang="hu-HU" altLang="hu-HU"/>
            </a:br>
            <a:endParaRPr lang="en-US" altLang="hu-HU">
              <a:solidFill>
                <a:srgbClr val="FF0000"/>
              </a:solidFill>
            </a:endParaRPr>
          </a:p>
        </p:txBody>
      </p:sp>
      <p:pic>
        <p:nvPicPr>
          <p:cNvPr id="11274" name="Picture 13" descr="1abra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238" y="1016000"/>
            <a:ext cx="3865562"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Dia számának helye 2"/>
          <p:cNvSpPr>
            <a:spLocks noGrp="1"/>
          </p:cNvSpPr>
          <p:nvPr>
            <p:ph type="sldNum" sz="quarter" idx="4294967295"/>
          </p:nvPr>
        </p:nvSpPr>
        <p:spPr>
          <a:xfrm>
            <a:off x="6553200" y="6245225"/>
            <a:ext cx="2125663" cy="468313"/>
          </a:xfrm>
          <a:prstGeom prst="rect">
            <a:avLst/>
          </a:prstGeom>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r" eaLnBrk="1" hangingPunct="1">
              <a:defRPr/>
            </a:pPr>
            <a:fld id="{D7ED12B8-3F8B-40F8-8DF8-6A49E7EAA970}" type="slidenum">
              <a:rPr lang="hu-HU" smtClean="0">
                <a:solidFill>
                  <a:srgbClr val="000000"/>
                </a:solidFill>
              </a:rPr>
              <a:pPr algn="r" eaLnBrk="1" hangingPunct="1">
                <a:defRPr/>
              </a:pPr>
              <a:t>34</a:t>
            </a:fld>
            <a:endParaRPr lang="hu-HU" dirty="0" smtClean="0">
              <a:solidFill>
                <a:srgbClr val="000000"/>
              </a:solidFill>
            </a:endParaRPr>
          </a:p>
        </p:txBody>
      </p:sp>
      <p:graphicFrame>
        <p:nvGraphicFramePr>
          <p:cNvPr id="11276" name="Objektum 1"/>
          <p:cNvGraphicFramePr>
            <a:graphicFrameLocks noChangeAspect="1"/>
          </p:cNvGraphicFramePr>
          <p:nvPr/>
        </p:nvGraphicFramePr>
        <p:xfrm>
          <a:off x="3276600" y="4529138"/>
          <a:ext cx="1657350" cy="868362"/>
        </p:xfrm>
        <a:graphic>
          <a:graphicData uri="http://schemas.openxmlformats.org/presentationml/2006/ole">
            <mc:AlternateContent xmlns:mc="http://schemas.openxmlformats.org/markup-compatibility/2006">
              <mc:Choice xmlns:v="urn:schemas-microsoft-com:vml" Requires="v">
                <p:oleObj spid="_x0000_s117212" name="Egyenlet" r:id="rId5" imgW="800100" imgH="419100" progId="Equation.3">
                  <p:embed/>
                </p:oleObj>
              </mc:Choice>
              <mc:Fallback>
                <p:oleObj name="Egyenlet" r:id="rId5" imgW="8001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529138"/>
                        <a:ext cx="16573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7" name="Objektum 2"/>
          <p:cNvGraphicFramePr>
            <a:graphicFrameLocks noChangeAspect="1"/>
          </p:cNvGraphicFramePr>
          <p:nvPr/>
        </p:nvGraphicFramePr>
        <p:xfrm>
          <a:off x="6216650" y="4533900"/>
          <a:ext cx="1209675" cy="815975"/>
        </p:xfrm>
        <a:graphic>
          <a:graphicData uri="http://schemas.openxmlformats.org/presentationml/2006/ole">
            <mc:AlternateContent xmlns:mc="http://schemas.openxmlformats.org/markup-compatibility/2006">
              <mc:Choice xmlns:v="urn:schemas-microsoft-com:vml" Requires="v">
                <p:oleObj spid="_x0000_s117213" name="Equation" r:id="rId7" imgW="583947" imgH="393529" progId="Equation.3">
                  <p:embed/>
                </p:oleObj>
              </mc:Choice>
              <mc:Fallback>
                <p:oleObj name="Equation" r:id="rId7" imgW="583947"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6650" y="4533900"/>
                        <a:ext cx="12096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55735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ChangeArrowheads="1"/>
          </p:cNvSpPr>
          <p:nvPr/>
        </p:nvSpPr>
        <p:spPr bwMode="auto">
          <a:xfrm>
            <a:off x="-18612"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 name="Szövegdoboz 1"/>
          <p:cNvSpPr txBox="1"/>
          <p:nvPr/>
        </p:nvSpPr>
        <p:spPr>
          <a:xfrm>
            <a:off x="277818" y="205420"/>
            <a:ext cx="8551140" cy="523220"/>
          </a:xfrm>
          <a:prstGeom prst="rect">
            <a:avLst/>
          </a:prstGeom>
          <a:noFill/>
        </p:spPr>
        <p:txBody>
          <a:bodyPr wrap="square" rtlCol="0">
            <a:spAutoFit/>
          </a:bodyPr>
          <a:lstStyle/>
          <a:p>
            <a:pPr algn="ctr"/>
            <a:r>
              <a:rPr lang="en-US" sz="2800" dirty="0" smtClean="0">
                <a:solidFill>
                  <a:srgbClr val="0000FF"/>
                </a:solidFill>
              </a:rPr>
              <a:t>Plan of a THz-driven electron gun-accelerator system</a:t>
            </a:r>
          </a:p>
        </p:txBody>
      </p:sp>
      <p:pic>
        <p:nvPicPr>
          <p:cNvPr id="134146" name="Kép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411" y="1035990"/>
            <a:ext cx="8758433" cy="275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zövegdoboz 2"/>
          <p:cNvSpPr txBox="1"/>
          <p:nvPr/>
        </p:nvSpPr>
        <p:spPr>
          <a:xfrm>
            <a:off x="161411" y="6084657"/>
            <a:ext cx="5152560" cy="584775"/>
          </a:xfrm>
          <a:prstGeom prst="rect">
            <a:avLst/>
          </a:prstGeom>
          <a:noFill/>
        </p:spPr>
        <p:txBody>
          <a:bodyPr wrap="square" rtlCol="0">
            <a:spAutoFit/>
          </a:bodyPr>
          <a:lstStyle/>
          <a:p>
            <a:r>
              <a:rPr lang="en-US" sz="1600" dirty="0" err="1" smtClean="0">
                <a:solidFill>
                  <a:srgbClr val="FF0000"/>
                </a:solidFill>
              </a:rPr>
              <a:t>Tibai</a:t>
            </a:r>
            <a:r>
              <a:rPr lang="en-US" sz="1600" dirty="0" smtClean="0">
                <a:solidFill>
                  <a:srgbClr val="FF0000"/>
                </a:solidFill>
              </a:rPr>
              <a:t> et al: J. Phys B </a:t>
            </a:r>
            <a:r>
              <a:rPr lang="hu-HU" sz="1600" b="1" dirty="0" smtClean="0">
                <a:solidFill>
                  <a:srgbClr val="FF0000"/>
                </a:solidFill>
              </a:rPr>
              <a:t>51</a:t>
            </a:r>
            <a:r>
              <a:rPr lang="hu-HU" sz="1600" dirty="0">
                <a:solidFill>
                  <a:srgbClr val="FF0000"/>
                </a:solidFill>
              </a:rPr>
              <a:t>, 134004 (2018)</a:t>
            </a:r>
            <a:endParaRPr lang="en-US" sz="1600" dirty="0">
              <a:solidFill>
                <a:srgbClr val="FF0000"/>
              </a:solidFill>
            </a:endParaRPr>
          </a:p>
          <a:p>
            <a:r>
              <a:rPr lang="en-US" sz="1600" dirty="0" err="1" smtClean="0">
                <a:solidFill>
                  <a:srgbClr val="FF0000"/>
                </a:solidFill>
              </a:rPr>
              <a:t>Tibai</a:t>
            </a:r>
            <a:r>
              <a:rPr lang="en-US" sz="1600" dirty="0" smtClean="0">
                <a:solidFill>
                  <a:srgbClr val="FF0000"/>
                </a:solidFill>
              </a:rPr>
              <a:t> et al.: unpublished </a:t>
            </a:r>
            <a:endParaRPr lang="en-US" sz="1600" dirty="0">
              <a:solidFill>
                <a:srgbClr val="FF0000"/>
              </a:solidFill>
            </a:endParaRPr>
          </a:p>
        </p:txBody>
      </p:sp>
      <p:sp>
        <p:nvSpPr>
          <p:cNvPr id="8" name="Szövegdoboz 7"/>
          <p:cNvSpPr txBox="1"/>
          <p:nvPr/>
        </p:nvSpPr>
        <p:spPr>
          <a:xfrm>
            <a:off x="1151544" y="3969072"/>
            <a:ext cx="2790373" cy="369332"/>
          </a:xfrm>
          <a:prstGeom prst="rect">
            <a:avLst/>
          </a:prstGeom>
          <a:noFill/>
        </p:spPr>
        <p:txBody>
          <a:bodyPr wrap="square" rtlCol="0">
            <a:spAutoFit/>
          </a:bodyPr>
          <a:lstStyle/>
          <a:p>
            <a:r>
              <a:rPr lang="hu-HU" dirty="0" smtClean="0">
                <a:solidFill>
                  <a:srgbClr val="0000FF"/>
                </a:solidFill>
              </a:rPr>
              <a:t>2 x 4 x 0.5 </a:t>
            </a:r>
            <a:r>
              <a:rPr lang="hu-HU" dirty="0" err="1" smtClean="0">
                <a:solidFill>
                  <a:srgbClr val="0000FF"/>
                </a:solidFill>
              </a:rPr>
              <a:t>mJ</a:t>
            </a:r>
            <a:r>
              <a:rPr lang="hu-HU" dirty="0" smtClean="0">
                <a:solidFill>
                  <a:srgbClr val="0000FF"/>
                </a:solidFill>
              </a:rPr>
              <a:t> </a:t>
            </a:r>
            <a:r>
              <a:rPr lang="hu-HU" dirty="0" err="1" smtClean="0">
                <a:solidFill>
                  <a:srgbClr val="0000FF"/>
                </a:solidFill>
              </a:rPr>
              <a:t>THz</a:t>
            </a:r>
            <a:r>
              <a:rPr lang="hu-HU" dirty="0" smtClean="0">
                <a:solidFill>
                  <a:srgbClr val="0000FF"/>
                </a:solidFill>
              </a:rPr>
              <a:t> </a:t>
            </a:r>
            <a:r>
              <a:rPr lang="hu-HU" dirty="0" err="1" smtClean="0">
                <a:solidFill>
                  <a:srgbClr val="0000FF"/>
                </a:solidFill>
              </a:rPr>
              <a:t>pulses</a:t>
            </a:r>
            <a:r>
              <a:rPr lang="hu-HU" dirty="0" smtClean="0">
                <a:solidFill>
                  <a:srgbClr val="0000FF"/>
                </a:solidFill>
              </a:rPr>
              <a:t>  </a:t>
            </a:r>
            <a:endParaRPr lang="hu-HU" dirty="0">
              <a:solidFill>
                <a:srgbClr val="0000FF"/>
              </a:solidFill>
            </a:endParaRPr>
          </a:p>
        </p:txBody>
      </p:sp>
      <p:sp>
        <p:nvSpPr>
          <p:cNvPr id="9" name="Szövegdoboz 8"/>
          <p:cNvSpPr txBox="1"/>
          <p:nvPr/>
        </p:nvSpPr>
        <p:spPr>
          <a:xfrm>
            <a:off x="161411" y="5303005"/>
            <a:ext cx="4680625" cy="646331"/>
          </a:xfrm>
          <a:prstGeom prst="rect">
            <a:avLst/>
          </a:prstGeom>
          <a:noFill/>
        </p:spPr>
        <p:txBody>
          <a:bodyPr wrap="square" rtlCol="0">
            <a:spAutoFit/>
          </a:bodyPr>
          <a:lstStyle/>
          <a:p>
            <a:r>
              <a:rPr lang="en-US" dirty="0" smtClean="0">
                <a:solidFill>
                  <a:srgbClr val="C00000"/>
                </a:solidFill>
              </a:rPr>
              <a:t>Application possibility: time resolved electron diffraction</a:t>
            </a:r>
            <a:endParaRPr lang="en-US" dirty="0">
              <a:solidFill>
                <a:srgbClr val="C00000"/>
              </a:solidFill>
            </a:endParaRPr>
          </a:p>
        </p:txBody>
      </p:sp>
      <p:pic>
        <p:nvPicPr>
          <p:cNvPr id="11" name="Kép 10"/>
          <p:cNvPicPr>
            <a:picLocks noChangeAspect="1"/>
          </p:cNvPicPr>
          <p:nvPr/>
        </p:nvPicPr>
        <p:blipFill rotWithShape="1">
          <a:blip r:embed="rId4" cstate="print">
            <a:extLst>
              <a:ext uri="{28A0092B-C50C-407E-A947-70E740481C1C}">
                <a14:useLocalDpi xmlns:a14="http://schemas.microsoft.com/office/drawing/2010/main" val="0"/>
              </a:ext>
            </a:extLst>
          </a:blip>
          <a:srcRect l="5016" t="5382" r="12548" b="3083"/>
          <a:stretch/>
        </p:blipFill>
        <p:spPr bwMode="auto">
          <a:xfrm>
            <a:off x="5022060" y="3699036"/>
            <a:ext cx="3942505" cy="3059617"/>
          </a:xfrm>
          <a:prstGeom prst="rect">
            <a:avLst/>
          </a:prstGeom>
          <a:ln>
            <a:noFill/>
          </a:ln>
          <a:extLst>
            <a:ext uri="{53640926-AAD7-44D8-BBD7-CCE9431645EC}">
              <a14:shadowObscured xmlns:a14="http://schemas.microsoft.com/office/drawing/2010/main"/>
            </a:ext>
          </a:extLst>
        </p:spPr>
      </p:pic>
      <p:sp>
        <p:nvSpPr>
          <p:cNvPr id="4" name="Szövegdoboz 3"/>
          <p:cNvSpPr txBox="1"/>
          <p:nvPr/>
        </p:nvSpPr>
        <p:spPr>
          <a:xfrm>
            <a:off x="251423" y="4589872"/>
            <a:ext cx="4680625" cy="369332"/>
          </a:xfrm>
          <a:prstGeom prst="rect">
            <a:avLst/>
          </a:prstGeom>
          <a:noFill/>
        </p:spPr>
        <p:txBody>
          <a:bodyPr wrap="square" rtlCol="0">
            <a:spAutoFit/>
          </a:bodyPr>
          <a:lstStyle/>
          <a:p>
            <a:r>
              <a:rPr lang="hu-HU" dirty="0" smtClean="0">
                <a:solidFill>
                  <a:srgbClr val="008000"/>
                </a:solidFill>
              </a:rPr>
              <a:t>E = 340 </a:t>
            </a:r>
            <a:r>
              <a:rPr lang="hu-HU" dirty="0" err="1" smtClean="0">
                <a:solidFill>
                  <a:srgbClr val="008000"/>
                </a:solidFill>
              </a:rPr>
              <a:t>keV</a:t>
            </a:r>
            <a:r>
              <a:rPr lang="hu-HU" dirty="0" smtClean="0">
                <a:solidFill>
                  <a:srgbClr val="008000"/>
                </a:solidFill>
              </a:rPr>
              <a:t>, </a:t>
            </a:r>
            <a:r>
              <a:rPr lang="hu-HU" dirty="0" smtClean="0">
                <a:solidFill>
                  <a:srgbClr val="008000"/>
                </a:solidFill>
                <a:latin typeface="Symbol" panose="05050102010706020507" pitchFamily="18" charset="2"/>
              </a:rPr>
              <a:t>D</a:t>
            </a:r>
            <a:r>
              <a:rPr lang="hu-HU" dirty="0" smtClean="0">
                <a:solidFill>
                  <a:srgbClr val="008000"/>
                </a:solidFill>
              </a:rPr>
              <a:t>E/E = 3.2%, </a:t>
            </a:r>
            <a:r>
              <a:rPr lang="hu-HU" dirty="0" smtClean="0">
                <a:solidFill>
                  <a:srgbClr val="008000"/>
                </a:solidFill>
                <a:latin typeface="Symbol" panose="05050102010706020507" pitchFamily="18" charset="2"/>
              </a:rPr>
              <a:t>t</a:t>
            </a:r>
            <a:r>
              <a:rPr lang="hu-HU" baseline="-25000" dirty="0" smtClean="0">
                <a:solidFill>
                  <a:srgbClr val="008000"/>
                </a:solidFill>
              </a:rPr>
              <a:t>b</a:t>
            </a:r>
            <a:r>
              <a:rPr lang="hu-HU" dirty="0" smtClean="0">
                <a:solidFill>
                  <a:srgbClr val="008000"/>
                </a:solidFill>
              </a:rPr>
              <a:t> &lt; 90 </a:t>
            </a:r>
            <a:r>
              <a:rPr lang="hu-HU" dirty="0" err="1" smtClean="0">
                <a:solidFill>
                  <a:srgbClr val="008000"/>
                </a:solidFill>
              </a:rPr>
              <a:t>fs</a:t>
            </a:r>
            <a:r>
              <a:rPr lang="hu-HU" dirty="0" smtClean="0">
                <a:solidFill>
                  <a:srgbClr val="008000"/>
                </a:solidFill>
              </a:rPr>
              <a:t>, ø &lt; 40 </a:t>
            </a:r>
            <a:r>
              <a:rPr lang="hu-HU" dirty="0" smtClean="0">
                <a:solidFill>
                  <a:srgbClr val="008000"/>
                </a:solidFill>
                <a:latin typeface="Symbol" panose="05050102010706020507" pitchFamily="18" charset="2"/>
              </a:rPr>
              <a:t>m</a:t>
            </a:r>
            <a:r>
              <a:rPr lang="hu-HU" dirty="0" smtClean="0">
                <a:solidFill>
                  <a:srgbClr val="008000"/>
                </a:solidFill>
              </a:rPr>
              <a:t>m </a:t>
            </a:r>
            <a:endParaRPr lang="hu-HU" dirty="0">
              <a:solidFill>
                <a:srgbClr val="008000"/>
              </a:solidFill>
            </a:endParaRPr>
          </a:p>
        </p:txBody>
      </p:sp>
      <p:sp>
        <p:nvSpPr>
          <p:cNvPr id="10" name="Dia számának helye 2"/>
          <p:cNvSpPr txBox="1">
            <a:spLocks/>
          </p:cNvSpPr>
          <p:nvPr/>
        </p:nvSpPr>
        <p:spPr bwMode="auto">
          <a:xfrm>
            <a:off x="6838902" y="6524496"/>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29</a:t>
            </a:r>
          </a:p>
        </p:txBody>
      </p:sp>
    </p:spTree>
    <p:extLst>
      <p:ext uri="{BB962C8B-B14F-4D97-AF65-F5344CB8AC3E}">
        <p14:creationId xmlns:p14="http://schemas.microsoft.com/office/powerpoint/2010/main" val="141658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p:cNvSpPr txBox="1"/>
          <p:nvPr/>
        </p:nvSpPr>
        <p:spPr>
          <a:xfrm>
            <a:off x="63550" y="105522"/>
            <a:ext cx="9169125" cy="49244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c) </a:t>
            </a:r>
            <a:r>
              <a:rPr kumimoji="0" lang="hu-HU" sz="26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Calibri"/>
                <a:ea typeface="+mn-ea"/>
                <a:cs typeface="+mn-cs"/>
              </a:rPr>
              <a:t>Dielectric</a:t>
            </a: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 </a:t>
            </a:r>
            <a:r>
              <a:rPr kumimoji="0" lang="hu-HU" sz="26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Calibri"/>
                <a:ea typeface="+mn-ea"/>
                <a:cs typeface="+mn-cs"/>
              </a:rPr>
              <a:t>laser</a:t>
            </a: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 </a:t>
            </a:r>
            <a:r>
              <a:rPr kumimoji="0" lang="hu-HU" sz="26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Calibri"/>
                <a:ea typeface="+mn-ea"/>
                <a:cs typeface="+mn-cs"/>
              </a:rPr>
              <a:t>accelerator</a:t>
            </a: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 (DLA)</a:t>
            </a:r>
            <a:endParaRPr kumimoji="0" lang="en-GB" sz="2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endParaRPr>
          </a:p>
        </p:txBody>
      </p:sp>
      <p:pic>
        <p:nvPicPr>
          <p:cNvPr id="1026" name="Picture 2" descr="C:\Users\TZ\Google Drive\Előadás\Minta\pt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sp>
        <p:nvSpPr>
          <p:cNvPr id="3" name="Dia számának helye 2"/>
          <p:cNvSpPr>
            <a:spLocks noGrp="1"/>
          </p:cNvSpPr>
          <p:nvPr>
            <p:ph type="sldNum" sz="quarter" idx="12"/>
          </p:nvPr>
        </p:nvSpPr>
        <p:spPr>
          <a:xfrm>
            <a:off x="6902896"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smtClean="0">
                <a:ln>
                  <a:noFill/>
                </a:ln>
                <a:solidFill>
                  <a:prstClr val="black"/>
                </a:solidFill>
                <a:effectLst/>
                <a:uLnTx/>
                <a:uFillTx/>
                <a:latin typeface="Calibri"/>
                <a:ea typeface="+mn-ea"/>
                <a:cs typeface="+mn-cs"/>
              </a:rPr>
              <a:t>- </a:t>
            </a:r>
            <a:fld id="{6CF48FFF-2B3B-4AC5-BEE1-3B722CEDB7ED}" type="slidenum">
              <a:rPr kumimoji="0" lang="hu-HU" sz="2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r>
              <a:rPr kumimoji="0" lang="hu-HU" sz="20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hu-HU"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églalap 10"/>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15" name="Picture 3" descr="C:\Users\Almási Gábor\Desktop\KONFERENCIÁK\Drezda - Lanet - 2014\Képek\Plettner_elrendez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9" y="980728"/>
            <a:ext cx="5835226" cy="311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églalap 15"/>
          <p:cNvSpPr/>
          <p:nvPr/>
        </p:nvSpPr>
        <p:spPr>
          <a:xfrm>
            <a:off x="100451" y="4285491"/>
            <a:ext cx="7920880" cy="1938992"/>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altLang="hu-HU" sz="1800" b="0" i="0" u="none" strike="noStrike" kern="1200" cap="none" spc="0" normalizeH="0" baseline="0" noProof="0" dirty="0">
                <a:ln>
                  <a:noFill/>
                </a:ln>
                <a:solidFill>
                  <a:srgbClr val="FF0000"/>
                </a:solidFill>
                <a:effectLst/>
                <a:uLnTx/>
                <a:uFillTx/>
                <a:latin typeface="Calibri"/>
                <a:ea typeface="+mn-ea"/>
                <a:cs typeface="+mn-cs"/>
              </a:rPr>
              <a:t>T. Plettner et al., </a:t>
            </a:r>
            <a:r>
              <a:rPr kumimoji="0" lang="da-DK" altLang="hu-HU" sz="1800" b="0" i="1" u="none" strike="noStrike" kern="1200" cap="none" spc="0" normalizeH="0" baseline="0" noProof="0" dirty="0">
                <a:ln>
                  <a:noFill/>
                </a:ln>
                <a:solidFill>
                  <a:srgbClr val="FF0000"/>
                </a:solidFill>
                <a:effectLst/>
                <a:uLnTx/>
                <a:uFillTx/>
                <a:latin typeface="Calibri"/>
                <a:ea typeface="+mn-ea"/>
                <a:cs typeface="+mn-cs"/>
              </a:rPr>
              <a:t>Phys. Rev. ST-AB</a:t>
            </a:r>
            <a:r>
              <a:rPr kumimoji="0" lang="da-DK" altLang="hu-HU" sz="1800" b="0" i="0" u="none" strike="noStrike" kern="1200" cap="none" spc="0" normalizeH="0" baseline="0" noProof="0" dirty="0">
                <a:ln>
                  <a:noFill/>
                </a:ln>
                <a:solidFill>
                  <a:srgbClr val="FF0000"/>
                </a:solidFill>
                <a:effectLst/>
                <a:uLnTx/>
                <a:uFillTx/>
                <a:latin typeface="Calibri"/>
                <a:ea typeface="+mn-ea"/>
                <a:cs typeface="+mn-cs"/>
              </a:rPr>
              <a:t>,</a:t>
            </a:r>
            <a:r>
              <a:rPr kumimoji="0" lang="it-IT" altLang="hu-HU" sz="1800" b="0" i="0" u="none" strike="noStrike" kern="1200" cap="none" spc="0" normalizeH="0" baseline="0" noProof="0" dirty="0">
                <a:ln>
                  <a:noFill/>
                </a:ln>
                <a:solidFill>
                  <a:srgbClr val="FF0000"/>
                </a:solidFill>
                <a:effectLst/>
                <a:uLnTx/>
                <a:uFillTx/>
                <a:latin typeface="Calibri"/>
                <a:ea typeface="+mn-ea"/>
                <a:cs typeface="+mn-cs"/>
              </a:rPr>
              <a:t> </a:t>
            </a:r>
            <a:r>
              <a:rPr kumimoji="0" lang="it-IT" altLang="hu-HU" sz="1800" b="1" i="0" u="none" strike="noStrike" kern="1200" cap="none" spc="0" normalizeH="0" baseline="0" noProof="0" dirty="0">
                <a:ln>
                  <a:noFill/>
                </a:ln>
                <a:solidFill>
                  <a:srgbClr val="FF0000"/>
                </a:solidFill>
                <a:effectLst/>
                <a:uLnTx/>
                <a:uFillTx/>
                <a:latin typeface="Calibri"/>
                <a:ea typeface="+mn-ea"/>
                <a:cs typeface="+mn-cs"/>
              </a:rPr>
              <a:t>9</a:t>
            </a:r>
            <a:r>
              <a:rPr kumimoji="0" lang="it-IT" altLang="hu-HU" sz="1800" b="0" i="0" u="none" strike="noStrike" kern="1200" cap="none" spc="0" normalizeH="0" baseline="0" noProof="0" dirty="0">
                <a:ln>
                  <a:noFill/>
                </a:ln>
                <a:solidFill>
                  <a:srgbClr val="FF0000"/>
                </a:solidFill>
                <a:effectLst/>
                <a:uLnTx/>
                <a:uFillTx/>
                <a:latin typeface="Calibri"/>
                <a:ea typeface="+mn-ea"/>
                <a:cs typeface="+mn-cs"/>
              </a:rPr>
              <a:t>, 111301 (2006</a:t>
            </a:r>
            <a:r>
              <a:rPr kumimoji="0" lang="it-IT" altLang="hu-HU" sz="1800" b="0" i="0" u="none" strike="noStrike" kern="1200" cap="none" spc="0" normalizeH="0" baseline="0" noProof="0" dirty="0" smtClean="0">
                <a:ln>
                  <a:noFill/>
                </a:ln>
                <a:solidFill>
                  <a:srgbClr val="FF0000"/>
                </a:solidFill>
                <a:effectLst/>
                <a:uLnTx/>
                <a:uFillTx/>
                <a:latin typeface="Calibri"/>
                <a:ea typeface="+mn-ea"/>
                <a:cs typeface="+mn-cs"/>
              </a:rPr>
              <a:t>)</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hu-HU" sz="1800" b="0" i="0" u="none" strike="noStrike" kern="1200" cap="none" spc="0" normalizeH="0" baseline="0" noProof="0" dirty="0" smtClean="0">
                <a:ln>
                  <a:noFill/>
                </a:ln>
                <a:solidFill>
                  <a:srgbClr val="FF0000"/>
                </a:solidFill>
                <a:effectLst/>
                <a:uLnTx/>
                <a:uFillTx/>
                <a:latin typeface="Calibri"/>
                <a:ea typeface="+mn-ea"/>
                <a:cs typeface="+mn-cs"/>
              </a:rPr>
              <a:t>A</a:t>
            </a:r>
            <a:r>
              <a:rPr kumimoji="0" lang="en-US" altLang="hu-HU" sz="1800" b="0" i="0" u="none" strike="noStrike" kern="1200" cap="none" spc="0" normalizeH="0" baseline="0" noProof="0" dirty="0">
                <a:ln>
                  <a:noFill/>
                </a:ln>
                <a:solidFill>
                  <a:srgbClr val="FF0000"/>
                </a:solidFill>
                <a:effectLst/>
                <a:uLnTx/>
                <a:uFillTx/>
                <a:latin typeface="Calibri"/>
                <a:ea typeface="+mn-ea"/>
                <a:cs typeface="+mn-cs"/>
              </a:rPr>
              <a:t>. </a:t>
            </a:r>
            <a:r>
              <a:rPr kumimoji="0" lang="en-US" altLang="hu-HU" sz="1800" b="0" i="0" u="none" strike="noStrike" kern="1200" cap="none" spc="0" normalizeH="0" baseline="0" noProof="0" dirty="0" err="1" smtClean="0">
                <a:ln>
                  <a:noFill/>
                </a:ln>
                <a:solidFill>
                  <a:srgbClr val="FF0000"/>
                </a:solidFill>
                <a:effectLst/>
                <a:uLnTx/>
                <a:uFillTx/>
                <a:latin typeface="Calibri"/>
                <a:ea typeface="+mn-ea"/>
                <a:cs typeface="+mn-cs"/>
              </a:rPr>
              <a:t>Aimidula</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en-US" altLang="hu-HU" sz="1800" b="0" i="0" u="none" strike="noStrike" kern="1200" cap="none" spc="0" normalizeH="0" baseline="0" noProof="0" dirty="0">
                <a:ln>
                  <a:noFill/>
                </a:ln>
                <a:solidFill>
                  <a:srgbClr val="FF0000"/>
                </a:solidFill>
                <a:effectLst/>
                <a:uLnTx/>
                <a:uFillTx/>
                <a:latin typeface="Calibri"/>
                <a:ea typeface="+mn-ea"/>
                <a:cs typeface="+mn-cs"/>
              </a:rPr>
              <a:t> </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Y</a:t>
            </a:r>
            <a:r>
              <a:rPr kumimoji="0" lang="en-US" altLang="hu-HU" sz="1800" b="0" i="0" u="none" strike="noStrike" kern="1200" cap="none" spc="0" normalizeH="0" baseline="0" noProof="0" dirty="0" smtClean="0">
                <a:ln>
                  <a:noFill/>
                </a:ln>
                <a:solidFill>
                  <a:srgbClr val="FF0000"/>
                </a:solidFill>
                <a:effectLst/>
                <a:uLnTx/>
                <a:uFillTx/>
                <a:latin typeface="Calibri"/>
                <a:ea typeface="+mn-ea"/>
                <a:cs typeface="+mn-cs"/>
              </a:rPr>
              <a:t>.</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en-US" altLang="hu-HU" sz="1800" b="0" i="0" u="none" strike="noStrike" kern="1200" cap="none" spc="0" normalizeH="0" baseline="0" noProof="0" dirty="0" smtClean="0">
                <a:ln>
                  <a:noFill/>
                </a:ln>
                <a:solidFill>
                  <a:srgbClr val="FF0000"/>
                </a:solidFill>
                <a:effectLst/>
                <a:uLnTx/>
                <a:uFillTx/>
                <a:latin typeface="Calibri"/>
                <a:ea typeface="+mn-ea"/>
                <a:cs typeface="+mn-cs"/>
              </a:rPr>
              <a:t>Matsumura,</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en-US" altLang="hu-HU" sz="1800" b="0" i="1" u="none" strike="noStrike" kern="1200" cap="none" spc="0" normalizeH="0" baseline="0" noProof="0" dirty="0" err="1" smtClean="0">
                <a:ln>
                  <a:noFill/>
                </a:ln>
                <a:solidFill>
                  <a:srgbClr val="FF0000"/>
                </a:solidFill>
                <a:effectLst/>
                <a:uLnTx/>
                <a:uFillTx/>
                <a:latin typeface="Calibri"/>
                <a:ea typeface="+mn-ea"/>
                <a:cs typeface="+mn-cs"/>
              </a:rPr>
              <a:t>Nucl</a:t>
            </a:r>
            <a:r>
              <a:rPr kumimoji="0" lang="en-US" altLang="hu-HU" sz="1800" b="0" i="1" u="none" strike="noStrike" kern="1200" cap="none" spc="0" normalizeH="0" baseline="0" noProof="0" dirty="0">
                <a:ln>
                  <a:noFill/>
                </a:ln>
                <a:solidFill>
                  <a:srgbClr val="FF0000"/>
                </a:solidFill>
                <a:effectLst/>
                <a:uLnTx/>
                <a:uFillTx/>
                <a:latin typeface="Calibri"/>
                <a:ea typeface="+mn-ea"/>
                <a:cs typeface="+mn-cs"/>
              </a:rPr>
              <a:t>. Instr. And</a:t>
            </a:r>
            <a:r>
              <a:rPr kumimoji="0" lang="hu-HU" altLang="hu-HU" sz="1800" b="0" i="1" u="none" strike="noStrike" kern="1200" cap="none" spc="0" normalizeH="0" baseline="0" noProof="0" dirty="0">
                <a:ln>
                  <a:noFill/>
                </a:ln>
                <a:solidFill>
                  <a:srgbClr val="FF0000"/>
                </a:solidFill>
                <a:effectLst/>
                <a:uLnTx/>
                <a:uFillTx/>
                <a:latin typeface="Calibri"/>
                <a:ea typeface="+mn-ea"/>
                <a:cs typeface="+mn-cs"/>
              </a:rPr>
              <a:t> </a:t>
            </a:r>
            <a:r>
              <a:rPr kumimoji="0" lang="en-US" altLang="hu-HU" sz="1800" b="0" i="1" u="none" strike="noStrike" kern="1200" cap="none" spc="0" normalizeH="0" baseline="0" noProof="0" dirty="0">
                <a:ln>
                  <a:noFill/>
                </a:ln>
                <a:solidFill>
                  <a:srgbClr val="FF0000"/>
                </a:solidFill>
                <a:effectLst/>
                <a:uLnTx/>
                <a:uFillTx/>
                <a:latin typeface="Calibri"/>
                <a:ea typeface="+mn-ea"/>
                <a:cs typeface="+mn-cs"/>
              </a:rPr>
              <a:t>Meth.</a:t>
            </a:r>
            <a:r>
              <a:rPr kumimoji="0" lang="hu-HU" altLang="hu-HU" sz="1800" b="0" i="1" u="none" strike="noStrike" kern="1200" cap="none" spc="0" normalizeH="0" baseline="0" noProof="0" dirty="0">
                <a:ln>
                  <a:noFill/>
                </a:ln>
                <a:solidFill>
                  <a:srgbClr val="FF0000"/>
                </a:solidFill>
                <a:effectLst/>
                <a:uLnTx/>
                <a:uFillTx/>
                <a:latin typeface="Calibri"/>
                <a:ea typeface="+mn-ea"/>
                <a:cs typeface="+mn-cs"/>
              </a:rPr>
              <a:t> </a:t>
            </a:r>
            <a:r>
              <a:rPr kumimoji="0" lang="da-DK" altLang="hu-HU" sz="1800" b="0" i="1" u="none" strike="noStrike" kern="1200" cap="none" spc="0" normalizeH="0" baseline="0" noProof="0" dirty="0" smtClean="0">
                <a:ln>
                  <a:noFill/>
                </a:ln>
                <a:solidFill>
                  <a:srgbClr val="FF0000"/>
                </a:solidFill>
                <a:effectLst/>
                <a:uLnTx/>
                <a:uFillTx/>
                <a:latin typeface="Calibri"/>
                <a:ea typeface="+mn-ea"/>
                <a:cs typeface="+mn-cs"/>
              </a:rPr>
              <a:t>A</a:t>
            </a:r>
            <a:r>
              <a:rPr kumimoji="0" lang="da-DK" altLang="hu-HU" sz="1800" b="0" i="0" u="none" strike="noStrike" kern="1200" cap="none" spc="0" normalizeH="0" baseline="0" noProof="0" dirty="0" smtClean="0">
                <a:ln>
                  <a:noFill/>
                </a:ln>
                <a:solidFill>
                  <a:srgbClr val="FF0000"/>
                </a:solidFill>
                <a:effectLst/>
                <a:uLnTx/>
                <a:uFillTx/>
                <a:latin typeface="Calibri"/>
                <a:ea typeface="+mn-ea"/>
                <a:cs typeface="+mn-cs"/>
              </a:rPr>
              <a:t>,</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hu-HU" altLang="hu-HU" sz="1800" b="1" i="0" u="none" strike="noStrike" kern="1200" cap="none" spc="0" normalizeH="0" baseline="0" noProof="0" dirty="0" smtClean="0">
                <a:ln>
                  <a:noFill/>
                </a:ln>
                <a:solidFill>
                  <a:srgbClr val="FF0000"/>
                </a:solidFill>
                <a:effectLst/>
                <a:uLnTx/>
                <a:uFillTx/>
                <a:latin typeface="Calibri"/>
                <a:ea typeface="+mn-ea"/>
                <a:cs typeface="+mn-cs"/>
              </a:rPr>
              <a:t>740</a:t>
            </a:r>
            <a:r>
              <a:rPr kumimoji="0" lang="da-DK" altLang="hu-HU"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108-113 (</a:t>
            </a:r>
            <a:r>
              <a:rPr kumimoji="0" lang="da-DK" altLang="hu-HU" sz="1800" b="0" i="0" u="none" strike="noStrike" kern="1200" cap="none" spc="0" normalizeH="0" baseline="0" noProof="0" dirty="0" smtClean="0">
                <a:ln>
                  <a:noFill/>
                </a:ln>
                <a:solidFill>
                  <a:srgbClr val="FF0000"/>
                </a:solidFill>
                <a:effectLst/>
                <a:uLnTx/>
                <a:uFillTx/>
                <a:latin typeface="Calibri"/>
                <a:ea typeface="+mn-ea"/>
                <a:cs typeface="+mn-cs"/>
              </a:rPr>
              <a:t>2014)</a:t>
            </a:r>
            <a:endPar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srgbClr val="FF0000"/>
                </a:solidFill>
                <a:effectLst/>
                <a:uLnTx/>
                <a:uFillTx/>
                <a:latin typeface="Calibri"/>
                <a:ea typeface="+mn-ea"/>
                <a:cs typeface="+mn-cs"/>
              </a:rPr>
              <a:t>Y. </a:t>
            </a:r>
            <a:r>
              <a:rPr kumimoji="0" lang="hu-HU" sz="1800" b="0" i="0" u="none" strike="noStrike" kern="1200" cap="none" spc="0" normalizeH="0" baseline="0" noProof="0" dirty="0" err="1">
                <a:ln>
                  <a:noFill/>
                </a:ln>
                <a:solidFill>
                  <a:srgbClr val="FF0000"/>
                </a:solidFill>
                <a:effectLst/>
                <a:uLnTx/>
                <a:uFillTx/>
                <a:latin typeface="Calibri"/>
                <a:ea typeface="+mn-ea"/>
                <a:cs typeface="+mn-cs"/>
              </a:rPr>
              <a:t>Wei</a:t>
            </a:r>
            <a:r>
              <a:rPr kumimoji="0" lang="hu-HU" sz="1800" b="0" i="0" u="none" strike="noStrike" kern="1200" cap="none" spc="0" normalizeH="0" baseline="0" noProof="0" dirty="0">
                <a:ln>
                  <a:noFill/>
                </a:ln>
                <a:solidFill>
                  <a:srgbClr val="FF0000"/>
                </a:solidFill>
                <a:effectLst/>
                <a:uLnTx/>
                <a:uFillTx/>
                <a:latin typeface="Calibri"/>
                <a:ea typeface="+mn-ea"/>
                <a:cs typeface="+mn-cs"/>
              </a:rPr>
              <a:t> … C.P. </a:t>
            </a:r>
            <a:r>
              <a:rPr kumimoji="0" lang="hu-HU" sz="1800" b="0" i="0" u="none" strike="noStrike" kern="1200" cap="none" spc="0" normalizeH="0" baseline="0" noProof="0" dirty="0" err="1">
                <a:ln>
                  <a:noFill/>
                </a:ln>
                <a:solidFill>
                  <a:srgbClr val="FF0000"/>
                </a:solidFill>
                <a:effectLst/>
                <a:uLnTx/>
                <a:uFillTx/>
                <a:latin typeface="Calibri"/>
                <a:ea typeface="+mn-ea"/>
                <a:cs typeface="+mn-cs"/>
              </a:rPr>
              <a:t>Welsch</a:t>
            </a:r>
            <a:r>
              <a:rPr kumimoji="0" lang="hu-HU" sz="1800" b="0" i="0" u="none" strike="noStrike" kern="1200" cap="none" spc="0" normalizeH="0" baseline="0" noProof="0" dirty="0">
                <a:ln>
                  <a:noFill/>
                </a:ln>
                <a:solidFill>
                  <a:srgbClr val="FF0000"/>
                </a:solidFill>
                <a:effectLst/>
                <a:uLnTx/>
                <a:uFillTx/>
                <a:latin typeface="Calibri"/>
                <a:ea typeface="+mn-ea"/>
                <a:cs typeface="+mn-cs"/>
              </a:rPr>
              <a:t>, </a:t>
            </a:r>
            <a:r>
              <a:rPr kumimoji="0" lang="hu-HU"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hu-HU" sz="1800" b="0" i="0" u="none" strike="noStrike" kern="1200" cap="none" spc="0" normalizeH="0" baseline="0" noProof="0" dirty="0" err="1" smtClean="0">
                <a:ln>
                  <a:noFill/>
                </a:ln>
                <a:solidFill>
                  <a:srgbClr val="FF0000"/>
                </a:solidFill>
                <a:effectLst/>
                <a:uLnTx/>
                <a:uFillTx/>
                <a:latin typeface="Calibri"/>
                <a:ea typeface="+mn-ea"/>
                <a:cs typeface="+mn-cs"/>
              </a:rPr>
              <a:t>Appl</a:t>
            </a:r>
            <a:r>
              <a:rPr kumimoji="0" lang="hu-HU"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hu-HU" sz="1800" b="0" i="0" u="none" strike="noStrike" kern="1200" cap="none" spc="0" normalizeH="0" baseline="0" noProof="0" dirty="0" err="1" smtClean="0">
                <a:ln>
                  <a:noFill/>
                </a:ln>
                <a:solidFill>
                  <a:srgbClr val="FF0000"/>
                </a:solidFill>
                <a:effectLst/>
                <a:uLnTx/>
                <a:uFillTx/>
                <a:latin typeface="Calibri"/>
                <a:ea typeface="+mn-ea"/>
                <a:cs typeface="+mn-cs"/>
              </a:rPr>
              <a:t>Optics</a:t>
            </a:r>
            <a:r>
              <a:rPr kumimoji="0" lang="hu-HU" sz="1800" b="0" i="0" u="none" strike="noStrike" kern="1200" cap="none" spc="0" normalizeH="0" baseline="0" noProof="0" dirty="0" smtClean="0">
                <a:ln>
                  <a:noFill/>
                </a:ln>
                <a:solidFill>
                  <a:srgbClr val="FF0000"/>
                </a:solidFill>
                <a:effectLst/>
                <a:uLnTx/>
                <a:uFillTx/>
                <a:latin typeface="Calibri"/>
                <a:ea typeface="+mn-ea"/>
                <a:cs typeface="+mn-cs"/>
              </a:rPr>
              <a:t>, 56, 29 (2017)</a:t>
            </a:r>
            <a:r>
              <a:rPr kumimoji="0" lang="da-DK" altLang="hu-HU" sz="1800" b="0" i="0" u="none" strike="noStrike" kern="1200" cap="none" spc="0" normalizeH="0" baseline="0" noProof="0" dirty="0" smtClean="0">
                <a:ln>
                  <a:noFill/>
                </a:ln>
                <a:solidFill>
                  <a:srgbClr val="FF0000"/>
                </a:solidFill>
                <a:effectLst/>
                <a:uLnTx/>
                <a:uFillTx/>
                <a:latin typeface="Calibri"/>
                <a:ea typeface="+mn-ea"/>
                <a:cs typeface="+mn-cs"/>
              </a:rPr>
              <a:t> </a:t>
            </a:r>
            <a:endPar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200" b="0"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0" i="0" u="none" strike="noStrike" kern="1200" cap="none" spc="0" normalizeH="0" baseline="0" noProof="0" dirty="0" err="1" smtClean="0">
                <a:ln>
                  <a:noFill/>
                </a:ln>
                <a:solidFill>
                  <a:srgbClr val="FF0000"/>
                </a:solidFill>
                <a:effectLst/>
                <a:uLnTx/>
                <a:uFillTx/>
                <a:latin typeface="Calibri"/>
                <a:ea typeface="+mn-ea"/>
                <a:cs typeface="+mn-cs"/>
              </a:rPr>
              <a:t>THz-based</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 DLA: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Z. Tibai … </a:t>
            </a:r>
            <a:r>
              <a:rPr kumimoji="0" lang="hu-HU" altLang="hu-HU" sz="1800" b="0" i="0" u="none" strike="noStrike" kern="1200" cap="none" spc="0" normalizeH="0" baseline="0" noProof="0" dirty="0" err="1" smtClean="0">
                <a:ln>
                  <a:noFill/>
                </a:ln>
                <a:solidFill>
                  <a:srgbClr val="FF0000"/>
                </a:solidFill>
                <a:effectLst/>
                <a:uLnTx/>
                <a:uFillTx/>
                <a:latin typeface="Calibri"/>
                <a:ea typeface="+mn-ea"/>
                <a:cs typeface="+mn-cs"/>
              </a:rPr>
              <a:t>Hebling</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 La3net, </a:t>
            </a:r>
            <a:r>
              <a:rPr kumimoji="0" lang="hu-HU" altLang="hu-HU" sz="1800" b="0" i="0" u="none" strike="noStrike" kern="1200" cap="none" spc="0" normalizeH="0" baseline="0" noProof="0" dirty="0" err="1" smtClean="0">
                <a:ln>
                  <a:noFill/>
                </a:ln>
                <a:solidFill>
                  <a:srgbClr val="FF0000"/>
                </a:solidFill>
                <a:effectLst/>
                <a:uLnTx/>
                <a:uFillTx/>
                <a:latin typeface="Calibri"/>
                <a:ea typeface="+mn-ea"/>
                <a:cs typeface="+mn-cs"/>
              </a:rPr>
              <a:t>Dresden</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hu-HU" altLang="hu-HU" sz="1800" b="0" i="0" u="none" strike="noStrike" kern="1200" cap="none" spc="0" normalizeH="0" baseline="0" noProof="0" dirty="0" err="1" smtClean="0">
                <a:ln>
                  <a:noFill/>
                </a:ln>
                <a:solidFill>
                  <a:srgbClr val="FF0000"/>
                </a:solidFill>
                <a:effectLst/>
                <a:uLnTx/>
                <a:uFillTx/>
                <a:latin typeface="Calibri"/>
                <a:ea typeface="+mn-ea"/>
                <a:cs typeface="+mn-cs"/>
              </a:rPr>
              <a:t>presentation</a:t>
            </a:r>
            <a:endPar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Y. </a:t>
            </a:r>
            <a:r>
              <a:rPr kumimoji="0" lang="hu-HU" altLang="hu-HU" sz="1800" b="0" i="0" u="none" strike="noStrike" kern="1200" cap="none" spc="0" normalizeH="0" baseline="0" noProof="0" dirty="0" err="1" smtClean="0">
                <a:ln>
                  <a:noFill/>
                </a:ln>
                <a:solidFill>
                  <a:srgbClr val="FF0000"/>
                </a:solidFill>
                <a:effectLst/>
                <a:uLnTx/>
                <a:uFillTx/>
                <a:latin typeface="Calibri"/>
                <a:ea typeface="+mn-ea"/>
                <a:cs typeface="+mn-cs"/>
              </a:rPr>
              <a:t>Wei</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 … C. P. </a:t>
            </a:r>
            <a:r>
              <a:rPr kumimoji="0" lang="hu-HU" altLang="hu-HU" sz="1800" b="0" i="0" u="none" strike="noStrike" kern="1200" cap="none" spc="0" normalizeH="0" baseline="0" noProof="0" dirty="0" err="1" smtClean="0">
                <a:ln>
                  <a:noFill/>
                </a:ln>
                <a:solidFill>
                  <a:srgbClr val="FF0000"/>
                </a:solidFill>
                <a:effectLst/>
                <a:uLnTx/>
                <a:uFillTx/>
                <a:latin typeface="Calibri"/>
                <a:ea typeface="+mn-ea"/>
                <a:cs typeface="+mn-cs"/>
              </a:rPr>
              <a:t>Welsch</a:t>
            </a:r>
            <a:r>
              <a:rPr kumimoji="0" lang="en-US" altLang="hu-HU" sz="1800" b="0" i="0" u="none" strike="noStrike" kern="1200" cap="none" spc="0" normalizeH="0" baseline="0" noProof="0" dirty="0" smtClean="0">
                <a:ln>
                  <a:noFill/>
                </a:ln>
                <a:solidFill>
                  <a:srgbClr val="FF0000"/>
                </a:solidFill>
                <a:effectLst/>
                <a:uLnTx/>
                <a:uFillTx/>
                <a:latin typeface="Calibri"/>
                <a:ea typeface="+mn-ea"/>
                <a:cs typeface="+mn-cs"/>
              </a:rPr>
              <a:t>,</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en-US" altLang="hu-HU" sz="1800" b="0" i="1" u="none" strike="noStrike" kern="1200" cap="none" spc="0" normalizeH="0" baseline="0" noProof="0" dirty="0" err="1">
                <a:ln>
                  <a:noFill/>
                </a:ln>
                <a:solidFill>
                  <a:srgbClr val="FF0000"/>
                </a:solidFill>
                <a:effectLst/>
                <a:uLnTx/>
                <a:uFillTx/>
                <a:latin typeface="Calibri"/>
                <a:ea typeface="+mn-ea"/>
                <a:cs typeface="+mn-cs"/>
              </a:rPr>
              <a:t>Nucl</a:t>
            </a:r>
            <a:r>
              <a:rPr kumimoji="0" lang="en-US" altLang="hu-HU" sz="1800" b="0" i="1" u="none" strike="noStrike" kern="1200" cap="none" spc="0" normalizeH="0" baseline="0" noProof="0" dirty="0">
                <a:ln>
                  <a:noFill/>
                </a:ln>
                <a:solidFill>
                  <a:srgbClr val="FF0000"/>
                </a:solidFill>
                <a:effectLst/>
                <a:uLnTx/>
                <a:uFillTx/>
                <a:latin typeface="Calibri"/>
                <a:ea typeface="+mn-ea"/>
                <a:cs typeface="+mn-cs"/>
              </a:rPr>
              <a:t>. Instr. And</a:t>
            </a:r>
            <a:r>
              <a:rPr kumimoji="0" lang="hu-HU" altLang="hu-HU" sz="1800" b="0" i="1" u="none" strike="noStrike" kern="1200" cap="none" spc="0" normalizeH="0" baseline="0" noProof="0" dirty="0">
                <a:ln>
                  <a:noFill/>
                </a:ln>
                <a:solidFill>
                  <a:srgbClr val="FF0000"/>
                </a:solidFill>
                <a:effectLst/>
                <a:uLnTx/>
                <a:uFillTx/>
                <a:latin typeface="Calibri"/>
                <a:ea typeface="+mn-ea"/>
                <a:cs typeface="+mn-cs"/>
              </a:rPr>
              <a:t> </a:t>
            </a:r>
            <a:r>
              <a:rPr kumimoji="0" lang="en-US" altLang="hu-HU" sz="1800" b="0" i="1" u="none" strike="noStrike" kern="1200" cap="none" spc="0" normalizeH="0" baseline="0" noProof="0" dirty="0">
                <a:ln>
                  <a:noFill/>
                </a:ln>
                <a:solidFill>
                  <a:srgbClr val="FF0000"/>
                </a:solidFill>
                <a:effectLst/>
                <a:uLnTx/>
                <a:uFillTx/>
                <a:latin typeface="Calibri"/>
                <a:ea typeface="+mn-ea"/>
                <a:cs typeface="+mn-cs"/>
              </a:rPr>
              <a:t>Meth.</a:t>
            </a:r>
            <a:r>
              <a:rPr kumimoji="0" lang="hu-HU" altLang="hu-HU" sz="1800" b="0" i="1" u="none" strike="noStrike" kern="1200" cap="none" spc="0" normalizeH="0" baseline="0" noProof="0" dirty="0">
                <a:ln>
                  <a:noFill/>
                </a:ln>
                <a:solidFill>
                  <a:srgbClr val="FF0000"/>
                </a:solidFill>
                <a:effectLst/>
                <a:uLnTx/>
                <a:uFillTx/>
                <a:latin typeface="Calibri"/>
                <a:ea typeface="+mn-ea"/>
                <a:cs typeface="+mn-cs"/>
              </a:rPr>
              <a:t> </a:t>
            </a:r>
            <a:r>
              <a:rPr kumimoji="0" lang="da-DK" altLang="hu-HU" sz="1800" b="0" i="1" u="none" strike="noStrike" kern="1200" cap="none" spc="0" normalizeH="0" baseline="0" noProof="0" dirty="0">
                <a:ln>
                  <a:noFill/>
                </a:ln>
                <a:solidFill>
                  <a:srgbClr val="FF0000"/>
                </a:solidFill>
                <a:effectLst/>
                <a:uLnTx/>
                <a:uFillTx/>
                <a:latin typeface="Calibri"/>
                <a:ea typeface="+mn-ea"/>
                <a:cs typeface="+mn-cs"/>
              </a:rPr>
              <a:t>A</a:t>
            </a:r>
            <a:r>
              <a:rPr kumimoji="0" lang="da-DK" altLang="hu-HU" sz="1800" b="0" i="0" u="none" strike="noStrike" kern="1200" cap="none" spc="0" normalizeH="0" baseline="0" noProof="0" dirty="0">
                <a:ln>
                  <a:noFill/>
                </a:ln>
                <a:solidFill>
                  <a:srgbClr val="FF0000"/>
                </a:solidFill>
                <a:effectLst/>
                <a:uLnTx/>
                <a:uFillTx/>
                <a:latin typeface="Calibri"/>
                <a:ea typeface="+mn-ea"/>
                <a:cs typeface="+mn-cs"/>
              </a:rPr>
              <a:t>,</a:t>
            </a:r>
            <a:r>
              <a:rPr kumimoji="0" lang="hu-HU" altLang="hu-HU" sz="1800" b="0" i="0" u="none" strike="noStrike" kern="1200" cap="none" spc="0" normalizeH="0" baseline="0" noProof="0" dirty="0">
                <a:ln>
                  <a:noFill/>
                </a:ln>
                <a:solidFill>
                  <a:srgbClr val="FF0000"/>
                </a:solidFill>
                <a:effectLst/>
                <a:uLnTx/>
                <a:uFillTx/>
                <a:latin typeface="Calibri"/>
                <a:ea typeface="+mn-ea"/>
                <a:cs typeface="+mn-cs"/>
              </a:rPr>
              <a:t> </a:t>
            </a:r>
            <a:r>
              <a:rPr kumimoji="0" lang="hu-HU" altLang="hu-HU" sz="1800" b="1" i="0" u="none" strike="noStrike" kern="1200" cap="none" spc="0" normalizeH="0" baseline="0" noProof="0" dirty="0" smtClean="0">
                <a:ln>
                  <a:noFill/>
                </a:ln>
                <a:solidFill>
                  <a:srgbClr val="FF0000"/>
                </a:solidFill>
                <a:effectLst/>
                <a:uLnTx/>
                <a:uFillTx/>
                <a:latin typeface="Calibri"/>
                <a:ea typeface="+mn-ea"/>
                <a:cs typeface="+mn-cs"/>
              </a:rPr>
              <a:t>877</a:t>
            </a:r>
            <a:r>
              <a:rPr kumimoji="0" lang="da-DK" altLang="hu-HU"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173-177 (</a:t>
            </a:r>
            <a:r>
              <a:rPr kumimoji="0" lang="da-DK" altLang="hu-HU" sz="1800" b="0" i="0" u="none" strike="noStrike" kern="1200" cap="none" spc="0" normalizeH="0" baseline="0" noProof="0" dirty="0" smtClean="0">
                <a:ln>
                  <a:noFill/>
                </a:ln>
                <a:solidFill>
                  <a:srgbClr val="FF0000"/>
                </a:solidFill>
                <a:effectLst/>
                <a:uLnTx/>
                <a:uFillTx/>
                <a:latin typeface="Calibri"/>
                <a:ea typeface="+mn-ea"/>
                <a:cs typeface="+mn-cs"/>
              </a:rPr>
              <a:t>201</a:t>
            </a:r>
            <a:r>
              <a:rPr kumimoji="0" lang="hu-HU" altLang="hu-HU" sz="1800" b="0" i="0" u="none" strike="noStrike" kern="1200" cap="none" spc="0" normalizeH="0" baseline="0" noProof="0" dirty="0" smtClean="0">
                <a:ln>
                  <a:noFill/>
                </a:ln>
                <a:solidFill>
                  <a:srgbClr val="FF0000"/>
                </a:solidFill>
                <a:effectLst/>
                <a:uLnTx/>
                <a:uFillTx/>
                <a:latin typeface="Calibri"/>
                <a:ea typeface="+mn-ea"/>
                <a:cs typeface="+mn-cs"/>
              </a:rPr>
              <a:t>8</a:t>
            </a:r>
            <a:r>
              <a:rPr kumimoji="0" lang="da-DK" altLang="hu-HU" sz="1800" b="0" i="0" u="none" strike="noStrike" kern="1200" cap="none" spc="0" normalizeH="0" baseline="0" noProof="0" dirty="0" smtClean="0">
                <a:ln>
                  <a:noFill/>
                </a:ln>
                <a:solidFill>
                  <a:srgbClr val="FF0000"/>
                </a:solidFill>
                <a:effectLst/>
                <a:uLnTx/>
                <a:uFillTx/>
                <a:latin typeface="Calibri"/>
                <a:ea typeface="+mn-ea"/>
                <a:cs typeface="+mn-cs"/>
              </a:rPr>
              <a:t>)</a:t>
            </a:r>
            <a:endParaRPr kumimoji="0" lang="hu-HU" altLang="hu-HU" sz="1800" b="0"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7" name="Egyenes összekötő 16"/>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12" name="Kép 11"/>
          <p:cNvPicPr>
            <a:picLocks noChangeAspect="1"/>
          </p:cNvPicPr>
          <p:nvPr/>
        </p:nvPicPr>
        <p:blipFill rotWithShape="1">
          <a:blip r:embed="rId4">
            <a:extLst>
              <a:ext uri="{28A0092B-C50C-407E-A947-70E740481C1C}">
                <a14:useLocalDpi xmlns:a14="http://schemas.microsoft.com/office/drawing/2010/main" val="0"/>
              </a:ext>
            </a:extLst>
          </a:blip>
          <a:srcRect l="56696"/>
          <a:stretch/>
        </p:blipFill>
        <p:spPr>
          <a:xfrm>
            <a:off x="6300192" y="2438963"/>
            <a:ext cx="2722512" cy="1803754"/>
          </a:xfrm>
          <a:prstGeom prst="rect">
            <a:avLst/>
          </a:prstGeom>
        </p:spPr>
      </p:pic>
      <p:pic>
        <p:nvPicPr>
          <p:cNvPr id="18" name="Kép 17"/>
          <p:cNvPicPr>
            <a:picLocks noChangeAspect="1"/>
          </p:cNvPicPr>
          <p:nvPr/>
        </p:nvPicPr>
        <p:blipFill rotWithShape="1">
          <a:blip r:embed="rId4">
            <a:extLst>
              <a:ext uri="{28A0092B-C50C-407E-A947-70E740481C1C}">
                <a14:useLocalDpi xmlns:a14="http://schemas.microsoft.com/office/drawing/2010/main" val="0"/>
              </a:ext>
            </a:extLst>
          </a:blip>
          <a:srcRect r="44484"/>
          <a:stretch/>
        </p:blipFill>
        <p:spPr>
          <a:xfrm>
            <a:off x="5707930" y="816678"/>
            <a:ext cx="3328566" cy="1748226"/>
          </a:xfrm>
          <a:prstGeom prst="rect">
            <a:avLst/>
          </a:prstGeom>
        </p:spPr>
      </p:pic>
      <p:sp>
        <p:nvSpPr>
          <p:cNvPr id="2" name="Élőláb helye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6996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p:cNvSpPr txBox="1"/>
          <p:nvPr/>
        </p:nvSpPr>
        <p:spPr>
          <a:xfrm>
            <a:off x="63550" y="105522"/>
            <a:ext cx="9169125" cy="49244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c) </a:t>
            </a:r>
            <a:r>
              <a:rPr kumimoji="0" lang="hu-HU" sz="26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Calibri"/>
                <a:ea typeface="+mn-ea"/>
                <a:cs typeface="+mn-cs"/>
              </a:rPr>
              <a:t>Dielectric</a:t>
            </a: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 </a:t>
            </a:r>
            <a:r>
              <a:rPr kumimoji="0" lang="hu-HU" sz="26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Calibri"/>
                <a:ea typeface="+mn-ea"/>
                <a:cs typeface="+mn-cs"/>
              </a:rPr>
              <a:t>laser</a:t>
            </a: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 </a:t>
            </a:r>
            <a:r>
              <a:rPr kumimoji="0" lang="hu-HU" sz="26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Calibri"/>
                <a:ea typeface="+mn-ea"/>
                <a:cs typeface="+mn-cs"/>
              </a:rPr>
              <a:t>accelerator</a:t>
            </a: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 (DLA)</a:t>
            </a:r>
            <a:endParaRPr kumimoji="0" lang="en-GB" sz="2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endParaRPr>
          </a:p>
        </p:txBody>
      </p:sp>
      <p:pic>
        <p:nvPicPr>
          <p:cNvPr id="1026" name="Picture 2" descr="C:\Users\TZ\Google Drive\Előadás\Minta\pt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sp>
        <p:nvSpPr>
          <p:cNvPr id="3" name="Dia számának helye 2"/>
          <p:cNvSpPr>
            <a:spLocks noGrp="1"/>
          </p:cNvSpPr>
          <p:nvPr>
            <p:ph type="sldNum" sz="quarter" idx="12"/>
          </p:nvPr>
        </p:nvSpPr>
        <p:spPr>
          <a:xfrm>
            <a:off x="6902896"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smtClean="0">
                <a:ln>
                  <a:noFill/>
                </a:ln>
                <a:solidFill>
                  <a:prstClr val="black"/>
                </a:solidFill>
                <a:effectLst/>
                <a:uLnTx/>
                <a:uFillTx/>
                <a:latin typeface="Calibri"/>
                <a:ea typeface="+mn-ea"/>
                <a:cs typeface="+mn-cs"/>
              </a:rPr>
              <a:t>- </a:t>
            </a:r>
            <a:fld id="{6CF48FFF-2B3B-4AC5-BEE1-3B722CEDB7ED}" type="slidenum">
              <a:rPr kumimoji="0" lang="hu-HU" sz="2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r>
              <a:rPr kumimoji="0" lang="hu-HU" sz="20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hu-HU"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églalap 10"/>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cxnSp>
        <p:nvCxnSpPr>
          <p:cNvPr id="17" name="Egyenes összekötő 16"/>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3" name="Text Box 3"/>
          <p:cNvSpPr txBox="1">
            <a:spLocks noChangeArrowheads="1"/>
          </p:cNvSpPr>
          <p:nvPr/>
        </p:nvSpPr>
        <p:spPr bwMode="auto">
          <a:xfrm>
            <a:off x="323850" y="4308192"/>
            <a:ext cx="813752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GB" altLang="hu-HU" sz="2200" b="0" i="0" u="none" strike="noStrike" kern="1200" cap="none" spc="0" normalizeH="0" baseline="0" noProof="0" dirty="0" smtClean="0">
                <a:ln>
                  <a:noFill/>
                </a:ln>
                <a:solidFill>
                  <a:srgbClr val="0000FF"/>
                </a:solidFill>
                <a:effectLst/>
                <a:uLnTx/>
                <a:uFillTx/>
                <a:latin typeface="Calibri"/>
                <a:ea typeface="Microsoft YaHei" panose="020B0503020204020204" pitchFamily="34" charset="-122"/>
                <a:cs typeface="Arial" panose="020B0604020202020204" pitchFamily="34" charset="0"/>
              </a:rPr>
              <a:t>Disadvantage of 1 </a:t>
            </a:r>
            <a:r>
              <a:rPr kumimoji="0" lang="hu-HU" altLang="hu-HU" sz="2200" b="0" i="0" u="none" strike="noStrike" kern="1200" cap="none" spc="0" normalizeH="0" baseline="0" noProof="0" dirty="0">
                <a:ln>
                  <a:noFill/>
                </a:ln>
                <a:solidFill>
                  <a:srgbClr val="0000FF"/>
                </a:solidFill>
                <a:effectLst/>
                <a:uLnTx/>
                <a:uFillTx/>
                <a:latin typeface="Symbol" panose="05050102010706020507" pitchFamily="18" charset="2"/>
                <a:ea typeface="Microsoft YaHei" panose="020B0503020204020204" pitchFamily="34" charset="-122"/>
                <a:cs typeface="Arial" panose="020B0604020202020204" pitchFamily="34" charset="0"/>
              </a:rPr>
              <a:t>m</a:t>
            </a:r>
            <a:r>
              <a:rPr kumimoji="0" lang="en-GB" altLang="hu-HU" sz="2200" b="0" i="0" u="none" strike="noStrike" kern="1200" cap="none" spc="0" normalizeH="0" baseline="0" noProof="0" dirty="0" smtClean="0">
                <a:ln>
                  <a:noFill/>
                </a:ln>
                <a:solidFill>
                  <a:srgbClr val="0000FF"/>
                </a:solidFill>
                <a:effectLst/>
                <a:uLnTx/>
                <a:uFillTx/>
                <a:latin typeface="Calibri"/>
                <a:ea typeface="Microsoft YaHei" panose="020B0503020204020204" pitchFamily="34" charset="-122"/>
                <a:cs typeface="Arial" panose="020B0604020202020204" pitchFamily="34" charset="0"/>
              </a:rPr>
              <a:t>m and advantage of THz:</a:t>
            </a:r>
          </a:p>
          <a:p>
            <a:pPr marL="342900" marR="0" lvl="0" indent="-342900" algn="l" defTabSz="914400" rtl="0" eaLnBrk="1" fontAlgn="auto" latinLnBrk="0" hangingPunct="1">
              <a:lnSpc>
                <a:spcPct val="100000"/>
              </a:lnSpc>
              <a:spcBef>
                <a:spcPct val="50000"/>
              </a:spcBef>
              <a:spcAft>
                <a:spcPts val="0"/>
              </a:spcAft>
              <a:buClrTx/>
              <a:buSzTx/>
              <a:buFontTx/>
              <a:buAutoNum type="arabicPeriod"/>
              <a:tabLst/>
              <a:defRPr/>
            </a:pPr>
            <a:r>
              <a:rPr kumimoji="0" lang="en-GB" altLang="hu-HU" sz="2200" b="0" i="0" u="none" strike="noStrike" kern="1200" cap="none" spc="0" normalizeH="0" baseline="0" noProof="0" dirty="0" smtClean="0">
                <a:ln>
                  <a:noFill/>
                </a:ln>
                <a:solidFill>
                  <a:srgbClr val="0000FF"/>
                </a:solidFill>
                <a:effectLst/>
                <a:uLnTx/>
                <a:uFillTx/>
                <a:latin typeface="Calibri"/>
                <a:ea typeface="Microsoft YaHei" panose="020B0503020204020204" pitchFamily="34" charset="-122"/>
                <a:cs typeface="Arial" panose="020B0604020202020204" pitchFamily="34" charset="0"/>
              </a:rPr>
              <a:t>Small gap → few charge can pass through</a:t>
            </a:r>
          </a:p>
          <a:p>
            <a:pPr marL="342900" marR="0" lvl="0" indent="-342900" algn="l" defTabSz="914400" rtl="0" eaLnBrk="1" fontAlgn="auto" latinLnBrk="0" hangingPunct="1">
              <a:lnSpc>
                <a:spcPct val="100000"/>
              </a:lnSpc>
              <a:spcBef>
                <a:spcPct val="50000"/>
              </a:spcBef>
              <a:spcAft>
                <a:spcPts val="0"/>
              </a:spcAft>
              <a:buClrTx/>
              <a:buSzTx/>
              <a:buFontTx/>
              <a:buAutoNum type="arabicPeriod"/>
              <a:tabLst/>
              <a:defRPr/>
            </a:pPr>
            <a:r>
              <a:rPr kumimoji="0" lang="en-GB" altLang="hu-HU" sz="2200" b="0" i="0" u="none" strike="noStrike" kern="1200" cap="none" spc="0" normalizeH="0" baseline="0" noProof="0" dirty="0" smtClean="0">
                <a:ln>
                  <a:noFill/>
                </a:ln>
                <a:solidFill>
                  <a:srgbClr val="0000FF"/>
                </a:solidFill>
                <a:effectLst/>
                <a:uLnTx/>
                <a:uFillTx/>
                <a:latin typeface="Calibri"/>
                <a:ea typeface="Microsoft YaHei" panose="020B0503020204020204" pitchFamily="34" charset="-122"/>
                <a:cs typeface="Arial" panose="020B0604020202020204" pitchFamily="34" charset="0"/>
              </a:rPr>
              <a:t>The length of the E-beam is of the order of mm → One part of the e-beam accelerate, one part deaccelerate</a:t>
            </a:r>
            <a:endParaRPr kumimoji="0" lang="en-GB" altLang="hu-HU" sz="2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endParaRPr>
          </a:p>
        </p:txBody>
      </p:sp>
      <p:pic>
        <p:nvPicPr>
          <p:cNvPr id="20" name="Picture 2" descr="C:\Users\Almási Gábor\Desktop\KONFERENCIÁK\Drezda - Lanet - 2014\Képek\Peralta_elrendez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26" y="1384478"/>
            <a:ext cx="2664321" cy="2744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zövegdoboz 2"/>
          <p:cNvSpPr txBox="1">
            <a:spLocks noChangeArrowheads="1"/>
          </p:cNvSpPr>
          <p:nvPr/>
        </p:nvSpPr>
        <p:spPr bwMode="auto">
          <a:xfrm>
            <a:off x="144462" y="902104"/>
            <a:ext cx="84963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2200" b="0"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E. A. </a:t>
            </a:r>
            <a:r>
              <a:rPr kumimoji="0" lang="hu-HU" altLang="hu-HU" sz="2200" b="0" i="0" u="none" strike="noStrike" kern="1200" cap="none" spc="0" normalizeH="0" baseline="0" noProof="0" dirty="0" err="1" smtClean="0">
                <a:ln>
                  <a:noFill/>
                </a:ln>
                <a:solidFill>
                  <a:srgbClr val="FF0000"/>
                </a:solidFill>
                <a:effectLst/>
                <a:uLnTx/>
                <a:uFillTx/>
                <a:latin typeface="Calibri"/>
                <a:ea typeface="Microsoft YaHei" panose="020B0503020204020204" pitchFamily="34" charset="-122"/>
                <a:cs typeface="+mn-cs"/>
              </a:rPr>
              <a:t>Peralta</a:t>
            </a:r>
            <a:r>
              <a:rPr kumimoji="0" lang="hu-HU" altLang="hu-HU" sz="2200" b="0"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 et. </a:t>
            </a:r>
            <a:r>
              <a:rPr kumimoji="0" lang="hu-HU" altLang="hu-HU" sz="2200" b="0" i="0" u="none" strike="noStrike" kern="1200" cap="none" spc="0" normalizeH="0" baseline="0" noProof="0" dirty="0" err="1" smtClean="0">
                <a:ln>
                  <a:noFill/>
                </a:ln>
                <a:solidFill>
                  <a:srgbClr val="FF0000"/>
                </a:solidFill>
                <a:effectLst/>
                <a:uLnTx/>
                <a:uFillTx/>
                <a:latin typeface="Calibri"/>
                <a:ea typeface="Microsoft YaHei" panose="020B0503020204020204" pitchFamily="34" charset="-122"/>
                <a:cs typeface="+mn-cs"/>
              </a:rPr>
              <a:t>al</a:t>
            </a:r>
            <a:r>
              <a:rPr kumimoji="0" lang="da-DK" altLang="hu-HU" sz="2200" b="0"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 </a:t>
            </a:r>
            <a:r>
              <a:rPr kumimoji="0" lang="hu-HU" altLang="hu-HU" sz="2200" b="0" i="1" u="none" strike="noStrike" kern="1200" cap="none" spc="0" normalizeH="0" baseline="0" noProof="0" dirty="0" err="1" smtClean="0">
                <a:ln>
                  <a:noFill/>
                </a:ln>
                <a:solidFill>
                  <a:srgbClr val="FF0000"/>
                </a:solidFill>
                <a:effectLst/>
                <a:uLnTx/>
                <a:uFillTx/>
                <a:latin typeface="Calibri"/>
                <a:ea typeface="Microsoft YaHei" panose="020B0503020204020204" pitchFamily="34" charset="-122"/>
                <a:cs typeface="+mn-cs"/>
              </a:rPr>
              <a:t>Nature</a:t>
            </a:r>
            <a:r>
              <a:rPr kumimoji="0" lang="da-DK" altLang="hu-HU" sz="2200" b="0"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a:t>
            </a:r>
            <a:r>
              <a:rPr kumimoji="0" lang="it-IT" altLang="hu-HU" sz="2200" b="0"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 </a:t>
            </a:r>
            <a:r>
              <a:rPr kumimoji="0" lang="hu-HU" altLang="hu-HU" sz="2200" b="1"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503</a:t>
            </a:r>
            <a:r>
              <a:rPr kumimoji="0" lang="it-IT" altLang="hu-HU" sz="2200" b="0"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 </a:t>
            </a:r>
            <a:r>
              <a:rPr kumimoji="0" lang="hu-HU" altLang="hu-HU" sz="2200" b="0"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91-94</a:t>
            </a:r>
            <a:r>
              <a:rPr kumimoji="0" lang="it-IT" altLang="hu-HU" sz="2200" b="0"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 </a:t>
            </a:r>
            <a:r>
              <a:rPr kumimoji="0" lang="it-IT" altLang="hu-HU" sz="2200" b="0"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mn-cs"/>
              </a:rPr>
              <a:t>(</a:t>
            </a:r>
            <a:r>
              <a:rPr kumimoji="0" lang="it-IT" altLang="hu-HU" sz="2200" b="0"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20</a:t>
            </a:r>
            <a:r>
              <a:rPr kumimoji="0" lang="hu-HU" altLang="hu-HU" sz="2200" b="0"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13</a:t>
            </a:r>
            <a:r>
              <a:rPr kumimoji="0" lang="it-IT" altLang="hu-HU" sz="2200" b="0"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a:t>
            </a:r>
            <a:endParaRPr kumimoji="0" lang="hu-HU" altLang="hu-HU" sz="2200" b="0"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u-HU" altLang="hu-HU" sz="2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mn-cs"/>
            </a:endParaRPr>
          </a:p>
        </p:txBody>
      </p:sp>
      <p:grpSp>
        <p:nvGrpSpPr>
          <p:cNvPr id="4" name="Csoportba foglalás 3"/>
          <p:cNvGrpSpPr/>
          <p:nvPr/>
        </p:nvGrpSpPr>
        <p:grpSpPr>
          <a:xfrm>
            <a:off x="3707904" y="1340768"/>
            <a:ext cx="4978772" cy="2871518"/>
            <a:chOff x="3707904" y="1340768"/>
            <a:chExt cx="4978772" cy="2871518"/>
          </a:xfrm>
        </p:grpSpPr>
        <p:pic>
          <p:nvPicPr>
            <p:cNvPr id="34818" name="Picture 2" descr="C:\Users\TZ\Google Drive\Előadás\High_Brightness_Acc\nature12664-f2.jpg"/>
            <p:cNvPicPr>
              <a:picLocks noChangeAspect="1" noChangeArrowheads="1"/>
            </p:cNvPicPr>
            <p:nvPr/>
          </p:nvPicPr>
          <p:blipFill rotWithShape="1">
            <a:blip r:embed="rId4">
              <a:extLst>
                <a:ext uri="{28A0092B-C50C-407E-A947-70E740481C1C}">
                  <a14:useLocalDpi xmlns:a14="http://schemas.microsoft.com/office/drawing/2010/main" val="0"/>
                </a:ext>
              </a:extLst>
            </a:blip>
            <a:srcRect t="53700"/>
            <a:stretch/>
          </p:blipFill>
          <p:spPr bwMode="auto">
            <a:xfrm>
              <a:off x="3717776" y="1481895"/>
              <a:ext cx="4968900" cy="2730391"/>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3707904" y="1340768"/>
              <a:ext cx="21602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9017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p:cNvSpPr txBox="1"/>
          <p:nvPr/>
        </p:nvSpPr>
        <p:spPr>
          <a:xfrm>
            <a:off x="63550" y="105522"/>
            <a:ext cx="9169125" cy="49244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c) </a:t>
            </a:r>
            <a:r>
              <a:rPr kumimoji="0" lang="hu-HU" sz="26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Calibri"/>
                <a:ea typeface="+mn-ea"/>
                <a:cs typeface="+mn-cs"/>
              </a:rPr>
              <a:t>Dielectric</a:t>
            </a: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 </a:t>
            </a:r>
            <a:r>
              <a:rPr kumimoji="0" lang="hu-HU" sz="26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Calibri"/>
                <a:ea typeface="+mn-ea"/>
                <a:cs typeface="+mn-cs"/>
              </a:rPr>
              <a:t>laser</a:t>
            </a: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 </a:t>
            </a:r>
            <a:r>
              <a:rPr kumimoji="0" lang="hu-HU" sz="26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Calibri"/>
                <a:ea typeface="+mn-ea"/>
                <a:cs typeface="+mn-cs"/>
              </a:rPr>
              <a:t>accelerator</a:t>
            </a: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 (DLA)</a:t>
            </a:r>
            <a:endParaRPr kumimoji="0" lang="en-GB" sz="2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endParaRPr>
          </a:p>
        </p:txBody>
      </p:sp>
      <p:pic>
        <p:nvPicPr>
          <p:cNvPr id="1026" name="Picture 2" descr="C:\Users\TZ\Google Drive\Előadás\Minta\p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sp>
        <p:nvSpPr>
          <p:cNvPr id="3" name="Dia számának helye 2"/>
          <p:cNvSpPr>
            <a:spLocks noGrp="1"/>
          </p:cNvSpPr>
          <p:nvPr>
            <p:ph type="sldNum" sz="quarter" idx="12"/>
          </p:nvPr>
        </p:nvSpPr>
        <p:spPr>
          <a:xfrm>
            <a:off x="6902896"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smtClean="0">
                <a:ln>
                  <a:noFill/>
                </a:ln>
                <a:solidFill>
                  <a:prstClr val="black"/>
                </a:solidFill>
                <a:effectLst/>
                <a:uLnTx/>
                <a:uFillTx/>
                <a:latin typeface="Calibri"/>
                <a:ea typeface="+mn-ea"/>
                <a:cs typeface="+mn-cs"/>
              </a:rPr>
              <a:t>- </a:t>
            </a:r>
            <a:fld id="{6CF48FFF-2B3B-4AC5-BEE1-3B722CEDB7ED}" type="slidenum">
              <a:rPr kumimoji="0" lang="hu-HU" sz="2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r>
              <a:rPr kumimoji="0" lang="hu-HU" sz="20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hu-HU"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églalap 10"/>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cxnSp>
        <p:nvCxnSpPr>
          <p:cNvPr id="17" name="Egyenes összekötő 16"/>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33" name="Csoportba foglalás 32"/>
          <p:cNvGrpSpPr/>
          <p:nvPr/>
        </p:nvGrpSpPr>
        <p:grpSpPr>
          <a:xfrm>
            <a:off x="126554" y="1425388"/>
            <a:ext cx="4453155" cy="2364653"/>
            <a:chOff x="126554" y="1064347"/>
            <a:chExt cx="4453155" cy="2364653"/>
          </a:xfrm>
        </p:grpSpPr>
        <p:pic>
          <p:nvPicPr>
            <p:cNvPr id="35842" name="Picture 2" descr="C:\Users\TZ\Google Drive\Előadás\High_Brightness_Acc\DLA_setup_v02.png"/>
            <p:cNvPicPr>
              <a:picLocks noChangeAspect="1" noChangeArrowheads="1"/>
            </p:cNvPicPr>
            <p:nvPr/>
          </p:nvPicPr>
          <p:blipFill rotWithShape="1">
            <a:blip r:embed="rId4">
              <a:extLst>
                <a:ext uri="{28A0092B-C50C-407E-A947-70E740481C1C}">
                  <a14:useLocalDpi xmlns:a14="http://schemas.microsoft.com/office/drawing/2010/main" val="0"/>
                </a:ext>
              </a:extLst>
            </a:blip>
            <a:srcRect l="3580" t="12590" r="3343" b="13190"/>
            <a:stretch/>
          </p:blipFill>
          <p:spPr bwMode="auto">
            <a:xfrm>
              <a:off x="229498" y="1124744"/>
              <a:ext cx="4350211" cy="23042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Egyenes összekötő nyíllal 4"/>
            <p:cNvCxnSpPr/>
            <p:nvPr/>
          </p:nvCxnSpPr>
          <p:spPr>
            <a:xfrm>
              <a:off x="467544" y="2852936"/>
              <a:ext cx="1080120" cy="0"/>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p:nvCxnSpPr>
          <p:spPr>
            <a:xfrm>
              <a:off x="467544" y="1628800"/>
              <a:ext cx="540060" cy="0"/>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Szövegdoboz 21"/>
            <p:cNvSpPr txBox="1"/>
            <p:nvPr/>
          </p:nvSpPr>
          <p:spPr>
            <a:xfrm>
              <a:off x="526250" y="1064348"/>
              <a:ext cx="386644"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a:ln>
                    <a:noFill/>
                  </a:ln>
                  <a:solidFill>
                    <a:srgbClr val="0070C0"/>
                  </a:solidFill>
                  <a:effectLst/>
                  <a:uLnTx/>
                  <a:uFillTx/>
                  <a:latin typeface="Calibri"/>
                  <a:ea typeface="+mn-ea"/>
                  <a:cs typeface="+mn-cs"/>
                </a:rPr>
                <a:t>A</a:t>
              </a:r>
            </a:p>
          </p:txBody>
        </p:sp>
        <p:sp>
          <p:nvSpPr>
            <p:cNvPr id="25" name="Szövegdoboz 24"/>
            <p:cNvSpPr txBox="1"/>
            <p:nvPr/>
          </p:nvSpPr>
          <p:spPr>
            <a:xfrm>
              <a:off x="1113058" y="1064347"/>
              <a:ext cx="37221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smtClean="0">
                  <a:ln>
                    <a:noFill/>
                  </a:ln>
                  <a:solidFill>
                    <a:srgbClr val="0070C0"/>
                  </a:solidFill>
                  <a:effectLst/>
                  <a:uLnTx/>
                  <a:uFillTx/>
                  <a:latin typeface="Calibri"/>
                  <a:ea typeface="+mn-ea"/>
                  <a:cs typeface="+mn-cs"/>
                </a:rPr>
                <a:t>B</a:t>
              </a:r>
              <a:endParaRPr kumimoji="0" lang="hu-HU" sz="2600" b="1" i="0" u="none" strike="noStrike" kern="1200" cap="none" spc="0" normalizeH="0" baseline="0" noProof="0" dirty="0">
                <a:ln>
                  <a:noFill/>
                </a:ln>
                <a:solidFill>
                  <a:srgbClr val="0070C0"/>
                </a:solidFill>
                <a:effectLst/>
                <a:uLnTx/>
                <a:uFillTx/>
                <a:latin typeface="Calibri"/>
                <a:ea typeface="+mn-ea"/>
                <a:cs typeface="+mn-cs"/>
              </a:endParaRPr>
            </a:p>
          </p:txBody>
        </p:sp>
        <p:cxnSp>
          <p:nvCxnSpPr>
            <p:cNvPr id="26" name="Egyenes összekötő nyíllal 25"/>
            <p:cNvCxnSpPr/>
            <p:nvPr/>
          </p:nvCxnSpPr>
          <p:spPr>
            <a:xfrm>
              <a:off x="1043608" y="1628800"/>
              <a:ext cx="504056" cy="0"/>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Szövegdoboz 27"/>
            <p:cNvSpPr txBox="1"/>
            <p:nvPr/>
          </p:nvSpPr>
          <p:spPr>
            <a:xfrm>
              <a:off x="2123728" y="1701532"/>
              <a:ext cx="39466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smtClean="0">
                  <a:ln>
                    <a:noFill/>
                  </a:ln>
                  <a:solidFill>
                    <a:srgbClr val="0070C0"/>
                  </a:solidFill>
                  <a:effectLst/>
                  <a:uLnTx/>
                  <a:uFillTx/>
                  <a:latin typeface="Calibri"/>
                  <a:ea typeface="+mn-ea"/>
                  <a:cs typeface="+mn-cs"/>
                </a:rPr>
                <a:t>H</a:t>
              </a:r>
              <a:endParaRPr kumimoji="0" lang="hu-HU" sz="2600" b="1" i="0" u="none" strike="noStrike" kern="1200" cap="none" spc="0" normalizeH="0" baseline="0" noProof="0" dirty="0">
                <a:ln>
                  <a:noFill/>
                </a:ln>
                <a:solidFill>
                  <a:srgbClr val="0070C0"/>
                </a:solidFill>
                <a:effectLst/>
                <a:uLnTx/>
                <a:uFillTx/>
                <a:latin typeface="Calibri"/>
                <a:ea typeface="+mn-ea"/>
                <a:cs typeface="+mn-cs"/>
              </a:endParaRPr>
            </a:p>
          </p:txBody>
        </p:sp>
        <p:sp>
          <p:nvSpPr>
            <p:cNvPr id="29" name="Szövegdoboz 28"/>
            <p:cNvSpPr txBox="1"/>
            <p:nvPr/>
          </p:nvSpPr>
          <p:spPr>
            <a:xfrm>
              <a:off x="126554" y="2013153"/>
              <a:ext cx="360996"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a:ln>
                    <a:noFill/>
                  </a:ln>
                  <a:solidFill>
                    <a:srgbClr val="0070C0"/>
                  </a:solidFill>
                  <a:effectLst/>
                  <a:uLnTx/>
                  <a:uFillTx/>
                  <a:latin typeface="Calibri"/>
                  <a:ea typeface="+mn-ea"/>
                  <a:cs typeface="+mn-cs"/>
                </a:rPr>
                <a:t>C</a:t>
              </a:r>
            </a:p>
          </p:txBody>
        </p:sp>
        <p:sp>
          <p:nvSpPr>
            <p:cNvPr id="32" name="Ellipszis 31"/>
            <p:cNvSpPr/>
            <p:nvPr/>
          </p:nvSpPr>
          <p:spPr>
            <a:xfrm>
              <a:off x="1259632" y="225937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Ellipszis 34"/>
            <p:cNvSpPr/>
            <p:nvPr/>
          </p:nvSpPr>
          <p:spPr>
            <a:xfrm>
              <a:off x="1821727" y="2256411"/>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4" name="Lefelé nyíl 33"/>
          <p:cNvSpPr/>
          <p:nvPr/>
        </p:nvSpPr>
        <p:spPr>
          <a:xfrm>
            <a:off x="1481745" y="908720"/>
            <a:ext cx="1866119" cy="5166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err="1" smtClean="0">
                <a:ln>
                  <a:noFill/>
                </a:ln>
                <a:solidFill>
                  <a:prstClr val="white"/>
                </a:solidFill>
                <a:effectLst/>
                <a:uLnTx/>
                <a:uFillTx/>
                <a:latin typeface="Calibri"/>
                <a:ea typeface="+mn-ea"/>
                <a:cs typeface="+mn-cs"/>
              </a:rPr>
              <a:t>THz</a:t>
            </a:r>
            <a:endParaRPr kumimoji="0" lang="hu-HU" sz="2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Felfelé nyíl 35"/>
          <p:cNvSpPr/>
          <p:nvPr/>
        </p:nvSpPr>
        <p:spPr>
          <a:xfrm>
            <a:off x="1442696" y="3933056"/>
            <a:ext cx="1944216" cy="516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err="1" smtClean="0">
                <a:ln>
                  <a:noFill/>
                </a:ln>
                <a:solidFill>
                  <a:prstClr val="white"/>
                </a:solidFill>
                <a:effectLst/>
                <a:uLnTx/>
                <a:uFillTx/>
                <a:latin typeface="Calibri"/>
                <a:ea typeface="+mn-ea"/>
                <a:cs typeface="+mn-cs"/>
              </a:rPr>
              <a:t>THz</a:t>
            </a:r>
            <a:endParaRPr kumimoji="0" lang="hu-HU" sz="2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Téglalap 36"/>
          <p:cNvSpPr/>
          <p:nvPr/>
        </p:nvSpPr>
        <p:spPr>
          <a:xfrm>
            <a:off x="585862" y="4829381"/>
            <a:ext cx="4180568" cy="990015"/>
          </a:xfrm>
          <a:prstGeom prst="rect">
            <a:avLst/>
          </a:prstGeom>
        </p:spPr>
        <p:txBody>
          <a:bodyPr wrap="square">
            <a:spAutoFit/>
          </a:bodyPr>
          <a:lstStyle/>
          <a:p>
            <a:pPr marL="285750" marR="0" lvl="0" indent="-285750" algn="l" defTabSz="914400" rtl="0" eaLnBrk="1" fontAlgn="auto" latinLnBrk="0" hangingPunct="1">
              <a:lnSpc>
                <a:spcPts val="3500"/>
              </a:lnSpc>
              <a:spcBef>
                <a:spcPts val="0"/>
              </a:spcBef>
              <a:spcAft>
                <a:spcPts val="0"/>
              </a:spcAft>
              <a:buClr>
                <a:srgbClr val="000000"/>
              </a:buClr>
              <a:buSzPct val="100000"/>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Calibri"/>
                <a:ea typeface="+mn-ea"/>
                <a:cs typeface="+mn-cs"/>
              </a:rPr>
              <a:t>Material: </a:t>
            </a:r>
            <a:r>
              <a:rPr kumimoji="0" lang="en-US" sz="2600" b="0" i="0" u="none" strike="noStrike" kern="1200" cap="none" spc="0" normalizeH="0" baseline="0" noProof="0" dirty="0" err="1">
                <a:ln>
                  <a:noFill/>
                </a:ln>
                <a:solidFill>
                  <a:srgbClr val="1F497D"/>
                </a:solidFill>
                <a:effectLst/>
                <a:uLnTx/>
                <a:uFillTx/>
                <a:latin typeface="Calibri"/>
                <a:ea typeface="+mn-ea"/>
                <a:cs typeface="+mn-cs"/>
              </a:rPr>
              <a:t>Silic</a:t>
            </a:r>
            <a:r>
              <a:rPr kumimoji="0" lang="hu-HU" sz="2600" b="0" i="0" u="none" strike="noStrike" kern="1200" cap="none" spc="0" normalizeH="0" baseline="0" noProof="0" dirty="0" err="1">
                <a:ln>
                  <a:noFill/>
                </a:ln>
                <a:solidFill>
                  <a:srgbClr val="1F497D"/>
                </a:solidFill>
                <a:effectLst/>
                <a:uLnTx/>
                <a:uFillTx/>
                <a:latin typeface="Calibri"/>
                <a:ea typeface="+mn-ea"/>
                <a:cs typeface="+mn-cs"/>
              </a:rPr>
              <a:t>on</a:t>
            </a:r>
            <a:r>
              <a:rPr kumimoji="0" lang="en-US" sz="2600" b="0" i="0" u="none" strike="noStrike" kern="1200" cap="none" spc="0" normalizeH="0" baseline="0" noProof="0" dirty="0">
                <a:ln>
                  <a:noFill/>
                </a:ln>
                <a:solidFill>
                  <a:srgbClr val="1F497D"/>
                </a:solidFill>
                <a:effectLst/>
                <a:uLnTx/>
                <a:uFillTx/>
                <a:latin typeface="Calibri"/>
                <a:ea typeface="+mn-ea"/>
                <a:cs typeface="+mn-cs"/>
              </a:rPr>
              <a:t> </a:t>
            </a:r>
            <a:r>
              <a:rPr kumimoji="0" lang="en-US" sz="2600" b="0" i="0" u="none" strike="noStrike" kern="1200" cap="none" spc="0" normalizeH="0" baseline="0" noProof="0" dirty="0">
                <a:ln>
                  <a:noFill/>
                </a:ln>
                <a:solidFill>
                  <a:prstClr val="black"/>
                </a:solidFill>
                <a:effectLst/>
                <a:uLnTx/>
                <a:uFillTx/>
                <a:latin typeface="Calibri"/>
                <a:ea typeface="+mn-ea"/>
                <a:cs typeface="+mn-cs"/>
              </a:rPr>
              <a:t>(n</a:t>
            </a:r>
            <a:r>
              <a:rPr kumimoji="0" lang="hu-HU" sz="2600" b="0" i="0" u="none" strike="noStrike" kern="1200" cap="none" spc="0" normalizeH="0" baseline="0" noProof="0" dirty="0">
                <a:ln>
                  <a:noFill/>
                </a:ln>
                <a:solidFill>
                  <a:prstClr val="black"/>
                </a:solidFill>
                <a:effectLst/>
                <a:uLnTx/>
                <a:uFillTx/>
                <a:latin typeface="Calibri"/>
                <a:ea typeface="+mn-ea"/>
                <a:cs typeface="+mn-cs"/>
              </a:rPr>
              <a:t> </a:t>
            </a:r>
            <a:r>
              <a:rPr kumimoji="0" lang="en-US" sz="2600" b="0" i="0" u="none" strike="noStrike" kern="1200" cap="none" spc="0" normalizeH="0" baseline="0" noProof="0" dirty="0">
                <a:ln>
                  <a:noFill/>
                </a:ln>
                <a:solidFill>
                  <a:prstClr val="black"/>
                </a:solidFill>
                <a:effectLst/>
                <a:uLnTx/>
                <a:uFillTx/>
                <a:latin typeface="Calibri"/>
                <a:ea typeface="+mn-ea"/>
                <a:cs typeface="+mn-cs"/>
              </a:rPr>
              <a:t>=</a:t>
            </a:r>
            <a:r>
              <a:rPr kumimoji="0" lang="hu-HU" sz="2600" b="0" i="0" u="none" strike="noStrike" kern="1200" cap="none" spc="0" normalizeH="0" baseline="0" noProof="0" dirty="0">
                <a:ln>
                  <a:noFill/>
                </a:ln>
                <a:solidFill>
                  <a:prstClr val="black"/>
                </a:solidFill>
                <a:effectLst/>
                <a:uLnTx/>
                <a:uFillTx/>
                <a:latin typeface="Calibri"/>
                <a:ea typeface="+mn-ea"/>
                <a:cs typeface="+mn-cs"/>
              </a:rPr>
              <a:t> 3</a:t>
            </a:r>
            <a:r>
              <a:rPr kumimoji="0" lang="en-US" sz="2600" b="0" i="0" u="none" strike="noStrike" kern="1200" cap="none" spc="0" normalizeH="0" baseline="0" noProof="0" dirty="0" smtClean="0">
                <a:ln>
                  <a:noFill/>
                </a:ln>
                <a:solidFill>
                  <a:prstClr val="black"/>
                </a:solidFill>
                <a:effectLst/>
                <a:uLnTx/>
                <a:uFillTx/>
                <a:latin typeface="Calibri"/>
                <a:ea typeface="+mn-ea"/>
                <a:cs typeface="+mn-cs"/>
              </a:rPr>
              <a:t>.</a:t>
            </a:r>
            <a:r>
              <a:rPr kumimoji="0" lang="hu-HU" sz="2600" b="0" i="0" u="none" strike="noStrike" kern="1200" cap="none" spc="0" normalizeH="0" baseline="0" noProof="0" dirty="0">
                <a:ln>
                  <a:noFill/>
                </a:ln>
                <a:solidFill>
                  <a:prstClr val="black"/>
                </a:solidFill>
                <a:effectLst/>
                <a:uLnTx/>
                <a:uFillTx/>
                <a:latin typeface="Calibri"/>
                <a:ea typeface="+mn-ea"/>
                <a:cs typeface="+mn-cs"/>
              </a:rPr>
              <a:t>4</a:t>
            </a:r>
            <a:r>
              <a:rPr kumimoji="0" lang="en-US" sz="26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ts val="3500"/>
              </a:lnSpc>
              <a:spcBef>
                <a:spcPts val="0"/>
              </a:spcBef>
              <a:spcAft>
                <a:spcPts val="0"/>
              </a:spcAft>
              <a:buClr>
                <a:srgbClr val="000000"/>
              </a:buClr>
              <a:buSzPct val="100000"/>
              <a:buFont typeface="Arial" pitchFamily="34" charset="0"/>
              <a:buChar char="•"/>
              <a:tabLst/>
              <a:defRPr/>
            </a:pPr>
            <a:r>
              <a:rPr kumimoji="0" lang="hu-HU" sz="26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hu-HU" sz="2600" b="0" i="0" u="none" strike="noStrike" kern="1200" cap="none" spc="0" normalizeH="0" baseline="0" noProof="0" dirty="0">
                <a:ln>
                  <a:noFill/>
                </a:ln>
                <a:solidFill>
                  <a:prstClr val="black"/>
                </a:solidFill>
                <a:effectLst/>
                <a:uLnTx/>
                <a:uFillTx/>
                <a:latin typeface="Calibri"/>
                <a:ea typeface="+mn-ea"/>
                <a:cs typeface="+mn-cs"/>
              </a:rPr>
              <a:t> = 0.75 (265 </a:t>
            </a:r>
            <a:r>
              <a:rPr kumimoji="0" lang="hu-HU" sz="2600" b="0" i="0" u="none" strike="noStrike" kern="1200" cap="none" spc="0" normalizeH="0" baseline="0" noProof="0" dirty="0" err="1">
                <a:ln>
                  <a:noFill/>
                </a:ln>
                <a:solidFill>
                  <a:prstClr val="black"/>
                </a:solidFill>
                <a:effectLst/>
                <a:uLnTx/>
                <a:uFillTx/>
                <a:latin typeface="Calibri"/>
                <a:ea typeface="+mn-ea"/>
                <a:cs typeface="+mn-cs"/>
              </a:rPr>
              <a:t>keV</a:t>
            </a:r>
            <a:r>
              <a:rPr kumimoji="0" lang="hu-HU" sz="2600" b="0" i="0" u="none" strike="noStrike" kern="1200" cap="none" spc="0" normalizeH="0" baseline="0" noProof="0" dirty="0" smtClean="0">
                <a:ln>
                  <a:noFill/>
                </a:ln>
                <a:solidFill>
                  <a:prstClr val="black"/>
                </a:solidFill>
                <a:effectLst/>
                <a:uLnTx/>
                <a:uFillTx/>
                <a:latin typeface="Calibri"/>
                <a:ea typeface="+mn-ea"/>
                <a:cs typeface="+mn-cs"/>
              </a:rPr>
              <a:t>)</a:t>
            </a:r>
            <a:endParaRPr kumimoji="0" lang="hu-HU" sz="26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Téglalap 38"/>
              <p:cNvSpPr/>
              <p:nvPr/>
            </p:nvSpPr>
            <p:spPr>
              <a:xfrm>
                <a:off x="5305460" y="4725144"/>
                <a:ext cx="2938077" cy="1341393"/>
              </a:xfrm>
              <a:prstGeom prst="rect">
                <a:avLst/>
              </a:prstGeom>
            </p:spPr>
            <p:txBody>
              <a:bodyPr wrap="square">
                <a:spAutoFit/>
              </a:bodyPr>
              <a:lstStyle/>
              <a:p>
                <a:pPr marL="450850" marR="0" lvl="0" indent="-450850" algn="l" defTabSz="914400" rtl="0" eaLnBrk="1" fontAlgn="auto" latinLnBrk="0" hangingPunct="1">
                  <a:lnSpc>
                    <a:spcPts val="3500"/>
                  </a:lnSpc>
                  <a:spcBef>
                    <a:spcPts val="0"/>
                  </a:spcBef>
                  <a:spcAft>
                    <a:spcPts val="0"/>
                  </a:spcAft>
                  <a:buClr>
                    <a:srgbClr val="000000"/>
                  </a:buClr>
                  <a:buSzPct val="100000"/>
                  <a:buFont typeface="Arial" pitchFamily="34" charset="0"/>
                  <a:buChar char="•"/>
                  <a:tabLst/>
                  <a:defRPr/>
                </a:pPr>
                <a:r>
                  <a:rPr kumimoji="0" lang="hu-HU" sz="2600" b="0" i="0" u="none" strike="noStrike" kern="1200" cap="none" spc="0" normalizeH="0" baseline="0" noProof="0" dirty="0" smtClean="0">
                    <a:ln>
                      <a:noFill/>
                    </a:ln>
                    <a:solidFill>
                      <a:prstClr val="black"/>
                    </a:solidFill>
                    <a:effectLst/>
                    <a:uLnTx/>
                    <a:uFillTx/>
                    <a:latin typeface="Calibri"/>
                    <a:ea typeface="+mn-ea"/>
                    <a:cs typeface="+mn-cs"/>
                  </a:rPr>
                  <a:t>H </a:t>
                </a:r>
                <a:r>
                  <a:rPr kumimoji="0" lang="hu-HU" sz="26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f>
                      <m:fPr>
                        <m:type m:val="lin"/>
                        <m:ctrlPr>
                          <a:rPr kumimoji="0" lang="el-GR" sz="2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m:rPr>
                            <m:sty m:val="p"/>
                          </m:rPr>
                          <a:rPr kumimoji="0" lang="hu-HU" sz="2600" b="0" i="1" u="none" strike="noStrike" kern="1200" cap="none" spc="0" normalizeH="0" baseline="0" noProof="0">
                            <a:ln>
                              <a:noFill/>
                            </a:ln>
                            <a:solidFill>
                              <a:prstClr val="black"/>
                            </a:solidFill>
                            <a:effectLst/>
                            <a:uLnTx/>
                            <a:uFillTx/>
                            <a:latin typeface="Cambria Math"/>
                            <a:ea typeface="+mn-ea"/>
                            <a:cs typeface="+mn-cs"/>
                          </a:rPr>
                          <m:t>λ</m:t>
                        </m:r>
                      </m:num>
                      <m:den>
                        <m:r>
                          <a:rPr kumimoji="0" lang="hu-HU" sz="2600" b="0" i="1" u="none" strike="noStrike" kern="1200" cap="none" spc="0" normalizeH="0" baseline="0" noProof="0">
                            <a:ln>
                              <a:noFill/>
                            </a:ln>
                            <a:solidFill>
                              <a:prstClr val="black"/>
                            </a:solidFill>
                            <a:effectLst/>
                            <a:uLnTx/>
                            <a:uFillTx/>
                            <a:latin typeface="Cambria Math"/>
                            <a:ea typeface="+mn-ea"/>
                            <a:cs typeface="+mn-cs"/>
                          </a:rPr>
                          <m:t>2(</m:t>
                        </m:r>
                        <m:r>
                          <a:rPr kumimoji="0" lang="hu-HU" sz="2600" b="0" i="1" u="none" strike="noStrike" kern="1200" cap="none" spc="0" normalizeH="0" baseline="0" noProof="0">
                            <a:ln>
                              <a:noFill/>
                            </a:ln>
                            <a:solidFill>
                              <a:prstClr val="black"/>
                            </a:solidFill>
                            <a:effectLst/>
                            <a:uLnTx/>
                            <a:uFillTx/>
                            <a:latin typeface="Cambria Math"/>
                            <a:ea typeface="+mn-ea"/>
                            <a:cs typeface="+mn-cs"/>
                          </a:rPr>
                          <m:t>𝑛</m:t>
                        </m:r>
                        <m:r>
                          <a:rPr kumimoji="0" lang="hu-HU" sz="2600" b="0" i="1" u="none" strike="noStrike" kern="1200" cap="none" spc="0" normalizeH="0" baseline="0" noProof="0">
                            <a:ln>
                              <a:noFill/>
                            </a:ln>
                            <a:solidFill>
                              <a:prstClr val="black"/>
                            </a:solidFill>
                            <a:effectLst/>
                            <a:uLnTx/>
                            <a:uFillTx/>
                            <a:latin typeface="Cambria Math"/>
                            <a:ea typeface="+mn-ea"/>
                            <a:cs typeface="+mn-cs"/>
                          </a:rPr>
                          <m:t>−1)</m:t>
                        </m:r>
                      </m:den>
                    </m:f>
                  </m:oMath>
                </a14:m>
                <a:endParaRPr kumimoji="0" lang="hu-HU" sz="26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Calibri"/>
                    <a:ea typeface="+mn-ea"/>
                    <a:cs typeface="+mn-cs"/>
                  </a:rPr>
                  <a:t>A = B =</a:t>
                </a:r>
                <a:r>
                  <a:rPr kumimoji="0" lang="el-GR" sz="26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f>
                      <m:fPr>
                        <m:type m:val="lin"/>
                        <m:ctrlPr>
                          <a:rPr kumimoji="0" lang="hu-HU"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hu-HU" sz="2600" b="0" i="1" u="none" strike="noStrike" kern="1200" cap="none" spc="0" normalizeH="0" baseline="0" noProof="0" smtClean="0">
                            <a:ln>
                              <a:noFill/>
                            </a:ln>
                            <a:solidFill>
                              <a:prstClr val="black"/>
                            </a:solidFill>
                            <a:effectLst/>
                            <a:uLnTx/>
                            <a:uFillTx/>
                            <a:latin typeface="Cambria Math"/>
                            <a:ea typeface="Cambria Math"/>
                            <a:cs typeface="+mn-cs"/>
                          </a:rPr>
                          <m:t>𝛽</m:t>
                        </m:r>
                        <m:r>
                          <m:rPr>
                            <m:sty m:val="p"/>
                          </m:rPr>
                          <a:rPr kumimoji="0" lang="hu-HU" sz="2600" b="0" i="1" u="none" strike="noStrike" kern="1200" cap="none" spc="0" normalizeH="0" baseline="0" noProof="0">
                            <a:ln>
                              <a:noFill/>
                            </a:ln>
                            <a:solidFill>
                              <a:prstClr val="black"/>
                            </a:solidFill>
                            <a:effectLst/>
                            <a:uLnTx/>
                            <a:uFillTx/>
                            <a:latin typeface="Cambria Math"/>
                            <a:ea typeface="+mn-ea"/>
                            <a:cs typeface="+mn-cs"/>
                          </a:rPr>
                          <m:t>λ</m:t>
                        </m:r>
                      </m:num>
                      <m:den>
                        <m:r>
                          <a:rPr kumimoji="0" lang="hu-HU" sz="2600" b="0" i="1" u="none" strike="noStrike" kern="1200" cap="none" spc="0" normalizeH="0" baseline="0" noProof="0" smtClean="0">
                            <a:ln>
                              <a:noFill/>
                            </a:ln>
                            <a:solidFill>
                              <a:prstClr val="black"/>
                            </a:solidFill>
                            <a:effectLst/>
                            <a:uLnTx/>
                            <a:uFillTx/>
                            <a:latin typeface="Cambria Math"/>
                            <a:ea typeface="+mn-ea"/>
                            <a:cs typeface="+mn-cs"/>
                          </a:rPr>
                          <m:t>2</m:t>
                        </m:r>
                      </m:den>
                    </m:f>
                  </m:oMath>
                </a14:m>
                <a:r>
                  <a:rPr kumimoji="0" lang="hu-HU" sz="2600" b="0" i="0" u="none" strike="noStrike" kern="1200" cap="none" spc="0" normalizeH="0" baseline="0" noProof="0" dirty="0">
                    <a:ln>
                      <a:noFill/>
                    </a:ln>
                    <a:solidFill>
                      <a:prstClr val="black"/>
                    </a:solidFill>
                    <a:effectLst/>
                    <a:uLnTx/>
                    <a:uFillTx/>
                    <a:latin typeface="Calibri"/>
                    <a:ea typeface="+mn-ea"/>
                    <a:cs typeface="+mn-cs"/>
                  </a:rPr>
                  <a:t> </a:t>
                </a: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C = </a:t>
                </a:r>
                <a:r>
                  <a:rPr kumimoji="0" lang="en-US" sz="2600" b="0" i="0" u="none" strike="noStrike" kern="1200" cap="none" spc="0" normalizeH="0" baseline="0" noProof="0" dirty="0" smtClean="0">
                    <a:ln>
                      <a:noFill/>
                    </a:ln>
                    <a:solidFill>
                      <a:prstClr val="black"/>
                    </a:solidFill>
                    <a:effectLst/>
                    <a:uLnTx/>
                    <a:uFillTx/>
                    <a:latin typeface="Calibri"/>
                    <a:ea typeface="+mn-ea"/>
                    <a:cs typeface="+mn-cs"/>
                  </a:rPr>
                  <a:t>0.</a:t>
                </a:r>
                <a:r>
                  <a:rPr kumimoji="0" lang="hu-HU" sz="2600" b="0" i="0" u="none" strike="noStrike" kern="1200" cap="none" spc="0" normalizeH="0" baseline="0" noProof="0" dirty="0">
                    <a:ln>
                      <a:noFill/>
                    </a:ln>
                    <a:solidFill>
                      <a:prstClr val="black"/>
                    </a:solidFill>
                    <a:effectLst/>
                    <a:uLnTx/>
                    <a:uFillTx/>
                    <a:latin typeface="Calibri"/>
                    <a:ea typeface="+mn-ea"/>
                    <a:cs typeface="+mn-cs"/>
                  </a:rPr>
                  <a:t>2</a:t>
                </a:r>
                <a:r>
                  <a:rPr kumimoji="0" lang="en-US" sz="2600" b="0" i="0" u="none" strike="noStrike" kern="1200" cap="none" spc="0" normalizeH="0" baseline="0" noProof="0" dirty="0" smtClean="0">
                    <a:ln>
                      <a:noFill/>
                    </a:ln>
                    <a:solidFill>
                      <a:prstClr val="black"/>
                    </a:solidFill>
                    <a:effectLst/>
                    <a:uLnTx/>
                    <a:uFillTx/>
                    <a:latin typeface="Calibri"/>
                    <a:ea typeface="+mn-ea"/>
                    <a:cs typeface="+mn-cs"/>
                  </a:rPr>
                  <a:t> </a:t>
                </a:r>
                <a14:m>
                  <m:oMath xmlns:m="http://schemas.openxmlformats.org/officeDocument/2006/math">
                    <m:r>
                      <m:rPr>
                        <m:sty m:val="p"/>
                      </m:rPr>
                      <a:rPr kumimoji="0" lang="hu-HU" sz="2600" b="0" i="1" u="none" strike="noStrike" kern="1200" cap="none" spc="0" normalizeH="0" baseline="0" noProof="0">
                        <a:ln>
                          <a:noFill/>
                        </a:ln>
                        <a:solidFill>
                          <a:prstClr val="black"/>
                        </a:solidFill>
                        <a:effectLst/>
                        <a:uLnTx/>
                        <a:uFillTx/>
                        <a:latin typeface="Cambria Math"/>
                        <a:ea typeface="+mn-ea"/>
                        <a:cs typeface="+mn-cs"/>
                      </a:rPr>
                      <m:t>λ</m:t>
                    </m:r>
                  </m:oMath>
                </a14:m>
                <a:endParaRPr kumimoji="0" lang="hu-HU" sz="2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9" name="Téglalap 38"/>
              <p:cNvSpPr>
                <a:spLocks noRot="1" noChangeAspect="1" noMove="1" noResize="1" noEditPoints="1" noAdjustHandles="1" noChangeArrowheads="1" noChangeShapeType="1" noTextEdit="1"/>
              </p:cNvSpPr>
              <p:nvPr/>
            </p:nvSpPr>
            <p:spPr>
              <a:xfrm>
                <a:off x="5305460" y="4725144"/>
                <a:ext cx="2938077" cy="1341393"/>
              </a:xfrm>
              <a:prstGeom prst="rect">
                <a:avLst/>
              </a:prstGeom>
              <a:blipFill>
                <a:blip r:embed="rId5"/>
                <a:stretch>
                  <a:fillRect l="-3112" t="-1818" b="-11364"/>
                </a:stretch>
              </a:blipFill>
            </p:spPr>
            <p:txBody>
              <a:bodyPr/>
              <a:lstStyle/>
              <a:p>
                <a:r>
                  <a:rPr lang="hu-HU">
                    <a:noFill/>
                  </a:rPr>
                  <a:t> </a:t>
                </a:r>
              </a:p>
            </p:txBody>
          </p:sp>
        </mc:Fallback>
      </mc:AlternateContent>
      <p:graphicFrame>
        <p:nvGraphicFramePr>
          <p:cNvPr id="40" name="Objektum 39"/>
          <p:cNvGraphicFramePr>
            <a:graphicFrameLocks noChangeAspect="1"/>
          </p:cNvGraphicFramePr>
          <p:nvPr>
            <p:extLst/>
          </p:nvPr>
        </p:nvGraphicFramePr>
        <p:xfrm>
          <a:off x="4579709" y="718985"/>
          <a:ext cx="4971275" cy="3803931"/>
        </p:xfrm>
        <a:graphic>
          <a:graphicData uri="http://schemas.openxmlformats.org/presentationml/2006/ole">
            <mc:AlternateContent xmlns:mc="http://schemas.openxmlformats.org/markup-compatibility/2006">
              <mc:Choice xmlns:v="urn:schemas-microsoft-com:vml" Requires="v">
                <p:oleObj spid="_x0000_s139279" name="Graph" r:id="rId6" imgW="3920760" imgH="3000960" progId="Origin50.Graph">
                  <p:embed/>
                </p:oleObj>
              </mc:Choice>
              <mc:Fallback>
                <p:oleObj name="Graph" r:id="rId6" imgW="3920760" imgH="3000960" progId="Origin50.Graph">
                  <p:embed/>
                  <p:pic>
                    <p:nvPicPr>
                      <p:cNvPr id="40" name="Objektum 39"/>
                      <p:cNvPicPr/>
                      <p:nvPr/>
                    </p:nvPicPr>
                    <p:blipFill>
                      <a:blip r:embed="rId7"/>
                      <a:stretch>
                        <a:fillRect/>
                      </a:stretch>
                    </p:blipFill>
                    <p:spPr>
                      <a:xfrm>
                        <a:off x="4579709" y="718985"/>
                        <a:ext cx="4971275" cy="3803931"/>
                      </a:xfrm>
                      <a:prstGeom prst="rect">
                        <a:avLst/>
                      </a:prstGeom>
                    </p:spPr>
                  </p:pic>
                </p:oleObj>
              </mc:Fallback>
            </mc:AlternateContent>
          </a:graphicData>
        </a:graphic>
      </p:graphicFrame>
      <p:sp>
        <p:nvSpPr>
          <p:cNvPr id="2" name="Élőláb helye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7540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p:cNvSpPr txBox="1"/>
          <p:nvPr/>
        </p:nvSpPr>
        <p:spPr>
          <a:xfrm>
            <a:off x="63550" y="105522"/>
            <a:ext cx="9169125" cy="49244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c) </a:t>
            </a:r>
            <a:r>
              <a:rPr kumimoji="0" lang="hu-HU" sz="26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libri"/>
                <a:ea typeface="+mn-ea"/>
                <a:cs typeface="+mn-cs"/>
              </a:rPr>
              <a:t>Dielectric</a:t>
            </a:r>
            <a:r>
              <a:rPr kumimoji="0" lang="hu-HU" sz="2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 </a:t>
            </a:r>
            <a:r>
              <a:rPr kumimoji="0" lang="hu-HU" sz="26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libri"/>
                <a:ea typeface="+mn-ea"/>
                <a:cs typeface="+mn-cs"/>
              </a:rPr>
              <a:t>laser</a:t>
            </a:r>
            <a:r>
              <a:rPr kumimoji="0" lang="hu-HU" sz="2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 </a:t>
            </a:r>
            <a:r>
              <a:rPr kumimoji="0" lang="hu-HU" sz="26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libri"/>
                <a:ea typeface="+mn-ea"/>
                <a:cs typeface="+mn-cs"/>
              </a:rPr>
              <a:t>accelerator</a:t>
            </a:r>
            <a:r>
              <a:rPr kumimoji="0" lang="hu-HU" sz="2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 (DLA)</a:t>
            </a:r>
            <a:endParaRPr kumimoji="0" lang="en-GB" sz="2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endParaRPr>
          </a:p>
        </p:txBody>
      </p:sp>
      <p:pic>
        <p:nvPicPr>
          <p:cNvPr id="1026" name="Picture 2" descr="C:\Users\TZ\Google Drive\Előadás\Minta\p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sp>
        <p:nvSpPr>
          <p:cNvPr id="3" name="Dia számának helye 2"/>
          <p:cNvSpPr>
            <a:spLocks noGrp="1"/>
          </p:cNvSpPr>
          <p:nvPr>
            <p:ph type="sldNum" sz="quarter" idx="12"/>
          </p:nvPr>
        </p:nvSpPr>
        <p:spPr>
          <a:xfrm>
            <a:off x="6902896"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smtClean="0">
                <a:ln>
                  <a:noFill/>
                </a:ln>
                <a:solidFill>
                  <a:prstClr val="black"/>
                </a:solidFill>
                <a:effectLst/>
                <a:uLnTx/>
                <a:uFillTx/>
                <a:latin typeface="Calibri"/>
                <a:ea typeface="+mn-ea"/>
                <a:cs typeface="+mn-cs"/>
              </a:rPr>
              <a:t>- </a:t>
            </a:r>
            <a:fld id="{6CF48FFF-2B3B-4AC5-BEE1-3B722CEDB7ED}" type="slidenum">
              <a:rPr kumimoji="0" lang="hu-HU" sz="2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r>
              <a:rPr kumimoji="0" lang="hu-HU" sz="20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hu-HU"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églalap 10"/>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cxnSp>
        <p:nvCxnSpPr>
          <p:cNvPr id="17" name="Egyenes összekötő 16"/>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graphicFrame>
        <p:nvGraphicFramePr>
          <p:cNvPr id="15" name="Táblázat 14"/>
          <p:cNvGraphicFramePr>
            <a:graphicFrameLocks noGrp="1"/>
          </p:cNvGraphicFramePr>
          <p:nvPr>
            <p:extLst/>
          </p:nvPr>
        </p:nvGraphicFramePr>
        <p:xfrm>
          <a:off x="5104420" y="908720"/>
          <a:ext cx="3456384" cy="109728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24000">
                <a:tc>
                  <a:txBody>
                    <a:bodyPr/>
                    <a:lstStyle/>
                    <a:p>
                      <a:endParaRPr lang="hu-HU" sz="1800" dirty="0" smtClean="0"/>
                    </a:p>
                  </a:txBody>
                  <a:tcPr/>
                </a:tc>
                <a:tc>
                  <a:txBody>
                    <a:bodyPr/>
                    <a:lstStyle/>
                    <a:p>
                      <a:r>
                        <a:rPr lang="hu-HU" sz="1800" dirty="0" smtClean="0"/>
                        <a:t>2 x 2.0 </a:t>
                      </a:r>
                      <a:r>
                        <a:rPr lang="hu-HU" sz="1800" dirty="0" err="1" smtClean="0"/>
                        <a:t>mJ</a:t>
                      </a:r>
                      <a:endParaRPr lang="hu-HU" sz="1800" dirty="0" smtClean="0"/>
                    </a:p>
                  </a:txBody>
                  <a:tcPr/>
                </a:tc>
                <a:extLst>
                  <a:ext uri="{0D108BD9-81ED-4DB2-BD59-A6C34878D82A}">
                    <a16:rowId xmlns:a16="http://schemas.microsoft.com/office/drawing/2014/main" val="10000"/>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noProof="0" dirty="0" smtClean="0">
                          <a:latin typeface="Times New Roman" panose="02020603050405020304" pitchFamily="18" charset="0"/>
                          <a:cs typeface="Times New Roman" panose="02020603050405020304" pitchFamily="18" charset="0"/>
                        </a:rPr>
                        <a:t>Frequency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noProof="0" dirty="0" smtClean="0">
                          <a:latin typeface="Times New Roman" panose="02020603050405020304" pitchFamily="18" charset="0"/>
                          <a:cs typeface="Times New Roman" panose="02020603050405020304" pitchFamily="18" charset="0"/>
                        </a:rPr>
                        <a:t>0.3 THz</a:t>
                      </a:r>
                      <a:endParaRPr lang="en-GB" sz="1800" b="1" noProof="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24000">
                <a:tc>
                  <a:txBody>
                    <a:bodyPr/>
                    <a:lstStyle/>
                    <a:p>
                      <a:r>
                        <a:rPr lang="en-GB" sz="1800" b="1" noProof="0" dirty="0" smtClean="0">
                          <a:latin typeface="Times New Roman" panose="02020603050405020304" pitchFamily="18" charset="0"/>
                          <a:cs typeface="Times New Roman" panose="02020603050405020304" pitchFamily="18" charset="0"/>
                        </a:rPr>
                        <a:t>Electric</a:t>
                      </a:r>
                      <a:r>
                        <a:rPr lang="en-GB" sz="1800" b="1" baseline="0" noProof="0" dirty="0" smtClean="0">
                          <a:latin typeface="Times New Roman" panose="02020603050405020304" pitchFamily="18" charset="0"/>
                          <a:cs typeface="Times New Roman" panose="02020603050405020304" pitchFamily="18" charset="0"/>
                        </a:rPr>
                        <a:t> field</a:t>
                      </a:r>
                      <a:r>
                        <a:rPr lang="en-GB" sz="1800" b="1" noProof="0" dirty="0" smtClean="0">
                          <a:latin typeface="Times New Roman" panose="02020603050405020304" pitchFamily="18" charset="0"/>
                          <a:cs typeface="Times New Roman" panose="02020603050405020304" pitchFamily="18" charset="0"/>
                        </a:rPr>
                        <a:t>:</a:t>
                      </a:r>
                      <a:endParaRPr lang="en-GB" sz="1800" b="1" noProof="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b="1" noProof="0" dirty="0" smtClean="0">
                          <a:latin typeface="Times New Roman" panose="02020603050405020304" pitchFamily="18" charset="0"/>
                          <a:cs typeface="Times New Roman" panose="02020603050405020304" pitchFamily="18" charset="0"/>
                        </a:rPr>
                        <a:t>4</a:t>
                      </a:r>
                      <a:r>
                        <a:rPr lang="en-GB" sz="1800" b="1" noProof="0" dirty="0" smtClean="0">
                          <a:latin typeface="Times New Roman" panose="02020603050405020304" pitchFamily="18" charset="0"/>
                          <a:cs typeface="Times New Roman" panose="02020603050405020304" pitchFamily="18" charset="0"/>
                        </a:rPr>
                        <a:t>.</a:t>
                      </a:r>
                      <a:r>
                        <a:rPr lang="hu-HU" sz="1800" b="1" noProof="0" dirty="0" smtClean="0">
                          <a:latin typeface="Times New Roman" panose="02020603050405020304" pitchFamily="18" charset="0"/>
                          <a:cs typeface="Times New Roman" panose="02020603050405020304" pitchFamily="18" charset="0"/>
                        </a:rPr>
                        <a:t>0</a:t>
                      </a:r>
                      <a:r>
                        <a:rPr lang="en-GB" sz="1800" b="1" noProof="0" dirty="0" smtClean="0">
                          <a:latin typeface="Times New Roman" panose="02020603050405020304" pitchFamily="18" charset="0"/>
                          <a:cs typeface="Times New Roman" panose="02020603050405020304" pitchFamily="18" charset="0"/>
                        </a:rPr>
                        <a:t> MV/cm</a:t>
                      </a:r>
                    </a:p>
                  </a:txBody>
                  <a:tcPr/>
                </a:tc>
                <a:extLst>
                  <a:ext uri="{0D108BD9-81ED-4DB2-BD59-A6C34878D82A}">
                    <a16:rowId xmlns:a16="http://schemas.microsoft.com/office/drawing/2014/main" val="10002"/>
                  </a:ext>
                </a:extLst>
              </a:tr>
            </a:tbl>
          </a:graphicData>
        </a:graphic>
      </p:graphicFrame>
      <p:pic>
        <p:nvPicPr>
          <p:cNvPr id="33841" name="Picture 49" descr="C:\Users\TZ\Google Drive\Előadás\High_Brightness_Acc\DLA_Ex.png"/>
          <p:cNvPicPr>
            <a:picLocks noChangeAspect="1" noChangeArrowheads="1"/>
          </p:cNvPicPr>
          <p:nvPr/>
        </p:nvPicPr>
        <p:blipFill rotWithShape="1">
          <a:blip r:embed="rId4">
            <a:extLst>
              <a:ext uri="{28A0092B-C50C-407E-A947-70E740481C1C}">
                <a14:useLocalDpi xmlns:a14="http://schemas.microsoft.com/office/drawing/2010/main" val="0"/>
              </a:ext>
            </a:extLst>
          </a:blip>
          <a:srcRect l="5701" t="11305" r="3807" b="15462"/>
          <a:stretch/>
        </p:blipFill>
        <p:spPr bwMode="auto">
          <a:xfrm>
            <a:off x="281940" y="3645024"/>
            <a:ext cx="4146045" cy="2228820"/>
          </a:xfrm>
          <a:prstGeom prst="rect">
            <a:avLst/>
          </a:prstGeom>
          <a:noFill/>
          <a:extLst>
            <a:ext uri="{909E8E84-426E-40DD-AFC4-6F175D3DCCD1}">
              <a14:hiddenFill xmlns:a14="http://schemas.microsoft.com/office/drawing/2010/main">
                <a:solidFill>
                  <a:srgbClr val="FFFFFF"/>
                </a:solidFill>
              </a14:hiddenFill>
            </a:ext>
          </a:extLst>
        </p:spPr>
      </p:pic>
      <p:pic>
        <p:nvPicPr>
          <p:cNvPr id="33845" name="Picture 53" descr="C:\Users\TZ\Google Drive\Előadás\High_Brightness_Acc\DLA_Ex_2.png"/>
          <p:cNvPicPr>
            <a:picLocks noChangeAspect="1" noChangeArrowheads="1"/>
          </p:cNvPicPr>
          <p:nvPr/>
        </p:nvPicPr>
        <p:blipFill rotWithShape="1">
          <a:blip r:embed="rId5">
            <a:extLst>
              <a:ext uri="{28A0092B-C50C-407E-A947-70E740481C1C}">
                <a14:useLocalDpi xmlns:a14="http://schemas.microsoft.com/office/drawing/2010/main" val="0"/>
              </a:ext>
            </a:extLst>
          </a:blip>
          <a:srcRect l="6134" t="23494" r="6158" b="25606"/>
          <a:stretch/>
        </p:blipFill>
        <p:spPr bwMode="auto">
          <a:xfrm>
            <a:off x="295834" y="1196752"/>
            <a:ext cx="4087836" cy="21969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ktum 3"/>
          <p:cNvGraphicFramePr>
            <a:graphicFrameLocks noChangeAspect="1"/>
          </p:cNvGraphicFramePr>
          <p:nvPr>
            <p:extLst/>
          </p:nvPr>
        </p:nvGraphicFramePr>
        <p:xfrm>
          <a:off x="4211960" y="2015870"/>
          <a:ext cx="5508164" cy="4214749"/>
        </p:xfrm>
        <a:graphic>
          <a:graphicData uri="http://schemas.openxmlformats.org/presentationml/2006/ole">
            <mc:AlternateContent xmlns:mc="http://schemas.openxmlformats.org/markup-compatibility/2006">
              <mc:Choice xmlns:v="urn:schemas-microsoft-com:vml" Requires="v">
                <p:oleObj spid="_x0000_s140303" name="Graph" r:id="rId6" imgW="3920760" imgH="3000960" progId="Origin50.Graph">
                  <p:embed/>
                </p:oleObj>
              </mc:Choice>
              <mc:Fallback>
                <p:oleObj name="Graph" r:id="rId6" imgW="3920760" imgH="3000960" progId="Origin50.Graph">
                  <p:embed/>
                  <p:pic>
                    <p:nvPicPr>
                      <p:cNvPr id="4" name="Objektum 3"/>
                      <p:cNvPicPr/>
                      <p:nvPr/>
                    </p:nvPicPr>
                    <p:blipFill>
                      <a:blip r:embed="rId7"/>
                      <a:stretch>
                        <a:fillRect/>
                      </a:stretch>
                    </p:blipFill>
                    <p:spPr>
                      <a:xfrm>
                        <a:off x="4211960" y="2015870"/>
                        <a:ext cx="5508164" cy="4214749"/>
                      </a:xfrm>
                      <a:prstGeom prst="rect">
                        <a:avLst/>
                      </a:prstGeom>
                    </p:spPr>
                  </p:pic>
                </p:oleObj>
              </mc:Fallback>
            </mc:AlternateContent>
          </a:graphicData>
        </a:graphic>
      </p:graphicFrame>
      <p:sp>
        <p:nvSpPr>
          <p:cNvPr id="2" name="Élőláb helye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2367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0" name="Rectangle 6"/>
          <p:cNvSpPr>
            <a:spLocks noChangeArrowheads="1"/>
          </p:cNvSpPr>
          <p:nvPr/>
        </p:nvSpPr>
        <p:spPr bwMode="auto">
          <a:xfrm>
            <a:off x="0"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51911" name="Text Box 7"/>
          <p:cNvSpPr txBox="1">
            <a:spLocks noChangeArrowheads="1"/>
          </p:cNvSpPr>
          <p:nvPr/>
        </p:nvSpPr>
        <p:spPr bwMode="auto">
          <a:xfrm>
            <a:off x="0" y="18891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hu-HU" sz="2800" dirty="0" err="1" smtClean="0">
                <a:solidFill>
                  <a:srgbClr val="0000FF"/>
                </a:solidFill>
                <a:cs typeface="Calibri" panose="020F0502020204030204" pitchFamily="34" charset="0"/>
              </a:rPr>
              <a:t>Running</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projects</a:t>
            </a:r>
            <a:r>
              <a:rPr lang="hu-HU" sz="2800" dirty="0" smtClean="0">
                <a:solidFill>
                  <a:srgbClr val="0000FF"/>
                </a:solidFill>
                <a:cs typeface="Calibri" panose="020F0502020204030204" pitchFamily="34" charset="0"/>
              </a:rPr>
              <a:t> – NLTSF </a:t>
            </a:r>
            <a:r>
              <a:rPr lang="hu-HU" sz="2800" dirty="0" err="1" smtClean="0">
                <a:solidFill>
                  <a:srgbClr val="0000FF"/>
                </a:solidFill>
                <a:cs typeface="Calibri" panose="020F0502020204030204" pitchFamily="34" charset="0"/>
              </a:rPr>
              <a:t>for</a:t>
            </a:r>
            <a:r>
              <a:rPr lang="hu-HU" sz="2800" dirty="0" smtClean="0">
                <a:solidFill>
                  <a:srgbClr val="0000FF"/>
                </a:solidFill>
                <a:cs typeface="Calibri" panose="020F0502020204030204" pitchFamily="34" charset="0"/>
              </a:rPr>
              <a:t> ELI-ALPS</a:t>
            </a:r>
            <a:endParaRPr lang="hu-HU" sz="2800" dirty="0">
              <a:solidFill>
                <a:srgbClr val="0000FF"/>
              </a:solidFill>
              <a:cs typeface="Calibri" panose="020F0502020204030204" pitchFamily="34" charset="0"/>
            </a:endParaRPr>
          </a:p>
        </p:txBody>
      </p:sp>
      <p:sp>
        <p:nvSpPr>
          <p:cNvPr id="6"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a:t>
            </a:r>
          </a:p>
        </p:txBody>
      </p:sp>
      <p:sp>
        <p:nvSpPr>
          <p:cNvPr id="9" name="Text Box 7"/>
          <p:cNvSpPr txBox="1">
            <a:spLocks noChangeArrowheads="1"/>
          </p:cNvSpPr>
          <p:nvPr/>
        </p:nvSpPr>
        <p:spPr bwMode="auto">
          <a:xfrm>
            <a:off x="431448" y="4860230"/>
            <a:ext cx="87125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hu-HU" sz="2800" dirty="0" smtClean="0">
                <a:solidFill>
                  <a:srgbClr val="0000FF"/>
                </a:solidFill>
                <a:cs typeface="Calibri" panose="020F0502020204030204" pitchFamily="34" charset="0"/>
              </a:rPr>
              <a:t>Major </a:t>
            </a:r>
            <a:r>
              <a:rPr lang="hu-HU" sz="2800" dirty="0" err="1" smtClean="0">
                <a:solidFill>
                  <a:srgbClr val="0000FF"/>
                </a:solidFill>
                <a:cs typeface="Calibri" panose="020F0502020204030204" pitchFamily="34" charset="0"/>
              </a:rPr>
              <a:t>goal</a:t>
            </a:r>
            <a:r>
              <a:rPr lang="hu-HU" sz="2800" dirty="0" smtClean="0">
                <a:solidFill>
                  <a:srgbClr val="0000FF"/>
                </a:solidFill>
                <a:cs typeface="Calibri" panose="020F0502020204030204" pitchFamily="34" charset="0"/>
              </a:rPr>
              <a:t> – </a:t>
            </a:r>
            <a:r>
              <a:rPr lang="hu-HU" sz="2800" dirty="0" err="1" smtClean="0">
                <a:solidFill>
                  <a:srgbClr val="0000FF"/>
                </a:solidFill>
                <a:cs typeface="Calibri" panose="020F0502020204030204" pitchFamily="34" charset="0"/>
              </a:rPr>
              <a:t>Implementation</a:t>
            </a:r>
            <a:r>
              <a:rPr lang="hu-HU" sz="2800" dirty="0" smtClean="0">
                <a:solidFill>
                  <a:srgbClr val="0000FF"/>
                </a:solidFill>
                <a:cs typeface="Calibri" panose="020F0502020204030204" pitchFamily="34" charset="0"/>
              </a:rPr>
              <a:t> of </a:t>
            </a:r>
            <a:r>
              <a:rPr lang="hu-HU" sz="2800" dirty="0" err="1" smtClean="0">
                <a:solidFill>
                  <a:srgbClr val="0000FF"/>
                </a:solidFill>
                <a:cs typeface="Calibri" panose="020F0502020204030204" pitchFamily="34" charset="0"/>
              </a:rPr>
              <a:t>the</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THz</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beamline</a:t>
            </a:r>
            <a:endParaRPr lang="hu-HU" sz="2800" dirty="0" smtClean="0">
              <a:solidFill>
                <a:srgbClr val="0000FF"/>
              </a:solidFill>
              <a:cs typeface="Calibri" panose="020F0502020204030204" pitchFamily="34" charset="0"/>
            </a:endParaRPr>
          </a:p>
          <a:p>
            <a:pPr marL="457200" indent="-457200">
              <a:spcBef>
                <a:spcPts val="0"/>
              </a:spcBef>
              <a:buFont typeface="Arial" panose="020B0604020202020204" pitchFamily="34" charset="0"/>
              <a:buChar char="•"/>
            </a:pPr>
            <a:r>
              <a:rPr lang="hu-HU" sz="2800" dirty="0" err="1" smtClean="0">
                <a:solidFill>
                  <a:srgbClr val="0000FF"/>
                </a:solidFill>
                <a:cs typeface="Calibri" panose="020F0502020204030204" pitchFamily="34" charset="0"/>
              </a:rPr>
              <a:t>Development</a:t>
            </a:r>
            <a:r>
              <a:rPr lang="hu-HU" sz="2800" dirty="0" smtClean="0">
                <a:solidFill>
                  <a:srgbClr val="0000FF"/>
                </a:solidFill>
                <a:cs typeface="Calibri" panose="020F0502020204030204" pitchFamily="34" charset="0"/>
              </a:rPr>
              <a:t> of </a:t>
            </a:r>
            <a:r>
              <a:rPr lang="hu-HU" sz="2800" dirty="0" err="1" smtClean="0">
                <a:solidFill>
                  <a:srgbClr val="0000FF"/>
                </a:solidFill>
                <a:cs typeface="Calibri" panose="020F0502020204030204" pitchFamily="34" charset="0"/>
              </a:rPr>
              <a:t>THz</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pump</a:t>
            </a:r>
            <a:r>
              <a:rPr lang="hu-HU" sz="2800" dirty="0" smtClean="0">
                <a:solidFill>
                  <a:srgbClr val="0000FF"/>
                </a:solidFill>
                <a:cs typeface="Calibri" panose="020F0502020204030204" pitchFamily="34" charset="0"/>
              </a:rPr>
              <a:t> – </a:t>
            </a:r>
            <a:r>
              <a:rPr lang="hu-HU" sz="2800" dirty="0" err="1" smtClean="0">
                <a:solidFill>
                  <a:srgbClr val="0000FF"/>
                </a:solidFill>
                <a:cs typeface="Calibri" panose="020F0502020204030204" pitchFamily="34" charset="0"/>
              </a:rPr>
              <a:t>THz</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probe</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spectrometer</a:t>
            </a:r>
            <a:endParaRPr lang="hu-HU" sz="2800" dirty="0" smtClean="0">
              <a:solidFill>
                <a:srgbClr val="0000FF"/>
              </a:solidFill>
              <a:cs typeface="Calibri" panose="020F0502020204030204" pitchFamily="34" charset="0"/>
            </a:endParaRPr>
          </a:p>
          <a:p>
            <a:pPr marL="457200" indent="-457200">
              <a:spcBef>
                <a:spcPts val="0"/>
              </a:spcBef>
              <a:buFont typeface="Arial" panose="020B0604020202020204" pitchFamily="34" charset="0"/>
              <a:buChar char="•"/>
            </a:pPr>
            <a:r>
              <a:rPr lang="hu-HU" sz="2800" dirty="0" err="1" smtClean="0">
                <a:solidFill>
                  <a:srgbClr val="0000FF"/>
                </a:solidFill>
                <a:cs typeface="Calibri" panose="020F0502020204030204" pitchFamily="34" charset="0"/>
              </a:rPr>
              <a:t>High-field</a:t>
            </a:r>
            <a:r>
              <a:rPr lang="hu-HU" sz="2800" dirty="0" smtClean="0">
                <a:solidFill>
                  <a:srgbClr val="0000FF"/>
                </a:solidFill>
                <a:cs typeface="Calibri" panose="020F0502020204030204" pitchFamily="34" charset="0"/>
              </a:rPr>
              <a:t> (E&gt; 1 </a:t>
            </a:r>
            <a:r>
              <a:rPr lang="hu-HU" sz="2800" dirty="0" err="1" smtClean="0">
                <a:solidFill>
                  <a:srgbClr val="0000FF"/>
                </a:solidFill>
                <a:cs typeface="Calibri" panose="020F0502020204030204" pitchFamily="34" charset="0"/>
              </a:rPr>
              <a:t>mJ</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THz</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source</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for</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experiments</a:t>
            </a:r>
            <a:r>
              <a:rPr lang="hu-HU" sz="2800" dirty="0" smtClean="0">
                <a:solidFill>
                  <a:srgbClr val="0000FF"/>
                </a:solidFill>
                <a:cs typeface="Calibri" panose="020F0502020204030204" pitchFamily="34" charset="0"/>
              </a:rPr>
              <a:t> </a:t>
            </a:r>
            <a:endParaRPr lang="hu-HU" sz="2800" dirty="0">
              <a:solidFill>
                <a:srgbClr val="0000FF"/>
              </a:solidFill>
              <a:cs typeface="Calibri" panose="020F0502020204030204" pitchFamily="34" charset="0"/>
            </a:endParaRPr>
          </a:p>
        </p:txBody>
      </p:sp>
      <p:pic>
        <p:nvPicPr>
          <p:cNvPr id="3" name="Kép 2"/>
          <p:cNvPicPr>
            <a:picLocks noChangeAspect="1"/>
          </p:cNvPicPr>
          <p:nvPr/>
        </p:nvPicPr>
        <p:blipFill>
          <a:blip r:embed="rId3"/>
          <a:stretch>
            <a:fillRect/>
          </a:stretch>
        </p:blipFill>
        <p:spPr>
          <a:xfrm>
            <a:off x="3491856" y="1170135"/>
            <a:ext cx="5357112" cy="3690095"/>
          </a:xfrm>
          <a:prstGeom prst="rect">
            <a:avLst/>
          </a:prstGeom>
        </p:spPr>
      </p:pic>
      <p:pic>
        <p:nvPicPr>
          <p:cNvPr id="4" name="Kép 3"/>
          <p:cNvPicPr>
            <a:picLocks noChangeAspect="1"/>
          </p:cNvPicPr>
          <p:nvPr/>
        </p:nvPicPr>
        <p:blipFill>
          <a:blip r:embed="rId4"/>
          <a:stretch>
            <a:fillRect/>
          </a:stretch>
        </p:blipFill>
        <p:spPr>
          <a:xfrm>
            <a:off x="338142" y="1929181"/>
            <a:ext cx="2845112" cy="2039891"/>
          </a:xfrm>
          <a:prstGeom prst="rect">
            <a:avLst/>
          </a:prstGeom>
        </p:spPr>
      </p:pic>
    </p:spTree>
    <p:extLst>
      <p:ext uri="{BB962C8B-B14F-4D97-AF65-F5344CB8AC3E}">
        <p14:creationId xmlns:p14="http://schemas.microsoft.com/office/powerpoint/2010/main" val="980056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Z\Google Drive\Előadás\Minta\127.jp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225" r="5943"/>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Szövegdoboz 9"/>
          <p:cNvSpPr txBox="1"/>
          <p:nvPr/>
        </p:nvSpPr>
        <p:spPr>
          <a:xfrm>
            <a:off x="183458" y="581438"/>
            <a:ext cx="8558311" cy="75405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3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Thank you for your attention!</a:t>
            </a:r>
            <a:endParaRPr kumimoji="0" lang="en-GB" sz="43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endParaRPr>
          </a:p>
        </p:txBody>
      </p:sp>
      <p:cxnSp>
        <p:nvCxnSpPr>
          <p:cNvPr id="19" name="Egyenes összekötő 18"/>
          <p:cNvCxnSpPr/>
          <p:nvPr/>
        </p:nvCxnSpPr>
        <p:spPr>
          <a:xfrm>
            <a:off x="-8626" y="1844824"/>
            <a:ext cx="9144000" cy="0"/>
          </a:xfrm>
          <a:prstGeom prst="line">
            <a:avLst/>
          </a:prstGeom>
          <a:ln w="4445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églalap 1"/>
          <p:cNvSpPr/>
          <p:nvPr/>
        </p:nvSpPr>
        <p:spPr>
          <a:xfrm>
            <a:off x="34249" y="5445224"/>
            <a:ext cx="3702680" cy="12926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almasi@fizika.ttk.pte.hu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tibai@fizika.ttk.pte.hu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a:ea typeface="+mn-ea"/>
                <a:cs typeface="+mn-cs"/>
              </a:rPr>
              <a:t>hebling@fizika.ttk.pte.hu</a:t>
            </a:r>
            <a:endParaRPr kumimoji="0" lang="hu-HU" sz="2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endParaRPr>
          </a:p>
        </p:txBody>
      </p:sp>
      <p:sp>
        <p:nvSpPr>
          <p:cNvPr id="3" name="TextBox 2"/>
          <p:cNvSpPr txBox="1"/>
          <p:nvPr/>
        </p:nvSpPr>
        <p:spPr>
          <a:xfrm>
            <a:off x="395536" y="2812485"/>
            <a:ext cx="7920880"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err="1" smtClean="0">
                <a:ln>
                  <a:noFill/>
                </a:ln>
                <a:solidFill>
                  <a:srgbClr val="FF0000"/>
                </a:solidFill>
                <a:effectLst/>
                <a:uLnTx/>
                <a:uFillTx/>
                <a:latin typeface="Calibri"/>
                <a:ea typeface="+mn-ea"/>
                <a:cs typeface="+mn-cs"/>
              </a:rPr>
              <a:t>Funding</a:t>
            </a:r>
            <a:r>
              <a:rPr kumimoji="0" lang="hu-HU" sz="2400" b="1" i="0" u="none" strike="noStrike" kern="1200" cap="none" spc="0" normalizeH="0" baseline="0" noProof="0" dirty="0" smtClean="0">
                <a:ln>
                  <a:noFill/>
                </a:ln>
                <a:solidFill>
                  <a:srgbClr val="FF0000"/>
                </a:solidFill>
                <a:effectLst/>
                <a:uLnTx/>
                <a:uFillTx/>
                <a:latin typeface="Calibri"/>
                <a:ea typeface="+mn-ea"/>
                <a:cs typeface="+mn-cs"/>
              </a:rPr>
              <a:t> </a:t>
            </a:r>
            <a:r>
              <a:rPr kumimoji="0" lang="hu-HU" sz="2400" b="1" i="0" u="none" strike="noStrike" kern="1200" cap="none" spc="0" normalizeH="0" baseline="0" noProof="0" dirty="0" err="1" smtClean="0">
                <a:ln>
                  <a:noFill/>
                </a:ln>
                <a:solidFill>
                  <a:srgbClr val="FF0000"/>
                </a:solidFill>
                <a:effectLst/>
                <a:uLnTx/>
                <a:uFillTx/>
                <a:latin typeface="Calibri"/>
                <a:ea typeface="+mn-ea"/>
                <a:cs typeface="+mn-cs"/>
              </a:rPr>
              <a:t>Information</a:t>
            </a:r>
            <a:r>
              <a:rPr kumimoji="0" lang="hu-HU" sz="2400" b="1" i="0" u="none" strike="noStrike" kern="1200" cap="none" spc="0" normalizeH="0" baseline="0" noProof="0" dirty="0" smtClean="0">
                <a:ln>
                  <a:noFill/>
                </a:ln>
                <a:solidFill>
                  <a:srgbClr val="FF0000"/>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smtClean="0">
                <a:ln>
                  <a:noFill/>
                </a:ln>
                <a:solidFill>
                  <a:prstClr val="black"/>
                </a:solidFill>
                <a:effectLst/>
                <a:uLnTx/>
                <a:uFillTx/>
                <a:latin typeface="Calibri"/>
                <a:ea typeface="+mn-ea"/>
                <a:cs typeface="+mn-cs"/>
              </a:rPr>
              <a:t>National </a:t>
            </a:r>
            <a:r>
              <a:rPr kumimoji="0" lang="hu-HU" sz="1800" b="0" i="0" u="none" strike="noStrike" kern="1200" cap="none" spc="0" normalizeH="0" baseline="0" noProof="0" dirty="0">
                <a:ln>
                  <a:noFill/>
                </a:ln>
                <a:solidFill>
                  <a:prstClr val="black"/>
                </a:solidFill>
                <a:effectLst/>
                <a:uLnTx/>
                <a:uFillTx/>
                <a:latin typeface="Calibri"/>
                <a:ea typeface="+mn-ea"/>
                <a:cs typeface="+mn-cs"/>
              </a:rPr>
              <a:t>Research, </a:t>
            </a:r>
            <a:r>
              <a:rPr kumimoji="0" lang="hu-HU" sz="1800" b="0" i="0" u="none" strike="noStrike" kern="1200" cap="none" spc="0" normalizeH="0" baseline="0" noProof="0" dirty="0" err="1">
                <a:ln>
                  <a:noFill/>
                </a:ln>
                <a:solidFill>
                  <a:prstClr val="black"/>
                </a:solidFill>
                <a:effectLst/>
                <a:uLnTx/>
                <a:uFillTx/>
                <a:latin typeface="Calibri"/>
                <a:ea typeface="+mn-ea"/>
                <a:cs typeface="+mn-cs"/>
              </a:rPr>
              <a:t>Development</a:t>
            </a:r>
            <a:r>
              <a:rPr kumimoji="0" lang="hu-HU" sz="1800" b="0" i="0" u="none" strike="noStrike" kern="1200" cap="none" spc="0" normalizeH="0" baseline="0" noProof="0" dirty="0">
                <a:ln>
                  <a:noFill/>
                </a:ln>
                <a:solidFill>
                  <a:prstClr val="black"/>
                </a:solidFill>
                <a:effectLst/>
                <a:uLnTx/>
                <a:uFillTx/>
                <a:latin typeface="Calibri"/>
                <a:ea typeface="+mn-ea"/>
                <a:cs typeface="+mn-cs"/>
              </a:rPr>
              <a:t> and </a:t>
            </a:r>
            <a:r>
              <a:rPr kumimoji="0" lang="hu-HU" sz="1800" b="0" i="0" u="none" strike="noStrike" kern="1200" cap="none" spc="0" normalizeH="0" baseline="0" noProof="0" dirty="0" err="1">
                <a:ln>
                  <a:noFill/>
                </a:ln>
                <a:solidFill>
                  <a:prstClr val="black"/>
                </a:solidFill>
                <a:effectLst/>
                <a:uLnTx/>
                <a:uFillTx/>
                <a:latin typeface="Calibri"/>
                <a:ea typeface="+mn-ea"/>
                <a:cs typeface="+mn-cs"/>
              </a:rPr>
              <a:t>Innovation</a:t>
            </a:r>
            <a:r>
              <a:rPr kumimoji="0" lang="hu-HU" sz="1800" b="0" i="0" u="none" strike="noStrike" kern="1200" cap="none" spc="0" normalizeH="0" baseline="0" noProof="0" dirty="0">
                <a:ln>
                  <a:noFill/>
                </a:ln>
                <a:solidFill>
                  <a:prstClr val="black"/>
                </a:solidFill>
                <a:effectLst/>
                <a:uLnTx/>
                <a:uFillTx/>
                <a:latin typeface="Calibri"/>
                <a:ea typeface="+mn-ea"/>
                <a:cs typeface="+mn-cs"/>
              </a:rPr>
              <a:t> Office (NKFIH) (</a:t>
            </a:r>
            <a:r>
              <a:rPr kumimoji="0" lang="hu-HU" sz="1800" b="1" i="0" u="none" strike="noStrike" kern="1200" cap="none" spc="0" normalizeH="0" baseline="0" noProof="0" dirty="0">
                <a:ln>
                  <a:noFill/>
                </a:ln>
                <a:solidFill>
                  <a:prstClr val="black"/>
                </a:solidFill>
                <a:effectLst/>
                <a:uLnTx/>
                <a:uFillTx/>
                <a:latin typeface="Calibri"/>
                <a:ea typeface="+mn-ea"/>
                <a:cs typeface="+mn-cs"/>
              </a:rPr>
              <a:t>NN125808</a:t>
            </a:r>
            <a:r>
              <a:rPr kumimoji="0" lang="hu-HU"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err="1">
                <a:ln>
                  <a:noFill/>
                </a:ln>
                <a:solidFill>
                  <a:prstClr val="black"/>
                </a:solidFill>
                <a:effectLst/>
                <a:uLnTx/>
                <a:uFillTx/>
                <a:latin typeface="Calibri"/>
                <a:ea typeface="+mn-ea"/>
                <a:cs typeface="+mn-cs"/>
              </a:rPr>
              <a:t>Hungarian</a:t>
            </a:r>
            <a:r>
              <a:rPr kumimoji="0" lang="hu-HU" sz="1800" b="0" i="0" u="none" strike="noStrike" kern="1200" cap="none" spc="0" normalizeH="0" baseline="0" noProof="0" dirty="0">
                <a:ln>
                  <a:noFill/>
                </a:ln>
                <a:solidFill>
                  <a:prstClr val="black"/>
                </a:solidFill>
                <a:effectLst/>
                <a:uLnTx/>
                <a:uFillTx/>
                <a:latin typeface="Calibri"/>
                <a:ea typeface="+mn-ea"/>
                <a:cs typeface="+mn-cs"/>
              </a:rPr>
              <a:t> </a:t>
            </a:r>
            <a:r>
              <a:rPr kumimoji="0" lang="hu-HU" sz="1800" b="0" i="0" u="none" strike="noStrike" kern="1200" cap="none" spc="0" normalizeH="0" baseline="0" noProof="0" dirty="0" err="1">
                <a:ln>
                  <a:noFill/>
                </a:ln>
                <a:solidFill>
                  <a:prstClr val="black"/>
                </a:solidFill>
                <a:effectLst/>
                <a:uLnTx/>
                <a:uFillTx/>
                <a:latin typeface="Calibri"/>
                <a:ea typeface="+mn-ea"/>
                <a:cs typeface="+mn-cs"/>
              </a:rPr>
              <a:t>Academy</a:t>
            </a:r>
            <a:r>
              <a:rPr kumimoji="0" lang="hu-HU" sz="1800" b="0" i="0" u="none" strike="noStrike" kern="1200" cap="none" spc="0" normalizeH="0" baseline="0" noProof="0" dirty="0">
                <a:ln>
                  <a:noFill/>
                </a:ln>
                <a:solidFill>
                  <a:prstClr val="black"/>
                </a:solidFill>
                <a:effectLst/>
                <a:uLnTx/>
                <a:uFillTx/>
                <a:latin typeface="Calibri"/>
                <a:ea typeface="+mn-ea"/>
                <a:cs typeface="+mn-cs"/>
              </a:rPr>
              <a:t> of </a:t>
            </a:r>
            <a:r>
              <a:rPr kumimoji="0" lang="hu-HU" sz="1800" b="0" i="0" u="none" strike="noStrike" kern="1200" cap="none" spc="0" normalizeH="0" baseline="0" noProof="0" dirty="0" err="1">
                <a:ln>
                  <a:noFill/>
                </a:ln>
                <a:solidFill>
                  <a:prstClr val="black"/>
                </a:solidFill>
                <a:effectLst/>
                <a:uLnTx/>
                <a:uFillTx/>
                <a:latin typeface="Calibri"/>
                <a:ea typeface="+mn-ea"/>
                <a:cs typeface="+mn-cs"/>
              </a:rPr>
              <a:t>Sciences</a:t>
            </a:r>
            <a:r>
              <a:rPr kumimoji="0" lang="hu-HU" sz="1800" b="0" i="0" u="none" strike="noStrike" kern="1200" cap="none" spc="0" normalizeH="0" baseline="0" noProof="0" dirty="0">
                <a:ln>
                  <a:noFill/>
                </a:ln>
                <a:solidFill>
                  <a:prstClr val="black"/>
                </a:solidFill>
                <a:effectLst/>
                <a:uLnTx/>
                <a:uFillTx/>
                <a:latin typeface="Calibri"/>
                <a:ea typeface="+mn-ea"/>
                <a:cs typeface="+mn-cs"/>
              </a:rPr>
              <a:t> (MTA) (</a:t>
            </a:r>
            <a:r>
              <a:rPr kumimoji="0" lang="hu-HU" sz="1800" b="1" i="0" u="none" strike="noStrike" kern="1200" cap="none" spc="0" normalizeH="0" baseline="0" noProof="0" dirty="0">
                <a:ln>
                  <a:noFill/>
                </a:ln>
                <a:solidFill>
                  <a:prstClr val="black"/>
                </a:solidFill>
                <a:effectLst/>
                <a:uLnTx/>
                <a:uFillTx/>
                <a:latin typeface="Calibri"/>
                <a:ea typeface="+mn-ea"/>
                <a:cs typeface="+mn-cs"/>
              </a:rPr>
              <a:t>János Bolyai Research </a:t>
            </a:r>
            <a:r>
              <a:rPr kumimoji="0" lang="hu-HU" sz="1800" b="1" i="0" u="none" strike="noStrike" kern="1200" cap="none" spc="0" normalizeH="0" baseline="0" noProof="0" dirty="0" err="1">
                <a:ln>
                  <a:noFill/>
                </a:ln>
                <a:solidFill>
                  <a:prstClr val="black"/>
                </a:solidFill>
                <a:effectLst/>
                <a:uLnTx/>
                <a:uFillTx/>
                <a:latin typeface="Calibri"/>
                <a:ea typeface="+mn-ea"/>
                <a:cs typeface="+mn-cs"/>
              </a:rPr>
              <a:t>Scholarship</a:t>
            </a:r>
            <a:r>
              <a:rPr kumimoji="0" lang="hu-HU" sz="1800" b="0" i="0" u="none" strike="noStrike" kern="1200" cap="none" spc="0" normalizeH="0" baseline="0" noProof="0" dirty="0">
                <a:ln>
                  <a:noFill/>
                </a:ln>
                <a:solidFill>
                  <a:prstClr val="black"/>
                </a:solidFill>
                <a:effectLst/>
                <a:uLnTx/>
                <a:uFillTx/>
                <a:latin typeface="Calibri"/>
                <a:ea typeface="+mn-ea"/>
                <a:cs typeface="+mn-cs"/>
              </a:rPr>
              <a:t> </a:t>
            </a:r>
            <a:r>
              <a:rPr kumimoji="0" lang="hu-HU" sz="1800" b="0" i="0" u="none" strike="noStrike" kern="1200" cap="none" spc="0" normalizeH="0" baseline="0" noProof="0" dirty="0" err="1">
                <a:ln>
                  <a:noFill/>
                </a:ln>
                <a:solidFill>
                  <a:prstClr val="black"/>
                </a:solidFill>
                <a:effectLst/>
                <a:uLnTx/>
                <a:uFillTx/>
                <a:latin typeface="Calibri"/>
                <a:ea typeface="+mn-ea"/>
                <a:cs typeface="+mn-cs"/>
              </a:rPr>
              <a:t>to</a:t>
            </a:r>
            <a:r>
              <a:rPr kumimoji="0" lang="hu-HU" sz="1800" b="0" i="0" u="none" strike="noStrike" kern="1200" cap="none" spc="0" normalizeH="0" baseline="0" noProof="0" dirty="0">
                <a:ln>
                  <a:noFill/>
                </a:ln>
                <a:solidFill>
                  <a:prstClr val="black"/>
                </a:solidFill>
                <a:effectLst/>
                <a:uLnTx/>
                <a:uFillTx/>
                <a:latin typeface="Calibri"/>
                <a:ea typeface="+mn-ea"/>
                <a:cs typeface="+mn-cs"/>
              </a:rPr>
              <a:t> J. A. Fülöp);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err="1">
                <a:ln>
                  <a:noFill/>
                </a:ln>
                <a:solidFill>
                  <a:prstClr val="black"/>
                </a:solidFill>
                <a:effectLst/>
                <a:uLnTx/>
                <a:uFillTx/>
                <a:latin typeface="Calibri"/>
                <a:ea typeface="+mn-ea"/>
                <a:cs typeface="+mn-cs"/>
              </a:rPr>
              <a:t>Ultrafast</a:t>
            </a:r>
            <a:r>
              <a:rPr kumimoji="0" lang="hu-HU" sz="1800" b="0" i="0" u="none" strike="noStrike" kern="1200" cap="none" spc="0" normalizeH="0" baseline="0" noProof="0" dirty="0">
                <a:ln>
                  <a:noFill/>
                </a:ln>
                <a:solidFill>
                  <a:prstClr val="black"/>
                </a:solidFill>
                <a:effectLst/>
                <a:uLnTx/>
                <a:uFillTx/>
                <a:latin typeface="Calibri"/>
                <a:ea typeface="+mn-ea"/>
                <a:cs typeface="+mn-cs"/>
              </a:rPr>
              <a:t> </a:t>
            </a:r>
            <a:r>
              <a:rPr kumimoji="0" lang="hu-HU" sz="1800" b="0" i="0" u="none" strike="noStrike" kern="1200" cap="none" spc="0" normalizeH="0" baseline="0" noProof="0" dirty="0" err="1">
                <a:ln>
                  <a:noFill/>
                </a:ln>
                <a:solidFill>
                  <a:prstClr val="black"/>
                </a:solidFill>
                <a:effectLst/>
                <a:uLnTx/>
                <a:uFillTx/>
                <a:latin typeface="Calibri"/>
                <a:ea typeface="+mn-ea"/>
                <a:cs typeface="+mn-cs"/>
              </a:rPr>
              <a:t>physical</a:t>
            </a:r>
            <a:r>
              <a:rPr kumimoji="0" lang="hu-HU" sz="1800" b="0" i="0" u="none" strike="noStrike" kern="1200" cap="none" spc="0" normalizeH="0" baseline="0" noProof="0" dirty="0">
                <a:ln>
                  <a:noFill/>
                </a:ln>
                <a:solidFill>
                  <a:prstClr val="black"/>
                </a:solidFill>
                <a:effectLst/>
                <a:uLnTx/>
                <a:uFillTx/>
                <a:latin typeface="Calibri"/>
                <a:ea typeface="+mn-ea"/>
                <a:cs typeface="+mn-cs"/>
              </a:rPr>
              <a:t> </a:t>
            </a:r>
            <a:r>
              <a:rPr kumimoji="0" lang="hu-HU" sz="1800" b="0" i="0" u="none" strike="noStrike" kern="1200" cap="none" spc="0" normalizeH="0" baseline="0" noProof="0" dirty="0" err="1">
                <a:ln>
                  <a:noFill/>
                </a:ln>
                <a:solidFill>
                  <a:prstClr val="black"/>
                </a:solidFill>
                <a:effectLst/>
                <a:uLnTx/>
                <a:uFillTx/>
                <a:latin typeface="Calibri"/>
                <a:ea typeface="+mn-ea"/>
                <a:cs typeface="+mn-cs"/>
              </a:rPr>
              <a:t>processes</a:t>
            </a:r>
            <a:r>
              <a:rPr kumimoji="0" lang="hu-HU" sz="1800" b="0" i="0" u="none" strike="noStrike" kern="1200" cap="none" spc="0" normalizeH="0" baseline="0" noProof="0" dirty="0">
                <a:ln>
                  <a:noFill/>
                </a:ln>
                <a:solidFill>
                  <a:prstClr val="black"/>
                </a:solidFill>
                <a:effectLst/>
                <a:uLnTx/>
                <a:uFillTx/>
                <a:latin typeface="Calibri"/>
                <a:ea typeface="+mn-ea"/>
                <a:cs typeface="+mn-cs"/>
              </a:rPr>
              <a:t> in </a:t>
            </a:r>
            <a:r>
              <a:rPr kumimoji="0" lang="hu-HU" sz="1800" b="0" i="0" u="none" strike="noStrike" kern="1200" cap="none" spc="0" normalizeH="0" baseline="0" noProof="0" dirty="0" err="1">
                <a:ln>
                  <a:noFill/>
                </a:ln>
                <a:solidFill>
                  <a:prstClr val="black"/>
                </a:solidFill>
                <a:effectLst/>
                <a:uLnTx/>
                <a:uFillTx/>
                <a:latin typeface="Calibri"/>
                <a:ea typeface="+mn-ea"/>
                <a:cs typeface="+mn-cs"/>
              </a:rPr>
              <a:t>atoms</a:t>
            </a:r>
            <a:r>
              <a:rPr kumimoji="0" lang="hu-HU" sz="1800" b="0" i="0" u="none" strike="noStrike" kern="1200" cap="none" spc="0" normalizeH="0" baseline="0" noProof="0" dirty="0">
                <a:ln>
                  <a:noFill/>
                </a:ln>
                <a:solidFill>
                  <a:prstClr val="black"/>
                </a:solidFill>
                <a:effectLst/>
                <a:uLnTx/>
                <a:uFillTx/>
                <a:latin typeface="Calibri"/>
                <a:ea typeface="+mn-ea"/>
                <a:cs typeface="+mn-cs"/>
              </a:rPr>
              <a:t>, </a:t>
            </a:r>
            <a:r>
              <a:rPr kumimoji="0" lang="hu-HU" sz="1800" b="0" i="0" u="none" strike="noStrike" kern="1200" cap="none" spc="0" normalizeH="0" baseline="0" noProof="0" dirty="0" err="1">
                <a:ln>
                  <a:noFill/>
                </a:ln>
                <a:solidFill>
                  <a:prstClr val="black"/>
                </a:solidFill>
                <a:effectLst/>
                <a:uLnTx/>
                <a:uFillTx/>
                <a:latin typeface="Calibri"/>
                <a:ea typeface="+mn-ea"/>
                <a:cs typeface="+mn-cs"/>
              </a:rPr>
              <a:t>molecules</a:t>
            </a:r>
            <a:r>
              <a:rPr kumimoji="0" lang="hu-HU" sz="1800" b="0" i="0" u="none" strike="noStrike" kern="1200" cap="none" spc="0" normalizeH="0" baseline="0" noProof="0" dirty="0">
                <a:ln>
                  <a:noFill/>
                </a:ln>
                <a:solidFill>
                  <a:prstClr val="black"/>
                </a:solidFill>
                <a:effectLst/>
                <a:uLnTx/>
                <a:uFillTx/>
                <a:latin typeface="Calibri"/>
                <a:ea typeface="+mn-ea"/>
                <a:cs typeface="+mn-cs"/>
              </a:rPr>
              <a:t>, </a:t>
            </a:r>
            <a:r>
              <a:rPr kumimoji="0" lang="hu-HU" sz="1800" b="0" i="0" u="none" strike="noStrike" kern="1200" cap="none" spc="0" normalizeH="0" baseline="0" noProof="0" dirty="0" err="1">
                <a:ln>
                  <a:noFill/>
                </a:ln>
                <a:solidFill>
                  <a:prstClr val="black"/>
                </a:solidFill>
                <a:effectLst/>
                <a:uLnTx/>
                <a:uFillTx/>
                <a:latin typeface="Calibri"/>
                <a:ea typeface="+mn-ea"/>
                <a:cs typeface="+mn-cs"/>
              </a:rPr>
              <a:t>nanostructures</a:t>
            </a:r>
            <a:r>
              <a:rPr kumimoji="0" lang="hu-HU" sz="1800" b="0" i="0" u="none" strike="noStrike" kern="1200" cap="none" spc="0" normalizeH="0" baseline="0" noProof="0" dirty="0">
                <a:ln>
                  <a:noFill/>
                </a:ln>
                <a:solidFill>
                  <a:prstClr val="black"/>
                </a:solidFill>
                <a:effectLst/>
                <a:uLnTx/>
                <a:uFillTx/>
                <a:latin typeface="Calibri"/>
                <a:ea typeface="+mn-ea"/>
                <a:cs typeface="+mn-cs"/>
              </a:rPr>
              <a:t> and </a:t>
            </a:r>
            <a:r>
              <a:rPr kumimoji="0" lang="hu-HU" sz="1800" b="0" i="0" u="none" strike="noStrike" kern="1200" cap="none" spc="0" normalizeH="0" baseline="0" noProof="0" dirty="0" err="1">
                <a:ln>
                  <a:noFill/>
                </a:ln>
                <a:solidFill>
                  <a:prstClr val="black"/>
                </a:solidFill>
                <a:effectLst/>
                <a:uLnTx/>
                <a:uFillTx/>
                <a:latin typeface="Calibri"/>
                <a:ea typeface="+mn-ea"/>
                <a:cs typeface="+mn-cs"/>
              </a:rPr>
              <a:t>biology</a:t>
            </a:r>
            <a:r>
              <a:rPr kumimoji="0" lang="hu-HU" sz="1800" b="0" i="0" u="none" strike="noStrike" kern="1200" cap="none" spc="0" normalizeH="0" baseline="0" noProof="0" dirty="0">
                <a:ln>
                  <a:noFill/>
                </a:ln>
                <a:solidFill>
                  <a:prstClr val="black"/>
                </a:solidFill>
                <a:effectLst/>
                <a:uLnTx/>
                <a:uFillTx/>
                <a:latin typeface="Calibri"/>
                <a:ea typeface="+mn-ea"/>
                <a:cs typeface="+mn-cs"/>
              </a:rPr>
              <a:t> </a:t>
            </a:r>
            <a:r>
              <a:rPr kumimoji="0" lang="hu-HU" sz="1800" b="0" i="0" u="none" strike="noStrike" kern="1200" cap="none" spc="0" normalizeH="0" baseline="0" noProof="0" dirty="0" err="1">
                <a:ln>
                  <a:noFill/>
                </a:ln>
                <a:solidFill>
                  <a:prstClr val="black"/>
                </a:solidFill>
                <a:effectLst/>
                <a:uLnTx/>
                <a:uFillTx/>
                <a:latin typeface="Calibri"/>
                <a:ea typeface="+mn-ea"/>
                <a:cs typeface="+mn-cs"/>
              </a:rPr>
              <a:t>structures</a:t>
            </a:r>
            <a:r>
              <a:rPr kumimoji="0" lang="hu-HU" sz="1800" b="0" i="0" u="none" strike="noStrike" kern="1200" cap="none" spc="0" normalizeH="0" baseline="0" noProof="0" dirty="0">
                <a:ln>
                  <a:noFill/>
                </a:ln>
                <a:solidFill>
                  <a:prstClr val="black"/>
                </a:solidFill>
                <a:effectLst/>
                <a:uLnTx/>
                <a:uFillTx/>
                <a:latin typeface="Calibri"/>
                <a:ea typeface="+mn-ea"/>
                <a:cs typeface="+mn-cs"/>
              </a:rPr>
              <a:t> (</a:t>
            </a:r>
            <a:r>
              <a:rPr kumimoji="0" lang="hu-HU" sz="1800" b="1" i="0" u="none" strike="noStrike" kern="1200" cap="none" spc="0" normalizeH="0" baseline="0" noProof="0" dirty="0">
                <a:ln>
                  <a:noFill/>
                </a:ln>
                <a:solidFill>
                  <a:prstClr val="black"/>
                </a:solidFill>
                <a:effectLst/>
                <a:uLnTx/>
                <a:uFillTx/>
                <a:latin typeface="Calibri"/>
                <a:ea typeface="+mn-ea"/>
                <a:cs typeface="+mn-cs"/>
              </a:rPr>
              <a:t>EFOP-3.6.2- 16-2017-00005</a:t>
            </a:r>
            <a:r>
              <a:rPr kumimoji="0" lang="hu-HU"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Dia számának hely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48FFF-2B3B-4AC5-BEE1-3B722CEDB7ED}"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5155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0" name="Rectangle 6"/>
          <p:cNvSpPr>
            <a:spLocks noChangeArrowheads="1"/>
          </p:cNvSpPr>
          <p:nvPr/>
        </p:nvSpPr>
        <p:spPr bwMode="auto">
          <a:xfrm>
            <a:off x="0"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51911" name="Text Box 7"/>
          <p:cNvSpPr txBox="1">
            <a:spLocks noChangeArrowheads="1"/>
          </p:cNvSpPr>
          <p:nvPr/>
        </p:nvSpPr>
        <p:spPr bwMode="auto">
          <a:xfrm>
            <a:off x="0" y="18891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hu-HU" sz="2800" dirty="0" err="1" smtClean="0">
                <a:solidFill>
                  <a:srgbClr val="0000FF"/>
                </a:solidFill>
                <a:cs typeface="Calibri" panose="020F0502020204030204" pitchFamily="34" charset="0"/>
              </a:rPr>
              <a:t>Running</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projects</a:t>
            </a:r>
            <a:r>
              <a:rPr lang="hu-HU" sz="2800" dirty="0" smtClean="0">
                <a:solidFill>
                  <a:srgbClr val="0000FF"/>
                </a:solidFill>
                <a:cs typeface="Calibri" panose="020F0502020204030204" pitchFamily="34" charset="0"/>
              </a:rPr>
              <a:t> – LUSIA (FET OPEN)</a:t>
            </a:r>
            <a:endParaRPr lang="hu-HU" sz="2800" dirty="0">
              <a:solidFill>
                <a:srgbClr val="0000FF"/>
              </a:solidFill>
              <a:cs typeface="Calibri" panose="020F0502020204030204" pitchFamily="34" charset="0"/>
            </a:endParaRPr>
          </a:p>
        </p:txBody>
      </p:sp>
      <p:sp>
        <p:nvSpPr>
          <p:cNvPr id="6"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a:t>
            </a:r>
          </a:p>
        </p:txBody>
      </p:sp>
      <p:pic>
        <p:nvPicPr>
          <p:cNvPr id="2" name="Kép 1"/>
          <p:cNvPicPr>
            <a:picLocks noChangeAspect="1"/>
          </p:cNvPicPr>
          <p:nvPr/>
        </p:nvPicPr>
        <p:blipFill>
          <a:blip r:embed="rId3"/>
          <a:stretch>
            <a:fillRect/>
          </a:stretch>
        </p:blipFill>
        <p:spPr>
          <a:xfrm>
            <a:off x="21955" y="901046"/>
            <a:ext cx="6874374" cy="4778254"/>
          </a:xfrm>
          <a:prstGeom prst="rect">
            <a:avLst/>
          </a:prstGeom>
        </p:spPr>
      </p:pic>
      <p:sp>
        <p:nvSpPr>
          <p:cNvPr id="7" name="Text Box 7"/>
          <p:cNvSpPr txBox="1">
            <a:spLocks noChangeArrowheads="1"/>
          </p:cNvSpPr>
          <p:nvPr/>
        </p:nvSpPr>
        <p:spPr bwMode="auto">
          <a:xfrm>
            <a:off x="-17591" y="5700652"/>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u-HU" sz="2800" dirty="0" smtClean="0">
                <a:solidFill>
                  <a:srgbClr val="0000FF"/>
                </a:solidFill>
                <a:cs typeface="Calibri" panose="020F0502020204030204" pitchFamily="34" charset="0"/>
              </a:rPr>
              <a:t>Major </a:t>
            </a:r>
            <a:r>
              <a:rPr lang="hu-HU" sz="2800" dirty="0" err="1" smtClean="0">
                <a:solidFill>
                  <a:srgbClr val="0000FF"/>
                </a:solidFill>
                <a:cs typeface="Calibri" panose="020F0502020204030204" pitchFamily="34" charset="0"/>
              </a:rPr>
              <a:t>goal</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Development</a:t>
            </a:r>
            <a:r>
              <a:rPr lang="hu-HU" sz="2800" dirty="0" smtClean="0">
                <a:solidFill>
                  <a:srgbClr val="0000FF"/>
                </a:solidFill>
                <a:cs typeface="Calibri" panose="020F0502020204030204" pitchFamily="34" charset="0"/>
              </a:rPr>
              <a:t> of CEP </a:t>
            </a:r>
            <a:r>
              <a:rPr lang="hu-HU" sz="2800" dirty="0" err="1" smtClean="0">
                <a:solidFill>
                  <a:srgbClr val="0000FF"/>
                </a:solidFill>
                <a:cs typeface="Calibri" panose="020F0502020204030204" pitchFamily="34" charset="0"/>
              </a:rPr>
              <a:t>stable</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attosecond</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source</a:t>
            </a:r>
            <a:endParaRPr lang="hu-HU" sz="2800" dirty="0">
              <a:solidFill>
                <a:srgbClr val="0000FF"/>
              </a:solidFill>
              <a:cs typeface="Calibri" panose="020F0502020204030204" pitchFamily="34" charset="0"/>
            </a:endParaRPr>
          </a:p>
        </p:txBody>
      </p:sp>
    </p:spTree>
    <p:extLst>
      <p:ext uri="{BB962C8B-B14F-4D97-AF65-F5344CB8AC3E}">
        <p14:creationId xmlns:p14="http://schemas.microsoft.com/office/powerpoint/2010/main" val="2347686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0" name="Rectangle 6"/>
          <p:cNvSpPr>
            <a:spLocks noChangeArrowheads="1"/>
          </p:cNvSpPr>
          <p:nvPr/>
        </p:nvSpPr>
        <p:spPr bwMode="auto">
          <a:xfrm>
            <a:off x="0"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51911" name="Text Box 7"/>
          <p:cNvSpPr txBox="1">
            <a:spLocks noChangeArrowheads="1"/>
          </p:cNvSpPr>
          <p:nvPr/>
        </p:nvSpPr>
        <p:spPr bwMode="auto">
          <a:xfrm>
            <a:off x="0" y="18891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hu-HU" sz="2800" dirty="0" err="1" smtClean="0">
                <a:solidFill>
                  <a:srgbClr val="0000FF"/>
                </a:solidFill>
                <a:cs typeface="Calibri" panose="020F0502020204030204" pitchFamily="34" charset="0"/>
              </a:rPr>
              <a:t>Running</a:t>
            </a:r>
            <a:r>
              <a:rPr lang="hu-HU" sz="2800" dirty="0" smtClean="0">
                <a:solidFill>
                  <a:srgbClr val="0000FF"/>
                </a:solidFill>
                <a:cs typeface="Calibri" panose="020F0502020204030204" pitchFamily="34" charset="0"/>
              </a:rPr>
              <a:t> </a:t>
            </a:r>
            <a:r>
              <a:rPr lang="hu-HU" sz="2800" dirty="0" err="1" smtClean="0">
                <a:solidFill>
                  <a:srgbClr val="0000FF"/>
                </a:solidFill>
                <a:cs typeface="Calibri" panose="020F0502020204030204" pitchFamily="34" charset="0"/>
              </a:rPr>
              <a:t>projects</a:t>
            </a:r>
            <a:r>
              <a:rPr lang="hu-HU" sz="2800" dirty="0" smtClean="0">
                <a:solidFill>
                  <a:srgbClr val="0000FF"/>
                </a:solidFill>
                <a:cs typeface="Calibri" panose="020F0502020204030204" pitchFamily="34" charset="0"/>
              </a:rPr>
              <a:t> – LUSIA (FET OPEN)</a:t>
            </a:r>
            <a:endParaRPr lang="hu-HU" sz="2800" dirty="0">
              <a:solidFill>
                <a:srgbClr val="0000FF"/>
              </a:solidFill>
              <a:cs typeface="Calibri" panose="020F0502020204030204" pitchFamily="34" charset="0"/>
            </a:endParaRPr>
          </a:p>
        </p:txBody>
      </p:sp>
      <p:sp>
        <p:nvSpPr>
          <p:cNvPr id="6"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2</a:t>
            </a:r>
          </a:p>
        </p:txBody>
      </p:sp>
      <p:pic>
        <p:nvPicPr>
          <p:cNvPr id="3" name="Kép 2"/>
          <p:cNvPicPr>
            <a:picLocks noChangeAspect="1"/>
          </p:cNvPicPr>
          <p:nvPr/>
        </p:nvPicPr>
        <p:blipFill>
          <a:blip r:embed="rId3"/>
          <a:stretch>
            <a:fillRect/>
          </a:stretch>
        </p:blipFill>
        <p:spPr>
          <a:xfrm>
            <a:off x="0" y="866460"/>
            <a:ext cx="7979060" cy="5712960"/>
          </a:xfrm>
          <a:prstGeom prst="rect">
            <a:avLst/>
          </a:prstGeom>
        </p:spPr>
      </p:pic>
    </p:spTree>
    <p:extLst>
      <p:ext uri="{BB962C8B-B14F-4D97-AF65-F5344CB8AC3E}">
        <p14:creationId xmlns:p14="http://schemas.microsoft.com/office/powerpoint/2010/main" val="3306642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0" name="Rectangle 6"/>
          <p:cNvSpPr>
            <a:spLocks noChangeArrowheads="1"/>
          </p:cNvSpPr>
          <p:nvPr/>
        </p:nvSpPr>
        <p:spPr bwMode="auto">
          <a:xfrm>
            <a:off x="0"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251911" name="Text Box 7"/>
          <p:cNvSpPr txBox="1">
            <a:spLocks noChangeArrowheads="1"/>
          </p:cNvSpPr>
          <p:nvPr/>
        </p:nvSpPr>
        <p:spPr bwMode="auto">
          <a:xfrm>
            <a:off x="-2559" y="-81468"/>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dirty="0" smtClean="0">
                <a:solidFill>
                  <a:srgbClr val="0000FF"/>
                </a:solidFill>
                <a:cs typeface="Calibri" panose="020F0502020204030204" pitchFamily="34" charset="0"/>
              </a:rPr>
              <a:t>THz pulse generation by optical rectification (OR) of ultrashort laser pulses in nonlinear optical crystals</a:t>
            </a:r>
            <a:r>
              <a:rPr lang="hu-HU" sz="2800" dirty="0" smtClean="0">
                <a:solidFill>
                  <a:srgbClr val="0000FF"/>
                </a:solidFill>
                <a:cs typeface="Calibri" panose="020F0502020204030204" pitchFamily="34" charset="0"/>
              </a:rPr>
              <a:t> </a:t>
            </a:r>
            <a:endParaRPr lang="en-US" sz="2800" dirty="0">
              <a:solidFill>
                <a:srgbClr val="0000FF"/>
              </a:solidFill>
              <a:cs typeface="Calibri" panose="020F0502020204030204" pitchFamily="34" charset="0"/>
            </a:endParaRP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20" y="908664"/>
            <a:ext cx="3990103" cy="261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971520" y="3498123"/>
            <a:ext cx="7200960" cy="830997"/>
          </a:xfrm>
          <a:prstGeom prst="rect">
            <a:avLst/>
          </a:prstGeom>
          <a:noFill/>
        </p:spPr>
        <p:txBody>
          <a:bodyPr wrap="square" rtlCol="0">
            <a:spAutoFit/>
          </a:bodyPr>
          <a:lstStyle/>
          <a:p>
            <a:r>
              <a:rPr lang="hu-HU" sz="1600" dirty="0" smtClean="0">
                <a:solidFill>
                  <a:srgbClr val="FF0000"/>
                </a:solidFill>
              </a:rPr>
              <a:t>X.-C. </a:t>
            </a:r>
            <a:r>
              <a:rPr lang="hu-HU" sz="1600" dirty="0" err="1" smtClean="0">
                <a:solidFill>
                  <a:srgbClr val="FF0000"/>
                </a:solidFill>
              </a:rPr>
              <a:t>Zhang</a:t>
            </a:r>
            <a:r>
              <a:rPr lang="hu-HU" sz="1600" dirty="0" smtClean="0">
                <a:solidFill>
                  <a:srgbClr val="FF0000"/>
                </a:solidFill>
              </a:rPr>
              <a:t> et </a:t>
            </a:r>
            <a:r>
              <a:rPr lang="hu-HU" sz="1600" dirty="0" err="1" smtClean="0">
                <a:solidFill>
                  <a:srgbClr val="FF0000"/>
                </a:solidFill>
              </a:rPr>
              <a:t>al</a:t>
            </a:r>
            <a:r>
              <a:rPr lang="hu-HU" sz="1600" dirty="0" smtClean="0">
                <a:solidFill>
                  <a:srgbClr val="FF0000"/>
                </a:solidFill>
              </a:rPr>
              <a:t>., </a:t>
            </a:r>
            <a:r>
              <a:rPr lang="hu-HU" sz="1600" dirty="0" err="1" smtClean="0">
                <a:solidFill>
                  <a:srgbClr val="FF0000"/>
                </a:solidFill>
              </a:rPr>
              <a:t>Appl</a:t>
            </a:r>
            <a:r>
              <a:rPr lang="hu-HU" sz="1600" dirty="0" smtClean="0">
                <a:solidFill>
                  <a:srgbClr val="FF0000"/>
                </a:solidFill>
              </a:rPr>
              <a:t>. </a:t>
            </a:r>
            <a:r>
              <a:rPr lang="hu-HU" sz="1600" dirty="0" err="1" smtClean="0">
                <a:solidFill>
                  <a:srgbClr val="FF0000"/>
                </a:solidFill>
              </a:rPr>
              <a:t>Phys</a:t>
            </a:r>
            <a:r>
              <a:rPr lang="hu-HU" sz="1600" dirty="0" smtClean="0">
                <a:solidFill>
                  <a:srgbClr val="FF0000"/>
                </a:solidFill>
              </a:rPr>
              <a:t>. Lett. </a:t>
            </a:r>
            <a:r>
              <a:rPr lang="hu-HU" sz="1600" b="1" dirty="0" smtClean="0">
                <a:solidFill>
                  <a:srgbClr val="FF0000"/>
                </a:solidFill>
              </a:rPr>
              <a:t>61</a:t>
            </a:r>
            <a:r>
              <a:rPr lang="hu-HU" sz="1600" dirty="0" smtClean="0">
                <a:solidFill>
                  <a:srgbClr val="FF0000"/>
                </a:solidFill>
              </a:rPr>
              <a:t>, 2764 (1992)</a:t>
            </a:r>
          </a:p>
          <a:p>
            <a:r>
              <a:rPr lang="hu-HU" sz="1600" dirty="0">
                <a:solidFill>
                  <a:srgbClr val="FF0000"/>
                </a:solidFill>
              </a:rPr>
              <a:t>X.-C. </a:t>
            </a:r>
            <a:r>
              <a:rPr lang="hu-HU" sz="1600" dirty="0" err="1">
                <a:solidFill>
                  <a:srgbClr val="FF0000"/>
                </a:solidFill>
              </a:rPr>
              <a:t>Zhang</a:t>
            </a:r>
            <a:r>
              <a:rPr lang="hu-HU" sz="1600" dirty="0">
                <a:solidFill>
                  <a:srgbClr val="FF0000"/>
                </a:solidFill>
              </a:rPr>
              <a:t> et </a:t>
            </a:r>
            <a:r>
              <a:rPr lang="hu-HU" sz="1600" dirty="0" err="1">
                <a:solidFill>
                  <a:srgbClr val="FF0000"/>
                </a:solidFill>
              </a:rPr>
              <a:t>al</a:t>
            </a:r>
            <a:r>
              <a:rPr lang="hu-HU" sz="1600" dirty="0">
                <a:solidFill>
                  <a:srgbClr val="FF0000"/>
                </a:solidFill>
              </a:rPr>
              <a:t>., </a:t>
            </a:r>
            <a:r>
              <a:rPr lang="hu-HU" sz="1600" dirty="0" err="1">
                <a:solidFill>
                  <a:srgbClr val="FF0000"/>
                </a:solidFill>
              </a:rPr>
              <a:t>Appl</a:t>
            </a:r>
            <a:r>
              <a:rPr lang="hu-HU" sz="1600" dirty="0">
                <a:solidFill>
                  <a:srgbClr val="FF0000"/>
                </a:solidFill>
              </a:rPr>
              <a:t>. </a:t>
            </a:r>
            <a:r>
              <a:rPr lang="hu-HU" sz="1600" dirty="0" err="1">
                <a:solidFill>
                  <a:srgbClr val="FF0000"/>
                </a:solidFill>
              </a:rPr>
              <a:t>Phys</a:t>
            </a:r>
            <a:r>
              <a:rPr lang="hu-HU" sz="1600" dirty="0">
                <a:solidFill>
                  <a:srgbClr val="FF0000"/>
                </a:solidFill>
              </a:rPr>
              <a:t>. Lett. </a:t>
            </a:r>
            <a:r>
              <a:rPr lang="hu-HU" sz="1600" b="1" dirty="0">
                <a:solidFill>
                  <a:srgbClr val="FF0000"/>
                </a:solidFill>
              </a:rPr>
              <a:t>61</a:t>
            </a:r>
            <a:r>
              <a:rPr lang="hu-HU" sz="1600" dirty="0">
                <a:solidFill>
                  <a:srgbClr val="FF0000"/>
                </a:solidFill>
              </a:rPr>
              <a:t>, </a:t>
            </a:r>
            <a:r>
              <a:rPr lang="hu-HU" sz="1600" dirty="0" smtClean="0">
                <a:solidFill>
                  <a:srgbClr val="FF0000"/>
                </a:solidFill>
              </a:rPr>
              <a:t>3080 </a:t>
            </a:r>
            <a:r>
              <a:rPr lang="hu-HU" sz="1600" dirty="0">
                <a:solidFill>
                  <a:srgbClr val="FF0000"/>
                </a:solidFill>
              </a:rPr>
              <a:t>(1992)</a:t>
            </a:r>
          </a:p>
          <a:p>
            <a:r>
              <a:rPr lang="hu-HU" sz="1600" dirty="0" smtClean="0">
                <a:solidFill>
                  <a:srgbClr val="FF0000"/>
                </a:solidFill>
              </a:rPr>
              <a:t>A. Rice </a:t>
            </a:r>
            <a:r>
              <a:rPr lang="hu-HU" sz="1600" dirty="0">
                <a:solidFill>
                  <a:srgbClr val="FF0000"/>
                </a:solidFill>
              </a:rPr>
              <a:t>et </a:t>
            </a:r>
            <a:r>
              <a:rPr lang="hu-HU" sz="1600" dirty="0" err="1">
                <a:solidFill>
                  <a:srgbClr val="FF0000"/>
                </a:solidFill>
              </a:rPr>
              <a:t>al</a:t>
            </a:r>
            <a:r>
              <a:rPr lang="hu-HU" sz="1600" dirty="0">
                <a:solidFill>
                  <a:srgbClr val="FF0000"/>
                </a:solidFill>
              </a:rPr>
              <a:t>., </a:t>
            </a:r>
            <a:r>
              <a:rPr lang="hu-HU" sz="1600" dirty="0" err="1">
                <a:solidFill>
                  <a:srgbClr val="FF0000"/>
                </a:solidFill>
              </a:rPr>
              <a:t>Appl</a:t>
            </a:r>
            <a:r>
              <a:rPr lang="hu-HU" sz="1600" dirty="0">
                <a:solidFill>
                  <a:srgbClr val="FF0000"/>
                </a:solidFill>
              </a:rPr>
              <a:t>. </a:t>
            </a:r>
            <a:r>
              <a:rPr lang="hu-HU" sz="1600" dirty="0" err="1">
                <a:solidFill>
                  <a:srgbClr val="FF0000"/>
                </a:solidFill>
              </a:rPr>
              <a:t>Phys</a:t>
            </a:r>
            <a:r>
              <a:rPr lang="hu-HU" sz="1600" dirty="0">
                <a:solidFill>
                  <a:srgbClr val="FF0000"/>
                </a:solidFill>
              </a:rPr>
              <a:t>. Lett. </a:t>
            </a:r>
            <a:r>
              <a:rPr lang="hu-HU" sz="1600" b="1" dirty="0" smtClean="0">
                <a:solidFill>
                  <a:srgbClr val="FF0000"/>
                </a:solidFill>
              </a:rPr>
              <a:t>64</a:t>
            </a:r>
            <a:r>
              <a:rPr lang="hu-HU" sz="1600" dirty="0" smtClean="0">
                <a:solidFill>
                  <a:srgbClr val="FF0000"/>
                </a:solidFill>
              </a:rPr>
              <a:t>, 1324 </a:t>
            </a:r>
            <a:r>
              <a:rPr lang="hu-HU" sz="1600" dirty="0">
                <a:solidFill>
                  <a:srgbClr val="FF0000"/>
                </a:solidFill>
              </a:rPr>
              <a:t>(</a:t>
            </a:r>
            <a:r>
              <a:rPr lang="hu-HU" sz="1600" dirty="0" smtClean="0">
                <a:solidFill>
                  <a:srgbClr val="FF0000"/>
                </a:solidFill>
              </a:rPr>
              <a:t>1994)</a:t>
            </a:r>
            <a:endParaRPr lang="hu-HU" sz="1600" dirty="0">
              <a:solidFill>
                <a:srgbClr val="FF0000"/>
              </a:solidFill>
            </a:endParaRPr>
          </a:p>
        </p:txBody>
      </p:sp>
      <p:sp>
        <p:nvSpPr>
          <p:cNvPr id="5" name="Szövegdoboz 4"/>
          <p:cNvSpPr txBox="1"/>
          <p:nvPr/>
        </p:nvSpPr>
        <p:spPr>
          <a:xfrm>
            <a:off x="5652144" y="1358724"/>
            <a:ext cx="3060408" cy="553998"/>
          </a:xfrm>
          <a:prstGeom prst="rect">
            <a:avLst/>
          </a:prstGeom>
          <a:noFill/>
        </p:spPr>
        <p:txBody>
          <a:bodyPr wrap="square" rtlCol="0">
            <a:spAutoFit/>
          </a:bodyPr>
          <a:lstStyle/>
          <a:p>
            <a:r>
              <a:rPr lang="hu-HU" dirty="0" smtClean="0"/>
              <a:t>NOC: </a:t>
            </a:r>
            <a:r>
              <a:rPr lang="hu-HU" dirty="0" err="1" smtClean="0"/>
              <a:t>GaAs</a:t>
            </a:r>
            <a:r>
              <a:rPr lang="hu-HU" dirty="0" smtClean="0"/>
              <a:t>, DAST, LiTaO</a:t>
            </a:r>
            <a:r>
              <a:rPr lang="hu-HU" baseline="-25000" dirty="0" smtClean="0"/>
              <a:t>3</a:t>
            </a:r>
            <a:r>
              <a:rPr lang="hu-HU" dirty="0" smtClean="0"/>
              <a:t>, </a:t>
            </a:r>
            <a:r>
              <a:rPr lang="hu-HU" dirty="0" err="1" smtClean="0">
                <a:solidFill>
                  <a:srgbClr val="0000FF"/>
                </a:solidFill>
              </a:rPr>
              <a:t>ZnTe</a:t>
            </a:r>
            <a:endParaRPr lang="hu-HU" dirty="0" smtClean="0">
              <a:solidFill>
                <a:srgbClr val="0000FF"/>
              </a:solidFill>
            </a:endParaRPr>
          </a:p>
          <a:p>
            <a:endParaRPr lang="hu-HU" baseline="-25000" dirty="0"/>
          </a:p>
        </p:txBody>
      </p:sp>
      <p:sp>
        <p:nvSpPr>
          <p:cNvPr id="6" name="Szövegdoboz 5"/>
          <p:cNvSpPr txBox="1"/>
          <p:nvPr/>
        </p:nvSpPr>
        <p:spPr>
          <a:xfrm>
            <a:off x="251424" y="4402885"/>
            <a:ext cx="7651020" cy="646331"/>
          </a:xfrm>
          <a:prstGeom prst="rect">
            <a:avLst/>
          </a:prstGeom>
          <a:noFill/>
        </p:spPr>
        <p:txBody>
          <a:bodyPr wrap="square" rtlCol="0">
            <a:spAutoFit/>
          </a:bodyPr>
          <a:lstStyle/>
          <a:p>
            <a:r>
              <a:rPr lang="hu-HU" dirty="0" err="1" smtClean="0">
                <a:solidFill>
                  <a:srgbClr val="006600"/>
                </a:solidFill>
              </a:rPr>
              <a:t>Extensively</a:t>
            </a:r>
            <a:r>
              <a:rPr lang="hu-HU" dirty="0" smtClean="0">
                <a:solidFill>
                  <a:srgbClr val="006600"/>
                </a:solidFill>
              </a:rPr>
              <a:t> </a:t>
            </a:r>
            <a:r>
              <a:rPr lang="hu-HU" dirty="0" err="1" smtClean="0">
                <a:solidFill>
                  <a:srgbClr val="006600"/>
                </a:solidFill>
              </a:rPr>
              <a:t>used</a:t>
            </a:r>
            <a:r>
              <a:rPr lang="hu-HU" dirty="0" smtClean="0">
                <a:solidFill>
                  <a:srgbClr val="006600"/>
                </a:solidFill>
              </a:rPr>
              <a:t>: </a:t>
            </a:r>
            <a:r>
              <a:rPr lang="en-US" dirty="0" err="1" smtClean="0">
                <a:solidFill>
                  <a:srgbClr val="0000FF"/>
                </a:solidFill>
              </a:rPr>
              <a:t>Ti:sapphire</a:t>
            </a:r>
            <a:r>
              <a:rPr lang="en-US" dirty="0" smtClean="0">
                <a:solidFill>
                  <a:srgbClr val="0000FF"/>
                </a:solidFill>
              </a:rPr>
              <a:t> laser </a:t>
            </a:r>
            <a:r>
              <a:rPr lang="hu-HU" dirty="0" smtClean="0">
                <a:solidFill>
                  <a:srgbClr val="0000FF"/>
                </a:solidFill>
              </a:rPr>
              <a:t>(</a:t>
            </a:r>
            <a:r>
              <a:rPr lang="en-US" dirty="0" smtClean="0">
                <a:solidFill>
                  <a:srgbClr val="0000FF"/>
                </a:solidFill>
              </a:rPr>
              <a:t>820 nm</a:t>
            </a:r>
            <a:r>
              <a:rPr lang="hu-HU" dirty="0" smtClean="0">
                <a:solidFill>
                  <a:srgbClr val="0000FF"/>
                </a:solidFill>
              </a:rPr>
              <a:t>)</a:t>
            </a:r>
            <a:r>
              <a:rPr lang="en-US" dirty="0" smtClean="0">
                <a:solidFill>
                  <a:srgbClr val="0000FF"/>
                </a:solidFill>
              </a:rPr>
              <a:t> </a:t>
            </a:r>
            <a:r>
              <a:rPr lang="hu-HU" dirty="0" err="1" smtClean="0">
                <a:solidFill>
                  <a:srgbClr val="0000FF"/>
                </a:solidFill>
              </a:rPr>
              <a:t>pulse</a:t>
            </a:r>
            <a:r>
              <a:rPr lang="hu-HU" dirty="0" smtClean="0">
                <a:solidFill>
                  <a:srgbClr val="0000FF"/>
                </a:solidFill>
              </a:rPr>
              <a:t> OR in </a:t>
            </a:r>
            <a:r>
              <a:rPr lang="hu-HU" dirty="0" err="1" smtClean="0">
                <a:solidFill>
                  <a:srgbClr val="0000FF"/>
                </a:solidFill>
              </a:rPr>
              <a:t>ZnTe</a:t>
            </a:r>
            <a:endParaRPr lang="hu-HU" dirty="0" smtClean="0">
              <a:solidFill>
                <a:srgbClr val="0000FF"/>
              </a:solidFill>
            </a:endParaRPr>
          </a:p>
          <a:p>
            <a:r>
              <a:rPr lang="en-US" dirty="0" smtClean="0">
                <a:solidFill>
                  <a:srgbClr val="FF0000"/>
                </a:solidFill>
              </a:rPr>
              <a:t>phase-matched (velocity matched) </a:t>
            </a:r>
            <a:endParaRPr lang="en-US" dirty="0">
              <a:solidFill>
                <a:srgbClr val="FF0000"/>
              </a:solidFill>
            </a:endParaRPr>
          </a:p>
        </p:txBody>
      </p:sp>
      <p:sp>
        <p:nvSpPr>
          <p:cNvPr id="7" name="Szövegdoboz 6"/>
          <p:cNvSpPr txBox="1"/>
          <p:nvPr/>
        </p:nvSpPr>
        <p:spPr>
          <a:xfrm>
            <a:off x="5472120" y="3699036"/>
            <a:ext cx="3420456" cy="646331"/>
          </a:xfrm>
          <a:prstGeom prst="rect">
            <a:avLst/>
          </a:prstGeom>
          <a:noFill/>
        </p:spPr>
        <p:txBody>
          <a:bodyPr wrap="square" rtlCol="0">
            <a:spAutoFit/>
          </a:bodyPr>
          <a:lstStyle/>
          <a:p>
            <a:r>
              <a:rPr lang="en-US" dirty="0" smtClean="0"/>
              <a:t>Velocity matched:</a:t>
            </a:r>
            <a:r>
              <a:rPr lang="hu-HU" dirty="0" smtClean="0"/>
              <a:t> </a:t>
            </a:r>
            <a:r>
              <a:rPr lang="hu-HU" dirty="0" err="1" smtClean="0"/>
              <a:t>v</a:t>
            </a:r>
            <a:r>
              <a:rPr lang="hu-HU" baseline="30000" dirty="0" err="1" smtClean="0"/>
              <a:t>gr</a:t>
            </a:r>
            <a:r>
              <a:rPr lang="hu-HU" baseline="-25000" dirty="0" err="1" smtClean="0"/>
              <a:t>pump</a:t>
            </a:r>
            <a:r>
              <a:rPr lang="hu-HU" dirty="0" smtClean="0"/>
              <a:t> = </a:t>
            </a:r>
            <a:r>
              <a:rPr lang="hu-HU" dirty="0" err="1" smtClean="0"/>
              <a:t>v</a:t>
            </a:r>
            <a:r>
              <a:rPr lang="hu-HU" baseline="30000" dirty="0" err="1" smtClean="0"/>
              <a:t>phase</a:t>
            </a:r>
            <a:r>
              <a:rPr lang="hu-HU" baseline="-25000" dirty="0" err="1" smtClean="0"/>
              <a:t>THz</a:t>
            </a:r>
            <a:endParaRPr lang="hu-HU" dirty="0" smtClean="0"/>
          </a:p>
          <a:p>
            <a:r>
              <a:rPr lang="en-US" dirty="0" smtClean="0"/>
              <a:t> </a:t>
            </a:r>
            <a:r>
              <a:rPr lang="hu-HU" i="1" dirty="0" err="1" smtClean="0"/>
              <a:t>n</a:t>
            </a:r>
            <a:r>
              <a:rPr lang="hu-HU" baseline="30000" dirty="0" err="1" smtClean="0"/>
              <a:t>gr</a:t>
            </a:r>
            <a:r>
              <a:rPr lang="hu-HU" baseline="-25000" dirty="0" err="1" smtClean="0"/>
              <a:t>pump</a:t>
            </a:r>
            <a:r>
              <a:rPr lang="hu-HU" dirty="0" smtClean="0"/>
              <a:t> = </a:t>
            </a:r>
            <a:r>
              <a:rPr lang="hu-HU" i="1" dirty="0" err="1" smtClean="0"/>
              <a:t>n</a:t>
            </a:r>
            <a:r>
              <a:rPr lang="hu-HU" baseline="30000" dirty="0" err="1" smtClean="0"/>
              <a:t>phase</a:t>
            </a:r>
            <a:r>
              <a:rPr lang="hu-HU" baseline="-25000" dirty="0" err="1" smtClean="0"/>
              <a:t>THz</a:t>
            </a:r>
            <a:endParaRPr lang="en-US" baseline="-25000" dirty="0"/>
          </a:p>
        </p:txBody>
      </p:sp>
      <p:sp>
        <p:nvSpPr>
          <p:cNvPr id="3" name="Szövegdoboz 2"/>
          <p:cNvSpPr txBox="1"/>
          <p:nvPr/>
        </p:nvSpPr>
        <p:spPr>
          <a:xfrm>
            <a:off x="251424" y="5122981"/>
            <a:ext cx="8461128" cy="677108"/>
          </a:xfrm>
          <a:prstGeom prst="rect">
            <a:avLst/>
          </a:prstGeom>
          <a:noFill/>
        </p:spPr>
        <p:txBody>
          <a:bodyPr wrap="square" rtlCol="0">
            <a:spAutoFit/>
          </a:bodyPr>
          <a:lstStyle/>
          <a:p>
            <a:r>
              <a:rPr lang="en-US" sz="2000" dirty="0" smtClean="0">
                <a:solidFill>
                  <a:srgbClr val="FF6600"/>
                </a:solidFill>
              </a:rPr>
              <a:t>Velocity matching by tilted-pulse-front pumping in LiNbO</a:t>
            </a:r>
            <a:r>
              <a:rPr lang="en-US" sz="2000" baseline="-25000" dirty="0" smtClean="0">
                <a:solidFill>
                  <a:srgbClr val="FF6600"/>
                </a:solidFill>
              </a:rPr>
              <a:t>3</a:t>
            </a:r>
            <a:r>
              <a:rPr lang="en-US" sz="2000" dirty="0" smtClean="0">
                <a:solidFill>
                  <a:srgbClr val="FF6600"/>
                </a:solidFill>
              </a:rPr>
              <a:t> (LN)</a:t>
            </a:r>
            <a:endParaRPr lang="hu-HU" sz="2000" dirty="0" smtClean="0">
              <a:solidFill>
                <a:srgbClr val="FF6600"/>
              </a:solidFill>
            </a:endParaRPr>
          </a:p>
          <a:p>
            <a:r>
              <a:rPr lang="en-US" dirty="0" smtClean="0">
                <a:solidFill>
                  <a:srgbClr val="C00000"/>
                </a:solidFill>
              </a:rPr>
              <a:t>Much higher THz generation efficiency</a:t>
            </a:r>
            <a:endParaRPr lang="en-US" dirty="0">
              <a:solidFill>
                <a:srgbClr val="C00000"/>
              </a:solidFill>
            </a:endParaRPr>
          </a:p>
        </p:txBody>
      </p:sp>
      <p:sp>
        <p:nvSpPr>
          <p:cNvPr id="10"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3</a:t>
            </a:r>
          </a:p>
        </p:txBody>
      </p:sp>
    </p:spTree>
    <p:extLst>
      <p:ext uri="{BB962C8B-B14F-4D97-AF65-F5344CB8AC3E}">
        <p14:creationId xmlns:p14="http://schemas.microsoft.com/office/powerpoint/2010/main" val="2410823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rtalom helye 2"/>
          <p:cNvSpPr txBox="1">
            <a:spLocks/>
          </p:cNvSpPr>
          <p:nvPr/>
        </p:nvSpPr>
        <p:spPr>
          <a:xfrm>
            <a:off x="791496" y="1064847"/>
            <a:ext cx="7651020" cy="461665"/>
          </a:xfrm>
          <a:prstGeom prst="rect">
            <a:avLst/>
          </a:prstGeom>
          <a:solidFill>
            <a:schemeClr val="bg1"/>
          </a:solidFill>
          <a:ln>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600"/>
              </a:spcAft>
              <a:buClr>
                <a:srgbClr val="C00000"/>
              </a:buClr>
              <a:buFont typeface="Wingdings" panose="05000000000000000000" pitchFamily="2" charset="2"/>
              <a:buChar char="§"/>
            </a:pPr>
            <a:endParaRPr lang="hu-HU" sz="2400" b="1" kern="0" dirty="0">
              <a:solidFill>
                <a:srgbClr val="FF0000"/>
              </a:solidFill>
              <a:latin typeface="Calibri" panose="020F0502020204030204" pitchFamily="34" charset="0"/>
            </a:endParaRPr>
          </a:p>
        </p:txBody>
      </p:sp>
      <p:grpSp>
        <p:nvGrpSpPr>
          <p:cNvPr id="7" name="Group 2"/>
          <p:cNvGrpSpPr>
            <a:grpSpLocks/>
          </p:cNvGrpSpPr>
          <p:nvPr/>
        </p:nvGrpSpPr>
        <p:grpSpPr bwMode="auto">
          <a:xfrm>
            <a:off x="3419988" y="908664"/>
            <a:ext cx="5562600" cy="5867400"/>
            <a:chOff x="240" y="624"/>
            <a:chExt cx="3456" cy="3600"/>
          </a:xfrm>
        </p:grpSpPr>
        <p:sp>
          <p:nvSpPr>
            <p:cNvPr id="8" name="Rectangle 3"/>
            <p:cNvSpPr>
              <a:spLocks noChangeArrowheads="1"/>
            </p:cNvSpPr>
            <p:nvPr/>
          </p:nvSpPr>
          <p:spPr bwMode="auto">
            <a:xfrm>
              <a:off x="240" y="624"/>
              <a:ext cx="3456" cy="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hu-HU" altLang="hu-HU">
                <a:solidFill>
                  <a:schemeClr val="tx1"/>
                </a:solidFill>
              </a:endParaRPr>
            </a:p>
          </p:txBody>
        </p:sp>
        <p:grpSp>
          <p:nvGrpSpPr>
            <p:cNvPr id="10" name="Group 4"/>
            <p:cNvGrpSpPr>
              <a:grpSpLocks/>
            </p:cNvGrpSpPr>
            <p:nvPr/>
          </p:nvGrpSpPr>
          <p:grpSpPr bwMode="auto">
            <a:xfrm>
              <a:off x="340" y="697"/>
              <a:ext cx="3242" cy="3504"/>
              <a:chOff x="1247" y="697"/>
              <a:chExt cx="3242" cy="3504"/>
            </a:xfrm>
          </p:grpSpPr>
          <p:pic>
            <p:nvPicPr>
              <p:cNvPr id="11" name="Picture 4" descr="Mira-mirrored"/>
              <p:cNvPicPr>
                <a:picLocks noChangeAspect="1" noChangeArrowheads="1"/>
              </p:cNvPicPr>
              <p:nvPr/>
            </p:nvPicPr>
            <p:blipFill>
              <a:blip r:embed="rId4">
                <a:extLst>
                  <a:ext uri="{28A0092B-C50C-407E-A947-70E740481C1C}">
                    <a14:useLocalDpi xmlns:a14="http://schemas.microsoft.com/office/drawing/2010/main" val="0"/>
                  </a:ext>
                </a:extLst>
              </a:blip>
              <a:srcRect b="31657"/>
              <a:stretch>
                <a:fillRect/>
              </a:stretch>
            </p:blipFill>
            <p:spPr bwMode="auto">
              <a:xfrm>
                <a:off x="1247" y="697"/>
                <a:ext cx="3242"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noChangeArrowheads="1"/>
              </p:cNvSpPr>
              <p:nvPr/>
            </p:nvSpPr>
            <p:spPr bwMode="auto">
              <a:xfrm>
                <a:off x="1292" y="3639"/>
                <a:ext cx="908" cy="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hu-HU" altLang="hu-HU">
                  <a:solidFill>
                    <a:schemeClr val="tx1"/>
                  </a:solidFill>
                </a:endParaRPr>
              </a:p>
            </p:txBody>
          </p:sp>
          <p:sp>
            <p:nvSpPr>
              <p:cNvPr id="13" name="Text Box 7"/>
              <p:cNvSpPr txBox="1">
                <a:spLocks noChangeArrowheads="1"/>
              </p:cNvSpPr>
              <p:nvPr/>
            </p:nvSpPr>
            <p:spPr bwMode="auto">
              <a:xfrm>
                <a:off x="1383" y="3730"/>
                <a:ext cx="72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pitchFamily="34" charset="0"/>
                    <a:ea typeface="Microsoft YaHei" pitchFamily="34" charset="-122"/>
                  </a:defRPr>
                </a:lvl1pPr>
                <a:lvl2pPr eaLnBrk="0" hangingPunct="0">
                  <a:defRPr>
                    <a:solidFill>
                      <a:schemeClr val="bg1"/>
                    </a:solidFill>
                    <a:latin typeface="Arial" pitchFamily="34" charset="0"/>
                    <a:ea typeface="Microsoft YaHei" pitchFamily="34" charset="-122"/>
                  </a:defRPr>
                </a:lvl2pPr>
                <a:lvl3pPr eaLnBrk="0" hangingPunct="0">
                  <a:defRPr>
                    <a:solidFill>
                      <a:schemeClr val="bg1"/>
                    </a:solidFill>
                    <a:latin typeface="Arial" pitchFamily="34" charset="0"/>
                    <a:ea typeface="Microsoft YaHei" pitchFamily="34" charset="-122"/>
                  </a:defRPr>
                </a:lvl3pPr>
                <a:lvl4pPr eaLnBrk="0" hangingPunct="0">
                  <a:defRPr>
                    <a:solidFill>
                      <a:schemeClr val="bg1"/>
                    </a:solidFill>
                    <a:latin typeface="Arial" pitchFamily="34" charset="0"/>
                    <a:ea typeface="Microsoft YaHei" pitchFamily="34" charset="-122"/>
                  </a:defRPr>
                </a:lvl4pPr>
                <a:lvl5pPr eaLnBrk="0" hangingPunct="0">
                  <a:defRPr>
                    <a:solidFill>
                      <a:schemeClr val="bg1"/>
                    </a:solidFill>
                    <a:latin typeface="Arial" pitchFamily="34" charset="0"/>
                    <a:ea typeface="Microsoft YaHei" pitchFamily="34" charset="-122"/>
                  </a:defRPr>
                </a:lvl5pPr>
                <a:lvl6pPr marL="2514600" indent="-228600" eaLnBrk="0" fontAlgn="base" hangingPunct="0">
                  <a:spcBef>
                    <a:spcPct val="0"/>
                  </a:spcBef>
                  <a:spcAft>
                    <a:spcPct val="0"/>
                  </a:spcAft>
                  <a:defRPr>
                    <a:solidFill>
                      <a:schemeClr val="bg1"/>
                    </a:solidFill>
                    <a:latin typeface="Arial" pitchFamily="34" charset="0"/>
                    <a:ea typeface="Microsoft YaHei" pitchFamily="34" charset="-122"/>
                  </a:defRPr>
                </a:lvl6pPr>
                <a:lvl7pPr marL="2971800" indent="-228600" eaLnBrk="0" fontAlgn="base" hangingPunct="0">
                  <a:spcBef>
                    <a:spcPct val="0"/>
                  </a:spcBef>
                  <a:spcAft>
                    <a:spcPct val="0"/>
                  </a:spcAft>
                  <a:defRPr>
                    <a:solidFill>
                      <a:schemeClr val="bg1"/>
                    </a:solidFill>
                    <a:latin typeface="Arial" pitchFamily="34" charset="0"/>
                    <a:ea typeface="Microsoft YaHei" pitchFamily="34" charset="-122"/>
                  </a:defRPr>
                </a:lvl7pPr>
                <a:lvl8pPr marL="3429000" indent="-228600" eaLnBrk="0" fontAlgn="base" hangingPunct="0">
                  <a:spcBef>
                    <a:spcPct val="0"/>
                  </a:spcBef>
                  <a:spcAft>
                    <a:spcPct val="0"/>
                  </a:spcAft>
                  <a:defRPr>
                    <a:solidFill>
                      <a:schemeClr val="bg1"/>
                    </a:solidFill>
                    <a:latin typeface="Arial" pitchFamily="34" charset="0"/>
                    <a:ea typeface="Microsoft YaHei" pitchFamily="34" charset="-122"/>
                  </a:defRPr>
                </a:lvl8pPr>
                <a:lvl9pPr marL="3886200" indent="-228600" eaLnBrk="0" fontAlgn="base" hangingPunct="0">
                  <a:spcBef>
                    <a:spcPct val="0"/>
                  </a:spcBef>
                  <a:spcAft>
                    <a:spcPct val="0"/>
                  </a:spcAft>
                  <a:defRPr>
                    <a:solidFill>
                      <a:schemeClr val="bg1"/>
                    </a:solidFill>
                    <a:latin typeface="Arial" pitchFamily="34" charset="0"/>
                    <a:ea typeface="Microsoft YaHei" pitchFamily="34" charset="-122"/>
                  </a:defRPr>
                </a:lvl9pPr>
              </a:lstStyle>
              <a:p>
                <a:pPr defTabSz="914400"/>
                <a:r>
                  <a:rPr lang="hu-HU" altLang="hu-HU" sz="2400">
                    <a:solidFill>
                      <a:schemeClr val="tx1"/>
                    </a:solidFill>
                  </a:rPr>
                  <a:t>fs laser</a:t>
                </a:r>
              </a:p>
            </p:txBody>
          </p:sp>
          <p:sp>
            <p:nvSpPr>
              <p:cNvPr id="14" name="Text Box 8"/>
              <p:cNvSpPr txBox="1">
                <a:spLocks noChangeArrowheads="1"/>
              </p:cNvSpPr>
              <p:nvPr/>
            </p:nvSpPr>
            <p:spPr bwMode="auto">
              <a:xfrm>
                <a:off x="3551" y="2659"/>
                <a:ext cx="463" cy="2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pitchFamily="34" charset="0"/>
                    <a:ea typeface="Microsoft YaHei" pitchFamily="34" charset="-122"/>
                  </a:defRPr>
                </a:lvl1pPr>
                <a:lvl2pPr eaLnBrk="0" hangingPunct="0">
                  <a:defRPr>
                    <a:solidFill>
                      <a:schemeClr val="bg1"/>
                    </a:solidFill>
                    <a:latin typeface="Arial" pitchFamily="34" charset="0"/>
                    <a:ea typeface="Microsoft YaHei" pitchFamily="34" charset="-122"/>
                  </a:defRPr>
                </a:lvl2pPr>
                <a:lvl3pPr eaLnBrk="0" hangingPunct="0">
                  <a:defRPr>
                    <a:solidFill>
                      <a:schemeClr val="bg1"/>
                    </a:solidFill>
                    <a:latin typeface="Arial" pitchFamily="34" charset="0"/>
                    <a:ea typeface="Microsoft YaHei" pitchFamily="34" charset="-122"/>
                  </a:defRPr>
                </a:lvl3pPr>
                <a:lvl4pPr eaLnBrk="0" hangingPunct="0">
                  <a:defRPr>
                    <a:solidFill>
                      <a:schemeClr val="bg1"/>
                    </a:solidFill>
                    <a:latin typeface="Arial" pitchFamily="34" charset="0"/>
                    <a:ea typeface="Microsoft YaHei" pitchFamily="34" charset="-122"/>
                  </a:defRPr>
                </a:lvl4pPr>
                <a:lvl5pPr eaLnBrk="0" hangingPunct="0">
                  <a:defRPr>
                    <a:solidFill>
                      <a:schemeClr val="bg1"/>
                    </a:solidFill>
                    <a:latin typeface="Arial" pitchFamily="34" charset="0"/>
                    <a:ea typeface="Microsoft YaHei" pitchFamily="34" charset="-122"/>
                  </a:defRPr>
                </a:lvl5pPr>
                <a:lvl6pPr marL="2514600" indent="-228600" eaLnBrk="0" fontAlgn="base" hangingPunct="0">
                  <a:spcBef>
                    <a:spcPct val="0"/>
                  </a:spcBef>
                  <a:spcAft>
                    <a:spcPct val="0"/>
                  </a:spcAft>
                  <a:defRPr>
                    <a:solidFill>
                      <a:schemeClr val="bg1"/>
                    </a:solidFill>
                    <a:latin typeface="Arial" pitchFamily="34" charset="0"/>
                    <a:ea typeface="Microsoft YaHei" pitchFamily="34" charset="-122"/>
                  </a:defRPr>
                </a:lvl6pPr>
                <a:lvl7pPr marL="2971800" indent="-228600" eaLnBrk="0" fontAlgn="base" hangingPunct="0">
                  <a:spcBef>
                    <a:spcPct val="0"/>
                  </a:spcBef>
                  <a:spcAft>
                    <a:spcPct val="0"/>
                  </a:spcAft>
                  <a:defRPr>
                    <a:solidFill>
                      <a:schemeClr val="bg1"/>
                    </a:solidFill>
                    <a:latin typeface="Arial" pitchFamily="34" charset="0"/>
                    <a:ea typeface="Microsoft YaHei" pitchFamily="34" charset="-122"/>
                  </a:defRPr>
                </a:lvl7pPr>
                <a:lvl8pPr marL="3429000" indent="-228600" eaLnBrk="0" fontAlgn="base" hangingPunct="0">
                  <a:spcBef>
                    <a:spcPct val="0"/>
                  </a:spcBef>
                  <a:spcAft>
                    <a:spcPct val="0"/>
                  </a:spcAft>
                  <a:defRPr>
                    <a:solidFill>
                      <a:schemeClr val="bg1"/>
                    </a:solidFill>
                    <a:latin typeface="Arial" pitchFamily="34" charset="0"/>
                    <a:ea typeface="Microsoft YaHei" pitchFamily="34" charset="-122"/>
                  </a:defRPr>
                </a:lvl8pPr>
                <a:lvl9pPr marL="3886200" indent="-228600" eaLnBrk="0" fontAlgn="base" hangingPunct="0">
                  <a:spcBef>
                    <a:spcPct val="0"/>
                  </a:spcBef>
                  <a:spcAft>
                    <a:spcPct val="0"/>
                  </a:spcAft>
                  <a:defRPr>
                    <a:solidFill>
                      <a:schemeClr val="bg1"/>
                    </a:solidFill>
                    <a:latin typeface="Arial" pitchFamily="34" charset="0"/>
                    <a:ea typeface="Microsoft YaHei" pitchFamily="34" charset="-122"/>
                  </a:defRPr>
                </a:lvl9pPr>
              </a:lstStyle>
              <a:p>
                <a:pPr defTabSz="914400"/>
                <a:r>
                  <a:rPr lang="hu-HU" altLang="hu-HU" sz="2400">
                    <a:solidFill>
                      <a:schemeClr val="tx1"/>
                    </a:solidFill>
                  </a:rPr>
                  <a:t>lens</a:t>
                </a:r>
              </a:p>
            </p:txBody>
          </p:sp>
        </p:grpSp>
      </p:grpSp>
      <p:graphicFrame>
        <p:nvGraphicFramePr>
          <p:cNvPr id="6" name="Objektum 5"/>
          <p:cNvGraphicFramePr>
            <a:graphicFrameLocks noChangeAspect="1"/>
          </p:cNvGraphicFramePr>
          <p:nvPr>
            <p:extLst>
              <p:ext uri="{D42A27DB-BD31-4B8C-83A1-F6EECF244321}">
                <p14:modId xmlns:p14="http://schemas.microsoft.com/office/powerpoint/2010/main" val="758704502"/>
              </p:ext>
            </p:extLst>
          </p:nvPr>
        </p:nvGraphicFramePr>
        <p:xfrm>
          <a:off x="251424" y="836613"/>
          <a:ext cx="3960812" cy="2592387"/>
        </p:xfrm>
        <a:graphic>
          <a:graphicData uri="http://schemas.openxmlformats.org/presentationml/2006/ole">
            <mc:AlternateContent xmlns:mc="http://schemas.openxmlformats.org/markup-compatibility/2006">
              <mc:Choice xmlns:v="urn:schemas-microsoft-com:vml" Requires="v">
                <p:oleObj spid="_x0000_s97062" name="Document" r:id="rId5" imgW="5469460" imgH="5822564" progId="Word.Document.8">
                  <p:embed/>
                </p:oleObj>
              </mc:Choice>
              <mc:Fallback>
                <p:oleObj name="Document" r:id="rId5" imgW="5469460" imgH="5822564" progId="Word.Document.8">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t="13373" b="25175"/>
                      <a:stretch>
                        <a:fillRect/>
                      </a:stretch>
                    </p:blipFill>
                    <p:spPr bwMode="auto">
                      <a:xfrm>
                        <a:off x="251424" y="836613"/>
                        <a:ext cx="3960812"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ktum 14"/>
          <p:cNvGraphicFramePr>
            <a:graphicFrameLocks noChangeAspect="1"/>
          </p:cNvGraphicFramePr>
          <p:nvPr/>
        </p:nvGraphicFramePr>
        <p:xfrm>
          <a:off x="250825" y="2565400"/>
          <a:ext cx="2160588" cy="563563"/>
        </p:xfrm>
        <a:graphic>
          <a:graphicData uri="http://schemas.openxmlformats.org/presentationml/2006/ole">
            <mc:AlternateContent xmlns:mc="http://schemas.openxmlformats.org/markup-compatibility/2006">
              <mc:Choice xmlns:v="urn:schemas-microsoft-com:vml" Requires="v">
                <p:oleObj spid="_x0000_s97063" name="Document" r:id="rId7" imgW="5469460" imgH="5822564" progId="Equation.3">
                  <p:embed/>
                </p:oleObj>
              </mc:Choice>
              <mc:Fallback>
                <p:oleObj name="Document" r:id="rId7" imgW="5469460" imgH="5822564"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t="86055" r="59538" b="4041"/>
                      <a:stretch>
                        <a:fillRect/>
                      </a:stretch>
                    </p:blipFill>
                    <p:spPr bwMode="auto">
                      <a:xfrm>
                        <a:off x="250825" y="2565400"/>
                        <a:ext cx="216058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églalap 15"/>
          <p:cNvSpPr/>
          <p:nvPr/>
        </p:nvSpPr>
        <p:spPr>
          <a:xfrm>
            <a:off x="251424" y="3379267"/>
            <a:ext cx="3967946" cy="369332"/>
          </a:xfrm>
          <a:prstGeom prst="rect">
            <a:avLst/>
          </a:prstGeom>
        </p:spPr>
        <p:txBody>
          <a:bodyPr wrap="none">
            <a:spAutoFit/>
          </a:bodyPr>
          <a:lstStyle/>
          <a:p>
            <a:pPr>
              <a:spcBef>
                <a:spcPct val="50000"/>
              </a:spcBef>
              <a:buClr>
                <a:srgbClr val="000000"/>
              </a:buClr>
              <a:buSzPct val="100000"/>
              <a:buFont typeface="Times New Roman" pitchFamily="18" charset="0"/>
              <a:buNone/>
            </a:pPr>
            <a:r>
              <a:rPr lang="hu-HU" altLang="hu-HU" dirty="0" err="1">
                <a:solidFill>
                  <a:srgbClr val="FF0000"/>
                </a:solidFill>
              </a:rPr>
              <a:t>Hebling</a:t>
            </a:r>
            <a:r>
              <a:rPr lang="hu-HU" altLang="hu-HU" dirty="0">
                <a:solidFill>
                  <a:srgbClr val="FF0000"/>
                </a:solidFill>
              </a:rPr>
              <a:t> et </a:t>
            </a:r>
            <a:r>
              <a:rPr lang="hu-HU" altLang="hu-HU" dirty="0" err="1">
                <a:solidFill>
                  <a:srgbClr val="FF0000"/>
                </a:solidFill>
              </a:rPr>
              <a:t>al</a:t>
            </a:r>
            <a:r>
              <a:rPr lang="hu-HU" altLang="hu-HU" dirty="0">
                <a:solidFill>
                  <a:srgbClr val="FF0000"/>
                </a:solidFill>
              </a:rPr>
              <a:t>., </a:t>
            </a:r>
            <a:r>
              <a:rPr lang="hu-HU" altLang="hu-HU" dirty="0" err="1">
                <a:solidFill>
                  <a:srgbClr val="FF0000"/>
                </a:solidFill>
              </a:rPr>
              <a:t>Opt</a:t>
            </a:r>
            <a:r>
              <a:rPr lang="hu-HU" altLang="hu-HU" dirty="0">
                <a:solidFill>
                  <a:srgbClr val="FF0000"/>
                </a:solidFill>
              </a:rPr>
              <a:t>. </a:t>
            </a:r>
            <a:r>
              <a:rPr lang="hu-HU" altLang="hu-HU" dirty="0" err="1">
                <a:solidFill>
                  <a:srgbClr val="FF0000"/>
                </a:solidFill>
              </a:rPr>
              <a:t>Expr</a:t>
            </a:r>
            <a:r>
              <a:rPr lang="hu-HU" altLang="hu-HU" dirty="0">
                <a:solidFill>
                  <a:srgbClr val="FF0000"/>
                </a:solidFill>
              </a:rPr>
              <a:t>. </a:t>
            </a:r>
            <a:r>
              <a:rPr lang="hu-HU" altLang="hu-HU" b="1" dirty="0">
                <a:solidFill>
                  <a:srgbClr val="FF0000"/>
                </a:solidFill>
              </a:rPr>
              <a:t>10</a:t>
            </a:r>
            <a:r>
              <a:rPr lang="hu-HU" altLang="hu-HU" dirty="0">
                <a:solidFill>
                  <a:srgbClr val="FF0000"/>
                </a:solidFill>
              </a:rPr>
              <a:t>, 1161 (2002)</a:t>
            </a:r>
          </a:p>
        </p:txBody>
      </p:sp>
      <p:graphicFrame>
        <p:nvGraphicFramePr>
          <p:cNvPr id="17" name="Objektum 16"/>
          <p:cNvGraphicFramePr>
            <a:graphicFrameLocks noChangeAspect="1"/>
          </p:cNvGraphicFramePr>
          <p:nvPr/>
        </p:nvGraphicFramePr>
        <p:xfrm>
          <a:off x="684213" y="3789363"/>
          <a:ext cx="2192337" cy="889000"/>
        </p:xfrm>
        <a:graphic>
          <a:graphicData uri="http://schemas.openxmlformats.org/presentationml/2006/ole">
            <mc:AlternateContent xmlns:mc="http://schemas.openxmlformats.org/markup-compatibility/2006">
              <mc:Choice xmlns:v="urn:schemas-microsoft-com:vml" Requires="v">
                <p:oleObj spid="_x0000_s97064" name="Egyenlet" r:id="rId8" imgW="875920" imgH="355446" progId="Equation.3">
                  <p:embed/>
                </p:oleObj>
              </mc:Choice>
              <mc:Fallback>
                <p:oleObj name="Egyenlet" r:id="rId8" imgW="875920" imgH="355446"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3789363"/>
                        <a:ext cx="2192337"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églalap 17"/>
          <p:cNvSpPr/>
          <p:nvPr/>
        </p:nvSpPr>
        <p:spPr>
          <a:xfrm>
            <a:off x="292860" y="5049216"/>
            <a:ext cx="1727589" cy="369332"/>
          </a:xfrm>
          <a:prstGeom prst="rect">
            <a:avLst/>
          </a:prstGeom>
        </p:spPr>
        <p:txBody>
          <a:bodyPr wrap="none">
            <a:spAutoFit/>
          </a:bodyPr>
          <a:lstStyle/>
          <a:p>
            <a:pPr algn="ctr" defTabSz="914400"/>
            <a:r>
              <a:rPr lang="hu-HU" altLang="hu-HU" dirty="0" err="1">
                <a:solidFill>
                  <a:srgbClr val="990033"/>
                </a:solidFill>
                <a:latin typeface="Arial Rounded MT Bold" pitchFamily="34" charset="0"/>
              </a:rPr>
              <a:t>pulse</a:t>
            </a:r>
            <a:r>
              <a:rPr lang="hu-HU" altLang="hu-HU" dirty="0">
                <a:solidFill>
                  <a:srgbClr val="990033"/>
                </a:solidFill>
                <a:latin typeface="Arial Rounded MT Bold" pitchFamily="34" charset="0"/>
              </a:rPr>
              <a:t> front</a:t>
            </a:r>
            <a:r>
              <a:rPr lang="en-US" altLang="hu-HU" dirty="0">
                <a:solidFill>
                  <a:srgbClr val="990033"/>
                </a:solidFill>
                <a:latin typeface="Arial Rounded MT Bold" pitchFamily="34" charset="0"/>
              </a:rPr>
              <a:t> </a:t>
            </a:r>
            <a:r>
              <a:rPr lang="hu-HU" altLang="hu-HU" dirty="0">
                <a:solidFill>
                  <a:srgbClr val="990033"/>
                </a:solidFill>
                <a:latin typeface="Arial Rounded MT Bold" pitchFamily="34" charset="0"/>
              </a:rPr>
              <a:t>tilt</a:t>
            </a:r>
          </a:p>
        </p:txBody>
      </p:sp>
      <p:sp>
        <p:nvSpPr>
          <p:cNvPr id="19" name="Téglalap 18"/>
          <p:cNvSpPr/>
          <p:nvPr/>
        </p:nvSpPr>
        <p:spPr>
          <a:xfrm>
            <a:off x="1151353" y="5679300"/>
            <a:ext cx="2280431" cy="369332"/>
          </a:xfrm>
          <a:prstGeom prst="rect">
            <a:avLst/>
          </a:prstGeom>
        </p:spPr>
        <p:txBody>
          <a:bodyPr wrap="none">
            <a:spAutoFit/>
          </a:bodyPr>
          <a:lstStyle/>
          <a:p>
            <a:pPr algn="ctr" defTabSz="914400"/>
            <a:r>
              <a:rPr lang="hu-HU" altLang="hu-HU" dirty="0" err="1">
                <a:solidFill>
                  <a:srgbClr val="0000FF"/>
                </a:solidFill>
                <a:latin typeface="Arial Rounded MT Bold" pitchFamily="34" charset="0"/>
              </a:rPr>
              <a:t>angular</a:t>
            </a:r>
            <a:r>
              <a:rPr lang="hu-HU" altLang="hu-HU" dirty="0">
                <a:solidFill>
                  <a:srgbClr val="0000FF"/>
                </a:solidFill>
                <a:latin typeface="Arial Rounded MT Bold" pitchFamily="34" charset="0"/>
              </a:rPr>
              <a:t> </a:t>
            </a:r>
            <a:r>
              <a:rPr lang="hu-HU" altLang="hu-HU" dirty="0" err="1">
                <a:solidFill>
                  <a:srgbClr val="0000FF"/>
                </a:solidFill>
                <a:latin typeface="Arial Rounded MT Bold" pitchFamily="34" charset="0"/>
              </a:rPr>
              <a:t>dispersion</a:t>
            </a:r>
            <a:endParaRPr lang="hu-HU" altLang="hu-HU" dirty="0">
              <a:solidFill>
                <a:srgbClr val="0000FF"/>
              </a:solidFill>
              <a:latin typeface="Arial Rounded MT Bold" pitchFamily="34" charset="0"/>
            </a:endParaRPr>
          </a:p>
        </p:txBody>
      </p:sp>
      <p:sp>
        <p:nvSpPr>
          <p:cNvPr id="20" name="Line 31"/>
          <p:cNvSpPr>
            <a:spLocks noChangeShapeType="1"/>
          </p:cNvSpPr>
          <p:nvPr/>
        </p:nvSpPr>
        <p:spPr bwMode="auto">
          <a:xfrm flipV="1">
            <a:off x="1042988" y="4652963"/>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1" name="Line 32"/>
          <p:cNvSpPr>
            <a:spLocks noChangeShapeType="1"/>
          </p:cNvSpPr>
          <p:nvPr/>
        </p:nvSpPr>
        <p:spPr bwMode="auto">
          <a:xfrm flipV="1">
            <a:off x="2339975" y="4797425"/>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2" name="Téglalap 21"/>
          <p:cNvSpPr/>
          <p:nvPr/>
        </p:nvSpPr>
        <p:spPr>
          <a:xfrm>
            <a:off x="3779986" y="5219956"/>
            <a:ext cx="1529458" cy="369332"/>
          </a:xfrm>
          <a:prstGeom prst="rect">
            <a:avLst/>
          </a:prstGeom>
        </p:spPr>
        <p:txBody>
          <a:bodyPr wrap="none">
            <a:spAutoFit/>
          </a:bodyPr>
          <a:lstStyle/>
          <a:p>
            <a:pPr defTabSz="914400" eaLnBrk="1" hangingPunct="1"/>
            <a:r>
              <a:rPr lang="en-PH" altLang="hu-HU" dirty="0"/>
              <a:t>~100 </a:t>
            </a:r>
            <a:r>
              <a:rPr lang="en-PH" altLang="hu-HU" dirty="0" err="1"/>
              <a:t>fs</a:t>
            </a:r>
            <a:r>
              <a:rPr lang="en-PH" altLang="hu-HU" dirty="0"/>
              <a:t> typical</a:t>
            </a:r>
            <a:endParaRPr lang="en-GB" altLang="hu-HU" dirty="0"/>
          </a:p>
        </p:txBody>
      </p:sp>
      <p:sp>
        <p:nvSpPr>
          <p:cNvPr id="23" name="Rectangle 6"/>
          <p:cNvSpPr>
            <a:spLocks noChangeArrowheads="1"/>
          </p:cNvSpPr>
          <p:nvPr/>
        </p:nvSpPr>
        <p:spPr bwMode="auto">
          <a:xfrm>
            <a:off x="0" y="0"/>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3" name="Szövegdoboz 2"/>
          <p:cNvSpPr txBox="1"/>
          <p:nvPr/>
        </p:nvSpPr>
        <p:spPr>
          <a:xfrm>
            <a:off x="881508" y="205420"/>
            <a:ext cx="7380984" cy="523220"/>
          </a:xfrm>
          <a:prstGeom prst="rect">
            <a:avLst/>
          </a:prstGeom>
          <a:noFill/>
        </p:spPr>
        <p:txBody>
          <a:bodyPr wrap="square" rtlCol="0">
            <a:spAutoFit/>
          </a:bodyPr>
          <a:lstStyle/>
          <a:p>
            <a:r>
              <a:rPr lang="en-US" sz="2800" dirty="0" smtClean="0">
                <a:solidFill>
                  <a:srgbClr val="0000FF"/>
                </a:solidFill>
              </a:rPr>
              <a:t>Velocity matching by tilted-pulse-front pumping</a:t>
            </a:r>
            <a:endParaRPr lang="en-US" sz="2800" dirty="0">
              <a:solidFill>
                <a:srgbClr val="0000FF"/>
              </a:solidFill>
            </a:endParaRPr>
          </a:p>
        </p:txBody>
      </p:sp>
      <p:sp>
        <p:nvSpPr>
          <p:cNvPr id="24" name="Dia számának helye 2"/>
          <p:cNvSpPr txBox="1">
            <a:spLocks/>
          </p:cNvSpPr>
          <p:nvPr/>
        </p:nvSpPr>
        <p:spPr bwMode="auto">
          <a:xfrm>
            <a:off x="6780974" y="6346668"/>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4</a:t>
            </a:r>
          </a:p>
        </p:txBody>
      </p:sp>
    </p:spTree>
    <p:extLst>
      <p:ext uri="{BB962C8B-B14F-4D97-AF65-F5344CB8AC3E}">
        <p14:creationId xmlns:p14="http://schemas.microsoft.com/office/powerpoint/2010/main" val="410692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um 3"/>
          <p:cNvGraphicFramePr>
            <a:graphicFrameLocks noChangeAspect="1"/>
          </p:cNvGraphicFramePr>
          <p:nvPr>
            <p:extLst>
              <p:ext uri="{D42A27DB-BD31-4B8C-83A1-F6EECF244321}">
                <p14:modId xmlns:p14="http://schemas.microsoft.com/office/powerpoint/2010/main" val="844202919"/>
              </p:ext>
            </p:extLst>
          </p:nvPr>
        </p:nvGraphicFramePr>
        <p:xfrm>
          <a:off x="3491856" y="1628761"/>
          <a:ext cx="5625157" cy="4129712"/>
        </p:xfrm>
        <a:graphic>
          <a:graphicData uri="http://schemas.openxmlformats.org/presentationml/2006/ole">
            <mc:AlternateContent xmlns:mc="http://schemas.openxmlformats.org/markup-compatibility/2006">
              <mc:Choice xmlns:v="urn:schemas-microsoft-com:vml" Requires="v">
                <p:oleObj spid="_x0000_s115964" name="Graph" r:id="rId4" imgW="3286800" imgH="2413440" progId="Origin50.Graph">
                  <p:embed/>
                </p:oleObj>
              </mc:Choice>
              <mc:Fallback>
                <p:oleObj name="Graph" r:id="rId4" imgW="3286800" imgH="2413440" progId="Origin50.Graph">
                  <p:embed/>
                  <p:pic>
                    <p:nvPicPr>
                      <p:cNvPr id="0" name=""/>
                      <p:cNvPicPr/>
                      <p:nvPr/>
                    </p:nvPicPr>
                    <p:blipFill>
                      <a:blip r:embed="rId5"/>
                      <a:stretch>
                        <a:fillRect/>
                      </a:stretch>
                    </p:blipFill>
                    <p:spPr>
                      <a:xfrm>
                        <a:off x="3491856" y="1628761"/>
                        <a:ext cx="5625157" cy="4129712"/>
                      </a:xfrm>
                      <a:prstGeom prst="rect">
                        <a:avLst/>
                      </a:prstGeom>
                    </p:spPr>
                  </p:pic>
                </p:oleObj>
              </mc:Fallback>
            </mc:AlternateContent>
          </a:graphicData>
        </a:graphic>
      </p:graphicFrame>
      <p:graphicFrame>
        <p:nvGraphicFramePr>
          <p:cNvPr id="7" name="Táblázat 6"/>
          <p:cNvGraphicFramePr>
            <a:graphicFrameLocks noGrp="1"/>
          </p:cNvGraphicFramePr>
          <p:nvPr>
            <p:extLst>
              <p:ext uri="{D42A27DB-BD31-4B8C-83A1-F6EECF244321}">
                <p14:modId xmlns:p14="http://schemas.microsoft.com/office/powerpoint/2010/main" val="560080066"/>
              </p:ext>
            </p:extLst>
          </p:nvPr>
        </p:nvGraphicFramePr>
        <p:xfrm>
          <a:off x="4572000" y="818652"/>
          <a:ext cx="3924000" cy="720000"/>
        </p:xfrm>
        <a:graphic>
          <a:graphicData uri="http://schemas.openxmlformats.org/drawingml/2006/table">
            <a:tbl>
              <a:tblPr>
                <a:tableStyleId>{5C22544A-7EE6-4342-B048-85BDC9FD1C3A}</a:tableStyleId>
              </a:tblPr>
              <a:tblGrid>
                <a:gridCol w="1188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684000">
                  <a:extLst>
                    <a:ext uri="{9D8B030D-6E8A-4147-A177-3AD203B41FA5}">
                      <a16:colId xmlns:a16="http://schemas.microsoft.com/office/drawing/2014/main" val="20002"/>
                    </a:ext>
                  </a:extLst>
                </a:gridCol>
                <a:gridCol w="684000">
                  <a:extLst>
                    <a:ext uri="{9D8B030D-6E8A-4147-A177-3AD203B41FA5}">
                      <a16:colId xmlns:a16="http://schemas.microsoft.com/office/drawing/2014/main" val="20003"/>
                    </a:ext>
                  </a:extLst>
                </a:gridCol>
                <a:gridCol w="684000">
                  <a:extLst>
                    <a:ext uri="{9D8B030D-6E8A-4147-A177-3AD203B41FA5}">
                      <a16:colId xmlns:a16="http://schemas.microsoft.com/office/drawing/2014/main" val="20004"/>
                    </a:ext>
                  </a:extLst>
                </a:gridCol>
              </a:tblGrid>
              <a:tr h="360000">
                <a:tc>
                  <a:txBody>
                    <a:bodyPr/>
                    <a:lstStyle/>
                    <a:p>
                      <a:pPr algn="ctr" fontAlgn="ctr"/>
                      <a:r>
                        <a:rPr lang="hu-HU" sz="2000" b="0" u="none" strike="noStrike" dirty="0" err="1">
                          <a:solidFill>
                            <a:srgbClr val="0000FF"/>
                          </a:solidFill>
                          <a:effectLst/>
                          <a:latin typeface="Calibri" panose="020F0502020204030204" pitchFamily="34" charset="0"/>
                        </a:rPr>
                        <a:t>Material</a:t>
                      </a:r>
                      <a:endParaRPr lang="hu-HU" sz="2400" b="0" i="0" u="none" strike="noStrike" dirty="0">
                        <a:solidFill>
                          <a:srgbClr val="0000FF"/>
                        </a:solidFill>
                        <a:effectLst/>
                        <a:latin typeface="Calibri" panose="020F0502020204030204" pitchFamily="34" charset="0"/>
                      </a:endParaRPr>
                    </a:p>
                  </a:txBody>
                  <a:tcPr marL="9525" marR="9525" marT="9525" marB="0" anchor="ctr">
                    <a:solidFill>
                      <a:srgbClr val="FFCC00"/>
                    </a:solidFill>
                  </a:tcPr>
                </a:tc>
                <a:tc>
                  <a:txBody>
                    <a:bodyPr/>
                    <a:lstStyle/>
                    <a:p>
                      <a:pPr algn="ctr" fontAlgn="ctr"/>
                      <a:r>
                        <a:rPr lang="hu-HU" sz="2000" b="0" i="0" u="none" strike="noStrike" dirty="0" smtClean="0">
                          <a:solidFill>
                            <a:srgbClr val="FF0000"/>
                          </a:solidFill>
                          <a:effectLst/>
                          <a:latin typeface="Calibri" panose="020F0502020204030204" pitchFamily="34" charset="0"/>
                        </a:rPr>
                        <a:t>ZnTe</a:t>
                      </a:r>
                      <a:endParaRPr lang="hu-HU" sz="2000" b="0" i="0" u="none" strike="noStrike" dirty="0">
                        <a:solidFill>
                          <a:srgbClr val="FF0000"/>
                        </a:solidFill>
                        <a:effectLst/>
                        <a:latin typeface="Calibri" panose="020F0502020204030204" pitchFamily="34" charset="0"/>
                      </a:endParaRPr>
                    </a:p>
                  </a:txBody>
                  <a:tcPr marL="9525" marR="9525" marT="9525" marB="0" anchor="ctr">
                    <a:solidFill>
                      <a:srgbClr val="FFCC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hu-HU" sz="2000" b="0" u="none" strike="noStrike" dirty="0" smtClean="0">
                          <a:solidFill>
                            <a:srgbClr val="0000FF"/>
                          </a:solidFill>
                          <a:effectLst/>
                          <a:latin typeface="Calibri" panose="020F0502020204030204" pitchFamily="34" charset="0"/>
                        </a:rPr>
                        <a:t>GaP</a:t>
                      </a:r>
                      <a:endParaRPr lang="hu-HU" sz="2000" b="0" i="0" u="none" strike="noStrike" dirty="0" smtClean="0">
                        <a:solidFill>
                          <a:srgbClr val="0000FF"/>
                        </a:solidFill>
                        <a:effectLst/>
                        <a:latin typeface="Calibri" panose="020F0502020204030204" pitchFamily="34" charset="0"/>
                      </a:endParaRPr>
                    </a:p>
                  </a:txBody>
                  <a:tcPr marL="9525" marR="9525" marT="9525" marB="0" anchor="ctr">
                    <a:solidFill>
                      <a:srgbClr val="FFCC00"/>
                    </a:solidFill>
                  </a:tcPr>
                </a:tc>
                <a:tc>
                  <a:txBody>
                    <a:bodyPr/>
                    <a:lstStyle/>
                    <a:p>
                      <a:pPr algn="ctr" fontAlgn="ctr"/>
                      <a:r>
                        <a:rPr lang="hu-HU" sz="2000" b="0" i="0" u="none" strike="noStrike" dirty="0" err="1" smtClean="0">
                          <a:solidFill>
                            <a:srgbClr val="009900"/>
                          </a:solidFill>
                          <a:effectLst/>
                          <a:latin typeface="Calibri" panose="020F0502020204030204" pitchFamily="34" charset="0"/>
                        </a:rPr>
                        <a:t>GaAs</a:t>
                      </a:r>
                      <a:endParaRPr lang="hu-HU" sz="2000" b="0" i="0" u="none" strike="noStrike" dirty="0">
                        <a:solidFill>
                          <a:srgbClr val="009900"/>
                        </a:solidFill>
                        <a:effectLst/>
                        <a:latin typeface="Calibri" panose="020F0502020204030204" pitchFamily="34" charset="0"/>
                      </a:endParaRPr>
                    </a:p>
                  </a:txBody>
                  <a:tcPr marL="9525" marR="9525" marT="9525" marB="0" anchor="ctr">
                    <a:solidFill>
                      <a:srgbClr val="FFCC00"/>
                    </a:solidFill>
                  </a:tcPr>
                </a:tc>
                <a:tc>
                  <a:txBody>
                    <a:bodyPr/>
                    <a:lstStyle/>
                    <a:p>
                      <a:pPr algn="ctr" fontAlgn="ctr"/>
                      <a:r>
                        <a:rPr lang="hu-HU" sz="2000" b="0" i="0" u="none" strike="noStrike" dirty="0" smtClean="0">
                          <a:solidFill>
                            <a:schemeClr val="tx1"/>
                          </a:solidFill>
                          <a:effectLst/>
                          <a:latin typeface="Calibri" panose="020F0502020204030204" pitchFamily="34" charset="0"/>
                        </a:rPr>
                        <a:t>LN</a:t>
                      </a:r>
                      <a:endParaRPr lang="hu-HU" sz="2000" b="0" i="0" u="none" strike="noStrike" dirty="0">
                        <a:solidFill>
                          <a:schemeClr val="tx1"/>
                        </a:solidFill>
                        <a:effectLst/>
                        <a:latin typeface="Calibri" panose="020F0502020204030204" pitchFamily="34" charset="0"/>
                      </a:endParaRPr>
                    </a:p>
                  </a:txBody>
                  <a:tcPr marL="9525" marR="9525" marT="9525" marB="0" anchor="ctr">
                    <a:solidFill>
                      <a:srgbClr val="FFCC00"/>
                    </a:solidFill>
                  </a:tcPr>
                </a:tc>
                <a:extLst>
                  <a:ext uri="{0D108BD9-81ED-4DB2-BD59-A6C34878D82A}">
                    <a16:rowId xmlns:a16="http://schemas.microsoft.com/office/drawing/2014/main" val="10000"/>
                  </a:ext>
                </a:extLst>
              </a:tr>
              <a:tr h="360000">
                <a:tc>
                  <a:txBody>
                    <a:bodyPr/>
                    <a:lstStyle/>
                    <a:p>
                      <a:pPr algn="ctr" fontAlgn="ctr"/>
                      <a:r>
                        <a:rPr lang="hu-HU" sz="2000" b="0" i="1" u="none" strike="noStrike" dirty="0" err="1" smtClean="0">
                          <a:solidFill>
                            <a:srgbClr val="0000FF"/>
                          </a:solidFill>
                          <a:effectLst/>
                          <a:latin typeface="Calibri" panose="020F0502020204030204" pitchFamily="34" charset="0"/>
                        </a:rPr>
                        <a:t>d</a:t>
                      </a:r>
                      <a:r>
                        <a:rPr lang="hu-HU" sz="2000" b="0" i="1" u="none" strike="noStrike" baseline="-25000" dirty="0" err="1" smtClean="0">
                          <a:solidFill>
                            <a:srgbClr val="0000FF"/>
                          </a:solidFill>
                          <a:effectLst/>
                          <a:latin typeface="Calibri" panose="020F0502020204030204" pitchFamily="34" charset="0"/>
                        </a:rPr>
                        <a:t>eff</a:t>
                      </a:r>
                      <a:r>
                        <a:rPr lang="hu-HU" sz="2000" b="0" u="none" strike="noStrike" dirty="0" smtClean="0">
                          <a:solidFill>
                            <a:srgbClr val="0000FF"/>
                          </a:solidFill>
                          <a:effectLst/>
                          <a:latin typeface="Calibri" panose="020F0502020204030204" pitchFamily="34" charset="0"/>
                        </a:rPr>
                        <a:t> [</a:t>
                      </a:r>
                      <a:r>
                        <a:rPr lang="hu-HU" sz="2000" b="0" u="none" strike="noStrike" dirty="0" err="1" smtClean="0">
                          <a:solidFill>
                            <a:srgbClr val="0000FF"/>
                          </a:solidFill>
                          <a:effectLst/>
                          <a:latin typeface="Calibri" panose="020F0502020204030204" pitchFamily="34" charset="0"/>
                        </a:rPr>
                        <a:t>pm</a:t>
                      </a:r>
                      <a:r>
                        <a:rPr lang="hu-HU" sz="2000" b="0" u="none" strike="noStrike" dirty="0" smtClean="0">
                          <a:solidFill>
                            <a:srgbClr val="0000FF"/>
                          </a:solidFill>
                          <a:effectLst/>
                          <a:latin typeface="Calibri" panose="020F0502020204030204" pitchFamily="34" charset="0"/>
                        </a:rPr>
                        <a:t>/V]</a:t>
                      </a:r>
                      <a:endParaRPr lang="hu-HU" sz="2000" b="0" i="0" u="none" strike="noStrike" dirty="0">
                        <a:solidFill>
                          <a:srgbClr val="0000FF"/>
                        </a:solidFill>
                        <a:effectLst/>
                        <a:latin typeface="Calibri" panose="020F0502020204030204" pitchFamily="34" charset="0"/>
                      </a:endParaRPr>
                    </a:p>
                  </a:txBody>
                  <a:tcPr marL="9525" marR="9525" marT="9525" marB="0" anchor="ctr">
                    <a:solidFill>
                      <a:srgbClr val="CDE9EB"/>
                    </a:solidFill>
                  </a:tcPr>
                </a:tc>
                <a:tc>
                  <a:txBody>
                    <a:bodyPr/>
                    <a:lstStyle/>
                    <a:p>
                      <a:pPr algn="ctr" fontAlgn="b"/>
                      <a:r>
                        <a:rPr lang="hu-HU" sz="2000" b="0" u="none" strike="noStrike" dirty="0" smtClean="0">
                          <a:solidFill>
                            <a:srgbClr val="FF0000"/>
                          </a:solidFill>
                          <a:effectLst/>
                          <a:latin typeface="Calibri" panose="020F0502020204030204" pitchFamily="34" charset="0"/>
                        </a:rPr>
                        <a:t>68.5</a:t>
                      </a:r>
                      <a:endParaRPr lang="hu-HU" sz="2000" b="0" i="0" u="none" strike="noStrike" dirty="0">
                        <a:solidFill>
                          <a:srgbClr val="FF0000"/>
                        </a:solidFill>
                        <a:effectLst/>
                        <a:latin typeface="Calibri" panose="020F0502020204030204" pitchFamily="34" charset="0"/>
                      </a:endParaRPr>
                    </a:p>
                  </a:txBody>
                  <a:tcPr marL="9525" marR="9525" marT="9525" marB="0" anchor="ctr">
                    <a:solidFill>
                      <a:srgbClr val="CDE9EB"/>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u-HU" sz="2000" b="0" u="none" strike="noStrike" dirty="0" smtClean="0">
                          <a:solidFill>
                            <a:srgbClr val="0000FF"/>
                          </a:solidFill>
                          <a:effectLst/>
                          <a:latin typeface="Calibri" panose="020F0502020204030204" pitchFamily="34" charset="0"/>
                        </a:rPr>
                        <a:t>24.8</a:t>
                      </a:r>
                      <a:endParaRPr lang="hu-HU" sz="2000" b="0" i="0" u="none" strike="noStrike" dirty="0" smtClean="0">
                        <a:solidFill>
                          <a:srgbClr val="0000FF"/>
                        </a:solidFill>
                        <a:effectLst/>
                        <a:latin typeface="Calibri" panose="020F0502020204030204" pitchFamily="34" charset="0"/>
                      </a:endParaRPr>
                    </a:p>
                  </a:txBody>
                  <a:tcPr marL="9525" marR="9525" marT="9525" marB="0" anchor="ctr">
                    <a:solidFill>
                      <a:srgbClr val="CDE9EB"/>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u-HU" sz="2000" b="0" u="none" strike="noStrike" dirty="0" smtClean="0">
                          <a:solidFill>
                            <a:srgbClr val="009900"/>
                          </a:solidFill>
                          <a:effectLst/>
                          <a:latin typeface="Calibri" panose="020F0502020204030204" pitchFamily="34" charset="0"/>
                        </a:rPr>
                        <a:t>65.6</a:t>
                      </a:r>
                      <a:endParaRPr lang="hu-HU" sz="2000" b="0" i="0" u="none" strike="noStrike" dirty="0" smtClean="0">
                        <a:solidFill>
                          <a:srgbClr val="009900"/>
                        </a:solidFill>
                        <a:effectLst/>
                        <a:latin typeface="Calibri" panose="020F0502020204030204" pitchFamily="34" charset="0"/>
                      </a:endParaRPr>
                    </a:p>
                  </a:txBody>
                  <a:tcPr marL="9525" marR="9525" marT="9525" marB="0" anchor="ctr">
                    <a:solidFill>
                      <a:srgbClr val="CDE9EB"/>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u-HU" sz="2000" b="0" u="none" strike="noStrike" dirty="0" smtClean="0">
                          <a:solidFill>
                            <a:schemeClr val="tx1"/>
                          </a:solidFill>
                          <a:effectLst/>
                          <a:latin typeface="Calibri" panose="020F0502020204030204" pitchFamily="34" charset="0"/>
                        </a:rPr>
                        <a:t>168</a:t>
                      </a:r>
                      <a:endParaRPr lang="hu-HU" sz="2000" b="0" i="0" u="none" strike="noStrike" dirty="0" smtClean="0">
                        <a:solidFill>
                          <a:schemeClr val="tx1"/>
                        </a:solidFill>
                        <a:effectLst/>
                        <a:latin typeface="Calibri" panose="020F0502020204030204" pitchFamily="34" charset="0"/>
                      </a:endParaRPr>
                    </a:p>
                  </a:txBody>
                  <a:tcPr marL="9525" marR="9525" marT="9525" marB="0" anchor="ctr">
                    <a:solidFill>
                      <a:srgbClr val="CDE9EB"/>
                    </a:solidFill>
                  </a:tcPr>
                </a:tc>
                <a:extLst>
                  <a:ext uri="{0D108BD9-81ED-4DB2-BD59-A6C34878D82A}">
                    <a16:rowId xmlns:a16="http://schemas.microsoft.com/office/drawing/2014/main" val="10001"/>
                  </a:ext>
                </a:extLst>
              </a:tr>
            </a:tbl>
          </a:graphicData>
        </a:graphic>
      </p:graphicFrame>
      <p:sp>
        <p:nvSpPr>
          <p:cNvPr id="6" name="Szövegdoboz 5"/>
          <p:cNvSpPr txBox="1"/>
          <p:nvPr/>
        </p:nvSpPr>
        <p:spPr>
          <a:xfrm>
            <a:off x="161412" y="908664"/>
            <a:ext cx="2970396" cy="369332"/>
          </a:xfrm>
          <a:prstGeom prst="rect">
            <a:avLst/>
          </a:prstGeom>
          <a:noFill/>
        </p:spPr>
        <p:txBody>
          <a:bodyPr wrap="square" rtlCol="0">
            <a:spAutoFit/>
          </a:bodyPr>
          <a:lstStyle/>
          <a:p>
            <a:r>
              <a:rPr lang="en-US" dirty="0" smtClean="0">
                <a:solidFill>
                  <a:srgbClr val="0000FF"/>
                </a:solidFill>
              </a:rPr>
              <a:t>Large nonlinear coefficient</a:t>
            </a:r>
            <a:endParaRPr lang="en-US" dirty="0">
              <a:solidFill>
                <a:srgbClr val="0000FF"/>
              </a:solidFill>
            </a:endParaRPr>
          </a:p>
        </p:txBody>
      </p:sp>
      <p:sp>
        <p:nvSpPr>
          <p:cNvPr id="8" name="Szövegdoboz 7"/>
          <p:cNvSpPr txBox="1"/>
          <p:nvPr/>
        </p:nvSpPr>
        <p:spPr>
          <a:xfrm>
            <a:off x="71400" y="1358724"/>
            <a:ext cx="2970396" cy="923330"/>
          </a:xfrm>
          <a:prstGeom prst="rect">
            <a:avLst/>
          </a:prstGeom>
          <a:noFill/>
        </p:spPr>
        <p:txBody>
          <a:bodyPr wrap="square" rtlCol="0">
            <a:spAutoFit/>
          </a:bodyPr>
          <a:lstStyle/>
          <a:p>
            <a:r>
              <a:rPr lang="en-US" dirty="0" smtClean="0">
                <a:solidFill>
                  <a:srgbClr val="0000FF"/>
                </a:solidFill>
              </a:rPr>
              <a:t>Large bandgap, absence of low-order multi-photon absorption</a:t>
            </a:r>
            <a:r>
              <a:rPr lang="hu-HU" dirty="0" smtClean="0">
                <a:solidFill>
                  <a:srgbClr val="0000FF"/>
                </a:solidFill>
              </a:rPr>
              <a:t> (MPA)</a:t>
            </a:r>
            <a:endParaRPr lang="en-US" dirty="0">
              <a:solidFill>
                <a:srgbClr val="0000FF"/>
              </a:solidFill>
            </a:endParaRPr>
          </a:p>
        </p:txBody>
      </p:sp>
      <p:sp>
        <p:nvSpPr>
          <p:cNvPr id="9" name="Szövegdoboz 8"/>
          <p:cNvSpPr txBox="1"/>
          <p:nvPr/>
        </p:nvSpPr>
        <p:spPr>
          <a:xfrm>
            <a:off x="71400" y="2438868"/>
            <a:ext cx="3060408" cy="646331"/>
          </a:xfrm>
          <a:prstGeom prst="rect">
            <a:avLst/>
          </a:prstGeom>
          <a:noFill/>
        </p:spPr>
        <p:txBody>
          <a:bodyPr wrap="square" rtlCol="0">
            <a:spAutoFit/>
          </a:bodyPr>
          <a:lstStyle/>
          <a:p>
            <a:r>
              <a:rPr lang="en-US" dirty="0" smtClean="0">
                <a:solidFill>
                  <a:srgbClr val="FF0000"/>
                </a:solidFill>
              </a:rPr>
              <a:t>Very efficient THz pulse source on the 0.2 – 2 THz range</a:t>
            </a:r>
            <a:endParaRPr lang="en-US" dirty="0">
              <a:solidFill>
                <a:srgbClr val="FF0000"/>
              </a:solidFill>
            </a:endParaRPr>
          </a:p>
        </p:txBody>
      </p:sp>
      <p:sp>
        <p:nvSpPr>
          <p:cNvPr id="11" name="Szövegdoboz 10"/>
          <p:cNvSpPr txBox="1"/>
          <p:nvPr/>
        </p:nvSpPr>
        <p:spPr>
          <a:xfrm>
            <a:off x="71400" y="3338988"/>
            <a:ext cx="2970396" cy="923330"/>
          </a:xfrm>
          <a:prstGeom prst="rect">
            <a:avLst/>
          </a:prstGeom>
          <a:noFill/>
        </p:spPr>
        <p:txBody>
          <a:bodyPr wrap="square" rtlCol="0">
            <a:spAutoFit/>
          </a:bodyPr>
          <a:lstStyle/>
          <a:p>
            <a:r>
              <a:rPr lang="en-US" dirty="0" err="1" smtClean="0">
                <a:solidFill>
                  <a:srgbClr val="008000"/>
                </a:solidFill>
                <a:latin typeface="Symbol" pitchFamily="18" charset="2"/>
              </a:rPr>
              <a:t>m</a:t>
            </a:r>
            <a:r>
              <a:rPr lang="en-US" dirty="0" err="1" smtClean="0">
                <a:solidFill>
                  <a:srgbClr val="008000"/>
                </a:solidFill>
              </a:rPr>
              <a:t>J</a:t>
            </a:r>
            <a:r>
              <a:rPr lang="en-US" dirty="0" smtClean="0">
                <a:solidFill>
                  <a:srgbClr val="008000"/>
                </a:solidFill>
              </a:rPr>
              <a:t> level </a:t>
            </a:r>
            <a:r>
              <a:rPr lang="hu-HU" dirty="0" err="1" smtClean="0">
                <a:solidFill>
                  <a:srgbClr val="008000"/>
                </a:solidFill>
              </a:rPr>
              <a:t>energy</a:t>
            </a:r>
            <a:r>
              <a:rPr lang="hu-HU" dirty="0" smtClean="0">
                <a:solidFill>
                  <a:srgbClr val="008000"/>
                </a:solidFill>
              </a:rPr>
              <a:t> is </a:t>
            </a:r>
            <a:r>
              <a:rPr lang="en-US" dirty="0" smtClean="0">
                <a:solidFill>
                  <a:srgbClr val="008000"/>
                </a:solidFill>
              </a:rPr>
              <a:t>enough  for pump in pump – probe and control experiments</a:t>
            </a:r>
            <a:r>
              <a:rPr lang="hu-HU" dirty="0" smtClean="0">
                <a:solidFill>
                  <a:srgbClr val="008000"/>
                </a:solidFill>
              </a:rPr>
              <a:t> </a:t>
            </a:r>
            <a:endParaRPr lang="hu-HU" dirty="0">
              <a:solidFill>
                <a:srgbClr val="008000"/>
              </a:solidFill>
            </a:endParaRPr>
          </a:p>
        </p:txBody>
      </p:sp>
      <p:sp>
        <p:nvSpPr>
          <p:cNvPr id="10" name="Rectangle 6"/>
          <p:cNvSpPr>
            <a:spLocks noChangeArrowheads="1"/>
          </p:cNvSpPr>
          <p:nvPr/>
        </p:nvSpPr>
        <p:spPr bwMode="auto">
          <a:xfrm>
            <a:off x="-2257" y="-14906"/>
            <a:ext cx="9144000" cy="838200"/>
          </a:xfrm>
          <a:prstGeom prst="rect">
            <a:avLst/>
          </a:prstGeom>
          <a:solidFill>
            <a:srgbClr val="F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p>
        </p:txBody>
      </p:sp>
      <p:sp>
        <p:nvSpPr>
          <p:cNvPr id="3" name="Szövegdoboz 2"/>
          <p:cNvSpPr txBox="1"/>
          <p:nvPr/>
        </p:nvSpPr>
        <p:spPr>
          <a:xfrm>
            <a:off x="2051664" y="165056"/>
            <a:ext cx="5580744" cy="523220"/>
          </a:xfrm>
          <a:prstGeom prst="rect">
            <a:avLst/>
          </a:prstGeom>
          <a:noFill/>
        </p:spPr>
        <p:txBody>
          <a:bodyPr wrap="square" rtlCol="0">
            <a:spAutoFit/>
          </a:bodyPr>
          <a:lstStyle/>
          <a:p>
            <a:r>
              <a:rPr lang="en-US" sz="2800" dirty="0" smtClean="0">
                <a:solidFill>
                  <a:srgbClr val="0000FF"/>
                </a:solidFill>
              </a:rPr>
              <a:t>Success of TPFP LiNbO3 THz sources</a:t>
            </a:r>
            <a:endParaRPr lang="en-US" sz="2800" dirty="0">
              <a:solidFill>
                <a:srgbClr val="0000FF"/>
              </a:solidFill>
            </a:endParaRPr>
          </a:p>
        </p:txBody>
      </p:sp>
      <p:sp>
        <p:nvSpPr>
          <p:cNvPr id="2" name="Szövegdoboz 1"/>
          <p:cNvSpPr txBox="1"/>
          <p:nvPr/>
        </p:nvSpPr>
        <p:spPr>
          <a:xfrm>
            <a:off x="71400" y="4239108"/>
            <a:ext cx="3240432" cy="923330"/>
          </a:xfrm>
          <a:prstGeom prst="rect">
            <a:avLst/>
          </a:prstGeom>
          <a:noFill/>
        </p:spPr>
        <p:txBody>
          <a:bodyPr wrap="square" rtlCol="0">
            <a:spAutoFit/>
          </a:bodyPr>
          <a:lstStyle/>
          <a:p>
            <a:r>
              <a:rPr lang="hu-HU" dirty="0">
                <a:solidFill>
                  <a:srgbClr val="FF0000"/>
                </a:solidFill>
              </a:rPr>
              <a:t>M.C. Hoffmann et </a:t>
            </a:r>
            <a:r>
              <a:rPr lang="hu-HU" dirty="0" err="1">
                <a:solidFill>
                  <a:srgbClr val="FF0000"/>
                </a:solidFill>
              </a:rPr>
              <a:t>al</a:t>
            </a:r>
            <a:r>
              <a:rPr lang="hu-HU" dirty="0">
                <a:solidFill>
                  <a:srgbClr val="FF0000"/>
                </a:solidFill>
              </a:rPr>
              <a:t>.: </a:t>
            </a:r>
            <a:r>
              <a:rPr lang="hu-HU" dirty="0" err="1">
                <a:solidFill>
                  <a:srgbClr val="FF0000"/>
                </a:solidFill>
              </a:rPr>
              <a:t>Phys</a:t>
            </a:r>
            <a:r>
              <a:rPr lang="hu-HU" dirty="0">
                <a:solidFill>
                  <a:srgbClr val="FF0000"/>
                </a:solidFill>
              </a:rPr>
              <a:t>. </a:t>
            </a:r>
            <a:r>
              <a:rPr lang="hu-HU" dirty="0" err="1">
                <a:solidFill>
                  <a:srgbClr val="FF0000"/>
                </a:solidFill>
              </a:rPr>
              <a:t>Rev</a:t>
            </a:r>
            <a:r>
              <a:rPr lang="hu-HU" dirty="0">
                <a:solidFill>
                  <a:srgbClr val="FF0000"/>
                </a:solidFill>
              </a:rPr>
              <a:t>. B </a:t>
            </a:r>
            <a:r>
              <a:rPr lang="hu-HU" b="1" dirty="0">
                <a:solidFill>
                  <a:srgbClr val="FF0000"/>
                </a:solidFill>
              </a:rPr>
              <a:t>79</a:t>
            </a:r>
            <a:r>
              <a:rPr lang="hu-HU" dirty="0">
                <a:solidFill>
                  <a:srgbClr val="FF0000"/>
                </a:solidFill>
              </a:rPr>
              <a:t>, 161201 (2009)</a:t>
            </a:r>
          </a:p>
          <a:p>
            <a:endParaRPr lang="hu-HU" dirty="0"/>
          </a:p>
        </p:txBody>
      </p:sp>
      <p:sp>
        <p:nvSpPr>
          <p:cNvPr id="5" name="Szövegdoboz 4"/>
          <p:cNvSpPr txBox="1"/>
          <p:nvPr/>
        </p:nvSpPr>
        <p:spPr>
          <a:xfrm>
            <a:off x="71400" y="5469103"/>
            <a:ext cx="6750900" cy="1200329"/>
          </a:xfrm>
          <a:prstGeom prst="rect">
            <a:avLst/>
          </a:prstGeom>
          <a:noFill/>
        </p:spPr>
        <p:txBody>
          <a:bodyPr wrap="square" rtlCol="0">
            <a:spAutoFit/>
          </a:bodyPr>
          <a:lstStyle/>
          <a:p>
            <a:r>
              <a:rPr lang="hu-HU" dirty="0" err="1">
                <a:solidFill>
                  <a:srgbClr val="FF0000"/>
                </a:solidFill>
              </a:rPr>
              <a:t>Hirori</a:t>
            </a:r>
            <a:r>
              <a:rPr lang="hu-HU" dirty="0">
                <a:solidFill>
                  <a:srgbClr val="FF0000"/>
                </a:solidFill>
              </a:rPr>
              <a:t> et </a:t>
            </a:r>
            <a:r>
              <a:rPr lang="hu-HU" dirty="0" err="1">
                <a:solidFill>
                  <a:srgbClr val="FF0000"/>
                </a:solidFill>
              </a:rPr>
              <a:t>al</a:t>
            </a:r>
            <a:r>
              <a:rPr lang="hu-HU" dirty="0">
                <a:solidFill>
                  <a:srgbClr val="FF0000"/>
                </a:solidFill>
              </a:rPr>
              <a:t>.: </a:t>
            </a:r>
            <a:r>
              <a:rPr lang="hu-HU" dirty="0" err="1">
                <a:solidFill>
                  <a:srgbClr val="FF0000"/>
                </a:solidFill>
              </a:rPr>
              <a:t>Phys</a:t>
            </a:r>
            <a:r>
              <a:rPr lang="hu-HU" dirty="0">
                <a:solidFill>
                  <a:srgbClr val="FF0000"/>
                </a:solidFill>
              </a:rPr>
              <a:t>. </a:t>
            </a:r>
            <a:r>
              <a:rPr lang="hu-HU" dirty="0" err="1">
                <a:solidFill>
                  <a:srgbClr val="FF0000"/>
                </a:solidFill>
              </a:rPr>
              <a:t>Rev</a:t>
            </a:r>
            <a:r>
              <a:rPr lang="hu-HU" dirty="0">
                <a:solidFill>
                  <a:srgbClr val="FF0000"/>
                </a:solidFill>
              </a:rPr>
              <a:t>. B </a:t>
            </a:r>
            <a:r>
              <a:rPr lang="hu-HU" b="1" dirty="0">
                <a:solidFill>
                  <a:srgbClr val="FF0000"/>
                </a:solidFill>
              </a:rPr>
              <a:t>81</a:t>
            </a:r>
            <a:r>
              <a:rPr lang="hu-HU" dirty="0">
                <a:solidFill>
                  <a:srgbClr val="FF0000"/>
                </a:solidFill>
              </a:rPr>
              <a:t>, 081305R (2010)</a:t>
            </a:r>
          </a:p>
          <a:p>
            <a:r>
              <a:rPr lang="en-US" dirty="0">
                <a:solidFill>
                  <a:srgbClr val="0000FF"/>
                </a:solidFill>
              </a:rPr>
              <a:t>Review article:</a:t>
            </a:r>
          </a:p>
          <a:p>
            <a:r>
              <a:rPr lang="en-US" dirty="0">
                <a:solidFill>
                  <a:srgbClr val="FF0000"/>
                </a:solidFill>
              </a:rPr>
              <a:t>T. </a:t>
            </a:r>
            <a:r>
              <a:rPr lang="en-US" dirty="0" err="1">
                <a:solidFill>
                  <a:srgbClr val="FF0000"/>
                </a:solidFill>
              </a:rPr>
              <a:t>Kampfrath</a:t>
            </a:r>
            <a:r>
              <a:rPr lang="en-US" dirty="0">
                <a:solidFill>
                  <a:srgbClr val="FF0000"/>
                </a:solidFill>
              </a:rPr>
              <a:t>, K. Tanaka, K. A. Nelson: Nat. Photonics </a:t>
            </a:r>
            <a:r>
              <a:rPr lang="en-US" b="1" dirty="0">
                <a:solidFill>
                  <a:srgbClr val="FF0000"/>
                </a:solidFill>
              </a:rPr>
              <a:t>7</a:t>
            </a:r>
            <a:r>
              <a:rPr lang="en-US" dirty="0">
                <a:solidFill>
                  <a:srgbClr val="FF0000"/>
                </a:solidFill>
              </a:rPr>
              <a:t>, 680 (2013)</a:t>
            </a:r>
            <a:endParaRPr lang="hu-HU" dirty="0">
              <a:solidFill>
                <a:srgbClr val="FF0000"/>
              </a:solidFill>
            </a:endParaRPr>
          </a:p>
          <a:p>
            <a:r>
              <a:rPr lang="hu-HU" dirty="0">
                <a:solidFill>
                  <a:srgbClr val="FF0000"/>
                </a:solidFill>
              </a:rPr>
              <a:t>D. </a:t>
            </a:r>
            <a:r>
              <a:rPr lang="hu-HU" dirty="0" err="1">
                <a:solidFill>
                  <a:srgbClr val="FF0000"/>
                </a:solidFill>
              </a:rPr>
              <a:t>Nocoletti</a:t>
            </a:r>
            <a:r>
              <a:rPr lang="hu-HU" dirty="0">
                <a:solidFill>
                  <a:srgbClr val="FF0000"/>
                </a:solidFill>
              </a:rPr>
              <a:t>, and A. </a:t>
            </a:r>
            <a:r>
              <a:rPr lang="hu-HU" dirty="0" err="1">
                <a:solidFill>
                  <a:srgbClr val="FF0000"/>
                </a:solidFill>
              </a:rPr>
              <a:t>Cavalleri</a:t>
            </a:r>
            <a:r>
              <a:rPr lang="hu-HU" dirty="0">
                <a:solidFill>
                  <a:srgbClr val="FF0000"/>
                </a:solidFill>
              </a:rPr>
              <a:t>: </a:t>
            </a:r>
            <a:r>
              <a:rPr lang="hu-HU" dirty="0" err="1">
                <a:solidFill>
                  <a:srgbClr val="FF0000"/>
                </a:solidFill>
              </a:rPr>
              <a:t>Adv</a:t>
            </a:r>
            <a:r>
              <a:rPr lang="hu-HU" dirty="0">
                <a:solidFill>
                  <a:srgbClr val="FF0000"/>
                </a:solidFill>
              </a:rPr>
              <a:t>. in </a:t>
            </a:r>
            <a:r>
              <a:rPr lang="hu-HU" dirty="0" err="1">
                <a:solidFill>
                  <a:srgbClr val="FF0000"/>
                </a:solidFill>
              </a:rPr>
              <a:t>Opt</a:t>
            </a:r>
            <a:r>
              <a:rPr lang="hu-HU" dirty="0">
                <a:solidFill>
                  <a:srgbClr val="FF0000"/>
                </a:solidFill>
              </a:rPr>
              <a:t>. and Photon. </a:t>
            </a:r>
            <a:r>
              <a:rPr lang="hu-HU" b="1" dirty="0">
                <a:solidFill>
                  <a:srgbClr val="FF0000"/>
                </a:solidFill>
              </a:rPr>
              <a:t>8</a:t>
            </a:r>
            <a:r>
              <a:rPr lang="hu-HU" dirty="0">
                <a:solidFill>
                  <a:srgbClr val="FF0000"/>
                </a:solidFill>
              </a:rPr>
              <a:t>, 401 (2016</a:t>
            </a:r>
            <a:r>
              <a:rPr lang="hu-HU" dirty="0" smtClean="0">
                <a:solidFill>
                  <a:srgbClr val="FF0000"/>
                </a:solidFill>
              </a:rPr>
              <a:t>)</a:t>
            </a:r>
            <a:endParaRPr lang="hu-HU" dirty="0"/>
          </a:p>
        </p:txBody>
      </p:sp>
      <p:sp>
        <p:nvSpPr>
          <p:cNvPr id="12" name="Dia számának helye 2"/>
          <p:cNvSpPr txBox="1">
            <a:spLocks/>
          </p:cNvSpPr>
          <p:nvPr/>
        </p:nvSpPr>
        <p:spPr bwMode="auto">
          <a:xfrm>
            <a:off x="6553200" y="6245225"/>
            <a:ext cx="2125663"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kern="1200">
                <a:solidFill>
                  <a:schemeClr val="bg1"/>
                </a:solidFill>
                <a:latin typeface="Arial" charset="0"/>
                <a:ea typeface="Microsoft YaHei" pitchFamily="34" charset="-122"/>
                <a:cs typeface="+mn-cs"/>
              </a:defRPr>
            </a:lvl1pPr>
            <a:lvl2pPr marL="4572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2pPr>
            <a:lvl3pPr marL="9144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3pPr>
            <a:lvl4pPr marL="13716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4pPr>
            <a:lvl5pPr marL="1828800" algn="l"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5pPr>
            <a:lvl6pPr marL="25146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6pPr>
            <a:lvl7pPr marL="29718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7pPr>
            <a:lvl8pPr marL="34290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8pPr>
            <a:lvl9pPr marL="3886200" indent="-228600" algn="l" defTabSz="449263" rtl="0" eaLnBrk="0" fontAlgn="base" latinLnBrk="0"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ern="1200">
                <a:solidFill>
                  <a:schemeClr val="bg1"/>
                </a:solidFill>
                <a:latin typeface="Arial" charset="0"/>
                <a:ea typeface="Microsoft YaHei" pitchFamily="34" charset="-122"/>
                <a:cs typeface="+mn-cs"/>
              </a:defRPr>
            </a:lvl9pPr>
          </a:lstStyle>
          <a:p>
            <a:pPr eaLnBrk="1" hangingPunct="1">
              <a:defRPr/>
            </a:pPr>
            <a:r>
              <a:rPr lang="hu-HU" dirty="0" smtClean="0">
                <a:solidFill>
                  <a:srgbClr val="000000"/>
                </a:solidFill>
              </a:rPr>
              <a:t>5</a:t>
            </a:r>
          </a:p>
        </p:txBody>
      </p:sp>
    </p:spTree>
    <p:extLst>
      <p:ext uri="{BB962C8B-B14F-4D97-AF65-F5344CB8AC3E}">
        <p14:creationId xmlns:p14="http://schemas.microsoft.com/office/powerpoint/2010/main" val="172386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z_acc_group_szove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25352</TotalTime>
  <Words>6252</Words>
  <Application>Microsoft Office PowerPoint</Application>
  <PresentationFormat>Diavetítés a képernyőre (4:3 oldalarány)</PresentationFormat>
  <Paragraphs>513</Paragraphs>
  <Slides>40</Slides>
  <Notes>35</Notes>
  <HiddenSlides>0</HiddenSlides>
  <MMClips>0</MMClips>
  <ScaleCrop>false</ScaleCrop>
  <HeadingPairs>
    <vt:vector size="8" baseType="variant">
      <vt:variant>
        <vt:lpstr>Használt betűtípusok</vt:lpstr>
      </vt:variant>
      <vt:variant>
        <vt:i4>9</vt:i4>
      </vt:variant>
      <vt:variant>
        <vt:lpstr>Téma</vt:lpstr>
      </vt:variant>
      <vt:variant>
        <vt:i4>2</vt:i4>
      </vt:variant>
      <vt:variant>
        <vt:lpstr>Beágyazott OLE kiszolgálók</vt:lpstr>
      </vt:variant>
      <vt:variant>
        <vt:i4>4</vt:i4>
      </vt:variant>
      <vt:variant>
        <vt:lpstr>Diacímek</vt:lpstr>
      </vt:variant>
      <vt:variant>
        <vt:i4>40</vt:i4>
      </vt:variant>
    </vt:vector>
  </HeadingPairs>
  <TitlesOfParts>
    <vt:vector size="55" baseType="lpstr">
      <vt:lpstr>Microsoft YaHei</vt:lpstr>
      <vt:lpstr>Arial</vt:lpstr>
      <vt:lpstr>Arial Rounded MT Bold</vt:lpstr>
      <vt:lpstr>Britannic Bold</vt:lpstr>
      <vt:lpstr>Calibri</vt:lpstr>
      <vt:lpstr>Cambria Math</vt:lpstr>
      <vt:lpstr>Symbol</vt:lpstr>
      <vt:lpstr>Times New Roman</vt:lpstr>
      <vt:lpstr>Wingdings</vt:lpstr>
      <vt:lpstr>Alapértelmezett terv</vt:lpstr>
      <vt:lpstr>THz_acc_group_szoveg</vt:lpstr>
      <vt:lpstr>Graph</vt:lpstr>
      <vt:lpstr>Document</vt:lpstr>
      <vt:lpstr>Egyenlet</vt:lpstr>
      <vt:lpstr>Equation</vt:lpstr>
      <vt:lpstr>Generation and applications of extremely high-field near single cycle terahertz pulses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LiNbO3 based contact gratings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University of Pécs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High-Energy THz Sources Based on Optical Rectification</dc:title>
  <dc:creator>Almási Gábor</dc:creator>
  <cp:lastModifiedBy>Gábor Almási</cp:lastModifiedBy>
  <cp:revision>1121</cp:revision>
  <dcterms:created xsi:type="dcterms:W3CDTF">2009-11-03T19:49:06Z</dcterms:created>
  <dcterms:modified xsi:type="dcterms:W3CDTF">2019-10-18T03:07:14Z</dcterms:modified>
</cp:coreProperties>
</file>