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9"/>
  </p:normalViewPr>
  <p:slideViewPr>
    <p:cSldViewPr snapToGrid="0">
      <p:cViewPr varScale="1">
        <p:scale>
          <a:sx n="116" d="100"/>
          <a:sy n="116" d="100"/>
        </p:scale>
        <p:origin x="518" y="1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" name="Google Shape;3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401b9f633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" name="Google Shape;36;g401b9f633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401b9f633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Google Shape;43;g401b9f633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53832" y="4498012"/>
            <a:ext cx="2638200" cy="63197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180175" y="192275"/>
            <a:ext cx="6238500" cy="2969700"/>
          </a:xfrm>
          <a:prstGeom prst="rect">
            <a:avLst/>
          </a:prstGeom>
          <a:solidFill>
            <a:srgbClr val="E2001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87900" y="299825"/>
            <a:ext cx="5807100" cy="2598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 b="1">
                <a:solidFill>
                  <a:schemeClr val="bg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546700" y="3205488"/>
            <a:ext cx="5311500" cy="95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515B"/>
              </a:buClr>
              <a:buSzPts val="2800"/>
              <a:buNone/>
              <a:defRPr sz="2800">
                <a:solidFill>
                  <a:srgbClr val="3B515B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pic>
        <p:nvPicPr>
          <p:cNvPr id="15" name="Google Shape;15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9020" y="4318325"/>
            <a:ext cx="2446300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12089" y="4190405"/>
            <a:ext cx="958232" cy="95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2A28FAAF-D79C-724F-8B44-FAE345CD67C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656046" y="-386289"/>
            <a:ext cx="2271445" cy="34747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40301E-80A0-3048-BE1B-43CE96AA129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824623" y="4734560"/>
            <a:ext cx="1913005" cy="376804"/>
          </a:xfrm>
          <a:prstGeom prst="rect">
            <a:avLst/>
          </a:prstGeom>
        </p:spPr>
      </p:pic>
      <p:sp>
        <p:nvSpPr>
          <p:cNvPr id="18" name="Google Shape;12;p2">
            <a:extLst>
              <a:ext uri="{FF2B5EF4-FFF2-40B4-BE49-F238E27FC236}">
                <a16:creationId xmlns:a16="http://schemas.microsoft.com/office/drawing/2014/main" id="{227203A5-D1A0-234D-9951-1BC77E7E489F}"/>
              </a:ext>
            </a:extLst>
          </p:cNvPr>
          <p:cNvSpPr txBox="1">
            <a:spLocks/>
          </p:cNvSpPr>
          <p:nvPr userDrawn="1"/>
        </p:nvSpPr>
        <p:spPr>
          <a:xfrm>
            <a:off x="5794309" y="1502795"/>
            <a:ext cx="3988238" cy="148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dirty="0" err="1"/>
              <a:t>Physik-Projekt-Tage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2019 Hamburg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PT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461067" y="4716942"/>
            <a:ext cx="1672428" cy="42792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548650" y="4816352"/>
            <a:ext cx="5487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sp>
        <p:nvSpPr>
          <p:cNvPr id="21" name="Google Shape;21;p3"/>
          <p:cNvSpPr txBox="1"/>
          <p:nvPr/>
        </p:nvSpPr>
        <p:spPr>
          <a:xfrm>
            <a:off x="55062" y="4812625"/>
            <a:ext cx="1093800" cy="2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1000" dirty="0">
                <a:solidFill>
                  <a:schemeClr val="dk1"/>
                </a:solidFill>
              </a:rPr>
              <a:t>17.08.2019</a:t>
            </a:r>
            <a:endParaRPr sz="1000" dirty="0">
              <a:solidFill>
                <a:schemeClr val="dk1"/>
              </a:solidFill>
            </a:endParaRPr>
          </a:p>
        </p:txBody>
      </p:sp>
      <p:pic>
        <p:nvPicPr>
          <p:cNvPr id="22" name="Google Shape;22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5262" y="4707375"/>
            <a:ext cx="1320765" cy="427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00930" y="4571892"/>
            <a:ext cx="577062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"/>
          <p:cNvSpPr/>
          <p:nvPr/>
        </p:nvSpPr>
        <p:spPr>
          <a:xfrm>
            <a:off x="180175" y="192275"/>
            <a:ext cx="7220400" cy="825600"/>
          </a:xfrm>
          <a:prstGeom prst="rect">
            <a:avLst/>
          </a:prstGeom>
          <a:solidFill>
            <a:srgbClr val="E2001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235500" y="292625"/>
            <a:ext cx="7165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7" name="Google Shape;27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Clr>
                <a:srgbClr val="3B515B"/>
              </a:buClr>
              <a:buSzPts val="2000"/>
              <a:buChar char="●"/>
              <a:defRPr sz="2000">
                <a:solidFill>
                  <a:srgbClr val="3B515B"/>
                </a:solidFill>
              </a:defRPr>
            </a:lvl1pPr>
            <a:lvl2pPr marL="914400" lvl="1" indent="-342900">
              <a:spcBef>
                <a:spcPts val="1600"/>
              </a:spcBef>
              <a:spcAft>
                <a:spcPts val="0"/>
              </a:spcAft>
              <a:buClr>
                <a:srgbClr val="3B515B"/>
              </a:buClr>
              <a:buSzPts val="1800"/>
              <a:buChar char="○"/>
              <a:defRPr sz="1800">
                <a:solidFill>
                  <a:srgbClr val="3B515B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rgbClr val="3B515B"/>
              </a:buClr>
              <a:buSzPts val="1400"/>
              <a:buChar char="→"/>
              <a:defRPr>
                <a:solidFill>
                  <a:srgbClr val="3B515B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rgbClr val="3B515B"/>
              </a:buClr>
              <a:buSzPts val="1400"/>
              <a:buChar char="●"/>
              <a:defRPr>
                <a:solidFill>
                  <a:srgbClr val="3B515B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rgbClr val="3B515B"/>
              </a:buClr>
              <a:buSzPts val="1400"/>
              <a:buChar char="○"/>
              <a:defRPr>
                <a:solidFill>
                  <a:srgbClr val="3B515B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rgbClr val="3B515B"/>
              </a:buClr>
              <a:buSzPts val="1400"/>
              <a:buChar char="→"/>
              <a:defRPr>
                <a:solidFill>
                  <a:srgbClr val="3B515B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rgbClr val="3B515B"/>
              </a:buClr>
              <a:buSzPts val="1400"/>
              <a:buChar char="●"/>
              <a:defRPr>
                <a:solidFill>
                  <a:srgbClr val="3B515B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rgbClr val="3B515B"/>
              </a:buClr>
              <a:buSzPts val="1400"/>
              <a:buChar char="○"/>
              <a:defRPr>
                <a:solidFill>
                  <a:srgbClr val="3B515B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rgbClr val="3B515B"/>
              </a:buClr>
              <a:buSzPts val="1400"/>
              <a:buChar char="→"/>
              <a:defRPr>
                <a:solidFill>
                  <a:srgbClr val="3B515B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77539BDF-C2D1-E949-B036-C805B7DF492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863841" y="-160706"/>
            <a:ext cx="871718" cy="13335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C0DF435-9FAE-9344-96E0-68FA82421CA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313544" y="4821136"/>
            <a:ext cx="1560898" cy="307450"/>
          </a:xfrm>
          <a:prstGeom prst="rect">
            <a:avLst/>
          </a:prstGeom>
        </p:spPr>
      </p:pic>
      <p:sp>
        <p:nvSpPr>
          <p:cNvPr id="13" name="Google Shape;12;p2">
            <a:extLst>
              <a:ext uri="{FF2B5EF4-FFF2-40B4-BE49-F238E27FC236}">
                <a16:creationId xmlns:a16="http://schemas.microsoft.com/office/drawing/2014/main" id="{CC1A580A-F016-7441-8D91-779BA71AE565}"/>
              </a:ext>
            </a:extLst>
          </p:cNvPr>
          <p:cNvSpPr txBox="1">
            <a:spLocks/>
          </p:cNvSpPr>
          <p:nvPr userDrawn="1"/>
        </p:nvSpPr>
        <p:spPr>
          <a:xfrm>
            <a:off x="7147956" y="571335"/>
            <a:ext cx="2323531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700" dirty="0" err="1"/>
              <a:t>Physik-Projekt-Tage</a:t>
            </a:r>
            <a:r>
              <a:rPr lang="en-US" sz="700" dirty="0"/>
              <a:t/>
            </a:r>
            <a:br>
              <a:rPr lang="en-US" sz="700" dirty="0"/>
            </a:br>
            <a:r>
              <a:rPr lang="en-US" sz="700" dirty="0"/>
              <a:t>2019 Hamburg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tiff"/><Relationship Id="rId5" Type="http://schemas.openxmlformats.org/officeDocument/2006/relationships/image" Target="../media/image8.tiff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>
            <a:spLocks noGrp="1"/>
          </p:cNvSpPr>
          <p:nvPr>
            <p:ph type="ctrTitle"/>
          </p:nvPr>
        </p:nvSpPr>
        <p:spPr>
          <a:xfrm>
            <a:off x="387900" y="360425"/>
            <a:ext cx="5807100" cy="263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 smtClean="0"/>
              <a:t>Measuring distances with light</a:t>
            </a:r>
            <a:endParaRPr dirty="0"/>
          </a:p>
        </p:txBody>
      </p:sp>
      <p:sp>
        <p:nvSpPr>
          <p:cNvPr id="33" name="Google Shape;33;p4"/>
          <p:cNvSpPr txBox="1">
            <a:spLocks noGrp="1"/>
          </p:cNvSpPr>
          <p:nvPr>
            <p:ph type="subTitle" idx="1"/>
          </p:nvPr>
        </p:nvSpPr>
        <p:spPr>
          <a:xfrm>
            <a:off x="546700" y="3205488"/>
            <a:ext cx="5311500" cy="95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e" dirty="0"/>
              <a:t/>
            </a:r>
            <a:br>
              <a:rPr lang="de" dirty="0"/>
            </a:br>
            <a:r>
              <a:rPr lang="de" dirty="0" smtClean="0"/>
              <a:t>Mana Zahrie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e" dirty="0" smtClean="0"/>
              <a:t>Sara Jevtic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235500" y="292625"/>
            <a:ext cx="7165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 smtClean="0"/>
              <a:t>Structure</a:t>
            </a:r>
            <a:endParaRPr dirty="0"/>
          </a:p>
        </p:txBody>
      </p:sp>
      <p:sp>
        <p:nvSpPr>
          <p:cNvPr id="39" name="Google Shape;39;p5"/>
          <p:cNvSpPr txBox="1">
            <a:spLocks noGrp="1"/>
          </p:cNvSpPr>
          <p:nvPr>
            <p:ph type="body" idx="1"/>
          </p:nvPr>
        </p:nvSpPr>
        <p:spPr>
          <a:xfrm>
            <a:off x="235500" y="1198524"/>
            <a:ext cx="8520600" cy="3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457200">
              <a:buFont typeface="+mj-lt"/>
              <a:buAutoNum type="arabicPeriod"/>
            </a:pPr>
            <a:r>
              <a:rPr lang="de-DE" dirty="0" smtClean="0"/>
              <a:t>Introduction: Research</a:t>
            </a:r>
          </a:p>
          <a:p>
            <a:pPr indent="-457200">
              <a:buFont typeface="+mj-lt"/>
              <a:buAutoNum type="arabicPeriod"/>
            </a:pPr>
            <a:r>
              <a:rPr lang="de-DE" dirty="0" smtClean="0"/>
              <a:t>Introduction: Interferometer</a:t>
            </a:r>
          </a:p>
          <a:p>
            <a:pPr indent="-457200">
              <a:buFont typeface="+mj-lt"/>
              <a:buAutoNum type="arabicPeriod"/>
            </a:pPr>
            <a:r>
              <a:rPr lang="de-DE" dirty="0" smtClean="0"/>
              <a:t>Building the Interferometer</a:t>
            </a:r>
          </a:p>
          <a:p>
            <a:pPr indent="-457200">
              <a:buFont typeface="+mj-lt"/>
              <a:buAutoNum type="arabicPeriod"/>
            </a:pPr>
            <a:r>
              <a:rPr lang="de-DE" dirty="0" smtClean="0"/>
              <a:t>Problems in Building</a:t>
            </a:r>
          </a:p>
          <a:p>
            <a:pPr indent="-457200">
              <a:buFont typeface="+mj-lt"/>
              <a:buAutoNum type="arabicPeriod"/>
            </a:pPr>
            <a:r>
              <a:rPr lang="de-DE" dirty="0" smtClean="0"/>
              <a:t>Measuring: Laser Wavelength</a:t>
            </a:r>
          </a:p>
          <a:p>
            <a:pPr indent="-457200">
              <a:buFont typeface="+mj-lt"/>
              <a:buAutoNum type="arabicPeriod"/>
            </a:pPr>
            <a:r>
              <a:rPr lang="de-DE" dirty="0" smtClean="0"/>
              <a:t>Measuring: Glass Thickness</a:t>
            </a:r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8548650" y="4816352"/>
            <a:ext cx="5487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235500" y="292625"/>
            <a:ext cx="7165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 smtClean="0"/>
              <a:t>Introduction: Research</a:t>
            </a:r>
            <a:endParaRPr dirty="0"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2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>
              <a:spcAft>
                <a:spcPts val="1600"/>
              </a:spcAft>
            </a:pPr>
            <a:r>
              <a:rPr lang="de-DE" dirty="0" smtClean="0"/>
              <a:t>The idea is to find out how particles move by using super short beams of light (fs)</a:t>
            </a:r>
          </a:p>
          <a:p>
            <a:pPr marL="342900" indent="-342900">
              <a:spcAft>
                <a:spcPts val="1600"/>
              </a:spcAft>
            </a:pPr>
            <a:r>
              <a:rPr lang="en-US" dirty="0"/>
              <a:t>The particles move </a:t>
            </a:r>
            <a:r>
              <a:rPr lang="en-US" dirty="0" smtClean="0"/>
              <a:t>in </a:t>
            </a:r>
            <a:r>
              <a:rPr lang="en-US" dirty="0" err="1" smtClean="0"/>
              <a:t>attoseconds</a:t>
            </a:r>
            <a:r>
              <a:rPr lang="en-US" dirty="0"/>
              <a:t>, so the experiment has to be </a:t>
            </a:r>
            <a:r>
              <a:rPr lang="en-US" dirty="0" smtClean="0"/>
              <a:t>precise </a:t>
            </a:r>
            <a:r>
              <a:rPr lang="en-US" dirty="0"/>
              <a:t>(by nm)</a:t>
            </a:r>
          </a:p>
          <a:p>
            <a:pPr marL="342900" indent="-342900">
              <a:spcAft>
                <a:spcPts val="1600"/>
              </a:spcAft>
            </a:pPr>
            <a:r>
              <a:rPr lang="en-US" dirty="0"/>
              <a:t>Difficulties</a:t>
            </a:r>
            <a:r>
              <a:rPr lang="en-US" dirty="0" smtClean="0"/>
              <a:t>:</a:t>
            </a:r>
            <a:endParaRPr lang="de-DE" dirty="0" smtClean="0"/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de-DE" dirty="0" smtClean="0"/>
              <a:t>Adjusting the </a:t>
            </a:r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de-DE" dirty="0" smtClean="0"/>
              <a:t>lenght of both arms precisely</a:t>
            </a:r>
            <a:endParaRPr dirty="0"/>
          </a:p>
        </p:txBody>
      </p:sp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8548650" y="4816352"/>
            <a:ext cx="5487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3</a:t>
            </a:fld>
            <a:endParaRPr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62D875E-28C3-674C-A66D-872D641BF46F}"/>
              </a:ext>
            </a:extLst>
          </p:cNvPr>
          <p:cNvGrpSpPr/>
          <p:nvPr/>
        </p:nvGrpSpPr>
        <p:grpSpPr>
          <a:xfrm>
            <a:off x="2927396" y="3232802"/>
            <a:ext cx="5710733" cy="893250"/>
            <a:chOff x="233331" y="2146124"/>
            <a:chExt cx="8708201" cy="1130802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32BFDB1C-C7DD-F34F-BCA1-135852A41A01}"/>
                </a:ext>
              </a:extLst>
            </p:cNvPr>
            <p:cNvCxnSpPr/>
            <p:nvPr/>
          </p:nvCxnSpPr>
          <p:spPr>
            <a:xfrm>
              <a:off x="508000" y="2578100"/>
              <a:ext cx="0" cy="34290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45AEF2C-D55B-A441-8941-07BF5F32026D}"/>
                </a:ext>
              </a:extLst>
            </p:cNvPr>
            <p:cNvCxnSpPr/>
            <p:nvPr/>
          </p:nvCxnSpPr>
          <p:spPr>
            <a:xfrm>
              <a:off x="1185334" y="2578100"/>
              <a:ext cx="0" cy="34290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7A2C768-F009-6C4D-8F4A-8C9B3D35FE4F}"/>
                </a:ext>
              </a:extLst>
            </p:cNvPr>
            <p:cNvCxnSpPr/>
            <p:nvPr/>
          </p:nvCxnSpPr>
          <p:spPr>
            <a:xfrm>
              <a:off x="733778" y="2578100"/>
              <a:ext cx="0" cy="10800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D1EA36D-9E4C-7E47-9FB6-4924B3DA943F}"/>
                </a:ext>
              </a:extLst>
            </p:cNvPr>
            <p:cNvCxnSpPr/>
            <p:nvPr/>
          </p:nvCxnSpPr>
          <p:spPr>
            <a:xfrm>
              <a:off x="959556" y="2578100"/>
              <a:ext cx="0" cy="10800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74B4F79-DB42-834F-8BBD-F4DB63FFEA0B}"/>
                </a:ext>
              </a:extLst>
            </p:cNvPr>
            <p:cNvCxnSpPr/>
            <p:nvPr/>
          </p:nvCxnSpPr>
          <p:spPr>
            <a:xfrm>
              <a:off x="1862668" y="2578100"/>
              <a:ext cx="0" cy="34290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40F67F0-629B-3740-90B3-45E3BAF257C9}"/>
                </a:ext>
              </a:extLst>
            </p:cNvPr>
            <p:cNvCxnSpPr/>
            <p:nvPr/>
          </p:nvCxnSpPr>
          <p:spPr>
            <a:xfrm>
              <a:off x="1411112" y="2578100"/>
              <a:ext cx="0" cy="10800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FD4B6AA-737A-AA45-A829-C0287E11E740}"/>
                </a:ext>
              </a:extLst>
            </p:cNvPr>
            <p:cNvCxnSpPr/>
            <p:nvPr/>
          </p:nvCxnSpPr>
          <p:spPr>
            <a:xfrm>
              <a:off x="1636890" y="2578100"/>
              <a:ext cx="0" cy="10800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2FF06C8-510F-7E4A-891A-86F329021146}"/>
                </a:ext>
              </a:extLst>
            </p:cNvPr>
            <p:cNvCxnSpPr/>
            <p:nvPr/>
          </p:nvCxnSpPr>
          <p:spPr>
            <a:xfrm>
              <a:off x="2540002" y="2578100"/>
              <a:ext cx="0" cy="34290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438704F-BC00-C245-8244-DD8C9B1475F1}"/>
                </a:ext>
              </a:extLst>
            </p:cNvPr>
            <p:cNvCxnSpPr/>
            <p:nvPr/>
          </p:nvCxnSpPr>
          <p:spPr>
            <a:xfrm>
              <a:off x="2088446" y="2578100"/>
              <a:ext cx="0" cy="10800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D375CC2-6FE1-D546-B5B6-8D7E9CE30279}"/>
                </a:ext>
              </a:extLst>
            </p:cNvPr>
            <p:cNvCxnSpPr/>
            <p:nvPr/>
          </p:nvCxnSpPr>
          <p:spPr>
            <a:xfrm>
              <a:off x="2314224" y="2578100"/>
              <a:ext cx="0" cy="10800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22F09B3-1B08-574A-9A76-38A854E40794}"/>
                </a:ext>
              </a:extLst>
            </p:cNvPr>
            <p:cNvCxnSpPr/>
            <p:nvPr/>
          </p:nvCxnSpPr>
          <p:spPr>
            <a:xfrm>
              <a:off x="3217336" y="2578100"/>
              <a:ext cx="0" cy="34290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329D93D-B10B-5846-A234-712C980E0741}"/>
                </a:ext>
              </a:extLst>
            </p:cNvPr>
            <p:cNvCxnSpPr/>
            <p:nvPr/>
          </p:nvCxnSpPr>
          <p:spPr>
            <a:xfrm>
              <a:off x="2765780" y="2578100"/>
              <a:ext cx="0" cy="10800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8B8748E-52A3-FC43-8768-7625C0631283}"/>
                </a:ext>
              </a:extLst>
            </p:cNvPr>
            <p:cNvCxnSpPr/>
            <p:nvPr/>
          </p:nvCxnSpPr>
          <p:spPr>
            <a:xfrm>
              <a:off x="2991558" y="2578100"/>
              <a:ext cx="0" cy="10800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EF86FDA-A4BE-2C40-8BF6-F2130DB3083A}"/>
                </a:ext>
              </a:extLst>
            </p:cNvPr>
            <p:cNvCxnSpPr/>
            <p:nvPr/>
          </p:nvCxnSpPr>
          <p:spPr>
            <a:xfrm>
              <a:off x="3894670" y="2578100"/>
              <a:ext cx="0" cy="34290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061F071-D816-C94B-99EB-3B22F06DCE05}"/>
                </a:ext>
              </a:extLst>
            </p:cNvPr>
            <p:cNvCxnSpPr/>
            <p:nvPr/>
          </p:nvCxnSpPr>
          <p:spPr>
            <a:xfrm>
              <a:off x="3443114" y="2578100"/>
              <a:ext cx="0" cy="10800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1946097-89D9-A24D-B9E3-68903269AF7C}"/>
                </a:ext>
              </a:extLst>
            </p:cNvPr>
            <p:cNvCxnSpPr/>
            <p:nvPr/>
          </p:nvCxnSpPr>
          <p:spPr>
            <a:xfrm>
              <a:off x="3668892" y="2578100"/>
              <a:ext cx="0" cy="10800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27B03A5-B808-BA40-86E7-323E20B90C84}"/>
                </a:ext>
              </a:extLst>
            </p:cNvPr>
            <p:cNvCxnSpPr/>
            <p:nvPr/>
          </p:nvCxnSpPr>
          <p:spPr>
            <a:xfrm>
              <a:off x="4572004" y="2578100"/>
              <a:ext cx="0" cy="34290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8FB9313-62E4-5D45-A62B-2E035A18F383}"/>
                </a:ext>
              </a:extLst>
            </p:cNvPr>
            <p:cNvCxnSpPr/>
            <p:nvPr/>
          </p:nvCxnSpPr>
          <p:spPr>
            <a:xfrm>
              <a:off x="4120448" y="2578100"/>
              <a:ext cx="0" cy="10800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2A45F0C-2C2F-F346-815A-C8AAD4A903DB}"/>
                </a:ext>
              </a:extLst>
            </p:cNvPr>
            <p:cNvCxnSpPr/>
            <p:nvPr/>
          </p:nvCxnSpPr>
          <p:spPr>
            <a:xfrm>
              <a:off x="4346226" y="2578100"/>
              <a:ext cx="0" cy="10800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FF20538-BB8F-8B43-AE39-0C9F10D45EB5}"/>
                </a:ext>
              </a:extLst>
            </p:cNvPr>
            <p:cNvCxnSpPr/>
            <p:nvPr/>
          </p:nvCxnSpPr>
          <p:spPr>
            <a:xfrm>
              <a:off x="5249338" y="2578100"/>
              <a:ext cx="0" cy="34290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5C92879-9E16-044B-8126-C7308DFE5148}"/>
                </a:ext>
              </a:extLst>
            </p:cNvPr>
            <p:cNvCxnSpPr/>
            <p:nvPr/>
          </p:nvCxnSpPr>
          <p:spPr>
            <a:xfrm>
              <a:off x="4797782" y="2578100"/>
              <a:ext cx="0" cy="10800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7BE2A1D-F984-4647-A11E-2C039A31B220}"/>
                </a:ext>
              </a:extLst>
            </p:cNvPr>
            <p:cNvCxnSpPr/>
            <p:nvPr/>
          </p:nvCxnSpPr>
          <p:spPr>
            <a:xfrm>
              <a:off x="5023560" y="2578100"/>
              <a:ext cx="0" cy="10800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A508C07-BD6B-6745-A842-7D723142C92F}"/>
                </a:ext>
              </a:extLst>
            </p:cNvPr>
            <p:cNvCxnSpPr/>
            <p:nvPr/>
          </p:nvCxnSpPr>
          <p:spPr>
            <a:xfrm>
              <a:off x="5926672" y="2578100"/>
              <a:ext cx="0" cy="34290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714C1D8-41E1-4843-967D-20AD70DDC495}"/>
                </a:ext>
              </a:extLst>
            </p:cNvPr>
            <p:cNvCxnSpPr/>
            <p:nvPr/>
          </p:nvCxnSpPr>
          <p:spPr>
            <a:xfrm>
              <a:off x="5475116" y="2578100"/>
              <a:ext cx="0" cy="10800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E97AE0D-CDE8-204F-B821-C77F49A9ABB1}"/>
                </a:ext>
              </a:extLst>
            </p:cNvPr>
            <p:cNvCxnSpPr/>
            <p:nvPr/>
          </p:nvCxnSpPr>
          <p:spPr>
            <a:xfrm>
              <a:off x="5700894" y="2578100"/>
              <a:ext cx="0" cy="10800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8BFCD51-B6B0-184B-A561-0D9C6E9D0295}"/>
                </a:ext>
              </a:extLst>
            </p:cNvPr>
            <p:cNvCxnSpPr/>
            <p:nvPr/>
          </p:nvCxnSpPr>
          <p:spPr>
            <a:xfrm>
              <a:off x="6604006" y="2578100"/>
              <a:ext cx="0" cy="34290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A427CAA-7951-E84A-9300-7ABC54D4D44A}"/>
                </a:ext>
              </a:extLst>
            </p:cNvPr>
            <p:cNvCxnSpPr/>
            <p:nvPr/>
          </p:nvCxnSpPr>
          <p:spPr>
            <a:xfrm>
              <a:off x="6152450" y="2578100"/>
              <a:ext cx="0" cy="10800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6270D8F-070E-884D-9F0B-066EC842BDF2}"/>
                </a:ext>
              </a:extLst>
            </p:cNvPr>
            <p:cNvCxnSpPr/>
            <p:nvPr/>
          </p:nvCxnSpPr>
          <p:spPr>
            <a:xfrm>
              <a:off x="6378228" y="2578100"/>
              <a:ext cx="0" cy="10800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C31097A-7BFF-6844-B658-06DB5D9CD864}"/>
                </a:ext>
              </a:extLst>
            </p:cNvPr>
            <p:cNvCxnSpPr/>
            <p:nvPr/>
          </p:nvCxnSpPr>
          <p:spPr>
            <a:xfrm>
              <a:off x="7281340" y="2578100"/>
              <a:ext cx="0" cy="34290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B226E1B-25DB-4C4C-97CE-8BB074B8BA75}"/>
                </a:ext>
              </a:extLst>
            </p:cNvPr>
            <p:cNvCxnSpPr/>
            <p:nvPr/>
          </p:nvCxnSpPr>
          <p:spPr>
            <a:xfrm>
              <a:off x="6829784" y="2578100"/>
              <a:ext cx="0" cy="10800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9104758-BA58-214D-B36C-2BEFCCC606B5}"/>
                </a:ext>
              </a:extLst>
            </p:cNvPr>
            <p:cNvCxnSpPr/>
            <p:nvPr/>
          </p:nvCxnSpPr>
          <p:spPr>
            <a:xfrm>
              <a:off x="7055562" y="2578100"/>
              <a:ext cx="0" cy="10800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3E20CF8-F845-E44F-9514-D14A4FD72BE2}"/>
                </a:ext>
              </a:extLst>
            </p:cNvPr>
            <p:cNvCxnSpPr/>
            <p:nvPr/>
          </p:nvCxnSpPr>
          <p:spPr>
            <a:xfrm>
              <a:off x="7958674" y="2578100"/>
              <a:ext cx="0" cy="34290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2C93B649-DAFF-5644-B6D2-DE0E8DAE40C4}"/>
                </a:ext>
              </a:extLst>
            </p:cNvPr>
            <p:cNvCxnSpPr/>
            <p:nvPr/>
          </p:nvCxnSpPr>
          <p:spPr>
            <a:xfrm>
              <a:off x="7507118" y="2578100"/>
              <a:ext cx="0" cy="10800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18F4ACA-10CC-334B-91F3-6A94D01E6F80}"/>
                </a:ext>
              </a:extLst>
            </p:cNvPr>
            <p:cNvCxnSpPr/>
            <p:nvPr/>
          </p:nvCxnSpPr>
          <p:spPr>
            <a:xfrm>
              <a:off x="7732896" y="2578100"/>
              <a:ext cx="0" cy="10800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9F9E39B-E652-DB44-BE4E-002E1B4A2BA6}"/>
                </a:ext>
              </a:extLst>
            </p:cNvPr>
            <p:cNvCxnSpPr/>
            <p:nvPr/>
          </p:nvCxnSpPr>
          <p:spPr>
            <a:xfrm>
              <a:off x="8636000" y="2578100"/>
              <a:ext cx="0" cy="34290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C0DD25E2-29A9-1748-921F-C482B920F7F0}"/>
                </a:ext>
              </a:extLst>
            </p:cNvPr>
            <p:cNvCxnSpPr/>
            <p:nvPr/>
          </p:nvCxnSpPr>
          <p:spPr>
            <a:xfrm>
              <a:off x="8184452" y="2578100"/>
              <a:ext cx="0" cy="10800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5642E254-3180-8E4C-93B4-04A1C9DFC41B}"/>
                </a:ext>
              </a:extLst>
            </p:cNvPr>
            <p:cNvCxnSpPr/>
            <p:nvPr/>
          </p:nvCxnSpPr>
          <p:spPr>
            <a:xfrm>
              <a:off x="8410230" y="2578100"/>
              <a:ext cx="0" cy="108000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77F576B-3860-6A4F-8BB8-93E9975AB518}"/>
                </a:ext>
              </a:extLst>
            </p:cNvPr>
            <p:cNvSpPr/>
            <p:nvPr/>
          </p:nvSpPr>
          <p:spPr>
            <a:xfrm>
              <a:off x="233331" y="2146124"/>
              <a:ext cx="8515382" cy="457200"/>
            </a:xfrm>
            <a:prstGeom prst="rect">
              <a:avLst/>
            </a:prstGeom>
            <a:gradFill flip="none" rotWithShape="1">
              <a:gsLst>
                <a:gs pos="0">
                  <a:srgbClr val="D07D1C"/>
                </a:gs>
                <a:gs pos="100000">
                  <a:srgbClr val="FFFFFF"/>
                </a:gs>
              </a:gsLst>
              <a:lin ang="0" scaled="1"/>
              <a:tileRect/>
            </a:gradFill>
            <a:ln w="63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681D60D-89ED-A446-9E04-E52B4EBB03B6}"/>
                </a:ext>
              </a:extLst>
            </p:cNvPr>
            <p:cNvSpPr txBox="1"/>
            <p:nvPr/>
          </p:nvSpPr>
          <p:spPr>
            <a:xfrm>
              <a:off x="415552" y="2192627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as</a:t>
              </a:r>
              <a:endPara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9215E2A-5E73-B749-B3EE-991ACE8F830B}"/>
                </a:ext>
              </a:extLst>
            </p:cNvPr>
            <p:cNvSpPr txBox="1"/>
            <p:nvPr/>
          </p:nvSpPr>
          <p:spPr>
            <a:xfrm>
              <a:off x="1104495" y="2192627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fs</a:t>
              </a:r>
              <a:endPara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0ED05FF-A34D-744E-9036-48A0FBA89502}"/>
                </a:ext>
              </a:extLst>
            </p:cNvPr>
            <p:cNvSpPr txBox="1"/>
            <p:nvPr/>
          </p:nvSpPr>
          <p:spPr>
            <a:xfrm>
              <a:off x="1772198" y="2192627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ps</a:t>
              </a:r>
              <a:endPara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89DF562-3516-FD4B-8E30-E66643A90592}"/>
                </a:ext>
              </a:extLst>
            </p:cNvPr>
            <p:cNvSpPr txBox="1"/>
            <p:nvPr/>
          </p:nvSpPr>
          <p:spPr>
            <a:xfrm>
              <a:off x="2447630" y="2192627"/>
              <a:ext cx="428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ns</a:t>
              </a:r>
              <a:endPara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9A3416D-B621-2140-9408-71BF98F8BDCF}"/>
                </a:ext>
              </a:extLst>
            </p:cNvPr>
            <p:cNvSpPr txBox="1"/>
            <p:nvPr/>
          </p:nvSpPr>
          <p:spPr>
            <a:xfrm>
              <a:off x="3136505" y="2192627"/>
              <a:ext cx="4331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pitchFamily="2" charset="2"/>
                  <a:ea typeface="+mn-ea"/>
                  <a:cs typeface="Arial" panose="020B0604020202020204" pitchFamily="34" charset="0"/>
                </a:rPr>
                <a:t>m</a:t>
              </a:r>
              <a:r>
                <a:rPr kumimoji="0" lang="de-DE" sz="1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</a:t>
              </a:r>
              <a:endPara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D92B2537-4227-C240-B806-D66C7E9FFAB0}"/>
                </a:ext>
              </a:extLst>
            </p:cNvPr>
            <p:cNvSpPr txBox="1"/>
            <p:nvPr/>
          </p:nvSpPr>
          <p:spPr>
            <a:xfrm>
              <a:off x="3802297" y="2192627"/>
              <a:ext cx="492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ms</a:t>
              </a:r>
              <a:endPara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B16AE4E-7C96-9845-8E35-6EF3915D0E0A}"/>
                </a:ext>
              </a:extLst>
            </p:cNvPr>
            <p:cNvSpPr txBox="1"/>
            <p:nvPr/>
          </p:nvSpPr>
          <p:spPr>
            <a:xfrm>
              <a:off x="4543671" y="219262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DAAAB16-95FF-2E4D-8C1D-93BDAD2164F6}"/>
                </a:ext>
              </a:extLst>
            </p:cNvPr>
            <p:cNvSpPr txBox="1"/>
            <p:nvPr/>
          </p:nvSpPr>
          <p:spPr>
            <a:xfrm>
              <a:off x="288796" y="2907594"/>
              <a:ext cx="662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</a:t>
              </a:r>
              <a:r>
                <a:rPr kumimoji="0" lang="de-DE" sz="1800" b="0" i="0" u="none" strike="noStrike" kern="1200" cap="none" spc="0" normalizeH="0" baseline="30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-18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47233BD-0C54-8B4D-975A-D2B07BA6C6A2}"/>
                </a:ext>
              </a:extLst>
            </p:cNvPr>
            <p:cNvSpPr txBox="1"/>
            <p:nvPr/>
          </p:nvSpPr>
          <p:spPr>
            <a:xfrm>
              <a:off x="983240" y="2907594"/>
              <a:ext cx="662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</a:t>
              </a:r>
              <a:r>
                <a:rPr kumimoji="0" lang="de-DE" sz="1800" b="0" i="0" u="none" strike="noStrike" kern="1200" cap="none" spc="0" normalizeH="0" baseline="30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-15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D2A280EE-AC6F-734D-AC4A-93DA130203B2}"/>
                </a:ext>
              </a:extLst>
            </p:cNvPr>
            <p:cNvSpPr txBox="1"/>
            <p:nvPr/>
          </p:nvSpPr>
          <p:spPr>
            <a:xfrm>
              <a:off x="1677684" y="2907594"/>
              <a:ext cx="662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</a:t>
              </a:r>
              <a:r>
                <a:rPr kumimoji="0" lang="de-DE" sz="1800" b="0" i="0" u="none" strike="noStrike" kern="1200" cap="none" spc="0" normalizeH="0" baseline="30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-12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5258942-65C4-9F45-926D-A0B78CFE7531}"/>
                </a:ext>
              </a:extLst>
            </p:cNvPr>
            <p:cNvSpPr txBox="1"/>
            <p:nvPr/>
          </p:nvSpPr>
          <p:spPr>
            <a:xfrm>
              <a:off x="2372128" y="2907594"/>
              <a:ext cx="5774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</a:t>
              </a:r>
              <a:r>
                <a:rPr kumimoji="0" lang="de-DE" sz="1800" b="0" i="0" u="none" strike="noStrike" kern="1200" cap="none" spc="0" normalizeH="0" baseline="30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-9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704A5811-028C-074A-A6AD-666CE84BE7E0}"/>
                </a:ext>
              </a:extLst>
            </p:cNvPr>
            <p:cNvSpPr txBox="1"/>
            <p:nvPr/>
          </p:nvSpPr>
          <p:spPr>
            <a:xfrm>
              <a:off x="2981613" y="2907594"/>
              <a:ext cx="5774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</a:t>
              </a:r>
              <a:r>
                <a:rPr kumimoji="0" lang="de-DE" sz="1800" b="0" i="0" u="none" strike="noStrike" kern="1200" cap="none" spc="0" normalizeH="0" baseline="30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-6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0E4CFF0-9FFF-414B-9951-2D563579E8C6}"/>
                </a:ext>
              </a:extLst>
            </p:cNvPr>
            <p:cNvSpPr txBox="1"/>
            <p:nvPr/>
          </p:nvSpPr>
          <p:spPr>
            <a:xfrm>
              <a:off x="3591096" y="2907594"/>
              <a:ext cx="5774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</a:t>
              </a:r>
              <a:r>
                <a:rPr kumimoji="0" lang="de-DE" sz="1800" b="0" i="0" u="none" strike="noStrike" kern="1200" cap="none" spc="0" normalizeH="0" baseline="30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-3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AC28A0D8-88F5-0A48-A356-54FCEB018BF8}"/>
                </a:ext>
              </a:extLst>
            </p:cNvPr>
            <p:cNvSpPr txBox="1"/>
            <p:nvPr/>
          </p:nvSpPr>
          <p:spPr>
            <a:xfrm>
              <a:off x="4409134" y="290759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  <a:endParaRPr kumimoji="0" lang="de-DE" sz="1800" b="0" i="0" u="none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0C334595-613C-3942-8322-4C8E46C68434}"/>
                </a:ext>
              </a:extLst>
            </p:cNvPr>
            <p:cNvSpPr txBox="1"/>
            <p:nvPr/>
          </p:nvSpPr>
          <p:spPr>
            <a:xfrm>
              <a:off x="5637967" y="2907594"/>
              <a:ext cx="5261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</a:t>
              </a:r>
              <a:r>
                <a:rPr kumimoji="0" lang="de-DE" sz="1800" b="0" i="0" u="none" strike="noStrike" kern="1200" cap="none" spc="0" normalizeH="0" baseline="30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ACB103E4-BD57-DC4A-B5DE-9B64149B40AC}"/>
                </a:ext>
              </a:extLst>
            </p:cNvPr>
            <p:cNvSpPr txBox="1"/>
            <p:nvPr/>
          </p:nvSpPr>
          <p:spPr>
            <a:xfrm>
              <a:off x="6992634" y="2907594"/>
              <a:ext cx="6110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</a:t>
              </a:r>
              <a:r>
                <a:rPr kumimoji="0" lang="de-DE" sz="1800" b="0" i="0" u="none" strike="noStrike" kern="1200" cap="none" spc="0" normalizeH="0" baseline="30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12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8A91E620-6DF4-464C-AE83-2DA90EDA5CC0}"/>
                </a:ext>
              </a:extLst>
            </p:cNvPr>
            <p:cNvSpPr txBox="1"/>
            <p:nvPr/>
          </p:nvSpPr>
          <p:spPr>
            <a:xfrm>
              <a:off x="8330467" y="2907594"/>
              <a:ext cx="6110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</a:t>
              </a:r>
              <a:r>
                <a:rPr kumimoji="0" lang="de-DE" sz="1800" b="0" i="0" u="none" strike="noStrike" kern="1200" cap="none" spc="0" normalizeH="0" baseline="30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18</a:t>
              </a:r>
            </a:p>
          </p:txBody>
        </p:sp>
      </p:grpSp>
      <p:pic>
        <p:nvPicPr>
          <p:cNvPr id="64" name="Immagine 17">
            <a:extLst>
              <a:ext uri="{FF2B5EF4-FFF2-40B4-BE49-F238E27FC236}">
                <a16:creationId xmlns:a16="http://schemas.microsoft.com/office/drawing/2014/main" id="{85DF1F3D-230C-B54D-91E4-58D50CF2BF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80" r="11638"/>
          <a:stretch/>
        </p:blipFill>
        <p:spPr>
          <a:xfrm>
            <a:off x="3118218" y="2875730"/>
            <a:ext cx="359096" cy="324397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73F46225-9CF2-3A4A-8FCC-21EAD9B850AA}"/>
              </a:ext>
            </a:extLst>
          </p:cNvPr>
          <p:cNvGrpSpPr>
            <a:grpSpLocks noChangeAspect="1"/>
          </p:cNvGrpSpPr>
          <p:nvPr/>
        </p:nvGrpSpPr>
        <p:grpSpPr>
          <a:xfrm>
            <a:off x="4407200" y="2777483"/>
            <a:ext cx="522311" cy="356084"/>
            <a:chOff x="9828720" y="3869228"/>
            <a:chExt cx="996889" cy="679626"/>
          </a:xfrm>
        </p:grpSpPr>
        <p:pic>
          <p:nvPicPr>
            <p:cNvPr id="66" name="Immagine 28">
              <a:extLst>
                <a:ext uri="{FF2B5EF4-FFF2-40B4-BE49-F238E27FC236}">
                  <a16:creationId xmlns:a16="http://schemas.microsoft.com/office/drawing/2014/main" id="{67899C24-46AE-8545-9D45-D76C439ABD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828720" y="3933057"/>
              <a:ext cx="563817" cy="411608"/>
            </a:xfrm>
            <a:prstGeom prst="rect">
              <a:avLst/>
            </a:prstGeom>
          </p:spPr>
        </p:pic>
        <p:pic>
          <p:nvPicPr>
            <p:cNvPr id="67" name="Immagine 29">
              <a:extLst>
                <a:ext uri="{FF2B5EF4-FFF2-40B4-BE49-F238E27FC236}">
                  <a16:creationId xmlns:a16="http://schemas.microsoft.com/office/drawing/2014/main" id="{0332440C-D046-3F42-8AF4-019C9766D2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4248663">
              <a:off x="10337896" y="4061142"/>
              <a:ext cx="563817" cy="411608"/>
            </a:xfrm>
            <a:prstGeom prst="rect">
              <a:avLst/>
            </a:prstGeom>
          </p:spPr>
        </p:pic>
        <p:sp>
          <p:nvSpPr>
            <p:cNvPr id="68" name="Figura a mano libera 3">
              <a:extLst>
                <a:ext uri="{FF2B5EF4-FFF2-40B4-BE49-F238E27FC236}">
                  <a16:creationId xmlns:a16="http://schemas.microsoft.com/office/drawing/2014/main" id="{3F61733B-3092-DE49-9196-22EB071A697D}"/>
                </a:ext>
              </a:extLst>
            </p:cNvPr>
            <p:cNvSpPr/>
            <p:nvPr/>
          </p:nvSpPr>
          <p:spPr>
            <a:xfrm>
              <a:off x="10100872" y="3869228"/>
              <a:ext cx="376732" cy="157685"/>
            </a:xfrm>
            <a:custGeom>
              <a:avLst/>
              <a:gdLst>
                <a:gd name="connsiteX0" fmla="*/ 0 w 376732"/>
                <a:gd name="connsiteY0" fmla="*/ 76405 h 157685"/>
                <a:gd name="connsiteX1" fmla="*/ 132080 w 376732"/>
                <a:gd name="connsiteY1" fmla="*/ 5285 h 157685"/>
                <a:gd name="connsiteX2" fmla="*/ 284480 w 376732"/>
                <a:gd name="connsiteY2" fmla="*/ 15445 h 157685"/>
                <a:gd name="connsiteX3" fmla="*/ 365760 w 376732"/>
                <a:gd name="connsiteY3" fmla="*/ 96725 h 157685"/>
                <a:gd name="connsiteX4" fmla="*/ 375920 w 376732"/>
                <a:gd name="connsiteY4" fmla="*/ 157685 h 157685"/>
                <a:gd name="connsiteX5" fmla="*/ 375920 w 376732"/>
                <a:gd name="connsiteY5" fmla="*/ 157685 h 157685"/>
                <a:gd name="connsiteX6" fmla="*/ 375920 w 376732"/>
                <a:gd name="connsiteY6" fmla="*/ 157685 h 157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6732" h="157685">
                  <a:moveTo>
                    <a:pt x="0" y="76405"/>
                  </a:moveTo>
                  <a:cubicBezTo>
                    <a:pt x="42333" y="45925"/>
                    <a:pt x="84667" y="15445"/>
                    <a:pt x="132080" y="5285"/>
                  </a:cubicBezTo>
                  <a:cubicBezTo>
                    <a:pt x="179493" y="-4875"/>
                    <a:pt x="245533" y="205"/>
                    <a:pt x="284480" y="15445"/>
                  </a:cubicBezTo>
                  <a:cubicBezTo>
                    <a:pt x="323427" y="30685"/>
                    <a:pt x="350520" y="73018"/>
                    <a:pt x="365760" y="96725"/>
                  </a:cubicBezTo>
                  <a:cubicBezTo>
                    <a:pt x="381000" y="120432"/>
                    <a:pt x="375920" y="157685"/>
                    <a:pt x="375920" y="157685"/>
                  </a:cubicBezTo>
                  <a:lnTo>
                    <a:pt x="375920" y="157685"/>
                  </a:lnTo>
                  <a:lnTo>
                    <a:pt x="375920" y="157685"/>
                  </a:lnTo>
                </a:path>
              </a:pathLst>
            </a:custGeom>
            <a:noFill/>
            <a:ln w="12700" cap="flat" cmpd="sng" algn="ctr">
              <a:solidFill>
                <a:srgbClr val="000000"/>
              </a:solidFill>
              <a:prstDash val="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pic>
        <p:nvPicPr>
          <p:cNvPr id="69" name="Picture 68">
            <a:extLst>
              <a:ext uri="{FF2B5EF4-FFF2-40B4-BE49-F238E27FC236}">
                <a16:creationId xmlns:a16="http://schemas.microsoft.com/office/drawing/2014/main" id="{3D58DF3D-2AB1-2F4C-B45E-E340391A7C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4503" y="2810244"/>
            <a:ext cx="702301" cy="357171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B1F60109-EC23-F84C-B09C-DCD8432A17C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7984" r="32719" b="8779"/>
          <a:stretch/>
        </p:blipFill>
        <p:spPr>
          <a:xfrm flipH="1">
            <a:off x="3966840" y="2485267"/>
            <a:ext cx="397043" cy="696787"/>
          </a:xfrm>
          <a:prstGeom prst="rect">
            <a:avLst/>
          </a:prstGeom>
        </p:spPr>
      </p:pic>
      <p:pic>
        <p:nvPicPr>
          <p:cNvPr id="72" name="Picture 6" descr="NASA-HS201427a-HubbleUltraDeepField2014-20140603.jpg">
            <a:extLst>
              <a:ext uri="{FF2B5EF4-FFF2-40B4-BE49-F238E27FC236}">
                <a16:creationId xmlns:a16="http://schemas.microsoft.com/office/drawing/2014/main" id="{E74D8C0E-9B0F-8E46-B5FD-6B8E2BFC7D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81" t="58187" r="16440" b="18557"/>
          <a:stretch/>
        </p:blipFill>
        <p:spPr bwMode="auto">
          <a:xfrm>
            <a:off x="8240211" y="2753746"/>
            <a:ext cx="443966" cy="47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C5870363-4AF7-CD4F-BBDB-F406B732596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69607" b="9040"/>
          <a:stretch/>
        </p:blipFill>
        <p:spPr>
          <a:xfrm>
            <a:off x="3551708" y="2535170"/>
            <a:ext cx="371815" cy="6272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1019F26-5D6B-FA45-831E-19F97366B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161" y="3556525"/>
            <a:ext cx="4281490" cy="11103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C2D979-7799-E045-A943-19885D3FF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675" y="2717793"/>
            <a:ext cx="4278976" cy="11096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1689" t="23959" r="3147" b="17827"/>
          <a:stretch/>
        </p:blipFill>
        <p:spPr>
          <a:xfrm>
            <a:off x="5612440" y="1646695"/>
            <a:ext cx="3210560" cy="292608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 smtClean="0"/>
              <a:t>4</a:t>
            </a:fld>
            <a:endParaRPr lang="d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Introduction: Interferometer</a:t>
            </a:r>
            <a:endParaRPr 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99886" y="1152475"/>
            <a:ext cx="8520600" cy="3420300"/>
          </a:xfrm>
        </p:spPr>
        <p:txBody>
          <a:bodyPr/>
          <a:lstStyle/>
          <a:p>
            <a:r>
              <a:rPr lang="de-DE" dirty="0" smtClean="0"/>
              <a:t>We tried to measure short distances with light (laser)</a:t>
            </a:r>
          </a:p>
          <a:p>
            <a:pPr lvl="1"/>
            <a:r>
              <a:rPr lang="de-DE" dirty="0" smtClean="0"/>
              <a:t>Interferometer </a:t>
            </a:r>
          </a:p>
          <a:p>
            <a:pPr lvl="2">
              <a:lnSpc>
                <a:spcPct val="100000"/>
              </a:lnSpc>
            </a:pPr>
            <a:r>
              <a:rPr lang="de-DE" dirty="0" smtClean="0"/>
              <a:t>Interference between two (split) beams</a:t>
            </a:r>
          </a:p>
          <a:p>
            <a:pPr lvl="1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43722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 smtClean="0"/>
              <a:t>5</a:t>
            </a:fld>
            <a:endParaRPr lang="d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Building the Interferometer</a:t>
            </a:r>
            <a:endParaRPr lang="de-D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143" y="1771325"/>
            <a:ext cx="3058847" cy="22941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8100" y="1494783"/>
            <a:ext cx="2135413" cy="28472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211" y="1494783"/>
            <a:ext cx="2158977" cy="287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70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 smtClean="0"/>
              <a:t>6</a:t>
            </a:fld>
            <a:endParaRPr lang="d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Problems in Building</a:t>
            </a:r>
            <a:endParaRPr 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1600" indent="0">
              <a:buNone/>
            </a:pPr>
            <a:r>
              <a:rPr lang="de-DE" dirty="0" smtClean="0"/>
              <a:t>Occuring Problems were:</a:t>
            </a:r>
          </a:p>
          <a:p>
            <a:pPr lvl="1"/>
            <a:r>
              <a:rPr lang="de-DE" dirty="0" smtClean="0"/>
              <a:t>Precise alignment to see fringes</a:t>
            </a:r>
          </a:p>
          <a:p>
            <a:pPr lvl="1"/>
            <a:r>
              <a:rPr lang="de-DE" dirty="0" smtClean="0"/>
              <a:t>It was hard to quantify changes</a:t>
            </a:r>
          </a:p>
          <a:p>
            <a:pPr lvl="1"/>
            <a:r>
              <a:rPr lang="de-DE" dirty="0" smtClean="0"/>
              <a:t>Forgot a factor of two in the calculation of the wavelength</a:t>
            </a:r>
          </a:p>
          <a:p>
            <a:pPr lvl="1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245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 smtClean="0"/>
              <a:t>7</a:t>
            </a:fld>
            <a:endParaRPr lang="d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Measuring: Laser Wavelenght</a:t>
            </a:r>
            <a:endParaRPr 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We changed the lenght of one arm by nm using a stage</a:t>
            </a:r>
          </a:p>
          <a:p>
            <a:r>
              <a:rPr lang="de-DE" dirty="0" smtClean="0"/>
              <a:t>We looked how the fringes changed from light to dark and at what distance that happened</a:t>
            </a:r>
          </a:p>
          <a:p>
            <a:r>
              <a:rPr lang="de-DE" dirty="0" smtClean="0"/>
              <a:t>Average distance *2</a:t>
            </a:r>
          </a:p>
          <a:p>
            <a:r>
              <a:rPr lang="de-DE" dirty="0" smtClean="0"/>
              <a:t>Result: 514.4 nm</a:t>
            </a:r>
          </a:p>
          <a:p>
            <a:r>
              <a:rPr lang="de-DE" dirty="0" smtClean="0"/>
              <a:t>Refrence: 532 nm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351" y="2203357"/>
            <a:ext cx="2639590" cy="197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09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10" t="32742" r="7080" b="5867"/>
          <a:stretch/>
        </p:blipFill>
        <p:spPr>
          <a:xfrm>
            <a:off x="1044990" y="2386950"/>
            <a:ext cx="2773110" cy="224089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 smtClean="0"/>
              <a:t>8</a:t>
            </a:fld>
            <a:endParaRPr lang="d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Measuring: Glass Thickness</a:t>
            </a:r>
            <a:endParaRPr 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Change of angle means longer path of glass</a:t>
            </a:r>
          </a:p>
          <a:p>
            <a:r>
              <a:rPr lang="de-DE" dirty="0" smtClean="0"/>
              <a:t>Result: 345 µm</a:t>
            </a:r>
          </a:p>
          <a:p>
            <a:r>
              <a:rPr lang="de-DE" dirty="0" smtClean="0"/>
              <a:t>Refrence: 500µm</a:t>
            </a:r>
            <a:endParaRPr lang="de-D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654" y="1341997"/>
            <a:ext cx="2423084" cy="32307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83" t="56019" r="27490" b="10215"/>
          <a:stretch/>
        </p:blipFill>
        <p:spPr>
          <a:xfrm>
            <a:off x="4304080" y="2534122"/>
            <a:ext cx="1853319" cy="203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04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 smtClean="0"/>
              <a:t>9</a:t>
            </a:fld>
            <a:endParaRPr lang="de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Conclusion</a:t>
            </a:r>
            <a:endParaRPr lang="de-D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We built an interferometer</a:t>
            </a:r>
          </a:p>
          <a:p>
            <a:r>
              <a:rPr lang="de-DE" dirty="0" smtClean="0"/>
              <a:t>We measured the wavelength of a green laser</a:t>
            </a:r>
          </a:p>
          <a:p>
            <a:r>
              <a:rPr lang="de-DE" dirty="0" smtClean="0"/>
              <a:t>We measured the thickness of a piece of glass</a:t>
            </a:r>
          </a:p>
          <a:p>
            <a:pPr marL="101600" indent="0" algn="ctr">
              <a:buNone/>
            </a:pPr>
            <a:endParaRPr lang="de-DE" dirty="0"/>
          </a:p>
          <a:p>
            <a:pPr marL="101600" indent="0" algn="ctr">
              <a:buNone/>
            </a:pPr>
            <a:endParaRPr lang="de-DE" dirty="0" smtClean="0"/>
          </a:p>
          <a:p>
            <a:pPr marL="101600" indent="0" algn="ctr">
              <a:buNone/>
            </a:pPr>
            <a:r>
              <a:rPr lang="de-DE" sz="4000" dirty="0" smtClean="0"/>
              <a:t>Thank you for your attention!</a:t>
            </a: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356957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49FE272D-C28C-8F41-9A32-89F047901904}" vid="{43E60E69-CB8A-5842-A248-959FF9076EAF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PPT_Template</Template>
  <TotalTime>0</TotalTime>
  <Words>243</Words>
  <Application>Microsoft Office PowerPoint</Application>
  <PresentationFormat>On-screen Show (16:9)</PresentationFormat>
  <Paragraphs>68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Symbol</vt:lpstr>
      <vt:lpstr>Simple Light</vt:lpstr>
      <vt:lpstr>Measuring distances with light</vt:lpstr>
      <vt:lpstr>Structure</vt:lpstr>
      <vt:lpstr>Introduction: Research</vt:lpstr>
      <vt:lpstr>Introduction: Interferometer</vt:lpstr>
      <vt:lpstr>Building the Interferometer</vt:lpstr>
      <vt:lpstr>Problems in Building</vt:lpstr>
      <vt:lpstr>Measuring: Laser Wavelenght</vt:lpstr>
      <vt:lpstr>Measuring: Glass Thickness</vt:lpstr>
      <vt:lpstr>Conclusion</vt:lpstr>
    </vt:vector>
  </TitlesOfParts>
  <Company>Uni HH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Measuring distances with light</dc:title>
  <dc:creator>PPT</dc:creator>
  <cp:lastModifiedBy>PPT</cp:lastModifiedBy>
  <cp:revision>13</cp:revision>
  <dcterms:created xsi:type="dcterms:W3CDTF">2019-08-17T07:48:46Z</dcterms:created>
  <dcterms:modified xsi:type="dcterms:W3CDTF">2019-08-17T09:45:16Z</dcterms:modified>
</cp:coreProperties>
</file>