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84" r:id="rId4"/>
    <p:sldId id="278" r:id="rId5"/>
    <p:sldId id="275" r:id="rId6"/>
    <p:sldId id="259" r:id="rId7"/>
    <p:sldId id="265" r:id="rId8"/>
    <p:sldId id="262" r:id="rId9"/>
    <p:sldId id="266" r:id="rId10"/>
    <p:sldId id="285" r:id="rId11"/>
    <p:sldId id="267" r:id="rId12"/>
    <p:sldId id="276" r:id="rId13"/>
    <p:sldId id="282" r:id="rId14"/>
    <p:sldId id="273" r:id="rId15"/>
    <p:sldId id="28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63" autoAdjust="0"/>
    <p:restoredTop sz="94668" autoAdjust="0"/>
  </p:normalViewPr>
  <p:slideViewPr>
    <p:cSldViewPr>
      <p:cViewPr>
        <p:scale>
          <a:sx n="133" d="100"/>
          <a:sy n="133" d="100"/>
        </p:scale>
        <p:origin x="-1032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3B55DB-DF29-4844-8B58-40492225C2BB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AF7013-97EB-4D26-A7ED-7B04DCA5C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9093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85E7FA-BCE4-4C20-ACC3-0B52DDE06924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14D3CC-010F-4C69-AEBD-9498F46FF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141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Microwave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en.wikipedia.org/wiki/Far-infrared" TargetMode="External"/><Relationship Id="rId5" Type="http://schemas.openxmlformats.org/officeDocument/2006/relationships/hyperlink" Target="http://en.wikipedia.org/wiki/Hertz" TargetMode="External"/><Relationship Id="rId4" Type="http://schemas.openxmlformats.org/officeDocument/2006/relationships/hyperlink" Target="http://en.wikipedia.org/wiki/Gigahertz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4D3CC-010F-4C69-AEBD-9498F46FF20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5797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“The term typically applies to electromagnetic radiation with frequencies between high-frequency edge of the </a:t>
            </a:r>
            <a:r>
              <a:rPr lang="en-US" dirty="0" smtClean="0">
                <a:hlinkClick r:id="rId3" action="ppaction://hlinkfile" tooltip="Microwave"/>
              </a:rPr>
              <a:t>microwave</a:t>
            </a:r>
            <a:r>
              <a:rPr lang="en-US" dirty="0" smtClean="0"/>
              <a:t> band, 300 </a:t>
            </a:r>
            <a:r>
              <a:rPr lang="en-US" dirty="0" smtClean="0">
                <a:hlinkClick r:id="rId4" action="ppaction://hlinkfile" tooltip="Gigahertz"/>
              </a:rPr>
              <a:t>gigahertz</a:t>
            </a:r>
            <a:r>
              <a:rPr lang="en-US" dirty="0" smtClean="0"/>
              <a:t> (3×10</a:t>
            </a:r>
            <a:r>
              <a:rPr lang="en-US" baseline="30000" dirty="0" smtClean="0"/>
              <a:t>11</a:t>
            </a:r>
            <a:r>
              <a:rPr lang="en-US" dirty="0" smtClean="0"/>
              <a:t> </a:t>
            </a:r>
            <a:r>
              <a:rPr lang="en-US" dirty="0" smtClean="0">
                <a:hlinkClick r:id="rId5" action="ppaction://hlinkfile" tooltip="Hertz"/>
              </a:rPr>
              <a:t>Hz</a:t>
            </a:r>
            <a:r>
              <a:rPr lang="en-US" dirty="0" smtClean="0"/>
              <a:t>), and the long-wavelength edge of </a:t>
            </a:r>
            <a:r>
              <a:rPr lang="en-US" dirty="0" smtClean="0">
                <a:hlinkClick r:id="rId6" action="ppaction://hlinkfile" tooltip="Far-infrared"/>
              </a:rPr>
              <a:t>far-infrared</a:t>
            </a:r>
            <a:r>
              <a:rPr lang="en-US" dirty="0" smtClean="0"/>
              <a:t> light, 3000 GHz (3×10</a:t>
            </a:r>
            <a:r>
              <a:rPr lang="en-US" baseline="30000" dirty="0" smtClean="0"/>
              <a:t>12</a:t>
            </a:r>
            <a:r>
              <a:rPr lang="en-US" dirty="0" smtClean="0"/>
              <a:t> Hz or 3 THz)”, </a:t>
            </a:r>
            <a:r>
              <a:rPr lang="en-US" b="1" i="1" dirty="0" smtClean="0"/>
              <a:t>Wikipedia</a:t>
            </a:r>
          </a:p>
          <a:p>
            <a:endParaRPr lang="de-DE" dirty="0" smtClean="0"/>
          </a:p>
          <a:p>
            <a:r>
              <a:rPr lang="de-DE" dirty="0" smtClean="0"/>
              <a:t>1mm – 10um</a:t>
            </a:r>
          </a:p>
          <a:p>
            <a:endParaRPr lang="de-DE" dirty="0" smtClean="0"/>
          </a:p>
          <a:p>
            <a:r>
              <a:rPr lang="de-DE" dirty="0" err="1" smtClean="0"/>
              <a:t>THz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perfect</a:t>
            </a:r>
            <a:r>
              <a:rPr lang="de-DE" dirty="0" smtClean="0"/>
              <a:t> </a:t>
            </a:r>
            <a:r>
              <a:rPr lang="de-DE" dirty="0" err="1" smtClean="0"/>
              <a:t>tool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excite</a:t>
            </a:r>
            <a:r>
              <a:rPr lang="de-DE" dirty="0" smtClean="0"/>
              <a:t> </a:t>
            </a:r>
            <a:r>
              <a:rPr lang="de-DE" dirty="0" err="1" smtClean="0"/>
              <a:t>low</a:t>
            </a:r>
            <a:r>
              <a:rPr lang="de-DE" dirty="0" smtClean="0"/>
              <a:t> </a:t>
            </a:r>
            <a:r>
              <a:rPr lang="de-DE" dirty="0" err="1" smtClean="0"/>
              <a:t>energy</a:t>
            </a:r>
            <a:r>
              <a:rPr lang="de-DE" dirty="0" smtClean="0"/>
              <a:t> </a:t>
            </a:r>
            <a:r>
              <a:rPr lang="de-DE" dirty="0" err="1" smtClean="0"/>
              <a:t>excitations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solids</a:t>
            </a:r>
            <a:endParaRPr lang="de-DE" baseline="0" dirty="0" smtClean="0"/>
          </a:p>
          <a:p>
            <a:r>
              <a:rPr lang="de-DE" baseline="0" dirty="0" smtClean="0"/>
              <a:t>As </a:t>
            </a:r>
            <a:r>
              <a:rPr lang="de-DE" baseline="0" dirty="0" err="1" smtClean="0"/>
              <a:t>well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colective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excitations</a:t>
            </a:r>
            <a:r>
              <a:rPr lang="de-DE" baseline="0" dirty="0" smtClean="0"/>
              <a:t> </a:t>
            </a:r>
          </a:p>
          <a:p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low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frequency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vibrational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modes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e.g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photo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active</a:t>
            </a:r>
            <a:r>
              <a:rPr lang="de-DE" baseline="0" dirty="0" smtClean="0"/>
              <a:t> bio-</a:t>
            </a:r>
            <a:r>
              <a:rPr lang="de-DE" baseline="0" dirty="0" err="1" smtClean="0"/>
              <a:t>molecule</a:t>
            </a:r>
            <a:r>
              <a:rPr lang="de-DE" baseline="0" dirty="0" smtClean="0"/>
              <a:t> such </a:t>
            </a:r>
            <a:r>
              <a:rPr lang="de-DE" baseline="0" dirty="0" err="1" smtClean="0"/>
              <a:t>as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retinal</a:t>
            </a:r>
            <a:endParaRPr lang="de-DE" dirty="0" smtClean="0"/>
          </a:p>
          <a:p>
            <a:r>
              <a:rPr lang="de-DE" dirty="0" smtClean="0"/>
              <a:t>+</a:t>
            </a:r>
          </a:p>
          <a:p>
            <a:r>
              <a:rPr lang="de-DE" dirty="0" smtClean="0"/>
              <a:t>Field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emission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tunneling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bending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atomic</a:t>
            </a:r>
            <a:r>
              <a:rPr lang="de-DE" baseline="0" dirty="0" smtClean="0"/>
              <a:t> potential</a:t>
            </a:r>
            <a:endParaRPr lang="de-DE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4BC57-98A9-4B3F-B387-C5F1C6523B13}" type="datetime1">
              <a:rPr lang="en-US" smtClean="0"/>
              <a:t>9/4/2019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189BC-1921-48A7-82E7-20D94EDD7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122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19637-DF69-43B5-99E9-BEEC3D498EEA}" type="datetime1">
              <a:rPr lang="en-US" smtClean="0"/>
              <a:t>9/4/2019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189BC-1921-48A7-82E7-20D94EDD7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51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AE7B1-4D81-4FBE-8BA6-D9AAB8C0B913}" type="datetime1">
              <a:rPr lang="en-US" smtClean="0"/>
              <a:t>9/4/2019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189BC-1921-48A7-82E7-20D94EDD7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738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B212-9ED6-486A-8545-85E23910F774}" type="datetime1">
              <a:rPr lang="en-US" smtClean="0"/>
              <a:t>9/4/2019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189BC-1921-48A7-82E7-20D94EDD7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458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321D8-7158-4CDB-A205-1D1E6E465FE5}" type="datetime1">
              <a:rPr lang="en-US" smtClean="0"/>
              <a:t>9/4/2019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189BC-1921-48A7-82E7-20D94EDD7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537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B7709-4AC6-4D87-ACEB-72D68603869F}" type="datetime1">
              <a:rPr lang="en-US" smtClean="0"/>
              <a:t>9/4/2019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189BC-1921-48A7-82E7-20D94EDD7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378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DDDE-1560-4556-89E2-458FB8598353}" type="datetime1">
              <a:rPr lang="en-US" smtClean="0"/>
              <a:t>9/4/2019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189BC-1921-48A7-82E7-20D94EDD7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356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60202-A831-40D8-8D90-1A6DC053CFAE}" type="datetime1">
              <a:rPr lang="en-US" smtClean="0"/>
              <a:t>9/4/2019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189BC-1921-48A7-82E7-20D94EDD7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35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90546-50B4-410A-AAB1-DC5615965AF1}" type="datetime1">
              <a:rPr lang="en-US" smtClean="0"/>
              <a:t>9/4/2019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189BC-1921-48A7-82E7-20D94EDD7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017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95FC5-6B7E-4AE2-904C-138C616DB69C}" type="datetime1">
              <a:rPr lang="en-US" smtClean="0"/>
              <a:t>9/4/2019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189BC-1921-48A7-82E7-20D94EDD7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372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84934-D0EA-4935-9D81-44A352AF1BEE}" type="datetime1">
              <a:rPr lang="en-US" smtClean="0"/>
              <a:t>9/4/2019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189BC-1921-48A7-82E7-20D94EDD7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911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39667-279D-4070-A4ED-4032AC5227B8}" type="datetime1">
              <a:rPr lang="en-US" smtClean="0"/>
              <a:t>9/4/2019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189BC-1921-48A7-82E7-20D94EDD7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099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839" y="2209800"/>
            <a:ext cx="8839200" cy="2381251"/>
          </a:xfrm>
        </p:spPr>
        <p:txBody>
          <a:bodyPr>
            <a:normAutofit/>
          </a:bodyPr>
          <a:lstStyle/>
          <a:p>
            <a:r>
              <a:rPr lang="en-GB" b="1" dirty="0"/>
              <a:t>Characterization of complex ultrashort laser pulses for single shot THz </a:t>
            </a:r>
            <a:r>
              <a:rPr lang="en-GB" b="1" dirty="0" smtClean="0"/>
              <a:t>diagnostic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0800" y="4800600"/>
            <a:ext cx="6400800" cy="1524000"/>
          </a:xfrm>
        </p:spPr>
        <p:txBody>
          <a:bodyPr>
            <a:normAutofit fontScale="92500"/>
          </a:bodyPr>
          <a:lstStyle/>
          <a:p>
            <a:pPr algn="r"/>
            <a:r>
              <a:rPr lang="en-GB" sz="2800" dirty="0" err="1">
                <a:solidFill>
                  <a:schemeClr val="tx2"/>
                </a:solidFill>
              </a:rPr>
              <a:t>Gnezdovskaia</a:t>
            </a:r>
            <a:r>
              <a:rPr lang="en-GB" sz="2800" dirty="0">
                <a:solidFill>
                  <a:schemeClr val="tx2"/>
                </a:solidFill>
              </a:rPr>
              <a:t> </a:t>
            </a:r>
            <a:r>
              <a:rPr lang="en-GB" sz="2800" dirty="0" err="1" smtClean="0">
                <a:solidFill>
                  <a:schemeClr val="tx2"/>
                </a:solidFill>
              </a:rPr>
              <a:t>Nelli</a:t>
            </a:r>
            <a:r>
              <a:rPr lang="en-GB" sz="2800" dirty="0" smtClean="0">
                <a:solidFill>
                  <a:schemeClr val="tx2"/>
                </a:solidFill>
              </a:rPr>
              <a:t>,</a:t>
            </a:r>
          </a:p>
          <a:p>
            <a:pPr algn="r"/>
            <a:r>
              <a:rPr lang="en-GB" sz="2800" dirty="0" err="1" smtClean="0">
                <a:solidFill>
                  <a:schemeClr val="tx2"/>
                </a:solidFill>
              </a:rPr>
              <a:t>Lomonosov</a:t>
            </a:r>
            <a:r>
              <a:rPr lang="en-GB" sz="2800" dirty="0" smtClean="0">
                <a:solidFill>
                  <a:schemeClr val="tx2"/>
                </a:solidFill>
              </a:rPr>
              <a:t> </a:t>
            </a:r>
            <a:r>
              <a:rPr lang="en-GB" sz="2800" dirty="0">
                <a:solidFill>
                  <a:schemeClr val="tx2"/>
                </a:solidFill>
              </a:rPr>
              <a:t>Moscow State University, </a:t>
            </a:r>
            <a:r>
              <a:rPr lang="en-GB" sz="2800" dirty="0" smtClean="0">
                <a:solidFill>
                  <a:schemeClr val="tx2"/>
                </a:solidFill>
              </a:rPr>
              <a:t>Russia</a:t>
            </a:r>
            <a:endParaRPr lang="en-US" sz="2800" dirty="0">
              <a:solidFill>
                <a:schemeClr val="tx2"/>
              </a:solidFill>
            </a:endParaRPr>
          </a:p>
          <a:p>
            <a:pPr algn="r"/>
            <a:r>
              <a:rPr lang="en-US" sz="2800" dirty="0" err="1" smtClean="0">
                <a:solidFill>
                  <a:schemeClr val="tx2"/>
                </a:solidFill>
              </a:rPr>
              <a:t>Superviser</a:t>
            </a:r>
            <a:r>
              <a:rPr lang="en-US" sz="2800" dirty="0" smtClean="0">
                <a:solidFill>
                  <a:schemeClr val="tx2"/>
                </a:solidFill>
              </a:rPr>
              <a:t>: </a:t>
            </a:r>
            <a:r>
              <a:rPr lang="en-US" sz="2800" dirty="0" err="1" smtClean="0">
                <a:solidFill>
                  <a:schemeClr val="tx2"/>
                </a:solidFill>
              </a:rPr>
              <a:t>Rui</a:t>
            </a:r>
            <a:r>
              <a:rPr lang="en-US" sz="2800" dirty="0" smtClean="0">
                <a:solidFill>
                  <a:schemeClr val="tx2"/>
                </a:solidFill>
              </a:rPr>
              <a:t> Pan</a:t>
            </a:r>
            <a:endParaRPr lang="en-US" sz="2800" dirty="0">
              <a:solidFill>
                <a:schemeClr val="tx2"/>
              </a:solidFill>
            </a:endParaRPr>
          </a:p>
        </p:txBody>
      </p:sp>
      <p:pic>
        <p:nvPicPr>
          <p:cNvPr id="4" name="Picture 3" descr="H:\Gehrke\+Sommerstudenten 2016\Final Report Template\DESY-Logo-cyan-RGB_ger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532" y="591185"/>
            <a:ext cx="1313815" cy="131381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518739" y="6254995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September 5</a:t>
            </a:r>
            <a:r>
              <a:rPr lang="en-GB" dirty="0" smtClean="0"/>
              <a:t>,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84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/>
          <a:lstStyle/>
          <a:p>
            <a:r>
              <a:rPr lang="en-US" dirty="0" smtClean="0"/>
              <a:t>GRENOUILLE use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E74189BC-1921-48A7-82E7-20D94EDD79AE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6"/>
          <a:stretch/>
        </p:blipFill>
        <p:spPr>
          <a:xfrm>
            <a:off x="2971800" y="3716321"/>
            <a:ext cx="5486400" cy="28321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95" b="4371"/>
          <a:stretch/>
        </p:blipFill>
        <p:spPr>
          <a:xfrm>
            <a:off x="381000" y="990600"/>
            <a:ext cx="5281101" cy="25765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91200" y="1327666"/>
            <a:ext cx="3156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Space mode – beam alignment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200" y="4045889"/>
            <a:ext cx="2895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 mode: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Measured </a:t>
            </a:r>
            <a:r>
              <a:rPr lang="en-US" dirty="0"/>
              <a:t>FROG </a:t>
            </a:r>
            <a:r>
              <a:rPr lang="en-US" dirty="0" smtClean="0"/>
              <a:t>pattern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Retrieved </a:t>
            </a:r>
            <a:r>
              <a:rPr lang="en-US" dirty="0"/>
              <a:t>FROG </a:t>
            </a:r>
            <a:r>
              <a:rPr lang="en-US" dirty="0" smtClean="0"/>
              <a:t>pattern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Autocorrelation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Temporal profile and phase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Spectral profile </a:t>
            </a:r>
            <a:r>
              <a:rPr lang="en-US" dirty="0"/>
              <a:t>and </a:t>
            </a:r>
            <a:r>
              <a:rPr lang="en-US" dirty="0" smtClean="0"/>
              <a:t>phase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8600" y="617220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From a single shot!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3720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857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Simulations and experimental </a:t>
            </a:r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819400" y="892314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>
                <a:latin typeface="+mj-lt"/>
                <a:ea typeface="+mj-ea"/>
                <a:cs typeface="+mj-cs"/>
              </a:rPr>
              <a:t>Ordinary mirror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816" y="4968963"/>
            <a:ext cx="1981200" cy="148583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40" y="2253745"/>
            <a:ext cx="1981117" cy="148583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810996"/>
            <a:ext cx="2258939" cy="169420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68" y="4880811"/>
            <a:ext cx="2071263" cy="1553448"/>
          </a:xfrm>
          <a:prstGeom prst="rect">
            <a:avLst/>
          </a:prstGeom>
        </p:spPr>
      </p:pic>
      <p:pic>
        <p:nvPicPr>
          <p:cNvPr id="15" name="Content Placeholder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5" b="3990"/>
          <a:stretch/>
        </p:blipFill>
        <p:spPr>
          <a:xfrm>
            <a:off x="6636691" y="3570135"/>
            <a:ext cx="2126310" cy="28147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61"/>
          <a:stretch/>
        </p:blipFill>
        <p:spPr>
          <a:xfrm>
            <a:off x="3360089" y="1524000"/>
            <a:ext cx="3279807" cy="501323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61"/>
          <a:stretch/>
        </p:blipFill>
        <p:spPr>
          <a:xfrm>
            <a:off x="159689" y="1524818"/>
            <a:ext cx="3276600" cy="501242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105" y="4648200"/>
            <a:ext cx="1981200" cy="148583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15" y="4643093"/>
            <a:ext cx="1977584" cy="148318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638" y="1969387"/>
            <a:ext cx="1836562" cy="1377422"/>
          </a:xfrm>
          <a:prstGeom prst="rect">
            <a:avLst/>
          </a:prstGeom>
        </p:spPr>
      </p:pic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189BC-1921-48A7-82E7-20D94EDD79A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84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8" b="3911"/>
          <a:stretch/>
        </p:blipFill>
        <p:spPr>
          <a:xfrm>
            <a:off x="3072432" y="2386068"/>
            <a:ext cx="3099768" cy="447193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6" b="4103"/>
          <a:stretch/>
        </p:blipFill>
        <p:spPr>
          <a:xfrm>
            <a:off x="6041088" y="2389366"/>
            <a:ext cx="3102913" cy="446863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2" b="4169"/>
          <a:stretch/>
        </p:blipFill>
        <p:spPr>
          <a:xfrm>
            <a:off x="-1" y="2389366"/>
            <a:ext cx="3111495" cy="44686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232017"/>
            <a:ext cx="6096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Simulations and experimental </a:t>
            </a:r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250388" y="1425714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 smtClean="0">
                <a:latin typeface="+mj-lt"/>
                <a:ea typeface="+mj-ea"/>
                <a:cs typeface="+mj-cs"/>
              </a:rPr>
              <a:t>Echelon </a:t>
            </a:r>
            <a:r>
              <a:rPr lang="en-US" sz="4000" u="sng" dirty="0">
                <a:latin typeface="+mj-lt"/>
                <a:ea typeface="+mj-ea"/>
                <a:cs typeface="+mj-cs"/>
              </a:rPr>
              <a:t>mirror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251" y="5029200"/>
            <a:ext cx="1938349" cy="145376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5" y="4939913"/>
            <a:ext cx="2057395" cy="15430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46" y="511312"/>
            <a:ext cx="2438400" cy="182880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4939914"/>
            <a:ext cx="2057400" cy="154305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E74189BC-1921-48A7-82E7-20D94EDD79AE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79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8" b="3911"/>
          <a:stretch/>
        </p:blipFill>
        <p:spPr>
          <a:xfrm>
            <a:off x="3072432" y="2386068"/>
            <a:ext cx="3099768" cy="447193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6" b="4103"/>
          <a:stretch/>
        </p:blipFill>
        <p:spPr>
          <a:xfrm>
            <a:off x="6041088" y="2389366"/>
            <a:ext cx="3102913" cy="446863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2" b="4169"/>
          <a:stretch/>
        </p:blipFill>
        <p:spPr>
          <a:xfrm>
            <a:off x="-1" y="2389366"/>
            <a:ext cx="3111495" cy="44686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232017"/>
            <a:ext cx="6096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Simulations and experimental </a:t>
            </a:r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250388" y="1425714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 smtClean="0">
                <a:latin typeface="+mj-lt"/>
                <a:ea typeface="+mj-ea"/>
                <a:cs typeface="+mj-cs"/>
              </a:rPr>
              <a:t>Echelon </a:t>
            </a:r>
            <a:r>
              <a:rPr lang="en-US" sz="4000" u="sng" dirty="0">
                <a:latin typeface="+mj-lt"/>
                <a:ea typeface="+mj-ea"/>
                <a:cs typeface="+mj-cs"/>
              </a:rPr>
              <a:t>mirror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251" y="5029200"/>
            <a:ext cx="1938349" cy="145376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5" y="4939913"/>
            <a:ext cx="2057395" cy="15430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46" y="511312"/>
            <a:ext cx="2438400" cy="182880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E74189BC-1921-48A7-82E7-20D94EDD79AE}" type="slidenum">
              <a:rPr lang="en-US" smtClean="0"/>
              <a:t>13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4933950"/>
            <a:ext cx="2057400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15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189BC-1921-48A7-82E7-20D94EDD79AE}" type="slidenum">
              <a:rPr lang="en-US" smtClean="0"/>
              <a:t>14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09600" y="1529301"/>
            <a:ext cx="78486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Measured train of pulses after echelon mirror with FROG and GRENOUILLE</a:t>
            </a:r>
          </a:p>
          <a:p>
            <a:r>
              <a:rPr lang="en-US" dirty="0" smtClean="0"/>
              <a:t>Calculated FROG pattern is in agreement with experimental results</a:t>
            </a:r>
          </a:p>
          <a:p>
            <a:pPr marL="285750" indent="-285750"/>
            <a:r>
              <a:rPr lang="en-US" dirty="0"/>
              <a:t>Echelon mirror generate multiple </a:t>
            </a:r>
            <a:r>
              <a:rPr lang="en-US" dirty="0" smtClean="0"/>
              <a:t>pulses</a:t>
            </a:r>
          </a:p>
          <a:p>
            <a:pPr marL="285750" indent="-285750"/>
            <a:r>
              <a:rPr lang="en-US" dirty="0" smtClean="0"/>
              <a:t>Echelon </a:t>
            </a:r>
            <a:r>
              <a:rPr lang="en-US" dirty="0"/>
              <a:t>mirror works!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355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2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47700" y="1447800"/>
            <a:ext cx="78486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u="sng" dirty="0" smtClean="0"/>
              <a:t>GRENOUILLE</a:t>
            </a:r>
          </a:p>
          <a:p>
            <a:r>
              <a:rPr lang="en-US" dirty="0"/>
              <a:t>Single shot</a:t>
            </a:r>
          </a:p>
          <a:p>
            <a:r>
              <a:rPr lang="en-US" dirty="0" smtClean="0"/>
              <a:t>Compact and mobility</a:t>
            </a:r>
            <a:endParaRPr lang="en-US" dirty="0"/>
          </a:p>
          <a:p>
            <a:r>
              <a:rPr lang="en-US" dirty="0"/>
              <a:t>Easy to </a:t>
            </a:r>
            <a:r>
              <a:rPr lang="en-US" dirty="0" smtClean="0"/>
              <a:t>align</a:t>
            </a:r>
          </a:p>
          <a:p>
            <a:r>
              <a:rPr lang="en-US" dirty="0" smtClean="0"/>
              <a:t>Can get the result immediately</a:t>
            </a:r>
            <a:endParaRPr lang="en-US" dirty="0"/>
          </a:p>
          <a:p>
            <a:r>
              <a:rPr lang="en-US" dirty="0" smtClean="0"/>
              <a:t>Results </a:t>
            </a:r>
            <a:r>
              <a:rPr lang="en-US" dirty="0"/>
              <a:t>similar to </a:t>
            </a:r>
            <a:r>
              <a:rPr lang="en-US" dirty="0" smtClean="0"/>
              <a:t>FROG</a:t>
            </a:r>
          </a:p>
          <a:p>
            <a:r>
              <a:rPr lang="en-US" dirty="0" smtClean="0"/>
              <a:t>Good </a:t>
            </a:r>
            <a:r>
              <a:rPr lang="en-US" dirty="0"/>
              <a:t>replacement of FROG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189BC-1921-48A7-82E7-20D94EDD79A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46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en-US" b="1" i="1" dirty="0" smtClean="0"/>
              <a:t>Thank you for attention!</a:t>
            </a:r>
            <a:endParaRPr lang="en-US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189BC-1921-48A7-82E7-20D94EDD79A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71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36420"/>
            <a:ext cx="4979840" cy="4488180"/>
          </a:xfrm>
        </p:spPr>
        <p:txBody>
          <a:bodyPr>
            <a:normAutofit/>
          </a:bodyPr>
          <a:lstStyle/>
          <a:p>
            <a:r>
              <a:rPr lang="en-US" dirty="0" smtClean="0"/>
              <a:t>Single </a:t>
            </a:r>
            <a:r>
              <a:rPr lang="en-US" dirty="0"/>
              <a:t>shot THz diagnostic </a:t>
            </a:r>
            <a:endParaRPr lang="en-US" dirty="0" smtClean="0"/>
          </a:p>
          <a:p>
            <a:r>
              <a:rPr lang="en-US" dirty="0" smtClean="0"/>
              <a:t>FROG</a:t>
            </a:r>
          </a:p>
          <a:p>
            <a:r>
              <a:rPr lang="en-US" dirty="0" smtClean="0"/>
              <a:t>Single shot FROG – GRENOUILLE</a:t>
            </a:r>
          </a:p>
          <a:p>
            <a:r>
              <a:rPr lang="en-US" dirty="0" smtClean="0"/>
              <a:t>Simulations and experimental results</a:t>
            </a:r>
          </a:p>
          <a:p>
            <a:r>
              <a:rPr lang="en-US" dirty="0" smtClean="0"/>
              <a:t>Conclusions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189BC-1921-48A7-82E7-20D94EDD79AE}" type="slidenum">
              <a:rPr lang="en-US" smtClean="0"/>
              <a:t>2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5051121" y="1100707"/>
            <a:ext cx="4016679" cy="5694084"/>
            <a:chOff x="4888759" y="977610"/>
            <a:chExt cx="4255004" cy="5717865"/>
          </a:xfrm>
        </p:grpSpPr>
        <p:grpSp>
          <p:nvGrpSpPr>
            <p:cNvPr id="7" name="Group 6"/>
            <p:cNvGrpSpPr/>
            <p:nvPr/>
          </p:nvGrpSpPr>
          <p:grpSpPr>
            <a:xfrm>
              <a:off x="4888759" y="977610"/>
              <a:ext cx="4255004" cy="5717865"/>
              <a:chOff x="1121789" y="1448750"/>
              <a:chExt cx="4255004" cy="5717865"/>
            </a:xfrm>
          </p:grpSpPr>
          <p:sp>
            <p:nvSpPr>
              <p:cNvPr id="9" name="Rectangle 8"/>
              <p:cNvSpPr/>
              <p:nvPr/>
            </p:nvSpPr>
            <p:spPr>
              <a:xfrm rot="20716269">
                <a:off x="2250678" y="3388769"/>
                <a:ext cx="300990" cy="145807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12700">
                <a:solidFill>
                  <a:schemeClr val="accent3">
                    <a:lumMod val="50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Freeform 9"/>
              <p:cNvSpPr/>
              <p:nvPr/>
            </p:nvSpPr>
            <p:spPr bwMode="auto">
              <a:xfrm rot="10800000">
                <a:off x="3787386" y="4177155"/>
                <a:ext cx="54951" cy="315303"/>
              </a:xfrm>
              <a:custGeom>
                <a:avLst/>
                <a:gdLst>
                  <a:gd name="connsiteX0" fmla="*/ 464820 w 464820"/>
                  <a:gd name="connsiteY0" fmla="*/ 0 h 4320540"/>
                  <a:gd name="connsiteX1" fmla="*/ 99060 w 464820"/>
                  <a:gd name="connsiteY1" fmla="*/ 2156460 h 4320540"/>
                  <a:gd name="connsiteX2" fmla="*/ 0 w 464820"/>
                  <a:gd name="connsiteY2" fmla="*/ 4320540 h 4320540"/>
                  <a:gd name="connsiteX0" fmla="*/ 365760 w 365760"/>
                  <a:gd name="connsiteY0" fmla="*/ 0 h 2156460"/>
                  <a:gd name="connsiteX1" fmla="*/ 0 w 365760"/>
                  <a:gd name="connsiteY1" fmla="*/ 2156460 h 2156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65760" h="2156460">
                    <a:moveTo>
                      <a:pt x="365760" y="0"/>
                    </a:moveTo>
                    <a:lnTo>
                      <a:pt x="0" y="2156460"/>
                    </a:lnTo>
                  </a:path>
                </a:pathLst>
              </a:custGeom>
              <a:noFill/>
              <a:ln w="28575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</a:endParaRPr>
              </a:p>
            </p:txBody>
          </p:sp>
          <p:sp>
            <p:nvSpPr>
              <p:cNvPr id="11" name="Freeform 10"/>
              <p:cNvSpPr/>
              <p:nvPr/>
            </p:nvSpPr>
            <p:spPr bwMode="auto">
              <a:xfrm rot="10800000">
                <a:off x="3855138" y="1910402"/>
                <a:ext cx="99060" cy="2164080"/>
              </a:xfrm>
              <a:custGeom>
                <a:avLst/>
                <a:gdLst>
                  <a:gd name="connsiteX0" fmla="*/ 464820 w 464820"/>
                  <a:gd name="connsiteY0" fmla="*/ 0 h 4320540"/>
                  <a:gd name="connsiteX1" fmla="*/ 99060 w 464820"/>
                  <a:gd name="connsiteY1" fmla="*/ 2156460 h 4320540"/>
                  <a:gd name="connsiteX2" fmla="*/ 0 w 464820"/>
                  <a:gd name="connsiteY2" fmla="*/ 4320540 h 4320540"/>
                  <a:gd name="connsiteX0" fmla="*/ 99060 w 99060"/>
                  <a:gd name="connsiteY0" fmla="*/ 0 h 2164080"/>
                  <a:gd name="connsiteX1" fmla="*/ 0 w 99060"/>
                  <a:gd name="connsiteY1" fmla="*/ 2164080 h 2164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9060" h="2164080">
                    <a:moveTo>
                      <a:pt x="99060" y="0"/>
                    </a:moveTo>
                    <a:lnTo>
                      <a:pt x="0" y="2164080"/>
                    </a:lnTo>
                  </a:path>
                </a:pathLst>
              </a:custGeom>
              <a:noFill/>
              <a:ln w="28575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</a:endParaRPr>
              </a:p>
            </p:txBody>
          </p:sp>
          <p:sp>
            <p:nvSpPr>
              <p:cNvPr id="12" name="Freeform 11"/>
              <p:cNvSpPr/>
              <p:nvPr/>
            </p:nvSpPr>
            <p:spPr bwMode="auto">
              <a:xfrm rot="10800000">
                <a:off x="3490489" y="4492459"/>
                <a:ext cx="296898" cy="1738484"/>
              </a:xfrm>
              <a:custGeom>
                <a:avLst/>
                <a:gdLst>
                  <a:gd name="connsiteX0" fmla="*/ 464820 w 464820"/>
                  <a:gd name="connsiteY0" fmla="*/ 0 h 4320540"/>
                  <a:gd name="connsiteX1" fmla="*/ 99060 w 464820"/>
                  <a:gd name="connsiteY1" fmla="*/ 2156460 h 4320540"/>
                  <a:gd name="connsiteX2" fmla="*/ 0 w 464820"/>
                  <a:gd name="connsiteY2" fmla="*/ 4320540 h 4320540"/>
                  <a:gd name="connsiteX0" fmla="*/ 365760 w 365760"/>
                  <a:gd name="connsiteY0" fmla="*/ 0 h 2156460"/>
                  <a:gd name="connsiteX1" fmla="*/ 0 w 365760"/>
                  <a:gd name="connsiteY1" fmla="*/ 2156460 h 2156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65760" h="2156460">
                    <a:moveTo>
                      <a:pt x="365760" y="0"/>
                    </a:moveTo>
                    <a:lnTo>
                      <a:pt x="0" y="2156460"/>
                    </a:lnTo>
                  </a:path>
                </a:pathLst>
              </a:custGeom>
              <a:noFill/>
              <a:ln w="28575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</a:endParaRPr>
              </a:p>
            </p:txBody>
          </p:sp>
          <p:sp>
            <p:nvSpPr>
              <p:cNvPr id="13" name="Freeform 12"/>
              <p:cNvSpPr/>
              <p:nvPr/>
            </p:nvSpPr>
            <p:spPr bwMode="auto">
              <a:xfrm rot="10800000">
                <a:off x="2668637" y="5372323"/>
                <a:ext cx="1589103" cy="1207363"/>
              </a:xfrm>
              <a:custGeom>
                <a:avLst/>
                <a:gdLst>
                  <a:gd name="connsiteX0" fmla="*/ 0 w 1589103"/>
                  <a:gd name="connsiteY0" fmla="*/ 1189607 h 1207363"/>
                  <a:gd name="connsiteX1" fmla="*/ 221941 w 1589103"/>
                  <a:gd name="connsiteY1" fmla="*/ 0 h 1207363"/>
                  <a:gd name="connsiteX2" fmla="*/ 1376039 w 1589103"/>
                  <a:gd name="connsiteY2" fmla="*/ 8877 h 1207363"/>
                  <a:gd name="connsiteX3" fmla="*/ 1589103 w 1589103"/>
                  <a:gd name="connsiteY3" fmla="*/ 1207363 h 1207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89103" h="1207363">
                    <a:moveTo>
                      <a:pt x="0" y="1189607"/>
                    </a:moveTo>
                    <a:lnTo>
                      <a:pt x="221941" y="0"/>
                    </a:lnTo>
                    <a:lnTo>
                      <a:pt x="1376039" y="8877"/>
                    </a:lnTo>
                    <a:lnTo>
                      <a:pt x="1589103" y="1207363"/>
                    </a:lnTo>
                  </a:path>
                </a:pathLst>
              </a:custGeom>
              <a:noFill/>
              <a:ln w="57150" cap="flat" cmpd="sng" algn="ctr">
                <a:solidFill>
                  <a:srgbClr val="94BCFE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</a:endParaRPr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 flipV="1">
                <a:off x="3380207" y="6440398"/>
                <a:ext cx="1528" cy="618761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Isosceles Triangle 14"/>
              <p:cNvSpPr/>
              <p:nvPr/>
            </p:nvSpPr>
            <p:spPr bwMode="auto">
              <a:xfrm>
                <a:off x="3286973" y="7053902"/>
                <a:ext cx="45719" cy="109538"/>
              </a:xfrm>
              <a:prstGeom prst="triangle">
                <a:avLst/>
              </a:prstGeom>
              <a:solidFill>
                <a:srgbClr val="F8D028"/>
              </a:solidFill>
              <a:ln w="6350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</a:endParaRPr>
              </a:p>
            </p:txBody>
          </p:sp>
          <p:sp>
            <p:nvSpPr>
              <p:cNvPr id="16" name="Freeform 15"/>
              <p:cNvSpPr/>
              <p:nvPr/>
            </p:nvSpPr>
            <p:spPr bwMode="auto">
              <a:xfrm rot="10800000">
                <a:off x="4246934" y="2104077"/>
                <a:ext cx="45719" cy="161925"/>
              </a:xfrm>
              <a:custGeom>
                <a:avLst/>
                <a:gdLst>
                  <a:gd name="connsiteX0" fmla="*/ 388620 w 388620"/>
                  <a:gd name="connsiteY0" fmla="*/ 0 h 1775460"/>
                  <a:gd name="connsiteX1" fmla="*/ 0 w 388620"/>
                  <a:gd name="connsiteY1" fmla="*/ 1775460 h 1775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88620" h="1775460">
                    <a:moveTo>
                      <a:pt x="388620" y="0"/>
                    </a:moveTo>
                    <a:lnTo>
                      <a:pt x="0" y="1775460"/>
                    </a:lnTo>
                  </a:path>
                </a:pathLst>
              </a:custGeom>
              <a:noFill/>
              <a:ln w="28575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</a:endParaRPr>
              </a:p>
            </p:txBody>
          </p:sp>
          <p:sp>
            <p:nvSpPr>
              <p:cNvPr id="17" name="Freeform 16"/>
              <p:cNvSpPr/>
              <p:nvPr/>
            </p:nvSpPr>
            <p:spPr bwMode="auto">
              <a:xfrm rot="10800000" flipH="1">
                <a:off x="4304718" y="2094551"/>
                <a:ext cx="193674" cy="69850"/>
              </a:xfrm>
              <a:custGeom>
                <a:avLst/>
                <a:gdLst>
                  <a:gd name="connsiteX0" fmla="*/ 388620 w 388620"/>
                  <a:gd name="connsiteY0" fmla="*/ 0 h 1775460"/>
                  <a:gd name="connsiteX1" fmla="*/ 0 w 388620"/>
                  <a:gd name="connsiteY1" fmla="*/ 1775460 h 1775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88620" h="1775460">
                    <a:moveTo>
                      <a:pt x="388620" y="0"/>
                    </a:moveTo>
                    <a:lnTo>
                      <a:pt x="0" y="1775460"/>
                    </a:lnTo>
                  </a:path>
                </a:pathLst>
              </a:cu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</a:endParaRPr>
              </a:p>
            </p:txBody>
          </p:sp>
          <p:sp>
            <p:nvSpPr>
              <p:cNvPr id="18" name="Freeform 17"/>
              <p:cNvSpPr/>
              <p:nvPr/>
            </p:nvSpPr>
            <p:spPr bwMode="auto">
              <a:xfrm rot="10530119" flipH="1">
                <a:off x="4666669" y="2232965"/>
                <a:ext cx="412113" cy="285748"/>
              </a:xfrm>
              <a:custGeom>
                <a:avLst/>
                <a:gdLst>
                  <a:gd name="connsiteX0" fmla="*/ 388620 w 388620"/>
                  <a:gd name="connsiteY0" fmla="*/ 0 h 1775460"/>
                  <a:gd name="connsiteX1" fmla="*/ 0 w 388620"/>
                  <a:gd name="connsiteY1" fmla="*/ 1775460 h 1775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88620" h="1775460">
                    <a:moveTo>
                      <a:pt x="388620" y="0"/>
                    </a:moveTo>
                    <a:lnTo>
                      <a:pt x="0" y="1775460"/>
                    </a:lnTo>
                  </a:path>
                </a:pathLst>
              </a:custGeom>
              <a:noFill/>
              <a:ln w="28575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</a:endParaRPr>
              </a:p>
            </p:txBody>
          </p:sp>
          <p:sp>
            <p:nvSpPr>
              <p:cNvPr id="19" name="Freeform 18"/>
              <p:cNvSpPr/>
              <p:nvPr/>
            </p:nvSpPr>
            <p:spPr bwMode="auto">
              <a:xfrm rot="10800000">
                <a:off x="3152193" y="5806127"/>
                <a:ext cx="600075" cy="0"/>
              </a:xfrm>
              <a:custGeom>
                <a:avLst/>
                <a:gdLst>
                  <a:gd name="connsiteX0" fmla="*/ 0 w 600075"/>
                  <a:gd name="connsiteY0" fmla="*/ 0 h 0"/>
                  <a:gd name="connsiteX1" fmla="*/ 600075 w 600075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00075">
                    <a:moveTo>
                      <a:pt x="0" y="0"/>
                    </a:moveTo>
                    <a:lnTo>
                      <a:pt x="600075" y="0"/>
                    </a:lnTo>
                  </a:path>
                </a:pathLst>
              </a:custGeom>
              <a:noFill/>
              <a:ln w="57150" cap="flat" cmpd="sng" algn="ctr">
                <a:solidFill>
                  <a:srgbClr val="94BCFE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</a:endParaRPr>
              </a:p>
            </p:txBody>
          </p:sp>
          <p:sp>
            <p:nvSpPr>
              <p:cNvPr id="20" name="Freeform 19"/>
              <p:cNvSpPr/>
              <p:nvPr/>
            </p:nvSpPr>
            <p:spPr bwMode="auto">
              <a:xfrm rot="10800000">
                <a:off x="2659760" y="4981706"/>
                <a:ext cx="1580225" cy="8878"/>
              </a:xfrm>
              <a:custGeom>
                <a:avLst/>
                <a:gdLst>
                  <a:gd name="connsiteX0" fmla="*/ 0 w 1580225"/>
                  <a:gd name="connsiteY0" fmla="*/ 0 h 8878"/>
                  <a:gd name="connsiteX1" fmla="*/ 1580225 w 1580225"/>
                  <a:gd name="connsiteY1" fmla="*/ 8878 h 8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80225" h="8878">
                    <a:moveTo>
                      <a:pt x="0" y="0"/>
                    </a:moveTo>
                    <a:lnTo>
                      <a:pt x="1580225" y="8878"/>
                    </a:lnTo>
                  </a:path>
                </a:pathLst>
              </a:custGeom>
              <a:noFill/>
              <a:ln w="57150" cap="flat" cmpd="sng" algn="ctr">
                <a:solidFill>
                  <a:srgbClr val="94BCFE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</a:endParaRPr>
              </a:p>
            </p:txBody>
          </p:sp>
          <p:sp>
            <p:nvSpPr>
              <p:cNvPr id="21" name="Freeform 20"/>
              <p:cNvSpPr/>
              <p:nvPr/>
            </p:nvSpPr>
            <p:spPr bwMode="auto">
              <a:xfrm rot="10800000">
                <a:off x="2331138" y="2626682"/>
                <a:ext cx="1158240" cy="4434840"/>
              </a:xfrm>
              <a:custGeom>
                <a:avLst/>
                <a:gdLst>
                  <a:gd name="connsiteX0" fmla="*/ 0 w 1158240"/>
                  <a:gd name="connsiteY0" fmla="*/ 0 h 4434840"/>
                  <a:gd name="connsiteX1" fmla="*/ 0 w 1158240"/>
                  <a:gd name="connsiteY1" fmla="*/ 800100 h 4434840"/>
                  <a:gd name="connsiteX2" fmla="*/ 236220 w 1158240"/>
                  <a:gd name="connsiteY2" fmla="*/ 2293620 h 4434840"/>
                  <a:gd name="connsiteX3" fmla="*/ 472440 w 1158240"/>
                  <a:gd name="connsiteY3" fmla="*/ 2979420 h 4434840"/>
                  <a:gd name="connsiteX4" fmla="*/ 1158240 w 1158240"/>
                  <a:gd name="connsiteY4" fmla="*/ 4434840 h 4434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58240" h="4434840">
                    <a:moveTo>
                      <a:pt x="0" y="0"/>
                    </a:moveTo>
                    <a:lnTo>
                      <a:pt x="0" y="800100"/>
                    </a:lnTo>
                    <a:lnTo>
                      <a:pt x="236220" y="2293620"/>
                    </a:lnTo>
                    <a:lnTo>
                      <a:pt x="472440" y="2979420"/>
                    </a:lnTo>
                    <a:lnTo>
                      <a:pt x="1158240" y="4434840"/>
                    </a:lnTo>
                  </a:path>
                </a:pathLst>
              </a:cu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</a:endParaRPr>
              </a:p>
            </p:txBody>
          </p:sp>
          <p:sp>
            <p:nvSpPr>
              <p:cNvPr id="22" name="Freeform 21"/>
              <p:cNvSpPr/>
              <p:nvPr/>
            </p:nvSpPr>
            <p:spPr bwMode="auto">
              <a:xfrm rot="10800000">
                <a:off x="3862758" y="2283782"/>
                <a:ext cx="388620" cy="1775460"/>
              </a:xfrm>
              <a:custGeom>
                <a:avLst/>
                <a:gdLst>
                  <a:gd name="connsiteX0" fmla="*/ 388620 w 388620"/>
                  <a:gd name="connsiteY0" fmla="*/ 0 h 1775460"/>
                  <a:gd name="connsiteX1" fmla="*/ 0 w 388620"/>
                  <a:gd name="connsiteY1" fmla="*/ 1775460 h 1775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88620" h="1775460">
                    <a:moveTo>
                      <a:pt x="388620" y="0"/>
                    </a:moveTo>
                    <a:lnTo>
                      <a:pt x="0" y="1775460"/>
                    </a:lnTo>
                  </a:path>
                </a:pathLst>
              </a:custGeom>
              <a:noFill/>
              <a:ln w="28575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</a:endParaRPr>
              </a:p>
            </p:txBody>
          </p:sp>
          <p:sp>
            <p:nvSpPr>
              <p:cNvPr id="23" name="Freeform 22"/>
              <p:cNvSpPr/>
              <p:nvPr/>
            </p:nvSpPr>
            <p:spPr bwMode="auto">
              <a:xfrm rot="10800000">
                <a:off x="2750238" y="2055182"/>
                <a:ext cx="502920" cy="2727960"/>
              </a:xfrm>
              <a:custGeom>
                <a:avLst/>
                <a:gdLst>
                  <a:gd name="connsiteX0" fmla="*/ 0 w 502920"/>
                  <a:gd name="connsiteY0" fmla="*/ 0 h 2727960"/>
                  <a:gd name="connsiteX1" fmla="*/ 129540 w 502920"/>
                  <a:gd name="connsiteY1" fmla="*/ 868680 h 2727960"/>
                  <a:gd name="connsiteX2" fmla="*/ 502920 w 502920"/>
                  <a:gd name="connsiteY2" fmla="*/ 2727960 h 2727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02920" h="2727960">
                    <a:moveTo>
                      <a:pt x="0" y="0"/>
                    </a:moveTo>
                    <a:lnTo>
                      <a:pt x="129540" y="868680"/>
                    </a:lnTo>
                    <a:lnTo>
                      <a:pt x="502920" y="2727960"/>
                    </a:lnTo>
                  </a:path>
                </a:pathLst>
              </a:custGeom>
              <a:noFill/>
              <a:ln w="28575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</a:endParaRPr>
              </a:p>
            </p:txBody>
          </p:sp>
          <p:sp>
            <p:nvSpPr>
              <p:cNvPr id="24" name="Freeform 23"/>
              <p:cNvSpPr/>
              <p:nvPr/>
            </p:nvSpPr>
            <p:spPr bwMode="auto">
              <a:xfrm rot="10800000">
                <a:off x="3131238" y="1537022"/>
                <a:ext cx="68580" cy="2362200"/>
              </a:xfrm>
              <a:custGeom>
                <a:avLst/>
                <a:gdLst>
                  <a:gd name="connsiteX0" fmla="*/ 68580 w 68580"/>
                  <a:gd name="connsiteY0" fmla="*/ 0 h 2362200"/>
                  <a:gd name="connsiteX1" fmla="*/ 0 w 68580"/>
                  <a:gd name="connsiteY1" fmla="*/ 2362200 h 2362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8580" h="2362200">
                    <a:moveTo>
                      <a:pt x="68580" y="0"/>
                    </a:moveTo>
                    <a:lnTo>
                      <a:pt x="0" y="2362200"/>
                    </a:lnTo>
                  </a:path>
                </a:pathLst>
              </a:custGeom>
              <a:noFill/>
              <a:ln w="28575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</a:endParaRPr>
              </a:p>
            </p:txBody>
          </p:sp>
          <p:sp>
            <p:nvSpPr>
              <p:cNvPr id="25" name="Freeform 24"/>
              <p:cNvSpPr/>
              <p:nvPr/>
            </p:nvSpPr>
            <p:spPr bwMode="auto">
              <a:xfrm rot="10800000">
                <a:off x="1434197" y="3712199"/>
                <a:ext cx="1454705" cy="1660124"/>
              </a:xfrm>
              <a:custGeom>
                <a:avLst/>
                <a:gdLst>
                  <a:gd name="connsiteX0" fmla="*/ 1429305 w 1429305"/>
                  <a:gd name="connsiteY0" fmla="*/ 1660124 h 1660124"/>
                  <a:gd name="connsiteX1" fmla="*/ 1145219 w 1429305"/>
                  <a:gd name="connsiteY1" fmla="*/ 0 h 1660124"/>
                  <a:gd name="connsiteX2" fmla="*/ 0 w 1429305"/>
                  <a:gd name="connsiteY2" fmla="*/ 8877 h 1660124"/>
                  <a:gd name="connsiteX0" fmla="*/ 1454705 w 1454705"/>
                  <a:gd name="connsiteY0" fmla="*/ 1660124 h 1660124"/>
                  <a:gd name="connsiteX1" fmla="*/ 1170619 w 1454705"/>
                  <a:gd name="connsiteY1" fmla="*/ 0 h 1660124"/>
                  <a:gd name="connsiteX2" fmla="*/ 0 w 1454705"/>
                  <a:gd name="connsiteY2" fmla="*/ 2527 h 1660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4705" h="1660124">
                    <a:moveTo>
                      <a:pt x="1454705" y="1660124"/>
                    </a:moveTo>
                    <a:lnTo>
                      <a:pt x="1170619" y="0"/>
                    </a:lnTo>
                    <a:lnTo>
                      <a:pt x="0" y="2527"/>
                    </a:lnTo>
                  </a:path>
                </a:pathLst>
              </a:custGeom>
              <a:noFill/>
              <a:ln w="57150" cap="sq" cmpd="sng" algn="ctr">
                <a:solidFill>
                  <a:srgbClr val="94BCFE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softEdge rad="0"/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</a:endParaRPr>
              </a:p>
            </p:txBody>
          </p:sp>
          <p:sp>
            <p:nvSpPr>
              <p:cNvPr id="26" name="Freeform 25"/>
              <p:cNvSpPr/>
              <p:nvPr/>
            </p:nvSpPr>
            <p:spPr bwMode="auto">
              <a:xfrm rot="10800000">
                <a:off x="3733958" y="3650055"/>
                <a:ext cx="1544714" cy="1722268"/>
              </a:xfrm>
              <a:custGeom>
                <a:avLst/>
                <a:gdLst>
                  <a:gd name="connsiteX0" fmla="*/ 1544714 w 1544714"/>
                  <a:gd name="connsiteY0" fmla="*/ 0 h 1722268"/>
                  <a:gd name="connsiteX1" fmla="*/ 319596 w 1544714"/>
                  <a:gd name="connsiteY1" fmla="*/ 0 h 1722268"/>
                  <a:gd name="connsiteX2" fmla="*/ 0 w 1544714"/>
                  <a:gd name="connsiteY2" fmla="*/ 1722268 h 1722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44714" h="1722268">
                    <a:moveTo>
                      <a:pt x="1544714" y="0"/>
                    </a:moveTo>
                    <a:lnTo>
                      <a:pt x="319596" y="0"/>
                    </a:lnTo>
                    <a:lnTo>
                      <a:pt x="0" y="1722268"/>
                    </a:lnTo>
                  </a:path>
                </a:pathLst>
              </a:custGeom>
              <a:noFill/>
              <a:ln w="57150" cap="flat" cmpd="sng" algn="ctr">
                <a:solidFill>
                  <a:srgbClr val="94BCFE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</a:endParaRPr>
              </a:p>
            </p:txBody>
          </p:sp>
          <p:sp>
            <p:nvSpPr>
              <p:cNvPr id="27" name="Freeform 26"/>
              <p:cNvSpPr/>
              <p:nvPr/>
            </p:nvSpPr>
            <p:spPr bwMode="auto">
              <a:xfrm rot="10800000">
                <a:off x="4763768" y="2682389"/>
                <a:ext cx="142042" cy="1944210"/>
              </a:xfrm>
              <a:custGeom>
                <a:avLst/>
                <a:gdLst>
                  <a:gd name="connsiteX0" fmla="*/ 142042 w 142042"/>
                  <a:gd name="connsiteY0" fmla="*/ 26633 h 1953087"/>
                  <a:gd name="connsiteX1" fmla="*/ 0 w 142042"/>
                  <a:gd name="connsiteY1" fmla="*/ 0 h 1953087"/>
                  <a:gd name="connsiteX2" fmla="*/ 0 w 142042"/>
                  <a:gd name="connsiteY2" fmla="*/ 1944210 h 1953087"/>
                  <a:gd name="connsiteX3" fmla="*/ 79899 w 142042"/>
                  <a:gd name="connsiteY3" fmla="*/ 1953087 h 1953087"/>
                  <a:gd name="connsiteX0" fmla="*/ 142042 w 142042"/>
                  <a:gd name="connsiteY0" fmla="*/ 26633 h 1944210"/>
                  <a:gd name="connsiteX1" fmla="*/ 0 w 142042"/>
                  <a:gd name="connsiteY1" fmla="*/ 0 h 1944210"/>
                  <a:gd name="connsiteX2" fmla="*/ 0 w 142042"/>
                  <a:gd name="connsiteY2" fmla="*/ 1944210 h 1944210"/>
                  <a:gd name="connsiteX3" fmla="*/ 79899 w 142042"/>
                  <a:gd name="connsiteY3" fmla="*/ 1934037 h 1944210"/>
                  <a:gd name="connsiteX0" fmla="*/ 142042 w 142042"/>
                  <a:gd name="connsiteY0" fmla="*/ 26633 h 1944210"/>
                  <a:gd name="connsiteX1" fmla="*/ 0 w 142042"/>
                  <a:gd name="connsiteY1" fmla="*/ 0 h 1944210"/>
                  <a:gd name="connsiteX2" fmla="*/ 0 w 142042"/>
                  <a:gd name="connsiteY2" fmla="*/ 1944210 h 1944210"/>
                  <a:gd name="connsiteX3" fmla="*/ 79899 w 142042"/>
                  <a:gd name="connsiteY3" fmla="*/ 1938799 h 1944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2042" h="1944210">
                    <a:moveTo>
                      <a:pt x="142042" y="26633"/>
                    </a:moveTo>
                    <a:lnTo>
                      <a:pt x="0" y="0"/>
                    </a:lnTo>
                    <a:lnTo>
                      <a:pt x="0" y="1944210"/>
                    </a:lnTo>
                    <a:lnTo>
                      <a:pt x="79899" y="1938799"/>
                    </a:lnTo>
                  </a:path>
                </a:pathLst>
              </a:custGeom>
              <a:noFill/>
              <a:ln w="38100" cap="flat" cmpd="sng" algn="ctr">
                <a:solidFill>
                  <a:srgbClr val="94BCFE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</a:endParaRPr>
              </a:p>
            </p:txBody>
          </p:sp>
          <p:sp>
            <p:nvSpPr>
              <p:cNvPr id="28" name="Freeform 27"/>
              <p:cNvSpPr/>
              <p:nvPr/>
            </p:nvSpPr>
            <p:spPr bwMode="auto">
              <a:xfrm rot="10800000">
                <a:off x="3976105" y="2710502"/>
                <a:ext cx="652463" cy="1852612"/>
              </a:xfrm>
              <a:custGeom>
                <a:avLst/>
                <a:gdLst>
                  <a:gd name="connsiteX0" fmla="*/ 47625 w 652463"/>
                  <a:gd name="connsiteY0" fmla="*/ 0 h 1852612"/>
                  <a:gd name="connsiteX1" fmla="*/ 652463 w 652463"/>
                  <a:gd name="connsiteY1" fmla="*/ 138112 h 1852612"/>
                  <a:gd name="connsiteX2" fmla="*/ 276225 w 652463"/>
                  <a:gd name="connsiteY2" fmla="*/ 1852612 h 1852612"/>
                  <a:gd name="connsiteX3" fmla="*/ 0 w 652463"/>
                  <a:gd name="connsiteY3" fmla="*/ 1852612 h 18526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2463" h="1852612">
                    <a:moveTo>
                      <a:pt x="47625" y="0"/>
                    </a:moveTo>
                    <a:lnTo>
                      <a:pt x="652463" y="138112"/>
                    </a:lnTo>
                    <a:lnTo>
                      <a:pt x="276225" y="1852612"/>
                    </a:lnTo>
                    <a:lnTo>
                      <a:pt x="0" y="1852612"/>
                    </a:lnTo>
                  </a:path>
                </a:pathLst>
              </a:custGeom>
              <a:noFill/>
              <a:ln w="38100" cap="flat" cmpd="sng" algn="ctr">
                <a:solidFill>
                  <a:srgbClr val="94BCFE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</a:endParaRPr>
              </a:p>
            </p:txBody>
          </p:sp>
          <p:sp>
            <p:nvSpPr>
              <p:cNvPr id="29" name="Freeform 28"/>
              <p:cNvSpPr/>
              <p:nvPr/>
            </p:nvSpPr>
            <p:spPr bwMode="auto">
              <a:xfrm rot="10800000">
                <a:off x="1836734" y="3327720"/>
                <a:ext cx="1006848" cy="1647825"/>
              </a:xfrm>
              <a:custGeom>
                <a:avLst/>
                <a:gdLst>
                  <a:gd name="connsiteX0" fmla="*/ 0 w 1009650"/>
                  <a:gd name="connsiteY0" fmla="*/ 138113 h 1647825"/>
                  <a:gd name="connsiteX1" fmla="*/ 690563 w 1009650"/>
                  <a:gd name="connsiteY1" fmla="*/ 0 h 1647825"/>
                  <a:gd name="connsiteX2" fmla="*/ 1009650 w 1009650"/>
                  <a:gd name="connsiteY2" fmla="*/ 1528763 h 1647825"/>
                  <a:gd name="connsiteX3" fmla="*/ 461963 w 1009650"/>
                  <a:gd name="connsiteY3" fmla="*/ 1647825 h 1647825"/>
                  <a:gd name="connsiteX4" fmla="*/ 0 w 1009650"/>
                  <a:gd name="connsiteY4" fmla="*/ 138113 h 1647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9650" h="1647825">
                    <a:moveTo>
                      <a:pt x="0" y="138113"/>
                    </a:moveTo>
                    <a:lnTo>
                      <a:pt x="690563" y="0"/>
                    </a:lnTo>
                    <a:lnTo>
                      <a:pt x="1009650" y="1528763"/>
                    </a:lnTo>
                    <a:lnTo>
                      <a:pt x="461963" y="1647825"/>
                    </a:lnTo>
                    <a:lnTo>
                      <a:pt x="0" y="138113"/>
                    </a:lnTo>
                    <a:close/>
                  </a:path>
                </a:pathLst>
              </a:custGeom>
              <a:noFill/>
              <a:ln w="38100" cap="flat" cmpd="sng" algn="ctr">
                <a:solidFill>
                  <a:srgbClr val="660066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rgbClr val="00B050"/>
                  </a:solidFill>
                  <a:effectLst/>
                  <a:latin typeface="Arial" pitchFamily="-110" charset="0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 bwMode="auto">
              <a:xfrm rot="10800000">
                <a:off x="3414130" y="6711002"/>
                <a:ext cx="152400" cy="1762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 bwMode="auto">
              <a:xfrm rot="10800000">
                <a:off x="3423655" y="6191889"/>
                <a:ext cx="119063" cy="16668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 bwMode="auto">
              <a:xfrm rot="11341198">
                <a:off x="3544799" y="5480689"/>
                <a:ext cx="104775" cy="20002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 bwMode="auto">
              <a:xfrm rot="11341198">
                <a:off x="3688819" y="4639314"/>
                <a:ext cx="104775" cy="20002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905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 bwMode="auto">
              <a:xfrm rot="11341198">
                <a:off x="3802419" y="3982091"/>
                <a:ext cx="104775" cy="20002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905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 bwMode="auto">
              <a:xfrm rot="11522139">
                <a:off x="4097395" y="2658118"/>
                <a:ext cx="104775" cy="20002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905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 bwMode="auto">
              <a:xfrm rot="11540152">
                <a:off x="4147965" y="2231354"/>
                <a:ext cx="205840" cy="14254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905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 bwMode="auto">
              <a:xfrm rot="11473575">
                <a:off x="3728741" y="4302967"/>
                <a:ext cx="141354" cy="17742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905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 bwMode="auto">
              <a:xfrm rot="10250109">
                <a:off x="3332585" y="5476543"/>
                <a:ext cx="92580" cy="20002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 bwMode="auto">
              <a:xfrm rot="10014785">
                <a:off x="3199156" y="4678647"/>
                <a:ext cx="92580" cy="20002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905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</a:endParaRPr>
              </a:p>
            </p:txBody>
          </p:sp>
          <p:sp>
            <p:nvSpPr>
              <p:cNvPr id="40" name="Rectangle 39"/>
              <p:cNvSpPr/>
              <p:nvPr/>
            </p:nvSpPr>
            <p:spPr bwMode="auto">
              <a:xfrm rot="9706408">
                <a:off x="2980003" y="4020451"/>
                <a:ext cx="92580" cy="20002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905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</a:endParaRPr>
              </a:p>
            </p:txBody>
          </p:sp>
          <p:sp>
            <p:nvSpPr>
              <p:cNvPr id="41" name="Rectangle 40"/>
              <p:cNvSpPr/>
              <p:nvPr/>
            </p:nvSpPr>
            <p:spPr bwMode="auto">
              <a:xfrm rot="10355165">
                <a:off x="3075174" y="3841680"/>
                <a:ext cx="92580" cy="20002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905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</a:endParaRPr>
              </a:p>
            </p:txBody>
          </p:sp>
          <p:sp>
            <p:nvSpPr>
              <p:cNvPr id="42" name="Rectangle 41"/>
              <p:cNvSpPr/>
              <p:nvPr/>
            </p:nvSpPr>
            <p:spPr bwMode="auto">
              <a:xfrm rot="10034984">
                <a:off x="2788074" y="2373859"/>
                <a:ext cx="92580" cy="20002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905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</a:endParaRPr>
              </a:p>
            </p:txBody>
          </p:sp>
          <p:sp>
            <p:nvSpPr>
              <p:cNvPr id="43" name="Rectangle 42"/>
              <p:cNvSpPr/>
              <p:nvPr/>
            </p:nvSpPr>
            <p:spPr bwMode="auto">
              <a:xfrm rot="9380180">
                <a:off x="2474939" y="2941214"/>
                <a:ext cx="92580" cy="20002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905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 bwMode="auto">
              <a:xfrm rot="10800000">
                <a:off x="3109859" y="2797369"/>
                <a:ext cx="92580" cy="20002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905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 bwMode="auto">
              <a:xfrm rot="10990439">
                <a:off x="3890909" y="2171894"/>
                <a:ext cx="92580" cy="20002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905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</a:endParaRPr>
              </a:p>
            </p:txBody>
          </p:sp>
          <p:sp>
            <p:nvSpPr>
              <p:cNvPr id="46" name="Rectangle 45"/>
              <p:cNvSpPr/>
              <p:nvPr/>
            </p:nvSpPr>
            <p:spPr bwMode="auto">
              <a:xfrm rot="9720723">
                <a:off x="2705755" y="4083928"/>
                <a:ext cx="187489" cy="189202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9050" cap="flat" cmpd="sng" algn="ctr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</a:endParaRPr>
              </a:p>
            </p:txBody>
          </p:sp>
          <p:sp>
            <p:nvSpPr>
              <p:cNvPr id="47" name="Freeform 46"/>
              <p:cNvSpPr/>
              <p:nvPr/>
            </p:nvSpPr>
            <p:spPr bwMode="auto">
              <a:xfrm rot="10800000">
                <a:off x="2285418" y="2672402"/>
                <a:ext cx="1112520" cy="3726180"/>
              </a:xfrm>
              <a:custGeom>
                <a:avLst/>
                <a:gdLst>
                  <a:gd name="connsiteX0" fmla="*/ 1112520 w 1112520"/>
                  <a:gd name="connsiteY0" fmla="*/ 3726180 h 3726180"/>
                  <a:gd name="connsiteX1" fmla="*/ 662940 w 1112520"/>
                  <a:gd name="connsiteY1" fmla="*/ 2255520 h 3726180"/>
                  <a:gd name="connsiteX2" fmla="*/ 556260 w 1112520"/>
                  <a:gd name="connsiteY2" fmla="*/ 2293620 h 3726180"/>
                  <a:gd name="connsiteX3" fmla="*/ 525780 w 1112520"/>
                  <a:gd name="connsiteY3" fmla="*/ 2186940 h 3726180"/>
                  <a:gd name="connsiteX4" fmla="*/ 640080 w 1112520"/>
                  <a:gd name="connsiteY4" fmla="*/ 2148840 h 3726180"/>
                  <a:gd name="connsiteX5" fmla="*/ 0 w 1112520"/>
                  <a:gd name="connsiteY5" fmla="*/ 0 h 3726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12520" h="3726180">
                    <a:moveTo>
                      <a:pt x="1112520" y="3726180"/>
                    </a:moveTo>
                    <a:lnTo>
                      <a:pt x="662940" y="2255520"/>
                    </a:lnTo>
                    <a:lnTo>
                      <a:pt x="556260" y="2293620"/>
                    </a:lnTo>
                    <a:lnTo>
                      <a:pt x="525780" y="2186940"/>
                    </a:lnTo>
                    <a:lnTo>
                      <a:pt x="640080" y="2148840"/>
                    </a:lnTo>
                    <a:lnTo>
                      <a:pt x="0" y="0"/>
                    </a:lnTo>
                  </a:path>
                </a:pathLst>
              </a:custGeom>
              <a:noFill/>
              <a:ln w="2857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</a:endParaRPr>
              </a:p>
            </p:txBody>
          </p:sp>
          <p:grpSp>
            <p:nvGrpSpPr>
              <p:cNvPr id="48" name="Group 47"/>
              <p:cNvGrpSpPr/>
              <p:nvPr/>
            </p:nvGrpSpPr>
            <p:grpSpPr>
              <a:xfrm rot="10800000">
                <a:off x="3293665" y="4296815"/>
                <a:ext cx="690528" cy="2763437"/>
                <a:chOff x="2111225" y="984250"/>
                <a:chExt cx="690528" cy="2763437"/>
              </a:xfrm>
            </p:grpSpPr>
            <p:sp>
              <p:nvSpPr>
                <p:cNvPr id="119" name="Rectangle 63"/>
                <p:cNvSpPr/>
                <p:nvPr/>
              </p:nvSpPr>
              <p:spPr bwMode="auto">
                <a:xfrm rot="729045">
                  <a:off x="2111225" y="1555007"/>
                  <a:ext cx="28800" cy="2192680"/>
                </a:xfrm>
                <a:custGeom>
                  <a:avLst/>
                  <a:gdLst>
                    <a:gd name="connsiteX0" fmla="*/ 0 w 18000"/>
                    <a:gd name="connsiteY0" fmla="*/ 0 h 2175710"/>
                    <a:gd name="connsiteX1" fmla="*/ 18000 w 18000"/>
                    <a:gd name="connsiteY1" fmla="*/ 0 h 2175710"/>
                    <a:gd name="connsiteX2" fmla="*/ 18000 w 18000"/>
                    <a:gd name="connsiteY2" fmla="*/ 2175710 h 2175710"/>
                    <a:gd name="connsiteX3" fmla="*/ 0 w 18000"/>
                    <a:gd name="connsiteY3" fmla="*/ 2175710 h 2175710"/>
                    <a:gd name="connsiteX4" fmla="*/ 0 w 18000"/>
                    <a:gd name="connsiteY4" fmla="*/ 0 h 2175710"/>
                    <a:gd name="connsiteX0" fmla="*/ 18000 w 109440"/>
                    <a:gd name="connsiteY0" fmla="*/ 0 h 2175710"/>
                    <a:gd name="connsiteX1" fmla="*/ 18000 w 109440"/>
                    <a:gd name="connsiteY1" fmla="*/ 2175710 h 2175710"/>
                    <a:gd name="connsiteX2" fmla="*/ 0 w 109440"/>
                    <a:gd name="connsiteY2" fmla="*/ 2175710 h 2175710"/>
                    <a:gd name="connsiteX3" fmla="*/ 0 w 109440"/>
                    <a:gd name="connsiteY3" fmla="*/ 0 h 2175710"/>
                    <a:gd name="connsiteX4" fmla="*/ 109440 w 109440"/>
                    <a:gd name="connsiteY4" fmla="*/ 91440 h 2175710"/>
                    <a:gd name="connsiteX0" fmla="*/ 18680 w 109440"/>
                    <a:gd name="connsiteY0" fmla="*/ 14468 h 2175710"/>
                    <a:gd name="connsiteX1" fmla="*/ 18000 w 109440"/>
                    <a:gd name="connsiteY1" fmla="*/ 2175710 h 2175710"/>
                    <a:gd name="connsiteX2" fmla="*/ 0 w 109440"/>
                    <a:gd name="connsiteY2" fmla="*/ 2175710 h 2175710"/>
                    <a:gd name="connsiteX3" fmla="*/ 0 w 109440"/>
                    <a:gd name="connsiteY3" fmla="*/ 0 h 2175710"/>
                    <a:gd name="connsiteX4" fmla="*/ 109440 w 109440"/>
                    <a:gd name="connsiteY4" fmla="*/ 91440 h 2175710"/>
                    <a:gd name="connsiteX0" fmla="*/ 18680 w 19521"/>
                    <a:gd name="connsiteY0" fmla="*/ 35201 h 2196443"/>
                    <a:gd name="connsiteX1" fmla="*/ 18000 w 19521"/>
                    <a:gd name="connsiteY1" fmla="*/ 2196443 h 2196443"/>
                    <a:gd name="connsiteX2" fmla="*/ 0 w 19521"/>
                    <a:gd name="connsiteY2" fmla="*/ 2196443 h 2196443"/>
                    <a:gd name="connsiteX3" fmla="*/ 0 w 19521"/>
                    <a:gd name="connsiteY3" fmla="*/ 20733 h 2196443"/>
                    <a:gd name="connsiteX4" fmla="*/ 19521 w 19521"/>
                    <a:gd name="connsiteY4" fmla="*/ 0 h 2196443"/>
                    <a:gd name="connsiteX0" fmla="*/ 18680 w 18680"/>
                    <a:gd name="connsiteY0" fmla="*/ 14468 h 2175710"/>
                    <a:gd name="connsiteX1" fmla="*/ 18000 w 18680"/>
                    <a:gd name="connsiteY1" fmla="*/ 2175710 h 2175710"/>
                    <a:gd name="connsiteX2" fmla="*/ 0 w 18680"/>
                    <a:gd name="connsiteY2" fmla="*/ 2175710 h 2175710"/>
                    <a:gd name="connsiteX3" fmla="*/ 0 w 18680"/>
                    <a:gd name="connsiteY3" fmla="*/ 0 h 21757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8680" h="2175710">
                      <a:moveTo>
                        <a:pt x="18680" y="14468"/>
                      </a:moveTo>
                      <a:cubicBezTo>
                        <a:pt x="18453" y="734882"/>
                        <a:pt x="18227" y="1455296"/>
                        <a:pt x="18000" y="2175710"/>
                      </a:cubicBezTo>
                      <a:lnTo>
                        <a:pt x="0" y="217571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8D028"/>
                </a:solidFill>
                <a:ln w="6350" cap="flat" cmpd="sng" algn="ctr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16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-110" charset="0"/>
                  </a:endParaRPr>
                </a:p>
              </p:txBody>
            </p:sp>
            <p:sp>
              <p:nvSpPr>
                <p:cNvPr id="120" name="Rectangle 64"/>
                <p:cNvSpPr/>
                <p:nvPr/>
              </p:nvSpPr>
              <p:spPr bwMode="auto">
                <a:xfrm rot="5400000">
                  <a:off x="2546420" y="1372615"/>
                  <a:ext cx="28800" cy="440957"/>
                </a:xfrm>
                <a:custGeom>
                  <a:avLst/>
                  <a:gdLst>
                    <a:gd name="connsiteX0" fmla="*/ 0 w 18000"/>
                    <a:gd name="connsiteY0" fmla="*/ 0 h 440957"/>
                    <a:gd name="connsiteX1" fmla="*/ 18000 w 18000"/>
                    <a:gd name="connsiteY1" fmla="*/ 0 h 440957"/>
                    <a:gd name="connsiteX2" fmla="*/ 18000 w 18000"/>
                    <a:gd name="connsiteY2" fmla="*/ 440957 h 440957"/>
                    <a:gd name="connsiteX3" fmla="*/ 0 w 18000"/>
                    <a:gd name="connsiteY3" fmla="*/ 440957 h 440957"/>
                    <a:gd name="connsiteX4" fmla="*/ 0 w 18000"/>
                    <a:gd name="connsiteY4" fmla="*/ 0 h 440957"/>
                    <a:gd name="connsiteX0" fmla="*/ 18000 w 109440"/>
                    <a:gd name="connsiteY0" fmla="*/ 440957 h 532397"/>
                    <a:gd name="connsiteX1" fmla="*/ 0 w 109440"/>
                    <a:gd name="connsiteY1" fmla="*/ 440957 h 532397"/>
                    <a:gd name="connsiteX2" fmla="*/ 0 w 109440"/>
                    <a:gd name="connsiteY2" fmla="*/ 0 h 532397"/>
                    <a:gd name="connsiteX3" fmla="*/ 18000 w 109440"/>
                    <a:gd name="connsiteY3" fmla="*/ 0 h 532397"/>
                    <a:gd name="connsiteX4" fmla="*/ 109440 w 109440"/>
                    <a:gd name="connsiteY4" fmla="*/ 532397 h 532397"/>
                    <a:gd name="connsiteX0" fmla="*/ 18000 w 18956"/>
                    <a:gd name="connsiteY0" fmla="*/ 440957 h 440957"/>
                    <a:gd name="connsiteX1" fmla="*/ 0 w 18956"/>
                    <a:gd name="connsiteY1" fmla="*/ 440957 h 440957"/>
                    <a:gd name="connsiteX2" fmla="*/ 0 w 18956"/>
                    <a:gd name="connsiteY2" fmla="*/ 0 h 440957"/>
                    <a:gd name="connsiteX3" fmla="*/ 18000 w 18956"/>
                    <a:gd name="connsiteY3" fmla="*/ 0 h 440957"/>
                    <a:gd name="connsiteX4" fmla="*/ 18956 w 18956"/>
                    <a:gd name="connsiteY4" fmla="*/ 413335 h 440957"/>
                    <a:gd name="connsiteX0" fmla="*/ 0 w 18956"/>
                    <a:gd name="connsiteY0" fmla="*/ 440957 h 440957"/>
                    <a:gd name="connsiteX1" fmla="*/ 0 w 18956"/>
                    <a:gd name="connsiteY1" fmla="*/ 0 h 440957"/>
                    <a:gd name="connsiteX2" fmla="*/ 18000 w 18956"/>
                    <a:gd name="connsiteY2" fmla="*/ 0 h 440957"/>
                    <a:gd name="connsiteX3" fmla="*/ 18956 w 18956"/>
                    <a:gd name="connsiteY3" fmla="*/ 413335 h 440957"/>
                    <a:gd name="connsiteX0" fmla="*/ 0 w 18959"/>
                    <a:gd name="connsiteY0" fmla="*/ 440957 h 440957"/>
                    <a:gd name="connsiteX1" fmla="*/ 0 w 18959"/>
                    <a:gd name="connsiteY1" fmla="*/ 0 h 440957"/>
                    <a:gd name="connsiteX2" fmla="*/ 18000 w 18959"/>
                    <a:gd name="connsiteY2" fmla="*/ 0 h 440957"/>
                    <a:gd name="connsiteX3" fmla="*/ 18959 w 18959"/>
                    <a:gd name="connsiteY3" fmla="*/ 427623 h 4409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8959" h="440957">
                      <a:moveTo>
                        <a:pt x="0" y="440957"/>
                      </a:moveTo>
                      <a:lnTo>
                        <a:pt x="0" y="0"/>
                      </a:lnTo>
                      <a:lnTo>
                        <a:pt x="18000" y="0"/>
                      </a:lnTo>
                      <a:cubicBezTo>
                        <a:pt x="18000" y="146986"/>
                        <a:pt x="18959" y="427623"/>
                        <a:pt x="18959" y="427623"/>
                      </a:cubicBezTo>
                    </a:path>
                  </a:pathLst>
                </a:custGeom>
                <a:solidFill>
                  <a:srgbClr val="F8D028"/>
                </a:solidFill>
                <a:ln w="6350" cap="flat" cmpd="sng" algn="ctr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16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-110" charset="0"/>
                  </a:endParaRPr>
                </a:p>
              </p:txBody>
            </p:sp>
            <p:sp>
              <p:nvSpPr>
                <p:cNvPr id="121" name="Rectangle 120"/>
                <p:cNvSpPr/>
                <p:nvPr/>
              </p:nvSpPr>
              <p:spPr bwMode="auto">
                <a:xfrm rot="10800000">
                  <a:off x="2772953" y="984250"/>
                  <a:ext cx="28800" cy="613488"/>
                </a:xfrm>
                <a:prstGeom prst="rect">
                  <a:avLst/>
                </a:prstGeom>
                <a:solidFill>
                  <a:srgbClr val="F8D028"/>
                </a:solidFill>
                <a:ln w="6350" cap="flat" cmpd="sng" algn="ctr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16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-110" charset="0"/>
                  </a:endParaRPr>
                </a:p>
              </p:txBody>
            </p:sp>
          </p:grpSp>
          <p:sp>
            <p:nvSpPr>
              <p:cNvPr id="49" name="Rectangle 64"/>
              <p:cNvSpPr/>
              <p:nvPr/>
            </p:nvSpPr>
            <p:spPr bwMode="auto">
              <a:xfrm rot="16200000">
                <a:off x="3369071" y="2646763"/>
                <a:ext cx="18000" cy="2076083"/>
              </a:xfrm>
              <a:custGeom>
                <a:avLst/>
                <a:gdLst>
                  <a:gd name="connsiteX0" fmla="*/ 0 w 18000"/>
                  <a:gd name="connsiteY0" fmla="*/ 0 h 440957"/>
                  <a:gd name="connsiteX1" fmla="*/ 18000 w 18000"/>
                  <a:gd name="connsiteY1" fmla="*/ 0 h 440957"/>
                  <a:gd name="connsiteX2" fmla="*/ 18000 w 18000"/>
                  <a:gd name="connsiteY2" fmla="*/ 440957 h 440957"/>
                  <a:gd name="connsiteX3" fmla="*/ 0 w 18000"/>
                  <a:gd name="connsiteY3" fmla="*/ 440957 h 440957"/>
                  <a:gd name="connsiteX4" fmla="*/ 0 w 18000"/>
                  <a:gd name="connsiteY4" fmla="*/ 0 h 440957"/>
                  <a:gd name="connsiteX0" fmla="*/ 18000 w 109440"/>
                  <a:gd name="connsiteY0" fmla="*/ 440957 h 532397"/>
                  <a:gd name="connsiteX1" fmla="*/ 0 w 109440"/>
                  <a:gd name="connsiteY1" fmla="*/ 440957 h 532397"/>
                  <a:gd name="connsiteX2" fmla="*/ 0 w 109440"/>
                  <a:gd name="connsiteY2" fmla="*/ 0 h 532397"/>
                  <a:gd name="connsiteX3" fmla="*/ 18000 w 109440"/>
                  <a:gd name="connsiteY3" fmla="*/ 0 h 532397"/>
                  <a:gd name="connsiteX4" fmla="*/ 109440 w 109440"/>
                  <a:gd name="connsiteY4" fmla="*/ 532397 h 532397"/>
                  <a:gd name="connsiteX0" fmla="*/ 18000 w 18956"/>
                  <a:gd name="connsiteY0" fmla="*/ 440957 h 440957"/>
                  <a:gd name="connsiteX1" fmla="*/ 0 w 18956"/>
                  <a:gd name="connsiteY1" fmla="*/ 440957 h 440957"/>
                  <a:gd name="connsiteX2" fmla="*/ 0 w 18956"/>
                  <a:gd name="connsiteY2" fmla="*/ 0 h 440957"/>
                  <a:gd name="connsiteX3" fmla="*/ 18000 w 18956"/>
                  <a:gd name="connsiteY3" fmla="*/ 0 h 440957"/>
                  <a:gd name="connsiteX4" fmla="*/ 18956 w 18956"/>
                  <a:gd name="connsiteY4" fmla="*/ 413335 h 440957"/>
                  <a:gd name="connsiteX0" fmla="*/ 0 w 18956"/>
                  <a:gd name="connsiteY0" fmla="*/ 440957 h 440957"/>
                  <a:gd name="connsiteX1" fmla="*/ 0 w 18956"/>
                  <a:gd name="connsiteY1" fmla="*/ 0 h 440957"/>
                  <a:gd name="connsiteX2" fmla="*/ 18000 w 18956"/>
                  <a:gd name="connsiteY2" fmla="*/ 0 h 440957"/>
                  <a:gd name="connsiteX3" fmla="*/ 18956 w 18956"/>
                  <a:gd name="connsiteY3" fmla="*/ 413335 h 440957"/>
                  <a:gd name="connsiteX0" fmla="*/ 0 w 18959"/>
                  <a:gd name="connsiteY0" fmla="*/ 440957 h 440957"/>
                  <a:gd name="connsiteX1" fmla="*/ 0 w 18959"/>
                  <a:gd name="connsiteY1" fmla="*/ 0 h 440957"/>
                  <a:gd name="connsiteX2" fmla="*/ 18000 w 18959"/>
                  <a:gd name="connsiteY2" fmla="*/ 0 h 440957"/>
                  <a:gd name="connsiteX3" fmla="*/ 18959 w 18959"/>
                  <a:gd name="connsiteY3" fmla="*/ 427623 h 440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959" h="440957">
                    <a:moveTo>
                      <a:pt x="0" y="440957"/>
                    </a:moveTo>
                    <a:lnTo>
                      <a:pt x="0" y="0"/>
                    </a:lnTo>
                    <a:lnTo>
                      <a:pt x="18000" y="0"/>
                    </a:lnTo>
                    <a:cubicBezTo>
                      <a:pt x="18000" y="146986"/>
                      <a:pt x="18959" y="427623"/>
                      <a:pt x="18959" y="427623"/>
                    </a:cubicBezTo>
                  </a:path>
                </a:pathLst>
              </a:custGeom>
              <a:solidFill>
                <a:srgbClr val="F8D028"/>
              </a:solidFill>
              <a:ln w="635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 bwMode="auto">
              <a:xfrm rot="60000" flipH="1">
                <a:off x="3277728" y="1548062"/>
                <a:ext cx="18000" cy="2117090"/>
              </a:xfrm>
              <a:prstGeom prst="rect">
                <a:avLst/>
              </a:prstGeom>
              <a:solidFill>
                <a:srgbClr val="F8D028"/>
              </a:solidFill>
              <a:ln w="635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 bwMode="auto">
              <a:xfrm flipH="1">
                <a:off x="2644829" y="2112968"/>
                <a:ext cx="18000" cy="1568789"/>
              </a:xfrm>
              <a:prstGeom prst="rect">
                <a:avLst/>
              </a:prstGeom>
              <a:solidFill>
                <a:srgbClr val="F8D028"/>
              </a:solidFill>
              <a:ln w="635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</a:endParaRPr>
              </a:p>
            </p:txBody>
          </p:sp>
          <p:sp>
            <p:nvSpPr>
              <p:cNvPr id="52" name="Rectangle 51"/>
              <p:cNvSpPr/>
              <p:nvPr/>
            </p:nvSpPr>
            <p:spPr bwMode="auto">
              <a:xfrm rot="360000" flipH="1">
                <a:off x="3787172" y="1941021"/>
                <a:ext cx="18000" cy="1740144"/>
              </a:xfrm>
              <a:prstGeom prst="rect">
                <a:avLst/>
              </a:prstGeom>
              <a:solidFill>
                <a:srgbClr val="F8D028"/>
              </a:solidFill>
              <a:ln w="635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 bwMode="auto">
              <a:xfrm rot="-300000" flipH="1">
                <a:off x="2307002" y="2696910"/>
                <a:ext cx="18000" cy="997290"/>
              </a:xfrm>
              <a:prstGeom prst="rect">
                <a:avLst/>
              </a:prstGeom>
              <a:solidFill>
                <a:srgbClr val="F8D028"/>
              </a:solidFill>
              <a:ln w="635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</a:endParaRPr>
              </a:p>
            </p:txBody>
          </p:sp>
          <p:sp>
            <p:nvSpPr>
              <p:cNvPr id="54" name="Oval 53"/>
              <p:cNvSpPr/>
              <p:nvPr/>
            </p:nvSpPr>
            <p:spPr bwMode="auto">
              <a:xfrm rot="10800000">
                <a:off x="2331957" y="3661916"/>
                <a:ext cx="57600" cy="57600"/>
              </a:xfrm>
              <a:prstGeom prst="ellipse">
                <a:avLst/>
              </a:prstGeom>
              <a:solidFill>
                <a:srgbClr val="F8D028"/>
              </a:solidFill>
              <a:ln w="635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</a:endParaRPr>
              </a:p>
            </p:txBody>
          </p:sp>
          <p:sp>
            <p:nvSpPr>
              <p:cNvPr id="55" name="Isosceles Triangle 54"/>
              <p:cNvSpPr/>
              <p:nvPr/>
            </p:nvSpPr>
            <p:spPr bwMode="auto">
              <a:xfrm>
                <a:off x="3467630" y="7057077"/>
                <a:ext cx="45719" cy="109538"/>
              </a:xfrm>
              <a:prstGeom prst="triangl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</a:endParaRPr>
              </a:p>
            </p:txBody>
          </p:sp>
          <p:grpSp>
            <p:nvGrpSpPr>
              <p:cNvPr id="56" name="Group 55"/>
              <p:cNvGrpSpPr/>
              <p:nvPr/>
            </p:nvGrpSpPr>
            <p:grpSpPr>
              <a:xfrm>
                <a:off x="4149937" y="2958152"/>
                <a:ext cx="550068" cy="1447800"/>
                <a:chOff x="3212446" y="2357158"/>
                <a:chExt cx="550068" cy="1447800"/>
              </a:xfrm>
            </p:grpSpPr>
            <p:sp>
              <p:nvSpPr>
                <p:cNvPr id="113" name="Freeform 112"/>
                <p:cNvSpPr/>
                <p:nvPr/>
              </p:nvSpPr>
              <p:spPr bwMode="auto">
                <a:xfrm rot="10800000">
                  <a:off x="3212446" y="2357158"/>
                  <a:ext cx="550068" cy="1447800"/>
                </a:xfrm>
                <a:custGeom>
                  <a:avLst/>
                  <a:gdLst>
                    <a:gd name="connsiteX0" fmla="*/ 178593 w 578643"/>
                    <a:gd name="connsiteY0" fmla="*/ 0 h 1447800"/>
                    <a:gd name="connsiteX1" fmla="*/ 578643 w 578643"/>
                    <a:gd name="connsiteY1" fmla="*/ 80963 h 1447800"/>
                    <a:gd name="connsiteX2" fmla="*/ 307181 w 578643"/>
                    <a:gd name="connsiteY2" fmla="*/ 1447800 h 1447800"/>
                    <a:gd name="connsiteX3" fmla="*/ 92868 w 578643"/>
                    <a:gd name="connsiteY3" fmla="*/ 1407319 h 1447800"/>
                    <a:gd name="connsiteX4" fmla="*/ 185737 w 578643"/>
                    <a:gd name="connsiteY4" fmla="*/ 926306 h 1447800"/>
                    <a:gd name="connsiteX5" fmla="*/ 0 w 578643"/>
                    <a:gd name="connsiteY5" fmla="*/ 888206 h 1447800"/>
                    <a:gd name="connsiteX6" fmla="*/ 40481 w 578643"/>
                    <a:gd name="connsiteY6" fmla="*/ 669131 h 1447800"/>
                    <a:gd name="connsiteX7" fmla="*/ 235743 w 578643"/>
                    <a:gd name="connsiteY7" fmla="*/ 709613 h 1447800"/>
                    <a:gd name="connsiteX8" fmla="*/ 326231 w 578643"/>
                    <a:gd name="connsiteY8" fmla="*/ 259556 h 1447800"/>
                    <a:gd name="connsiteX9" fmla="*/ 133350 w 578643"/>
                    <a:gd name="connsiteY9" fmla="*/ 221456 h 1447800"/>
                    <a:gd name="connsiteX10" fmla="*/ 178593 w 578643"/>
                    <a:gd name="connsiteY10" fmla="*/ 0 h 1447800"/>
                    <a:gd name="connsiteX0" fmla="*/ 178593 w 578643"/>
                    <a:gd name="connsiteY0" fmla="*/ 0 h 1447800"/>
                    <a:gd name="connsiteX1" fmla="*/ 578643 w 578643"/>
                    <a:gd name="connsiteY1" fmla="*/ 80963 h 1447800"/>
                    <a:gd name="connsiteX2" fmla="*/ 307181 w 578643"/>
                    <a:gd name="connsiteY2" fmla="*/ 1447800 h 1447800"/>
                    <a:gd name="connsiteX3" fmla="*/ 92868 w 578643"/>
                    <a:gd name="connsiteY3" fmla="*/ 1407319 h 1447800"/>
                    <a:gd name="connsiteX4" fmla="*/ 185737 w 578643"/>
                    <a:gd name="connsiteY4" fmla="*/ 926306 h 1447800"/>
                    <a:gd name="connsiteX5" fmla="*/ 0 w 578643"/>
                    <a:gd name="connsiteY5" fmla="*/ 888206 h 1447800"/>
                    <a:gd name="connsiteX6" fmla="*/ 73818 w 578643"/>
                    <a:gd name="connsiteY6" fmla="*/ 673893 h 1447800"/>
                    <a:gd name="connsiteX7" fmla="*/ 235743 w 578643"/>
                    <a:gd name="connsiteY7" fmla="*/ 709613 h 1447800"/>
                    <a:gd name="connsiteX8" fmla="*/ 326231 w 578643"/>
                    <a:gd name="connsiteY8" fmla="*/ 259556 h 1447800"/>
                    <a:gd name="connsiteX9" fmla="*/ 133350 w 578643"/>
                    <a:gd name="connsiteY9" fmla="*/ 221456 h 1447800"/>
                    <a:gd name="connsiteX10" fmla="*/ 178593 w 578643"/>
                    <a:gd name="connsiteY10" fmla="*/ 0 h 1447800"/>
                    <a:gd name="connsiteX0" fmla="*/ 152399 w 552449"/>
                    <a:gd name="connsiteY0" fmla="*/ 0 h 1447800"/>
                    <a:gd name="connsiteX1" fmla="*/ 552449 w 552449"/>
                    <a:gd name="connsiteY1" fmla="*/ 80963 h 1447800"/>
                    <a:gd name="connsiteX2" fmla="*/ 280987 w 552449"/>
                    <a:gd name="connsiteY2" fmla="*/ 1447800 h 1447800"/>
                    <a:gd name="connsiteX3" fmla="*/ 66674 w 552449"/>
                    <a:gd name="connsiteY3" fmla="*/ 1407319 h 1447800"/>
                    <a:gd name="connsiteX4" fmla="*/ 159543 w 552449"/>
                    <a:gd name="connsiteY4" fmla="*/ 926306 h 1447800"/>
                    <a:gd name="connsiteX5" fmla="*/ 0 w 552449"/>
                    <a:gd name="connsiteY5" fmla="*/ 890587 h 1447800"/>
                    <a:gd name="connsiteX6" fmla="*/ 47624 w 552449"/>
                    <a:gd name="connsiteY6" fmla="*/ 673893 h 1447800"/>
                    <a:gd name="connsiteX7" fmla="*/ 209549 w 552449"/>
                    <a:gd name="connsiteY7" fmla="*/ 709613 h 1447800"/>
                    <a:gd name="connsiteX8" fmla="*/ 300037 w 552449"/>
                    <a:gd name="connsiteY8" fmla="*/ 259556 h 1447800"/>
                    <a:gd name="connsiteX9" fmla="*/ 107156 w 552449"/>
                    <a:gd name="connsiteY9" fmla="*/ 221456 h 1447800"/>
                    <a:gd name="connsiteX10" fmla="*/ 152399 w 552449"/>
                    <a:gd name="connsiteY10" fmla="*/ 0 h 1447800"/>
                    <a:gd name="connsiteX0" fmla="*/ 147637 w 547687"/>
                    <a:gd name="connsiteY0" fmla="*/ 0 h 1447800"/>
                    <a:gd name="connsiteX1" fmla="*/ 547687 w 547687"/>
                    <a:gd name="connsiteY1" fmla="*/ 80963 h 1447800"/>
                    <a:gd name="connsiteX2" fmla="*/ 276225 w 547687"/>
                    <a:gd name="connsiteY2" fmla="*/ 1447800 h 1447800"/>
                    <a:gd name="connsiteX3" fmla="*/ 61912 w 547687"/>
                    <a:gd name="connsiteY3" fmla="*/ 1407319 h 1447800"/>
                    <a:gd name="connsiteX4" fmla="*/ 154781 w 547687"/>
                    <a:gd name="connsiteY4" fmla="*/ 926306 h 1447800"/>
                    <a:gd name="connsiteX5" fmla="*/ 0 w 547687"/>
                    <a:gd name="connsiteY5" fmla="*/ 888206 h 1447800"/>
                    <a:gd name="connsiteX6" fmla="*/ 42862 w 547687"/>
                    <a:gd name="connsiteY6" fmla="*/ 673893 h 1447800"/>
                    <a:gd name="connsiteX7" fmla="*/ 204787 w 547687"/>
                    <a:gd name="connsiteY7" fmla="*/ 709613 h 1447800"/>
                    <a:gd name="connsiteX8" fmla="*/ 295275 w 547687"/>
                    <a:gd name="connsiteY8" fmla="*/ 259556 h 1447800"/>
                    <a:gd name="connsiteX9" fmla="*/ 102394 w 547687"/>
                    <a:gd name="connsiteY9" fmla="*/ 221456 h 1447800"/>
                    <a:gd name="connsiteX10" fmla="*/ 147637 w 547687"/>
                    <a:gd name="connsiteY10" fmla="*/ 0 h 1447800"/>
                    <a:gd name="connsiteX0" fmla="*/ 154781 w 554831"/>
                    <a:gd name="connsiteY0" fmla="*/ 0 h 1447800"/>
                    <a:gd name="connsiteX1" fmla="*/ 554831 w 554831"/>
                    <a:gd name="connsiteY1" fmla="*/ 80963 h 1447800"/>
                    <a:gd name="connsiteX2" fmla="*/ 283369 w 554831"/>
                    <a:gd name="connsiteY2" fmla="*/ 1447800 h 1447800"/>
                    <a:gd name="connsiteX3" fmla="*/ 69056 w 554831"/>
                    <a:gd name="connsiteY3" fmla="*/ 1407319 h 1447800"/>
                    <a:gd name="connsiteX4" fmla="*/ 161925 w 554831"/>
                    <a:gd name="connsiteY4" fmla="*/ 926306 h 1447800"/>
                    <a:gd name="connsiteX5" fmla="*/ 0 w 554831"/>
                    <a:gd name="connsiteY5" fmla="*/ 888206 h 1447800"/>
                    <a:gd name="connsiteX6" fmla="*/ 50006 w 554831"/>
                    <a:gd name="connsiteY6" fmla="*/ 673893 h 1447800"/>
                    <a:gd name="connsiteX7" fmla="*/ 211931 w 554831"/>
                    <a:gd name="connsiteY7" fmla="*/ 709613 h 1447800"/>
                    <a:gd name="connsiteX8" fmla="*/ 302419 w 554831"/>
                    <a:gd name="connsiteY8" fmla="*/ 259556 h 1447800"/>
                    <a:gd name="connsiteX9" fmla="*/ 109538 w 554831"/>
                    <a:gd name="connsiteY9" fmla="*/ 221456 h 1447800"/>
                    <a:gd name="connsiteX10" fmla="*/ 154781 w 554831"/>
                    <a:gd name="connsiteY10" fmla="*/ 0 h 1447800"/>
                    <a:gd name="connsiteX0" fmla="*/ 154781 w 554831"/>
                    <a:gd name="connsiteY0" fmla="*/ 0 h 1447800"/>
                    <a:gd name="connsiteX1" fmla="*/ 554831 w 554831"/>
                    <a:gd name="connsiteY1" fmla="*/ 80963 h 1447800"/>
                    <a:gd name="connsiteX2" fmla="*/ 283369 w 554831"/>
                    <a:gd name="connsiteY2" fmla="*/ 1447800 h 1447800"/>
                    <a:gd name="connsiteX3" fmla="*/ 69056 w 554831"/>
                    <a:gd name="connsiteY3" fmla="*/ 1407319 h 1447800"/>
                    <a:gd name="connsiteX4" fmla="*/ 161925 w 554831"/>
                    <a:gd name="connsiteY4" fmla="*/ 916781 h 1447800"/>
                    <a:gd name="connsiteX5" fmla="*/ 0 w 554831"/>
                    <a:gd name="connsiteY5" fmla="*/ 888206 h 1447800"/>
                    <a:gd name="connsiteX6" fmla="*/ 50006 w 554831"/>
                    <a:gd name="connsiteY6" fmla="*/ 673893 h 1447800"/>
                    <a:gd name="connsiteX7" fmla="*/ 211931 w 554831"/>
                    <a:gd name="connsiteY7" fmla="*/ 709613 h 1447800"/>
                    <a:gd name="connsiteX8" fmla="*/ 302419 w 554831"/>
                    <a:gd name="connsiteY8" fmla="*/ 259556 h 1447800"/>
                    <a:gd name="connsiteX9" fmla="*/ 109538 w 554831"/>
                    <a:gd name="connsiteY9" fmla="*/ 221456 h 1447800"/>
                    <a:gd name="connsiteX10" fmla="*/ 154781 w 554831"/>
                    <a:gd name="connsiteY10" fmla="*/ 0 h 1447800"/>
                    <a:gd name="connsiteX0" fmla="*/ 150018 w 550068"/>
                    <a:gd name="connsiteY0" fmla="*/ 0 h 1447800"/>
                    <a:gd name="connsiteX1" fmla="*/ 550068 w 550068"/>
                    <a:gd name="connsiteY1" fmla="*/ 80963 h 1447800"/>
                    <a:gd name="connsiteX2" fmla="*/ 278606 w 550068"/>
                    <a:gd name="connsiteY2" fmla="*/ 1447800 h 1447800"/>
                    <a:gd name="connsiteX3" fmla="*/ 64293 w 550068"/>
                    <a:gd name="connsiteY3" fmla="*/ 1407319 h 1447800"/>
                    <a:gd name="connsiteX4" fmla="*/ 157162 w 550068"/>
                    <a:gd name="connsiteY4" fmla="*/ 916781 h 1447800"/>
                    <a:gd name="connsiteX5" fmla="*/ 0 w 550068"/>
                    <a:gd name="connsiteY5" fmla="*/ 881062 h 1447800"/>
                    <a:gd name="connsiteX6" fmla="*/ 45243 w 550068"/>
                    <a:gd name="connsiteY6" fmla="*/ 673893 h 1447800"/>
                    <a:gd name="connsiteX7" fmla="*/ 207168 w 550068"/>
                    <a:gd name="connsiteY7" fmla="*/ 709613 h 1447800"/>
                    <a:gd name="connsiteX8" fmla="*/ 297656 w 550068"/>
                    <a:gd name="connsiteY8" fmla="*/ 259556 h 1447800"/>
                    <a:gd name="connsiteX9" fmla="*/ 104775 w 550068"/>
                    <a:gd name="connsiteY9" fmla="*/ 221456 h 1447800"/>
                    <a:gd name="connsiteX10" fmla="*/ 150018 w 550068"/>
                    <a:gd name="connsiteY10" fmla="*/ 0 h 1447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50068" h="1447800">
                      <a:moveTo>
                        <a:pt x="150018" y="0"/>
                      </a:moveTo>
                      <a:lnTo>
                        <a:pt x="550068" y="80963"/>
                      </a:lnTo>
                      <a:lnTo>
                        <a:pt x="278606" y="1447800"/>
                      </a:lnTo>
                      <a:lnTo>
                        <a:pt x="64293" y="1407319"/>
                      </a:lnTo>
                      <a:lnTo>
                        <a:pt x="157162" y="916781"/>
                      </a:lnTo>
                      <a:lnTo>
                        <a:pt x="0" y="881062"/>
                      </a:lnTo>
                      <a:lnTo>
                        <a:pt x="45243" y="673893"/>
                      </a:lnTo>
                      <a:lnTo>
                        <a:pt x="207168" y="709613"/>
                      </a:lnTo>
                      <a:lnTo>
                        <a:pt x="297656" y="259556"/>
                      </a:lnTo>
                      <a:lnTo>
                        <a:pt x="104775" y="221456"/>
                      </a:lnTo>
                      <a:lnTo>
                        <a:pt x="150018" y="0"/>
                      </a:lnTo>
                      <a:close/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 w="9525" cap="flat" cmpd="sng" algn="ctr">
                  <a:solidFill>
                    <a:srgbClr val="94BCFE">
                      <a:alpha val="92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16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-110" charset="0"/>
                  </a:endParaRPr>
                </a:p>
              </p:txBody>
            </p:sp>
            <p:grpSp>
              <p:nvGrpSpPr>
                <p:cNvPr id="114" name="Group 113"/>
                <p:cNvGrpSpPr/>
                <p:nvPr/>
              </p:nvGrpSpPr>
              <p:grpSpPr>
                <a:xfrm rot="10800000">
                  <a:off x="3250109" y="2400518"/>
                  <a:ext cx="472579" cy="1347352"/>
                  <a:chOff x="1435239" y="3695638"/>
                  <a:chExt cx="472579" cy="1347352"/>
                </a:xfrm>
              </p:grpSpPr>
              <p:sp>
                <p:nvSpPr>
                  <p:cNvPr id="115" name="Rectangle 114"/>
                  <p:cNvSpPr/>
                  <p:nvPr/>
                </p:nvSpPr>
                <p:spPr bwMode="auto">
                  <a:xfrm rot="684420">
                    <a:off x="1542636" y="3695638"/>
                    <a:ext cx="365182" cy="188133"/>
                  </a:xfrm>
                  <a:prstGeom prst="rect">
                    <a:avLst/>
                  </a:prstGeom>
                  <a:solidFill>
                    <a:srgbClr val="F8D028"/>
                  </a:solidFill>
                  <a:ln w="6350" cap="flat" cmpd="sng" algn="ctr">
                    <a:solidFill>
                      <a:srgbClr val="94BCFE">
                        <a:alpha val="92000"/>
                      </a:srgbClr>
                    </a:solidFill>
                    <a:prstDash val="sysDash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de-DE" sz="16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-110" charset="0"/>
                    </a:endParaRPr>
                  </a:p>
                </p:txBody>
              </p:sp>
              <p:sp>
                <p:nvSpPr>
                  <p:cNvPr id="116" name="Rectangle 115"/>
                  <p:cNvSpPr/>
                  <p:nvPr/>
                </p:nvSpPr>
                <p:spPr bwMode="auto">
                  <a:xfrm rot="684420">
                    <a:off x="1660295" y="3914976"/>
                    <a:ext cx="178424" cy="461792"/>
                  </a:xfrm>
                  <a:prstGeom prst="rect">
                    <a:avLst/>
                  </a:prstGeom>
                  <a:solidFill>
                    <a:srgbClr val="F8D028"/>
                  </a:solidFill>
                  <a:ln w="6350" cap="flat" cmpd="sng" algn="ctr">
                    <a:solidFill>
                      <a:srgbClr val="94BCFE">
                        <a:alpha val="92000"/>
                      </a:srgbClr>
                    </a:solidFill>
                    <a:prstDash val="sysDash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de-DE" sz="16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-110" charset="0"/>
                    </a:endParaRPr>
                  </a:p>
                </p:txBody>
              </p:sp>
              <p:sp>
                <p:nvSpPr>
                  <p:cNvPr id="117" name="Rectangle 57"/>
                  <p:cNvSpPr/>
                  <p:nvPr/>
                </p:nvSpPr>
                <p:spPr bwMode="auto">
                  <a:xfrm rot="684420">
                    <a:off x="1547787" y="4397752"/>
                    <a:ext cx="178424" cy="645238"/>
                  </a:xfrm>
                  <a:custGeom>
                    <a:avLst/>
                    <a:gdLst>
                      <a:gd name="connsiteX0" fmla="*/ 0 w 178424"/>
                      <a:gd name="connsiteY0" fmla="*/ 0 h 645238"/>
                      <a:gd name="connsiteX1" fmla="*/ 178424 w 178424"/>
                      <a:gd name="connsiteY1" fmla="*/ 0 h 645238"/>
                      <a:gd name="connsiteX2" fmla="*/ 178424 w 178424"/>
                      <a:gd name="connsiteY2" fmla="*/ 645238 h 645238"/>
                      <a:gd name="connsiteX3" fmla="*/ 0 w 178424"/>
                      <a:gd name="connsiteY3" fmla="*/ 645238 h 645238"/>
                      <a:gd name="connsiteX4" fmla="*/ 0 w 178424"/>
                      <a:gd name="connsiteY4" fmla="*/ 0 h 645238"/>
                      <a:gd name="connsiteX0" fmla="*/ 0 w 178424"/>
                      <a:gd name="connsiteY0" fmla="*/ 0 h 645238"/>
                      <a:gd name="connsiteX1" fmla="*/ 178424 w 178424"/>
                      <a:gd name="connsiteY1" fmla="*/ 0 h 645238"/>
                      <a:gd name="connsiteX2" fmla="*/ 178424 w 178424"/>
                      <a:gd name="connsiteY2" fmla="*/ 645238 h 645238"/>
                      <a:gd name="connsiteX3" fmla="*/ 0 w 178424"/>
                      <a:gd name="connsiteY3" fmla="*/ 645238 h 645238"/>
                      <a:gd name="connsiteX4" fmla="*/ 91440 w 178424"/>
                      <a:gd name="connsiteY4" fmla="*/ 91440 h 645238"/>
                      <a:gd name="connsiteX0" fmla="*/ 0 w 178424"/>
                      <a:gd name="connsiteY0" fmla="*/ 0 h 645238"/>
                      <a:gd name="connsiteX1" fmla="*/ 178424 w 178424"/>
                      <a:gd name="connsiteY1" fmla="*/ 0 h 645238"/>
                      <a:gd name="connsiteX2" fmla="*/ 178424 w 178424"/>
                      <a:gd name="connsiteY2" fmla="*/ 645238 h 645238"/>
                      <a:gd name="connsiteX3" fmla="*/ 0 w 178424"/>
                      <a:gd name="connsiteY3" fmla="*/ 645238 h 645238"/>
                      <a:gd name="connsiteX4" fmla="*/ 1408 w 178424"/>
                      <a:gd name="connsiteY4" fmla="*/ 150902 h 6452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8424" h="645238">
                        <a:moveTo>
                          <a:pt x="0" y="0"/>
                        </a:moveTo>
                        <a:lnTo>
                          <a:pt x="178424" y="0"/>
                        </a:lnTo>
                        <a:lnTo>
                          <a:pt x="178424" y="645238"/>
                        </a:lnTo>
                        <a:lnTo>
                          <a:pt x="0" y="645238"/>
                        </a:lnTo>
                        <a:cubicBezTo>
                          <a:pt x="0" y="430159"/>
                          <a:pt x="1408" y="150902"/>
                          <a:pt x="1408" y="150902"/>
                        </a:cubicBezTo>
                      </a:path>
                    </a:pathLst>
                  </a:custGeom>
                  <a:solidFill>
                    <a:srgbClr val="F8D028"/>
                  </a:solidFill>
                  <a:ln w="6350" cap="flat" cmpd="sng" algn="ctr">
                    <a:solidFill>
                      <a:srgbClr val="94BCFE">
                        <a:alpha val="92000"/>
                      </a:srgbClr>
                    </a:solidFill>
                    <a:prstDash val="sysDash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de-DE" sz="16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-110" charset="0"/>
                    </a:endParaRPr>
                  </a:p>
                </p:txBody>
              </p:sp>
              <p:sp>
                <p:nvSpPr>
                  <p:cNvPr id="118" name="Rectangle 58"/>
                  <p:cNvSpPr/>
                  <p:nvPr/>
                </p:nvSpPr>
                <p:spPr bwMode="auto">
                  <a:xfrm rot="731186">
                    <a:off x="1435239" y="4367017"/>
                    <a:ext cx="170253" cy="153219"/>
                  </a:xfrm>
                  <a:custGeom>
                    <a:avLst/>
                    <a:gdLst>
                      <a:gd name="connsiteX0" fmla="*/ 0 w 162768"/>
                      <a:gd name="connsiteY0" fmla="*/ 0 h 152400"/>
                      <a:gd name="connsiteX1" fmla="*/ 162768 w 162768"/>
                      <a:gd name="connsiteY1" fmla="*/ 0 h 152400"/>
                      <a:gd name="connsiteX2" fmla="*/ 162768 w 162768"/>
                      <a:gd name="connsiteY2" fmla="*/ 152400 h 152400"/>
                      <a:gd name="connsiteX3" fmla="*/ 0 w 162768"/>
                      <a:gd name="connsiteY3" fmla="*/ 152400 h 152400"/>
                      <a:gd name="connsiteX4" fmla="*/ 0 w 162768"/>
                      <a:gd name="connsiteY4" fmla="*/ 0 h 152400"/>
                      <a:gd name="connsiteX0" fmla="*/ 162768 w 254208"/>
                      <a:gd name="connsiteY0" fmla="*/ 152400 h 243840"/>
                      <a:gd name="connsiteX1" fmla="*/ 0 w 254208"/>
                      <a:gd name="connsiteY1" fmla="*/ 152400 h 243840"/>
                      <a:gd name="connsiteX2" fmla="*/ 0 w 254208"/>
                      <a:gd name="connsiteY2" fmla="*/ 0 h 243840"/>
                      <a:gd name="connsiteX3" fmla="*/ 162768 w 254208"/>
                      <a:gd name="connsiteY3" fmla="*/ 0 h 243840"/>
                      <a:gd name="connsiteX4" fmla="*/ 254208 w 254208"/>
                      <a:gd name="connsiteY4" fmla="*/ 243840 h 243840"/>
                      <a:gd name="connsiteX0" fmla="*/ 162768 w 254208"/>
                      <a:gd name="connsiteY0" fmla="*/ 152400 h 243840"/>
                      <a:gd name="connsiteX1" fmla="*/ 0 w 254208"/>
                      <a:gd name="connsiteY1" fmla="*/ 152400 h 243840"/>
                      <a:gd name="connsiteX2" fmla="*/ 0 w 254208"/>
                      <a:gd name="connsiteY2" fmla="*/ 0 h 243840"/>
                      <a:gd name="connsiteX3" fmla="*/ 254208 w 254208"/>
                      <a:gd name="connsiteY3" fmla="*/ 243840 h 243840"/>
                      <a:gd name="connsiteX0" fmla="*/ 162768 w 165509"/>
                      <a:gd name="connsiteY0" fmla="*/ 152400 h 152400"/>
                      <a:gd name="connsiteX1" fmla="*/ 0 w 165509"/>
                      <a:gd name="connsiteY1" fmla="*/ 152400 h 152400"/>
                      <a:gd name="connsiteX2" fmla="*/ 0 w 165509"/>
                      <a:gd name="connsiteY2" fmla="*/ 0 h 152400"/>
                      <a:gd name="connsiteX3" fmla="*/ 165509 w 165509"/>
                      <a:gd name="connsiteY3" fmla="*/ 2327 h 152400"/>
                      <a:gd name="connsiteX0" fmla="*/ 170253 w 170253"/>
                      <a:gd name="connsiteY0" fmla="*/ 153219 h 153219"/>
                      <a:gd name="connsiteX1" fmla="*/ 0 w 170253"/>
                      <a:gd name="connsiteY1" fmla="*/ 152400 h 153219"/>
                      <a:gd name="connsiteX2" fmla="*/ 0 w 170253"/>
                      <a:gd name="connsiteY2" fmla="*/ 0 h 153219"/>
                      <a:gd name="connsiteX3" fmla="*/ 165509 w 170253"/>
                      <a:gd name="connsiteY3" fmla="*/ 2327 h 153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0253" h="153219">
                        <a:moveTo>
                          <a:pt x="170253" y="153219"/>
                        </a:moveTo>
                        <a:lnTo>
                          <a:pt x="0" y="152400"/>
                        </a:lnTo>
                        <a:lnTo>
                          <a:pt x="0" y="0"/>
                        </a:lnTo>
                        <a:lnTo>
                          <a:pt x="165509" y="2327"/>
                        </a:lnTo>
                      </a:path>
                    </a:pathLst>
                  </a:custGeom>
                  <a:solidFill>
                    <a:srgbClr val="F8D028"/>
                  </a:solidFill>
                  <a:ln w="6350" cap="flat" cmpd="sng" algn="ctr">
                    <a:solidFill>
                      <a:srgbClr val="94BCFE">
                        <a:alpha val="92000"/>
                      </a:srgbClr>
                    </a:solidFill>
                    <a:prstDash val="sysDash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de-DE" sz="16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-110" charset="0"/>
                    </a:endParaRPr>
                  </a:p>
                </p:txBody>
              </p:sp>
            </p:grpSp>
          </p:grpSp>
          <p:sp>
            <p:nvSpPr>
              <p:cNvPr id="57" name="Rectangle 56"/>
              <p:cNvSpPr/>
              <p:nvPr/>
            </p:nvSpPr>
            <p:spPr bwMode="auto">
              <a:xfrm rot="10800000">
                <a:off x="3824115" y="1812255"/>
                <a:ext cx="205840" cy="14254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905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</a:endParaRPr>
              </a:p>
            </p:txBody>
          </p:sp>
          <p:sp>
            <p:nvSpPr>
              <p:cNvPr id="58" name="Rectangle 57"/>
              <p:cNvSpPr/>
              <p:nvPr/>
            </p:nvSpPr>
            <p:spPr bwMode="auto">
              <a:xfrm rot="10800000">
                <a:off x="3147839" y="1472531"/>
                <a:ext cx="205840" cy="14254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905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</a:endParaRPr>
              </a:p>
            </p:txBody>
          </p:sp>
          <p:sp>
            <p:nvSpPr>
              <p:cNvPr id="59" name="Rectangle 58"/>
              <p:cNvSpPr/>
              <p:nvPr/>
            </p:nvSpPr>
            <p:spPr bwMode="auto">
              <a:xfrm rot="10319605">
                <a:off x="2595388" y="2012281"/>
                <a:ext cx="205840" cy="14254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905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</a:endParaRPr>
              </a:p>
            </p:txBody>
          </p:sp>
          <p:grpSp>
            <p:nvGrpSpPr>
              <p:cNvPr id="60" name="Group 59"/>
              <p:cNvGrpSpPr/>
              <p:nvPr/>
            </p:nvGrpSpPr>
            <p:grpSpPr>
              <a:xfrm rot="10800000">
                <a:off x="4440060" y="2067442"/>
                <a:ext cx="784550" cy="568270"/>
                <a:chOff x="7470785" y="5119079"/>
                <a:chExt cx="784550" cy="568270"/>
              </a:xfrm>
            </p:grpSpPr>
            <p:sp>
              <p:nvSpPr>
                <p:cNvPr id="111" name="Oval 110"/>
                <p:cNvSpPr/>
                <p:nvPr/>
              </p:nvSpPr>
              <p:spPr bwMode="auto">
                <a:xfrm rot="1244916">
                  <a:off x="7924592" y="5420486"/>
                  <a:ext cx="330743" cy="266863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19050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16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-110" charset="0"/>
                  </a:endParaRPr>
                </a:p>
              </p:txBody>
            </p:sp>
            <p:sp>
              <p:nvSpPr>
                <p:cNvPr id="112" name="Oval 111"/>
                <p:cNvSpPr/>
                <p:nvPr/>
              </p:nvSpPr>
              <p:spPr bwMode="auto">
                <a:xfrm rot="1244916">
                  <a:off x="7470785" y="5119079"/>
                  <a:ext cx="330743" cy="266863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19050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16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-110" charset="0"/>
                  </a:endParaRPr>
                </a:p>
              </p:txBody>
            </p:sp>
          </p:grpSp>
          <p:sp>
            <p:nvSpPr>
              <p:cNvPr id="61" name="Oval 60"/>
              <p:cNvSpPr/>
              <p:nvPr/>
            </p:nvSpPr>
            <p:spPr bwMode="auto">
              <a:xfrm rot="12044916">
                <a:off x="4209570" y="1997299"/>
                <a:ext cx="189394" cy="178358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905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</a:endParaRPr>
              </a:p>
            </p:txBody>
          </p:sp>
          <p:sp>
            <p:nvSpPr>
              <p:cNvPr id="62" name="Rectangle 61"/>
              <p:cNvSpPr/>
              <p:nvPr/>
            </p:nvSpPr>
            <p:spPr bwMode="auto">
              <a:xfrm rot="10800000">
                <a:off x="3277242" y="6377626"/>
                <a:ext cx="144825" cy="11112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</a:endParaRPr>
              </a:p>
            </p:txBody>
          </p:sp>
          <p:sp>
            <p:nvSpPr>
              <p:cNvPr id="63" name="Oval 62"/>
              <p:cNvSpPr/>
              <p:nvPr/>
            </p:nvSpPr>
            <p:spPr bwMode="auto">
              <a:xfrm rot="10800000">
                <a:off x="3675617" y="3660646"/>
                <a:ext cx="57600" cy="57600"/>
              </a:xfrm>
              <a:prstGeom prst="ellipse">
                <a:avLst/>
              </a:prstGeom>
              <a:solidFill>
                <a:srgbClr val="F8D028"/>
              </a:solidFill>
              <a:ln w="635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</a:endParaRPr>
              </a:p>
            </p:txBody>
          </p:sp>
          <p:sp>
            <p:nvSpPr>
              <p:cNvPr id="64" name="Oval 63"/>
              <p:cNvSpPr/>
              <p:nvPr/>
            </p:nvSpPr>
            <p:spPr bwMode="auto">
              <a:xfrm rot="10800000">
                <a:off x="3238579" y="3656201"/>
                <a:ext cx="57600" cy="57600"/>
              </a:xfrm>
              <a:prstGeom prst="ellipse">
                <a:avLst/>
              </a:prstGeom>
              <a:solidFill>
                <a:srgbClr val="F8D028"/>
              </a:solidFill>
              <a:ln w="635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 bwMode="auto">
              <a:xfrm rot="10800000">
                <a:off x="2625169" y="3666519"/>
                <a:ext cx="57600" cy="57600"/>
              </a:xfrm>
              <a:prstGeom prst="ellipse">
                <a:avLst/>
              </a:prstGeom>
              <a:solidFill>
                <a:srgbClr val="F8D028"/>
              </a:solidFill>
              <a:ln w="635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3095416" y="1448750"/>
                <a:ext cx="322524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BL1</a:t>
                </a:r>
                <a:endParaRPr lang="de-DE" sz="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2542616" y="1986720"/>
                <a:ext cx="322524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BL2</a:t>
                </a:r>
                <a:endParaRPr lang="de-DE" sz="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3766080" y="1786133"/>
                <a:ext cx="338554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PG2</a:t>
                </a:r>
                <a:endParaRPr lang="de-DE" sz="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4142426" y="1992518"/>
                <a:ext cx="338554" cy="1846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de-DE" sz="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PG1</a:t>
                </a:r>
                <a:endParaRPr lang="de-DE" sz="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4741683" y="2007487"/>
                <a:ext cx="63511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Raman</a:t>
                </a:r>
              </a:p>
              <a:p>
                <a:r>
                  <a:rPr lang="de-DE" sz="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spectrometer</a:t>
                </a:r>
                <a:endParaRPr lang="de-DE" sz="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" name="Isosceles Triangle 70"/>
              <p:cNvSpPr/>
              <p:nvPr/>
            </p:nvSpPr>
            <p:spPr bwMode="auto">
              <a:xfrm>
                <a:off x="3357347" y="7051949"/>
                <a:ext cx="45719" cy="109538"/>
              </a:xfrm>
              <a:prstGeom prst="triangle">
                <a:avLst/>
              </a:prstGeom>
              <a:solidFill>
                <a:srgbClr val="C00000"/>
              </a:solidFill>
              <a:ln w="6350" cap="flat" cmpd="sng" algn="ctr">
                <a:solidFill>
                  <a:srgbClr val="6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</a:endParaRPr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3243026" y="3137049"/>
                <a:ext cx="5389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sz="6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Optical </a:t>
                </a:r>
              </a:p>
              <a:p>
                <a:pPr algn="ctr"/>
                <a:r>
                  <a:rPr lang="de-DE" sz="600" dirty="0" err="1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laser</a:t>
                </a:r>
                <a:endParaRPr lang="de-DE" sz="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de-DE" sz="600" dirty="0" err="1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beamlines</a:t>
                </a:r>
                <a:endParaRPr lang="de-DE" sz="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" name="Rectangle 72"/>
              <p:cNvSpPr/>
              <p:nvPr/>
            </p:nvSpPr>
            <p:spPr bwMode="auto">
              <a:xfrm rot="10990439">
                <a:off x="3850588" y="3003129"/>
                <a:ext cx="125169" cy="29452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905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</a:endParaRPr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3503626" y="6930519"/>
                <a:ext cx="373820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FEL</a:t>
                </a:r>
                <a:endParaRPr lang="de-DE" sz="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2819311" y="6887214"/>
                <a:ext cx="42030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000" b="1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THz</a:t>
                </a:r>
                <a:endParaRPr lang="de-DE" sz="1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3854585" y="6706775"/>
                <a:ext cx="862737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Gas-</a:t>
                </a:r>
                <a:r>
                  <a:rPr lang="de-DE" sz="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filed</a:t>
                </a:r>
                <a:r>
                  <a:rPr lang="de-DE" sz="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attenuator</a:t>
                </a:r>
                <a:endParaRPr lang="de-DE" sz="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4170152" y="6121583"/>
                <a:ext cx="57705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FEL </a:t>
                </a:r>
                <a:r>
                  <a:rPr lang="de-DE" sz="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mirror</a:t>
                </a:r>
                <a:r>
                  <a:rPr lang="de-DE" sz="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de-DE" sz="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de-DE" sz="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chambers</a:t>
                </a:r>
                <a:endParaRPr lang="de-DE" sz="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" name="Rectangle 77"/>
              <p:cNvSpPr/>
              <p:nvPr/>
            </p:nvSpPr>
            <p:spPr bwMode="auto">
              <a:xfrm rot="11341198" flipV="1">
                <a:off x="3594920" y="5139270"/>
                <a:ext cx="133170" cy="12245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 bwMode="auto">
              <a:xfrm rot="10327914" flipV="1">
                <a:off x="3252403" y="5137070"/>
                <a:ext cx="133170" cy="12245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</a:endParaRP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1935760" y="5052617"/>
                <a:ext cx="928459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900" b="1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THz</a:t>
                </a:r>
                <a:r>
                  <a:rPr lang="de-DE" sz="9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900" b="1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beamline</a:t>
                </a:r>
                <a:endParaRPr lang="de-DE" sz="9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4532793" y="3129310"/>
                <a:ext cx="4283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6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Optical</a:t>
                </a:r>
              </a:p>
              <a:p>
                <a:r>
                  <a:rPr lang="de-DE" sz="6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</a:t>
                </a:r>
                <a:r>
                  <a:rPr lang="de-DE" sz="600" dirty="0" err="1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aser</a:t>
                </a:r>
                <a:endParaRPr lang="de-DE" sz="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de-DE" sz="600" dirty="0" err="1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system</a:t>
                </a:r>
                <a:endParaRPr lang="de-DE" sz="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82" name="Straight Connector 81"/>
              <p:cNvCxnSpPr>
                <a:stCxn id="76" idx="1"/>
              </p:cNvCxnSpPr>
              <p:nvPr/>
            </p:nvCxnSpPr>
            <p:spPr>
              <a:xfrm flipH="1">
                <a:off x="3597186" y="6799108"/>
                <a:ext cx="257399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3598970" y="6275232"/>
                <a:ext cx="529350" cy="1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2841677" y="5174934"/>
                <a:ext cx="160021" cy="0"/>
              </a:xfrm>
              <a:prstGeom prst="line">
                <a:avLst/>
              </a:prstGeom>
              <a:ln w="63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flipH="1">
                <a:off x="2251247" y="3451393"/>
                <a:ext cx="269982" cy="78105"/>
              </a:xfrm>
              <a:prstGeom prst="line">
                <a:avLst/>
              </a:prstGeom>
              <a:ln w="28575" cmpd="sng">
                <a:solidFill>
                  <a:srgbClr val="C0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6" name="Oval 85"/>
              <p:cNvSpPr/>
              <p:nvPr/>
            </p:nvSpPr>
            <p:spPr bwMode="auto">
              <a:xfrm rot="10800000">
                <a:off x="2472016" y="3402180"/>
                <a:ext cx="98425" cy="98425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</a:endParaRPr>
              </a:p>
            </p:txBody>
          </p:sp>
          <p:cxnSp>
            <p:nvCxnSpPr>
              <p:cNvPr id="87" name="Straight Connector 86"/>
              <p:cNvCxnSpPr/>
              <p:nvPr/>
            </p:nvCxnSpPr>
            <p:spPr>
              <a:xfrm>
                <a:off x="1842687" y="2729229"/>
                <a:ext cx="378244" cy="807883"/>
              </a:xfrm>
              <a:prstGeom prst="line">
                <a:avLst/>
              </a:prstGeom>
              <a:ln w="28575" cmpd="sng">
                <a:solidFill>
                  <a:srgbClr val="C0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 flipH="1">
                <a:off x="1887853" y="2625199"/>
                <a:ext cx="241466" cy="96878"/>
              </a:xfrm>
              <a:prstGeom prst="line">
                <a:avLst/>
              </a:prstGeom>
              <a:ln w="28575" cmpd="sng">
                <a:solidFill>
                  <a:srgbClr val="C0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9" name="Rectangle 88"/>
              <p:cNvSpPr/>
              <p:nvPr/>
            </p:nvSpPr>
            <p:spPr bwMode="auto">
              <a:xfrm rot="9453564">
                <a:off x="2120693" y="2471496"/>
                <a:ext cx="278145" cy="22028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19050" cap="flat" cmpd="sng" algn="ctr">
                <a:solidFill>
                  <a:schemeClr val="accent6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</a:endParaRPr>
              </a:p>
            </p:txBody>
          </p:sp>
          <p:sp>
            <p:nvSpPr>
              <p:cNvPr id="90" name="Oval 89"/>
              <p:cNvSpPr/>
              <p:nvPr/>
            </p:nvSpPr>
            <p:spPr bwMode="auto">
              <a:xfrm rot="10800000">
                <a:off x="1806255" y="2690009"/>
                <a:ext cx="98425" cy="98425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</a:endParaRPr>
              </a:p>
            </p:txBody>
          </p:sp>
          <p:cxnSp>
            <p:nvCxnSpPr>
              <p:cNvPr id="91" name="Straight Connector 90"/>
              <p:cNvCxnSpPr>
                <a:endCxn id="97" idx="0"/>
              </p:cNvCxnSpPr>
              <p:nvPr/>
            </p:nvCxnSpPr>
            <p:spPr>
              <a:xfrm>
                <a:off x="2218712" y="3530874"/>
                <a:ext cx="58500" cy="225059"/>
              </a:xfrm>
              <a:prstGeom prst="line">
                <a:avLst/>
              </a:prstGeom>
              <a:ln w="25400">
                <a:solidFill>
                  <a:srgbClr val="C00000"/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2" name="Oval 91"/>
              <p:cNvSpPr/>
              <p:nvPr/>
            </p:nvSpPr>
            <p:spPr bwMode="auto">
              <a:xfrm rot="10800000">
                <a:off x="2170587" y="3487899"/>
                <a:ext cx="98425" cy="98425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</a:endParaRPr>
              </a:p>
            </p:txBody>
          </p:sp>
          <p:cxnSp>
            <p:nvCxnSpPr>
              <p:cNvPr id="93" name="Straight Connector 92"/>
              <p:cNvCxnSpPr/>
              <p:nvPr/>
            </p:nvCxnSpPr>
            <p:spPr>
              <a:xfrm flipH="1" flipV="1">
                <a:off x="2349381" y="3977019"/>
                <a:ext cx="66908" cy="238033"/>
              </a:xfrm>
              <a:prstGeom prst="line">
                <a:avLst/>
              </a:prstGeom>
              <a:ln w="19050">
                <a:solidFill>
                  <a:srgbClr val="FF0000"/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>
                <a:off x="2433801" y="4284335"/>
                <a:ext cx="49757" cy="197567"/>
              </a:xfrm>
              <a:prstGeom prst="line">
                <a:avLst/>
              </a:prstGeom>
              <a:ln w="19050">
                <a:solidFill>
                  <a:srgbClr val="FF0000"/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Rectangle 94"/>
              <p:cNvSpPr/>
              <p:nvPr/>
            </p:nvSpPr>
            <p:spPr>
              <a:xfrm rot="20716269">
                <a:off x="2327290" y="4130879"/>
                <a:ext cx="167643" cy="177626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rgbClr val="C00000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/>
              <p:cNvSpPr/>
              <p:nvPr/>
            </p:nvSpPr>
            <p:spPr>
              <a:xfrm rot="20716269">
                <a:off x="2460190" y="4490531"/>
                <a:ext cx="130362" cy="251577"/>
              </a:xfrm>
              <a:prstGeom prst="rect">
                <a:avLst/>
              </a:prstGeom>
              <a:solidFill>
                <a:srgbClr val="FFFF00"/>
              </a:solidFill>
              <a:ln w="6350" cap="sq">
                <a:solidFill>
                  <a:schemeClr val="accent6">
                    <a:lumMod val="50000"/>
                  </a:schemeClr>
                </a:solidFill>
                <a:prstDash val="sysDash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/>
              <p:cNvSpPr/>
              <p:nvPr/>
            </p:nvSpPr>
            <p:spPr>
              <a:xfrm rot="20716269">
                <a:off x="2238398" y="3752525"/>
                <a:ext cx="130362" cy="207414"/>
              </a:xfrm>
              <a:prstGeom prst="rect">
                <a:avLst/>
              </a:prstGeom>
              <a:solidFill>
                <a:srgbClr val="FFFF00"/>
              </a:solidFill>
              <a:ln w="6350" cap="sq">
                <a:solidFill>
                  <a:schemeClr val="accent6">
                    <a:lumMod val="50000"/>
                  </a:schemeClr>
                </a:solidFill>
                <a:prstDash val="sysDash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1121789" y="2764468"/>
                <a:ext cx="909224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sz="1000" b="1" dirty="0" err="1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THz</a:t>
                </a:r>
                <a:r>
                  <a:rPr lang="de-DE" sz="1000" b="1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ctr"/>
                <a:r>
                  <a:rPr lang="de-DE" sz="1000" b="1" dirty="0" err="1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Diagnostic</a:t>
                </a:r>
                <a:endParaRPr lang="de-DE" sz="1000" b="1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de-DE" sz="1000" b="1" dirty="0" err="1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Hutch</a:t>
                </a:r>
                <a:endParaRPr lang="de-DE" sz="1000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99" name="Straight Connector 98"/>
              <p:cNvCxnSpPr/>
              <p:nvPr/>
            </p:nvCxnSpPr>
            <p:spPr>
              <a:xfrm>
                <a:off x="1906903" y="4228409"/>
                <a:ext cx="396000" cy="0"/>
              </a:xfrm>
              <a:prstGeom prst="line">
                <a:avLst/>
              </a:prstGeom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0" name="TextBox 99"/>
              <p:cNvSpPr txBox="1"/>
              <p:nvPr/>
            </p:nvSpPr>
            <p:spPr>
              <a:xfrm>
                <a:off x="1438940" y="3921626"/>
                <a:ext cx="54694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sz="800" b="1" dirty="0" err="1" smtClean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fs</a:t>
                </a:r>
                <a:r>
                  <a:rPr lang="de-DE" sz="800" b="1" dirty="0" smtClean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800" b="1" dirty="0" err="1" smtClean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laser</a:t>
                </a:r>
                <a:endParaRPr lang="de-DE" sz="800" b="1" dirty="0" smtClean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de-DE" sz="800" b="1" dirty="0" err="1" smtClean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system</a:t>
                </a:r>
                <a:endParaRPr lang="de-DE" sz="800" b="1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1" name="TextBox 100"/>
              <p:cNvSpPr txBox="1"/>
              <p:nvPr/>
            </p:nvSpPr>
            <p:spPr>
              <a:xfrm>
                <a:off x="3157705" y="4001514"/>
                <a:ext cx="66556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sz="800" b="1" dirty="0" err="1" smtClean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THz</a:t>
                </a:r>
                <a:r>
                  <a:rPr lang="de-DE" sz="800" b="1" dirty="0" smtClean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800" b="1" dirty="0" err="1" smtClean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delay</a:t>
                </a:r>
                <a:endParaRPr lang="de-DE" sz="800" b="1" dirty="0" smtClean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de-DE" sz="800" b="1" dirty="0" err="1" smtClean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line</a:t>
                </a:r>
                <a:endParaRPr lang="de-DE" sz="800" b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02" name="Straight Connector 101"/>
              <p:cNvCxnSpPr/>
              <p:nvPr/>
            </p:nvCxnSpPr>
            <p:spPr>
              <a:xfrm>
                <a:off x="2934329" y="4151444"/>
                <a:ext cx="343100" cy="0"/>
              </a:xfrm>
              <a:prstGeom prst="line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>
                <a:stCxn id="98" idx="2"/>
              </p:cNvCxnSpPr>
              <p:nvPr/>
            </p:nvCxnSpPr>
            <p:spPr>
              <a:xfrm>
                <a:off x="1576401" y="3318466"/>
                <a:ext cx="195230" cy="120136"/>
              </a:xfrm>
              <a:prstGeom prst="line">
                <a:avLst/>
              </a:prstGeom>
              <a:ln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 flipH="1">
                <a:off x="2603769" y="4580017"/>
                <a:ext cx="284231" cy="100470"/>
              </a:xfrm>
              <a:prstGeom prst="line">
                <a:avLst/>
              </a:prstGeom>
              <a:ln w="25400">
                <a:solidFill>
                  <a:srgbClr val="C00000"/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Oval 104"/>
              <p:cNvSpPr/>
              <p:nvPr/>
            </p:nvSpPr>
            <p:spPr bwMode="auto">
              <a:xfrm rot="10800000">
                <a:off x="2811330" y="4536445"/>
                <a:ext cx="98425" cy="98425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</a:endParaRPr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 rot="20209765">
                <a:off x="2055652" y="2448974"/>
                <a:ext cx="42672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000" b="1" dirty="0" smtClean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BL3</a:t>
                </a:r>
                <a:endParaRPr lang="de-DE" sz="1000" b="1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933542" y="1100708"/>
              <a:ext cx="13054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18F1F"/>
                  </a:solidFill>
                </a:rPr>
                <a:t>FLASH 1</a:t>
              </a:r>
              <a:endParaRPr lang="de-DE" b="1" dirty="0" err="1" smtClean="0">
                <a:solidFill>
                  <a:srgbClr val="F18F1F"/>
                </a:solidFill>
              </a:endParaRPr>
            </a:p>
          </p:txBody>
        </p:sp>
      </p:grpSp>
      <p:sp>
        <p:nvSpPr>
          <p:cNvPr id="122" name="Right Arrow 121"/>
          <p:cNvSpPr/>
          <p:nvPr/>
        </p:nvSpPr>
        <p:spPr>
          <a:xfrm rot="978924">
            <a:off x="4298093" y="2405451"/>
            <a:ext cx="790734" cy="231338"/>
          </a:xfrm>
          <a:prstGeom prst="right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err="1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55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1968888"/>
            <a:ext cx="9058275" cy="338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319087" y="457200"/>
            <a:ext cx="8520113" cy="762000"/>
          </a:xfrm>
          <a:prstGeom prst="rect">
            <a:avLst/>
          </a:prstGeom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/>
            <a:r>
              <a:rPr lang="de-LI" sz="4400" b="0" dirty="0">
                <a:solidFill>
                  <a:schemeClr val="tx1"/>
                </a:solidFill>
              </a:rPr>
              <a:t>THz </a:t>
            </a:r>
            <a:r>
              <a:rPr lang="de-LI" sz="4400" b="0" dirty="0" smtClean="0">
                <a:solidFill>
                  <a:schemeClr val="tx1"/>
                </a:solidFill>
              </a:rPr>
              <a:t>Radiation</a:t>
            </a:r>
            <a:r>
              <a:rPr lang="de-LI" sz="4400" b="0" dirty="0">
                <a:solidFill>
                  <a:schemeClr val="tx1"/>
                </a:solidFill>
              </a:rPr>
              <a:t> </a:t>
            </a:r>
            <a:r>
              <a:rPr lang="de-LI" sz="4400" b="0" dirty="0" smtClean="0">
                <a:solidFill>
                  <a:schemeClr val="tx1"/>
                </a:solidFill>
              </a:rPr>
              <a:t>at FLASH 1</a:t>
            </a:r>
            <a:endParaRPr lang="en-US" sz="4400" b="0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 flipH="1">
            <a:off x="457200" y="4854262"/>
            <a:ext cx="3187522" cy="78453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>
            <a:off x="4997003" y="4854262"/>
            <a:ext cx="2622997" cy="78453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Rounded Rectangle 13"/>
          <p:cNvSpPr/>
          <p:nvPr/>
        </p:nvSpPr>
        <p:spPr bwMode="auto">
          <a:xfrm>
            <a:off x="3620022" y="3977793"/>
            <a:ext cx="1402915" cy="876822"/>
          </a:xfrm>
          <a:prstGeom prst="roundRect">
            <a:avLst/>
          </a:prstGeom>
          <a:solidFill>
            <a:srgbClr val="FF896D">
              <a:alpha val="20000"/>
            </a:srgbClr>
          </a:solidFill>
          <a:ln w="222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hteck 4"/>
          <p:cNvSpPr>
            <a:spLocks noChangeArrowheads="1"/>
          </p:cNvSpPr>
          <p:nvPr/>
        </p:nvSpPr>
        <p:spPr bwMode="auto">
          <a:xfrm>
            <a:off x="381001" y="5558135"/>
            <a:ext cx="7772400" cy="830997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de-DE" sz="2400" b="1" dirty="0" smtClean="0"/>
              <a:t>THz range:</a:t>
            </a:r>
            <a:r>
              <a:rPr lang="de-DE" sz="2400" b="1" i="1" dirty="0" smtClean="0"/>
              <a:t> </a:t>
            </a:r>
            <a:r>
              <a:rPr lang="de-DE" sz="2400" dirty="0"/>
              <a:t>10 – 0.3 THz or 30 – 1000 </a:t>
            </a:r>
            <a:r>
              <a:rPr lang="de-DE" sz="2400" dirty="0" smtClean="0">
                <a:latin typeface="Symbol" pitchFamily="18" charset="2"/>
              </a:rPr>
              <a:t>m</a:t>
            </a:r>
            <a:r>
              <a:rPr lang="de-DE" sz="2400" dirty="0" smtClean="0"/>
              <a:t>m</a:t>
            </a:r>
          </a:p>
          <a:p>
            <a:pPr algn="ctr"/>
            <a:r>
              <a:rPr lang="de-DE" sz="2400" dirty="0" smtClean="0"/>
              <a:t>1 THz = </a:t>
            </a:r>
            <a:r>
              <a:rPr lang="en-GB" sz="2400" dirty="0"/>
              <a:t>10</a:t>
            </a:r>
            <a:r>
              <a:rPr lang="en-GB" sz="2400" baseline="30000" dirty="0"/>
              <a:t>12</a:t>
            </a:r>
            <a:r>
              <a:rPr lang="en-GB" sz="2400" dirty="0"/>
              <a:t> Hz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93947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THz single shot diagnostic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189BC-1921-48A7-82E7-20D94EDD79AE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26" t="11065" r="16912" b="18144"/>
          <a:stretch/>
        </p:blipFill>
        <p:spPr>
          <a:xfrm>
            <a:off x="370367" y="3962400"/>
            <a:ext cx="8316433" cy="18685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1608254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THz profile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70367" y="5943600"/>
            <a:ext cx="4506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Train of pulses for single shot THz diagnostic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6" t="18877" r="12500" b="21706"/>
          <a:stretch/>
        </p:blipFill>
        <p:spPr>
          <a:xfrm>
            <a:off x="0" y="1981200"/>
            <a:ext cx="91440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976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7"/>
          <p:cNvGrpSpPr/>
          <p:nvPr/>
        </p:nvGrpSpPr>
        <p:grpSpPr>
          <a:xfrm>
            <a:off x="5324860" y="2071866"/>
            <a:ext cx="2616683" cy="1750258"/>
            <a:chOff x="1066800" y="1524000"/>
            <a:chExt cx="2667990" cy="1981200"/>
          </a:xfrm>
        </p:grpSpPr>
        <p:grpSp>
          <p:nvGrpSpPr>
            <p:cNvPr id="51" name="Group 50"/>
            <p:cNvGrpSpPr/>
            <p:nvPr/>
          </p:nvGrpSpPr>
          <p:grpSpPr>
            <a:xfrm>
              <a:off x="1600200" y="1524000"/>
              <a:ext cx="1524000" cy="1530900"/>
              <a:chOff x="1600200" y="1524000"/>
              <a:chExt cx="1524000" cy="1530900"/>
            </a:xfrm>
          </p:grpSpPr>
          <p:sp>
            <p:nvSpPr>
              <p:cNvPr id="5" name="Cube 4"/>
              <p:cNvSpPr/>
              <p:nvPr/>
            </p:nvSpPr>
            <p:spPr>
              <a:xfrm>
                <a:off x="1600200" y="1524000"/>
                <a:ext cx="1524000" cy="1524000"/>
              </a:xfrm>
              <a:prstGeom prst="cub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7" name="Straight Connector 6"/>
              <p:cNvCxnSpPr/>
              <p:nvPr/>
            </p:nvCxnSpPr>
            <p:spPr>
              <a:xfrm>
                <a:off x="1600200" y="1899305"/>
                <a:ext cx="0" cy="115559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1629981" y="1899305"/>
                <a:ext cx="0" cy="115559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1659762" y="1899305"/>
                <a:ext cx="0" cy="115559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1689543" y="1899305"/>
                <a:ext cx="0" cy="115559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1719324" y="1899305"/>
                <a:ext cx="0" cy="115559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1749105" y="1899305"/>
                <a:ext cx="0" cy="115559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1778886" y="1899305"/>
                <a:ext cx="0" cy="115559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1927791" y="1899305"/>
                <a:ext cx="0" cy="115559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1868229" y="1899305"/>
                <a:ext cx="0" cy="115559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1808667" y="1899305"/>
                <a:ext cx="0" cy="115559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1838448" y="1899305"/>
                <a:ext cx="0" cy="115559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1898010" y="1899305"/>
                <a:ext cx="0" cy="115559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1957572" y="1899305"/>
                <a:ext cx="0" cy="115559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1987353" y="1899305"/>
                <a:ext cx="0" cy="115559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2017134" y="1899305"/>
                <a:ext cx="0" cy="115559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2046915" y="1899305"/>
                <a:ext cx="0" cy="115559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2076696" y="1899305"/>
                <a:ext cx="0" cy="115559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2106477" y="1899305"/>
                <a:ext cx="0" cy="115559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2225601" y="1899305"/>
                <a:ext cx="0" cy="115559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2195820" y="1899305"/>
                <a:ext cx="0" cy="115559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2136258" y="1899305"/>
                <a:ext cx="0" cy="115559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2166039" y="1899305"/>
                <a:ext cx="0" cy="115559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2255382" y="1899305"/>
                <a:ext cx="0" cy="115559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2285163" y="1899305"/>
                <a:ext cx="0" cy="115559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2314944" y="1899305"/>
                <a:ext cx="0" cy="115559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2344725" y="1899305"/>
                <a:ext cx="0" cy="115559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2374506" y="1899305"/>
                <a:ext cx="0" cy="115559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2404287" y="1899305"/>
                <a:ext cx="0" cy="115559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2434068" y="1899305"/>
                <a:ext cx="0" cy="115559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2553192" y="1899305"/>
                <a:ext cx="0" cy="115559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2523411" y="1899305"/>
                <a:ext cx="0" cy="115559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2463849" y="1899305"/>
                <a:ext cx="0" cy="115559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2493630" y="1899305"/>
                <a:ext cx="0" cy="115559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2582973" y="1899305"/>
                <a:ext cx="0" cy="115559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2612754" y="1899305"/>
                <a:ext cx="0" cy="115559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2642535" y="1899305"/>
                <a:ext cx="0" cy="115559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2672316" y="1899305"/>
                <a:ext cx="0" cy="115559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2702097" y="1899305"/>
                <a:ext cx="0" cy="115559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2731878" y="1899305"/>
                <a:ext cx="0" cy="115559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2" name="Left Brace 51"/>
            <p:cNvSpPr/>
            <p:nvPr/>
          </p:nvSpPr>
          <p:spPr>
            <a:xfrm>
              <a:off x="1371600" y="1899304"/>
              <a:ext cx="152400" cy="1148695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3" name="Left Brace 52"/>
            <p:cNvSpPr/>
            <p:nvPr/>
          </p:nvSpPr>
          <p:spPr>
            <a:xfrm rot="16200000">
              <a:off x="2098348" y="2626052"/>
              <a:ext cx="152400" cy="1148695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4" name="Left Brace 53"/>
            <p:cNvSpPr/>
            <p:nvPr/>
          </p:nvSpPr>
          <p:spPr>
            <a:xfrm rot="13486780">
              <a:off x="2934385" y="2664181"/>
              <a:ext cx="152400" cy="534935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928416" y="3258979"/>
              <a:ext cx="57632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30 mm</a:t>
              </a:r>
              <a:endParaRPr lang="de-DE" sz="1000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066800" y="2165175"/>
              <a:ext cx="338554" cy="547426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en-US" sz="1000" dirty="0" smtClean="0"/>
                <a:t>30 mm</a:t>
              </a:r>
              <a:endParaRPr lang="de-DE" sz="1000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010585" y="2936609"/>
              <a:ext cx="72420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30 mm</a:t>
              </a: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29" t="21075" b="10005"/>
          <a:stretch/>
        </p:blipFill>
        <p:spPr>
          <a:xfrm>
            <a:off x="533399" y="1570039"/>
            <a:ext cx="3988157" cy="4670360"/>
          </a:xfrm>
          <a:prstGeom prst="rect">
            <a:avLst/>
          </a:prstGeom>
        </p:spPr>
      </p:pic>
      <p:sp>
        <p:nvSpPr>
          <p:cNvPr id="103" name="TextBox 102"/>
          <p:cNvSpPr txBox="1"/>
          <p:nvPr/>
        </p:nvSpPr>
        <p:spPr>
          <a:xfrm>
            <a:off x="4875134" y="1120914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 smtClean="0">
                <a:latin typeface="+mj-lt"/>
                <a:ea typeface="+mj-ea"/>
                <a:cs typeface="+mj-cs"/>
              </a:rPr>
              <a:t>Echelon </a:t>
            </a:r>
            <a:r>
              <a:rPr lang="en-US" sz="4000" u="sng" dirty="0">
                <a:latin typeface="+mj-lt"/>
                <a:ea typeface="+mj-ea"/>
                <a:cs typeface="+mj-cs"/>
              </a:rPr>
              <a:t>mirror</a:t>
            </a:r>
          </a:p>
        </p:txBody>
      </p:sp>
      <p:cxnSp>
        <p:nvCxnSpPr>
          <p:cNvPr id="48" name="Straight Arrow Connector 47"/>
          <p:cNvCxnSpPr>
            <a:stCxn id="56" idx="1"/>
          </p:cNvCxnSpPr>
          <p:nvPr/>
        </p:nvCxnSpPr>
        <p:spPr>
          <a:xfrm flipH="1">
            <a:off x="2514600" y="2880108"/>
            <a:ext cx="2810260" cy="24409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4824306" y="4572000"/>
            <a:ext cx="4319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Each step gives 50 fs delay between pulses</a:t>
            </a:r>
            <a:endParaRPr lang="en-US" dirty="0"/>
          </a:p>
        </p:txBody>
      </p:sp>
      <p:sp>
        <p:nvSpPr>
          <p:cNvPr id="115" name="Title 1"/>
          <p:cNvSpPr txBox="1">
            <a:spLocks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THz single shot diagnostic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25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6424636" y="4972604"/>
            <a:ext cx="1725176" cy="97842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4562083" y="5574354"/>
            <a:ext cx="1862553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11430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b="1" dirty="0"/>
              <a:t>F</a:t>
            </a:r>
            <a:r>
              <a:rPr lang="en-GB" dirty="0"/>
              <a:t>requency-</a:t>
            </a:r>
            <a:r>
              <a:rPr lang="en-GB" b="1" dirty="0"/>
              <a:t>R</a:t>
            </a:r>
            <a:r>
              <a:rPr lang="en-GB" dirty="0"/>
              <a:t>esolved </a:t>
            </a:r>
            <a:r>
              <a:rPr lang="en-GB" b="1" dirty="0"/>
              <a:t>O</a:t>
            </a:r>
            <a:r>
              <a:rPr lang="en-GB" dirty="0"/>
              <a:t>ptical </a:t>
            </a:r>
            <a:r>
              <a:rPr lang="en-GB" b="1" dirty="0" smtClean="0"/>
              <a:t>G</a:t>
            </a:r>
            <a:r>
              <a:rPr lang="en-GB" dirty="0" smtClean="0"/>
              <a:t>ating</a:t>
            </a:r>
          </a:p>
          <a:p>
            <a:pPr marL="0" indent="0" algn="ctr">
              <a:buNone/>
            </a:pPr>
            <a:r>
              <a:rPr lang="en-GB" dirty="0" smtClean="0"/>
              <a:t>(Rick </a:t>
            </a:r>
            <a:r>
              <a:rPr lang="en-GB" dirty="0" err="1" smtClean="0"/>
              <a:t>Trebino</a:t>
            </a:r>
            <a:r>
              <a:rPr lang="en-GB" dirty="0" smtClean="0"/>
              <a:t>, 1990s)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2815812" y="4840178"/>
            <a:ext cx="0" cy="9021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815812" y="3938070"/>
            <a:ext cx="0" cy="9021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2364758" y="4325216"/>
            <a:ext cx="0" cy="9021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891485" y="4776270"/>
            <a:ext cx="0" cy="6205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 rot="8436181">
            <a:off x="1661702" y="4702075"/>
            <a:ext cx="381000" cy="10139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2342539" y="4945718"/>
            <a:ext cx="0" cy="9021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 rot="19236181">
            <a:off x="2652302" y="4733259"/>
            <a:ext cx="381000" cy="10139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rot="3036181">
            <a:off x="1642399" y="5362162"/>
            <a:ext cx="381000" cy="10139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3244647" y="5288909"/>
            <a:ext cx="0" cy="9021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3279158" y="4945718"/>
            <a:ext cx="0" cy="9021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 rot="3036181">
            <a:off x="2603092" y="5720941"/>
            <a:ext cx="381000" cy="10139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28" t="12073" r="12309" b="14246"/>
          <a:stretch/>
        </p:blipFill>
        <p:spPr>
          <a:xfrm>
            <a:off x="2905033" y="5086520"/>
            <a:ext cx="215580" cy="27621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28" t="12073" r="12309" b="14246"/>
          <a:stretch/>
        </p:blipFill>
        <p:spPr>
          <a:xfrm>
            <a:off x="3349212" y="5422384"/>
            <a:ext cx="215580" cy="27621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28" t="12073" r="12309" b="14246"/>
          <a:stretch/>
        </p:blipFill>
        <p:spPr>
          <a:xfrm rot="16200000">
            <a:off x="2265147" y="4044433"/>
            <a:ext cx="419100" cy="536970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 rot="60000" flipV="1">
            <a:off x="3776499" y="5406422"/>
            <a:ext cx="1524000" cy="33586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-60000">
            <a:off x="3768312" y="5398736"/>
            <a:ext cx="1524000" cy="33586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089434" y="3753404"/>
            <a:ext cx="796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Pulse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295400" y="5802868"/>
            <a:ext cx="910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Delay, </a:t>
            </a:r>
            <a:r>
              <a:rPr lang="el-GR" dirty="0" smtClean="0"/>
              <a:t>τ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022193" y="4282339"/>
            <a:ext cx="860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Beam splitter</a:t>
            </a:r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3692112" y="5201711"/>
            <a:ext cx="76200" cy="717559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4140243" y="4739539"/>
            <a:ext cx="796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SHG crystal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476471" y="5334965"/>
            <a:ext cx="106112" cy="451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330412" y="5290396"/>
            <a:ext cx="76200" cy="552544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>
            <a:spLocks/>
          </p:cNvSpPr>
          <p:nvPr/>
        </p:nvSpPr>
        <p:spPr>
          <a:xfrm>
            <a:off x="6424636" y="5274927"/>
            <a:ext cx="1725176" cy="369332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rtlCol="0">
            <a:spAutoFit/>
          </a:bodyPr>
          <a:lstStyle/>
          <a:p>
            <a:pPr algn="ctr"/>
            <a:r>
              <a:rPr lang="en-US" dirty="0" smtClean="0"/>
              <a:t>Spectrometer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6098424" y="4972604"/>
            <a:ext cx="326212" cy="3959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5994830" y="5107030"/>
            <a:ext cx="103594" cy="145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5590489" y="4568107"/>
            <a:ext cx="1015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Camera</a:t>
            </a:r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1520412" y="4471470"/>
            <a:ext cx="1143000" cy="126849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609600" y="2133600"/>
            <a:ext cx="8153400" cy="713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3000" dirty="0" smtClean="0"/>
              <a:t>spectrally resolve </a:t>
            </a:r>
            <a:r>
              <a:rPr lang="en-US" sz="3000" dirty="0"/>
              <a:t>the </a:t>
            </a:r>
            <a:r>
              <a:rPr lang="en-US" sz="3000" dirty="0" smtClean="0"/>
              <a:t>pulse from </a:t>
            </a:r>
            <a:r>
              <a:rPr lang="en-US" sz="3000" dirty="0" err="1" smtClean="0"/>
              <a:t>autocorrelator</a:t>
            </a:r>
            <a:endParaRPr lang="en-US" sz="3000" dirty="0" smtClean="0"/>
          </a:p>
        </p:txBody>
      </p:sp>
      <p:sp>
        <p:nvSpPr>
          <p:cNvPr id="36" name="TextBox 35"/>
          <p:cNvSpPr txBox="1"/>
          <p:nvPr/>
        </p:nvSpPr>
        <p:spPr>
          <a:xfrm>
            <a:off x="609600" y="3016195"/>
            <a:ext cx="7883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2. retrieve the pulse by using special algorithm</a:t>
            </a:r>
          </a:p>
          <a:p>
            <a:endParaRPr lang="en-US" dirty="0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189BC-1921-48A7-82E7-20D94EDD79A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8257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FROG </a:t>
            </a:r>
            <a:r>
              <a:rPr lang="en-US" dirty="0"/>
              <a:t>e</a:t>
            </a:r>
            <a:r>
              <a:rPr lang="en-US" dirty="0" smtClean="0"/>
              <a:t>xperimental setup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7000" contras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32" t="11551" r="5465" b="10797"/>
          <a:stretch/>
        </p:blipFill>
        <p:spPr>
          <a:xfrm>
            <a:off x="1143000" y="1997866"/>
            <a:ext cx="6781800" cy="4555334"/>
          </a:xfrm>
        </p:spPr>
      </p:pic>
      <p:cxnSp>
        <p:nvCxnSpPr>
          <p:cNvPr id="8" name="Straight Arrow Connector 7"/>
          <p:cNvCxnSpPr/>
          <p:nvPr/>
        </p:nvCxnSpPr>
        <p:spPr>
          <a:xfrm>
            <a:off x="1143000" y="5388766"/>
            <a:ext cx="30480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4305300" y="3369466"/>
            <a:ext cx="38100" cy="1905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810000" y="1439445"/>
            <a:ext cx="1447800" cy="369332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/>
          </a:lstStyle>
          <a:p>
            <a:r>
              <a:rPr lang="en-US" dirty="0"/>
              <a:t>Beam splitter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4419600" y="1808777"/>
            <a:ext cx="381000" cy="1391623"/>
          </a:xfrm>
          <a:prstGeom prst="line">
            <a:avLst/>
          </a:prstGeom>
          <a:solidFill>
            <a:srgbClr val="00B0F0">
              <a:alpha val="50000"/>
            </a:srgbClr>
          </a:solidFill>
          <a:ln w="38100">
            <a:solidFill>
              <a:schemeClr val="accent6"/>
            </a:solidFill>
          </a:ln>
        </p:spPr>
      </p:cxnSp>
      <p:cxnSp>
        <p:nvCxnSpPr>
          <p:cNvPr id="25" name="Straight Arrow Connector 24"/>
          <p:cNvCxnSpPr/>
          <p:nvPr/>
        </p:nvCxnSpPr>
        <p:spPr>
          <a:xfrm flipV="1">
            <a:off x="4267200" y="2667000"/>
            <a:ext cx="0" cy="45720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3581400" y="2667000"/>
            <a:ext cx="685800" cy="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3581400" y="2667000"/>
            <a:ext cx="0" cy="182880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3581400" y="4419602"/>
            <a:ext cx="1740155" cy="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5791200" y="1447800"/>
            <a:ext cx="1295400" cy="369332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/>
          </a:lstStyle>
          <a:p>
            <a:r>
              <a:rPr lang="en-US" dirty="0"/>
              <a:t>BBO crystal</a:t>
            </a:r>
          </a:p>
        </p:txBody>
      </p:sp>
      <p:cxnSp>
        <p:nvCxnSpPr>
          <p:cNvPr id="41" name="Straight Connector 40"/>
          <p:cNvCxnSpPr/>
          <p:nvPr/>
        </p:nvCxnSpPr>
        <p:spPr>
          <a:xfrm flipH="1">
            <a:off x="5257800" y="1808777"/>
            <a:ext cx="609600" cy="1086823"/>
          </a:xfrm>
          <a:prstGeom prst="line">
            <a:avLst/>
          </a:prstGeom>
          <a:solidFill>
            <a:srgbClr val="00B0F0">
              <a:alpha val="50000"/>
            </a:srgbClr>
          </a:solidFill>
          <a:ln w="38100">
            <a:solidFill>
              <a:schemeClr val="accent6"/>
            </a:solidFill>
          </a:ln>
        </p:spPr>
      </p:cxnSp>
      <p:sp>
        <p:nvSpPr>
          <p:cNvPr id="46" name="TextBox 45"/>
          <p:cNvSpPr txBox="1"/>
          <p:nvPr/>
        </p:nvSpPr>
        <p:spPr>
          <a:xfrm>
            <a:off x="7239000" y="2352188"/>
            <a:ext cx="1524000" cy="369332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/>
          </a:lstStyle>
          <a:p>
            <a:r>
              <a:rPr lang="en-US" dirty="0"/>
              <a:t>Spectrometer</a:t>
            </a:r>
          </a:p>
        </p:txBody>
      </p:sp>
      <p:cxnSp>
        <p:nvCxnSpPr>
          <p:cNvPr id="47" name="Straight Connector 46"/>
          <p:cNvCxnSpPr/>
          <p:nvPr/>
        </p:nvCxnSpPr>
        <p:spPr>
          <a:xfrm flipH="1">
            <a:off x="6705600" y="2713165"/>
            <a:ext cx="609600" cy="1086823"/>
          </a:xfrm>
          <a:prstGeom prst="line">
            <a:avLst/>
          </a:prstGeom>
          <a:solidFill>
            <a:srgbClr val="00B0F0">
              <a:alpha val="50000"/>
            </a:srgbClr>
          </a:solidFill>
          <a:ln w="38100">
            <a:solidFill>
              <a:schemeClr val="accent6"/>
            </a:solidFill>
          </a:ln>
        </p:spPr>
      </p:cxnSp>
      <p:sp>
        <p:nvSpPr>
          <p:cNvPr id="48" name="TextBox 47"/>
          <p:cNvSpPr txBox="1"/>
          <p:nvPr/>
        </p:nvSpPr>
        <p:spPr>
          <a:xfrm>
            <a:off x="1143000" y="1300945"/>
            <a:ext cx="1676400" cy="646331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/>
          </a:lstStyle>
          <a:p>
            <a:r>
              <a:rPr lang="en-US" dirty="0" smtClean="0"/>
              <a:t>Variable delay stage</a:t>
            </a:r>
            <a:endParaRPr lang="en-US" dirty="0"/>
          </a:p>
        </p:txBody>
      </p:sp>
      <p:cxnSp>
        <p:nvCxnSpPr>
          <p:cNvPr id="49" name="Straight Connector 48"/>
          <p:cNvCxnSpPr/>
          <p:nvPr/>
        </p:nvCxnSpPr>
        <p:spPr>
          <a:xfrm>
            <a:off x="2514600" y="1808777"/>
            <a:ext cx="838200" cy="695811"/>
          </a:xfrm>
          <a:prstGeom prst="line">
            <a:avLst/>
          </a:prstGeom>
          <a:solidFill>
            <a:srgbClr val="00B0F0">
              <a:alpha val="50000"/>
            </a:srgbClr>
          </a:solidFill>
          <a:ln w="38100">
            <a:solidFill>
              <a:schemeClr val="accent6"/>
            </a:solidFill>
          </a:ln>
        </p:spPr>
      </p:cxnSp>
      <p:cxnSp>
        <p:nvCxnSpPr>
          <p:cNvPr id="52" name="Straight Arrow Connector 51"/>
          <p:cNvCxnSpPr/>
          <p:nvPr/>
        </p:nvCxnSpPr>
        <p:spPr>
          <a:xfrm flipH="1" flipV="1">
            <a:off x="5257800" y="3391607"/>
            <a:ext cx="127513" cy="93036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5181600" y="2590800"/>
            <a:ext cx="538039" cy="28123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5715000" y="2590800"/>
            <a:ext cx="4639" cy="228601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H="1">
            <a:off x="2514600" y="3369466"/>
            <a:ext cx="1752600" cy="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2438400" y="3429410"/>
            <a:ext cx="0" cy="102829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V="1">
            <a:off x="2590800" y="4338395"/>
            <a:ext cx="2499360" cy="5005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V="1">
            <a:off x="5078896" y="3369466"/>
            <a:ext cx="82122" cy="95250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V="1">
            <a:off x="4962525" y="2376264"/>
            <a:ext cx="845572" cy="9953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5814558" y="2415050"/>
            <a:ext cx="197871" cy="343166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7353300" y="1681701"/>
            <a:ext cx="1295400" cy="369332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/>
          </a:lstStyle>
          <a:p>
            <a:r>
              <a:rPr lang="en-US" dirty="0"/>
              <a:t>Pinhole</a:t>
            </a:r>
          </a:p>
        </p:txBody>
      </p:sp>
      <p:cxnSp>
        <p:nvCxnSpPr>
          <p:cNvPr id="81" name="Straight Connector 80"/>
          <p:cNvCxnSpPr/>
          <p:nvPr/>
        </p:nvCxnSpPr>
        <p:spPr>
          <a:xfrm flipH="1">
            <a:off x="6096000" y="1947276"/>
            <a:ext cx="1371600" cy="948324"/>
          </a:xfrm>
          <a:prstGeom prst="line">
            <a:avLst/>
          </a:prstGeom>
          <a:solidFill>
            <a:srgbClr val="00B0F0">
              <a:alpha val="50000"/>
            </a:srgbClr>
          </a:solidFill>
          <a:ln w="38100">
            <a:solidFill>
              <a:schemeClr val="accent6"/>
            </a:solidFill>
          </a:ln>
        </p:spPr>
      </p:cxnSp>
      <p:sp>
        <p:nvSpPr>
          <p:cNvPr id="30" name="TextBox 29"/>
          <p:cNvSpPr txBox="1"/>
          <p:nvPr/>
        </p:nvSpPr>
        <p:spPr>
          <a:xfrm>
            <a:off x="5867400" y="5106063"/>
            <a:ext cx="1143000" cy="646331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/>
          </a:lstStyle>
          <a:p>
            <a:r>
              <a:rPr lang="en-US" dirty="0"/>
              <a:t>Parabolic mirror</a:t>
            </a:r>
          </a:p>
        </p:txBody>
      </p:sp>
      <p:cxnSp>
        <p:nvCxnSpPr>
          <p:cNvPr id="31" name="Straight Connector 30"/>
          <p:cNvCxnSpPr/>
          <p:nvPr/>
        </p:nvCxnSpPr>
        <p:spPr>
          <a:xfrm flipH="1" flipV="1">
            <a:off x="5410200" y="4343400"/>
            <a:ext cx="618878" cy="762665"/>
          </a:xfrm>
          <a:prstGeom prst="line">
            <a:avLst/>
          </a:prstGeom>
          <a:solidFill>
            <a:srgbClr val="00B0F0">
              <a:alpha val="50000"/>
            </a:srgbClr>
          </a:solidFill>
          <a:ln w="38100">
            <a:solidFill>
              <a:schemeClr val="accent6"/>
            </a:solidFill>
          </a:ln>
        </p:spPr>
      </p:cxnSp>
      <p:cxnSp>
        <p:nvCxnSpPr>
          <p:cNvPr id="50" name="Straight Arrow Connector 49"/>
          <p:cNvCxnSpPr/>
          <p:nvPr/>
        </p:nvCxnSpPr>
        <p:spPr>
          <a:xfrm flipV="1">
            <a:off x="5140436" y="2578914"/>
            <a:ext cx="41164" cy="22265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 flipV="1">
            <a:off x="4962525" y="2504588"/>
            <a:ext cx="66675" cy="314813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5090160" y="2504590"/>
            <a:ext cx="0" cy="314811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5090160" y="2514600"/>
            <a:ext cx="701040" cy="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5772150" y="2514600"/>
            <a:ext cx="323850" cy="1428955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5943600" y="2971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 beam</a:t>
            </a:r>
            <a:endParaRPr lang="en-US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6" name="Oval 75"/>
          <p:cNvSpPr/>
          <p:nvPr/>
        </p:nvSpPr>
        <p:spPr>
          <a:xfrm>
            <a:off x="5967868" y="2971800"/>
            <a:ext cx="1000125" cy="369332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189BC-1921-48A7-82E7-20D94EDD79AE}" type="slidenum">
              <a:rPr lang="en-US" smtClean="0"/>
              <a:t>7</a:t>
            </a:fld>
            <a:endParaRPr lang="en-US" dirty="0"/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5208104" y="3391607"/>
            <a:ext cx="0" cy="941783"/>
          </a:xfrm>
          <a:prstGeom prst="line">
            <a:avLst/>
          </a:prstGeom>
          <a:ln w="1905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017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Isosceles Triangle 36"/>
          <p:cNvSpPr/>
          <p:nvPr/>
        </p:nvSpPr>
        <p:spPr>
          <a:xfrm rot="16200000">
            <a:off x="4264212" y="2904395"/>
            <a:ext cx="685799" cy="1758584"/>
          </a:xfrm>
          <a:prstGeom prst="triangle">
            <a:avLst>
              <a:gd name="adj" fmla="val 53305"/>
            </a:avLst>
          </a:prstGeom>
          <a:solidFill>
            <a:srgbClr val="FF0000">
              <a:alpha val="60000"/>
            </a:srgbClr>
          </a:solidFill>
          <a:ln>
            <a:solidFill>
              <a:srgbClr val="FF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lowchart: Process 28"/>
          <p:cNvSpPr/>
          <p:nvPr/>
        </p:nvSpPr>
        <p:spPr>
          <a:xfrm>
            <a:off x="6360006" y="5476324"/>
            <a:ext cx="1371602" cy="834421"/>
          </a:xfrm>
          <a:prstGeom prst="flowChartProcess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1"/>
            <a:tileRect/>
          </a:gradFill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Isosceles Triangle 27"/>
          <p:cNvSpPr/>
          <p:nvPr/>
        </p:nvSpPr>
        <p:spPr>
          <a:xfrm rot="16200000">
            <a:off x="5140982" y="5260319"/>
            <a:ext cx="789708" cy="1241871"/>
          </a:xfrm>
          <a:prstGeom prst="triangle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0800000" scaled="1"/>
            <a:tileRect/>
          </a:gradFill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108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Isosceles Triangle 26"/>
          <p:cNvSpPr/>
          <p:nvPr/>
        </p:nvSpPr>
        <p:spPr>
          <a:xfrm rot="16200000">
            <a:off x="7198501" y="3442027"/>
            <a:ext cx="304800" cy="735945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/>
          <p:cNvSpPr/>
          <p:nvPr/>
        </p:nvSpPr>
        <p:spPr>
          <a:xfrm rot="5400000">
            <a:off x="6544139" y="3460732"/>
            <a:ext cx="304800" cy="698535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Isosceles Triangle 23"/>
          <p:cNvSpPr/>
          <p:nvPr/>
        </p:nvSpPr>
        <p:spPr>
          <a:xfrm rot="5400000">
            <a:off x="4247520" y="2728400"/>
            <a:ext cx="827810" cy="2114707"/>
          </a:xfrm>
          <a:prstGeom prst="triangle">
            <a:avLst>
              <a:gd name="adj" fmla="val 49999"/>
            </a:avLst>
          </a:prstGeom>
          <a:solidFill>
            <a:srgbClr val="FF0000">
              <a:alpha val="60000"/>
            </a:srgbClr>
          </a:solidFill>
          <a:ln>
            <a:solidFill>
              <a:srgbClr val="FF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22"/>
          <p:cNvSpPr/>
          <p:nvPr/>
        </p:nvSpPr>
        <p:spPr>
          <a:xfrm rot="5400000">
            <a:off x="3446318" y="4842163"/>
            <a:ext cx="762000" cy="2175164"/>
          </a:xfrm>
          <a:prstGeom prst="triangle">
            <a:avLst>
              <a:gd name="adj" fmla="val 45040"/>
            </a:avLst>
          </a:prstGeom>
          <a:solidFill>
            <a:srgbClr val="FF0000">
              <a:alpha val="60000"/>
            </a:srgbClr>
          </a:solidFill>
          <a:ln>
            <a:solidFill>
              <a:srgbClr val="FF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Process 21"/>
          <p:cNvSpPr/>
          <p:nvPr/>
        </p:nvSpPr>
        <p:spPr>
          <a:xfrm>
            <a:off x="1394271" y="5534891"/>
            <a:ext cx="1143000" cy="789709"/>
          </a:xfrm>
          <a:prstGeom prst="flowChartProcess">
            <a:avLst/>
          </a:prstGeom>
          <a:solidFill>
            <a:srgbClr val="FF0000">
              <a:alpha val="60000"/>
            </a:srgbClr>
          </a:solidFill>
          <a:ln>
            <a:solidFill>
              <a:srgbClr val="FF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shot FROG – GRENOUILLE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029" y="1295400"/>
            <a:ext cx="8686800" cy="1600200"/>
          </a:xfrm>
        </p:spPr>
        <p:txBody>
          <a:bodyPr/>
          <a:lstStyle/>
          <a:p>
            <a:pPr marL="0" indent="0" algn="ctr">
              <a:buNone/>
            </a:pPr>
            <a:r>
              <a:rPr lang="en-GB" b="1" dirty="0" err="1"/>
              <a:t>GR</a:t>
            </a:r>
            <a:r>
              <a:rPr lang="en-GB" dirty="0" err="1"/>
              <a:t>ating</a:t>
            </a:r>
            <a:r>
              <a:rPr lang="en-GB" dirty="0"/>
              <a:t>-</a:t>
            </a:r>
            <a:r>
              <a:rPr lang="en-GB" b="1" dirty="0"/>
              <a:t>E</a:t>
            </a:r>
            <a:r>
              <a:rPr lang="en-GB" dirty="0"/>
              <a:t>liminated </a:t>
            </a:r>
            <a:r>
              <a:rPr lang="en-GB" b="1" dirty="0"/>
              <a:t>N</a:t>
            </a:r>
            <a:r>
              <a:rPr lang="en-GB" dirty="0"/>
              <a:t>o-nonsense </a:t>
            </a:r>
            <a:r>
              <a:rPr lang="en-GB" b="1" dirty="0"/>
              <a:t>O</a:t>
            </a:r>
            <a:r>
              <a:rPr lang="en-GB" dirty="0"/>
              <a:t>bservation of </a:t>
            </a:r>
            <a:r>
              <a:rPr lang="en-GB" b="1" dirty="0"/>
              <a:t>U</a:t>
            </a:r>
            <a:r>
              <a:rPr lang="en-GB" dirty="0"/>
              <a:t>ltrafast </a:t>
            </a:r>
            <a:r>
              <a:rPr lang="en-GB" b="1" dirty="0"/>
              <a:t>I</a:t>
            </a:r>
            <a:r>
              <a:rPr lang="en-GB" dirty="0"/>
              <a:t>ncident </a:t>
            </a:r>
            <a:r>
              <a:rPr lang="en-GB" b="1" dirty="0"/>
              <a:t>L</a:t>
            </a:r>
            <a:r>
              <a:rPr lang="en-GB" dirty="0"/>
              <a:t>aser </a:t>
            </a:r>
            <a:r>
              <a:rPr lang="en-GB" b="1" dirty="0"/>
              <a:t>L</a:t>
            </a:r>
            <a:r>
              <a:rPr lang="en-GB" dirty="0"/>
              <a:t>ight </a:t>
            </a:r>
            <a:r>
              <a:rPr lang="en-GB" b="1" dirty="0" smtClean="0"/>
              <a:t>E</a:t>
            </a:r>
            <a:r>
              <a:rPr lang="en-GB" dirty="0" smtClean="0"/>
              <a:t>-fields </a:t>
            </a:r>
            <a:r>
              <a:rPr lang="en-US" dirty="0" smtClean="0"/>
              <a:t>– </a:t>
            </a:r>
            <a:r>
              <a:rPr lang="en-GB" b="1" dirty="0" smtClean="0"/>
              <a:t>GRENOUILLE</a:t>
            </a:r>
            <a:r>
              <a:rPr lang="en-GB" dirty="0"/>
              <a:t>, which is the French word for “frog</a:t>
            </a:r>
            <a:r>
              <a:rPr lang="en-GB" dirty="0" smtClean="0"/>
              <a:t>”</a:t>
            </a:r>
            <a:endParaRPr lang="en-US" dirty="0"/>
          </a:p>
        </p:txBody>
      </p:sp>
      <p:sp>
        <p:nvSpPr>
          <p:cNvPr id="7" name="Chord 6"/>
          <p:cNvSpPr/>
          <p:nvPr/>
        </p:nvSpPr>
        <p:spPr>
          <a:xfrm>
            <a:off x="2384871" y="5257800"/>
            <a:ext cx="685800" cy="1219200"/>
          </a:xfrm>
          <a:prstGeom prst="chord">
            <a:avLst>
              <a:gd name="adj1" fmla="val 5374636"/>
              <a:gd name="adj2" fmla="val 16200000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604071" y="5257800"/>
            <a:ext cx="152400" cy="1219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94671" y="5257800"/>
            <a:ext cx="381000" cy="1219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194871" y="5257800"/>
            <a:ext cx="152400" cy="1219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hord 15"/>
          <p:cNvSpPr/>
          <p:nvPr/>
        </p:nvSpPr>
        <p:spPr>
          <a:xfrm>
            <a:off x="6080571" y="5257800"/>
            <a:ext cx="228600" cy="1219200"/>
          </a:xfrm>
          <a:prstGeom prst="chord">
            <a:avLst>
              <a:gd name="adj1" fmla="val 5374636"/>
              <a:gd name="adj2" fmla="val 16200000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hord 17"/>
          <p:cNvSpPr/>
          <p:nvPr/>
        </p:nvSpPr>
        <p:spPr>
          <a:xfrm rot="10800000">
            <a:off x="6118672" y="3124200"/>
            <a:ext cx="228600" cy="1219200"/>
          </a:xfrm>
          <a:prstGeom prst="chord">
            <a:avLst>
              <a:gd name="adj1" fmla="val 5374636"/>
              <a:gd name="adj2" fmla="val 16200000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718871" y="3200400"/>
            <a:ext cx="381000" cy="1066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718871" y="5334000"/>
            <a:ext cx="381000" cy="1066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Process 20"/>
          <p:cNvSpPr/>
          <p:nvPr/>
        </p:nvSpPr>
        <p:spPr>
          <a:xfrm>
            <a:off x="1394271" y="3390900"/>
            <a:ext cx="2209800" cy="789709"/>
          </a:xfrm>
          <a:prstGeom prst="flowChartProcess">
            <a:avLst/>
          </a:prstGeom>
          <a:solidFill>
            <a:srgbClr val="FF0000">
              <a:alpha val="60000"/>
            </a:srgbClr>
          </a:solidFill>
          <a:ln>
            <a:solidFill>
              <a:srgbClr val="FF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537271" y="3048000"/>
            <a:ext cx="228600" cy="1371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457200" y="3352800"/>
            <a:ext cx="8369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/>
              <a:t>Top view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79871" y="5486400"/>
            <a:ext cx="8369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/>
              <a:t>Side </a:t>
            </a:r>
            <a:r>
              <a:rPr lang="en-US" sz="2500" dirty="0"/>
              <a:t>view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887367" y="4495800"/>
            <a:ext cx="1335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Cylindrical lens</a:t>
            </a:r>
            <a:endParaRPr lang="en-US" sz="2000" dirty="0"/>
          </a:p>
        </p:txBody>
      </p:sp>
      <p:sp>
        <p:nvSpPr>
          <p:cNvPr id="33" name="TextBox 32"/>
          <p:cNvSpPr txBox="1"/>
          <p:nvPr/>
        </p:nvSpPr>
        <p:spPr>
          <a:xfrm>
            <a:off x="3126719" y="4495800"/>
            <a:ext cx="1107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Fresnel </a:t>
            </a:r>
            <a:r>
              <a:rPr lang="en-US" sz="2000" dirty="0" err="1" smtClean="0"/>
              <a:t>biprism</a:t>
            </a:r>
            <a:endParaRPr lang="en-US" sz="2000" dirty="0"/>
          </a:p>
        </p:txBody>
      </p:sp>
      <p:sp>
        <p:nvSpPr>
          <p:cNvPr id="34" name="TextBox 33"/>
          <p:cNvSpPr txBox="1"/>
          <p:nvPr/>
        </p:nvSpPr>
        <p:spPr>
          <a:xfrm>
            <a:off x="5513007" y="4549914"/>
            <a:ext cx="1335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Cylindrical lenses</a:t>
            </a:r>
            <a:endParaRPr lang="en-US" sz="2000" dirty="0"/>
          </a:p>
        </p:txBody>
      </p:sp>
      <p:sp>
        <p:nvSpPr>
          <p:cNvPr id="35" name="TextBox 34"/>
          <p:cNvSpPr txBox="1"/>
          <p:nvPr/>
        </p:nvSpPr>
        <p:spPr>
          <a:xfrm>
            <a:off x="7241519" y="4649688"/>
            <a:ext cx="1335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Camera</a:t>
            </a:r>
            <a:endParaRPr lang="en-US" sz="2000" dirty="0"/>
          </a:p>
        </p:txBody>
      </p:sp>
      <p:sp>
        <p:nvSpPr>
          <p:cNvPr id="36" name="TextBox 35"/>
          <p:cNvSpPr txBox="1"/>
          <p:nvPr/>
        </p:nvSpPr>
        <p:spPr>
          <a:xfrm>
            <a:off x="4209578" y="4495800"/>
            <a:ext cx="12768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Thick SHG crystal</a:t>
            </a:r>
            <a:endParaRPr lang="en-US" sz="2000" dirty="0"/>
          </a:p>
        </p:txBody>
      </p:sp>
      <p:sp>
        <p:nvSpPr>
          <p:cNvPr id="14" name="Right Triangle 13"/>
          <p:cNvSpPr/>
          <p:nvPr/>
        </p:nvSpPr>
        <p:spPr>
          <a:xfrm flipV="1">
            <a:off x="3604071" y="3733800"/>
            <a:ext cx="123748" cy="642678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Triangle 12"/>
          <p:cNvSpPr/>
          <p:nvPr/>
        </p:nvSpPr>
        <p:spPr>
          <a:xfrm>
            <a:off x="3604071" y="3047999"/>
            <a:ext cx="123748" cy="685801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/>
          <p:nvPr/>
        </p:nvCxnSpPr>
        <p:spPr>
          <a:xfrm flipV="1">
            <a:off x="5105400" y="5203686"/>
            <a:ext cx="0" cy="4572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105400" y="5269468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</a:t>
            </a:r>
          </a:p>
        </p:txBody>
      </p:sp>
      <p:cxnSp>
        <p:nvCxnSpPr>
          <p:cNvPr id="41" name="Straight Arrow Connector 40"/>
          <p:cNvCxnSpPr/>
          <p:nvPr/>
        </p:nvCxnSpPr>
        <p:spPr>
          <a:xfrm flipV="1">
            <a:off x="5105400" y="2971800"/>
            <a:ext cx="0" cy="4572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5105400" y="3037582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43" name="Right Triangle 42"/>
          <p:cNvSpPr/>
          <p:nvPr/>
        </p:nvSpPr>
        <p:spPr>
          <a:xfrm>
            <a:off x="5486400" y="3440116"/>
            <a:ext cx="123748" cy="342900"/>
          </a:xfrm>
          <a:prstGeom prst="rtTriangle">
            <a:avLst/>
          </a:prstGeom>
          <a:solidFill>
            <a:srgbClr val="FF0000">
              <a:alpha val="60000"/>
            </a:srgbClr>
          </a:solidFill>
          <a:ln>
            <a:solidFill>
              <a:srgbClr val="FF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4" name="Right Triangle 43"/>
          <p:cNvSpPr/>
          <p:nvPr/>
        </p:nvSpPr>
        <p:spPr>
          <a:xfrm flipV="1">
            <a:off x="5486400" y="3783688"/>
            <a:ext cx="123748" cy="331112"/>
          </a:xfrm>
          <a:prstGeom prst="rtTriangle">
            <a:avLst/>
          </a:prstGeom>
          <a:solidFill>
            <a:srgbClr val="FF0000">
              <a:alpha val="60000"/>
            </a:srgbClr>
          </a:solidFill>
          <a:ln>
            <a:solidFill>
              <a:srgbClr val="FF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975671" y="3623829"/>
            <a:ext cx="1104900" cy="32384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594671" y="3124200"/>
            <a:ext cx="381000" cy="1219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080571" y="3124200"/>
            <a:ext cx="152400" cy="1219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189BC-1921-48A7-82E7-20D94EDD79A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24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Arrow Connector 32"/>
          <p:cNvCxnSpPr>
            <a:stCxn id="26" idx="1"/>
            <a:endCxn id="22" idx="3"/>
          </p:cNvCxnSpPr>
          <p:nvPr/>
        </p:nvCxnSpPr>
        <p:spPr>
          <a:xfrm flipH="1">
            <a:off x="3202800" y="1867230"/>
            <a:ext cx="60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457200" y="3438939"/>
            <a:ext cx="2590800" cy="223666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519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Experimental </a:t>
            </a:r>
            <a:r>
              <a:rPr lang="en-US" dirty="0"/>
              <a:t>setup with </a:t>
            </a:r>
            <a:r>
              <a:rPr lang="en-US" dirty="0" smtClean="0"/>
              <a:t>GRENOUILLE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47800"/>
            <a:ext cx="3050400" cy="83886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4" t="14386" r="23460"/>
          <a:stretch/>
        </p:blipFill>
        <p:spPr>
          <a:xfrm>
            <a:off x="4466858" y="5137579"/>
            <a:ext cx="1472821" cy="143100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465287"/>
            <a:ext cx="2374553" cy="80388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" contras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696" t="9545" r="14270" b="4889"/>
          <a:stretch/>
        </p:blipFill>
        <p:spPr>
          <a:xfrm rot="10800000">
            <a:off x="6934200" y="1439489"/>
            <a:ext cx="1775110" cy="367986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4466858" y="1600200"/>
            <a:ext cx="1143000" cy="3810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/>
          </a:lstStyle>
          <a:p>
            <a:r>
              <a:rPr lang="en-US" dirty="0"/>
              <a:t>Oscillator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19922" y="1682564"/>
            <a:ext cx="1098644" cy="369332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/>
          </a:lstStyle>
          <a:p>
            <a:r>
              <a:rPr lang="en-US" dirty="0"/>
              <a:t>Amplifier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104900" y="4187937"/>
            <a:ext cx="1295400" cy="369332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/>
          </a:lstStyle>
          <a:p>
            <a:r>
              <a:rPr lang="en-US" dirty="0"/>
              <a:t>OPA system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491083" y="4648200"/>
            <a:ext cx="1379259" cy="369332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/>
          </a:lstStyle>
          <a:p>
            <a:r>
              <a:rPr lang="en-US" dirty="0" smtClean="0"/>
              <a:t>Compressor</a:t>
            </a:r>
            <a:endParaRPr lang="en-US" dirty="0"/>
          </a:p>
        </p:txBody>
      </p:sp>
      <p:cxnSp>
        <p:nvCxnSpPr>
          <p:cNvPr id="39" name="Straight Connector 38"/>
          <p:cNvCxnSpPr/>
          <p:nvPr/>
        </p:nvCxnSpPr>
        <p:spPr>
          <a:xfrm>
            <a:off x="1677600" y="2286660"/>
            <a:ext cx="0" cy="1142340"/>
          </a:xfrm>
          <a:prstGeom prst="line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1677600" y="5675600"/>
            <a:ext cx="0" cy="632867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V="1">
            <a:off x="1677600" y="6308468"/>
            <a:ext cx="2789258" cy="1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V="1">
            <a:off x="6629400" y="4794706"/>
            <a:ext cx="0" cy="1513761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6629400" y="4798612"/>
            <a:ext cx="1752600" cy="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V="1">
            <a:off x="8382000" y="2514600"/>
            <a:ext cx="0" cy="2284012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7613506" y="1252475"/>
            <a:ext cx="1420341" cy="369332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/>
          </a:lstStyle>
          <a:p>
            <a:r>
              <a:rPr lang="en-US" dirty="0"/>
              <a:t>GRENOUILLE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7471988" y="5410700"/>
            <a:ext cx="1032846" cy="92333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/>
          </a:lstStyle>
          <a:p>
            <a:r>
              <a:rPr lang="en-US" dirty="0"/>
              <a:t>Echelon mirror/</a:t>
            </a:r>
          </a:p>
          <a:p>
            <a:r>
              <a:rPr lang="en-US" dirty="0"/>
              <a:t>mirror</a:t>
            </a:r>
          </a:p>
        </p:txBody>
      </p:sp>
      <p:cxnSp>
        <p:nvCxnSpPr>
          <p:cNvPr id="77" name="Straight Arrow Connector 76"/>
          <p:cNvCxnSpPr/>
          <p:nvPr/>
        </p:nvCxnSpPr>
        <p:spPr>
          <a:xfrm flipV="1">
            <a:off x="8323676" y="4947018"/>
            <a:ext cx="96874" cy="463682"/>
          </a:xfrm>
          <a:prstGeom prst="straightConnector1">
            <a:avLst/>
          </a:prstGeom>
          <a:ln w="381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stCxn id="71" idx="2"/>
          </p:cNvCxnSpPr>
          <p:nvPr/>
        </p:nvCxnSpPr>
        <p:spPr>
          <a:xfrm>
            <a:off x="8323677" y="1621807"/>
            <a:ext cx="0" cy="430089"/>
          </a:xfrm>
          <a:prstGeom prst="straightConnector1">
            <a:avLst/>
          </a:prstGeom>
          <a:ln w="381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820849" y="2759103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1030 </a:t>
            </a:r>
            <a:r>
              <a:rPr lang="en-US" dirty="0" smtClean="0"/>
              <a:t>nm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1828800" y="57912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82</a:t>
            </a:r>
            <a:r>
              <a:rPr lang="ru-RU" dirty="0" smtClean="0"/>
              <a:t>0 </a:t>
            </a:r>
            <a:r>
              <a:rPr lang="en-US" dirty="0" smtClean="0"/>
              <a:t>nm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5939679" y="6324600"/>
            <a:ext cx="689721" cy="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189BC-1921-48A7-82E7-20D94EDD79AE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64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452</Words>
  <Application>Microsoft Office PowerPoint</Application>
  <PresentationFormat>On-screen Show (4:3)</PresentationFormat>
  <Paragraphs>142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Characterization of complex ultrashort laser pulses for single shot THz diagnostic</vt:lpstr>
      <vt:lpstr>Outline</vt:lpstr>
      <vt:lpstr>PowerPoint Presentation</vt:lpstr>
      <vt:lpstr>THz single shot diagnostic</vt:lpstr>
      <vt:lpstr>PowerPoint Presentation</vt:lpstr>
      <vt:lpstr>FROG</vt:lpstr>
      <vt:lpstr>FROG experimental setup</vt:lpstr>
      <vt:lpstr>Single shot FROG – GRENOUILLE</vt:lpstr>
      <vt:lpstr>Experimental setup with GRENOUILLE</vt:lpstr>
      <vt:lpstr>GRENOUILLE use</vt:lpstr>
      <vt:lpstr>Simulations and experimental results</vt:lpstr>
      <vt:lpstr>Simulations and experimental results</vt:lpstr>
      <vt:lpstr>Simulations and experimental results</vt:lpstr>
      <vt:lpstr>Conclusion 1</vt:lpstr>
      <vt:lpstr>Conclusion 2</vt:lpstr>
      <vt:lpstr>Thank you for attention!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Characterization of complex ultrashort laser pulses for single shot THz diagnostic</dc:title>
  <dc:creator>Gnezdovskaia, Nelli</dc:creator>
  <cp:lastModifiedBy>Pan, Rui</cp:lastModifiedBy>
  <cp:revision>136</cp:revision>
  <dcterms:created xsi:type="dcterms:W3CDTF">2019-08-22T12:11:12Z</dcterms:created>
  <dcterms:modified xsi:type="dcterms:W3CDTF">2019-09-04T15:37:50Z</dcterms:modified>
</cp:coreProperties>
</file>