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" ContentType="image/t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3"/>
  </p:notesMasterIdLst>
  <p:handoutMasterIdLst>
    <p:handoutMasterId r:id="rId4"/>
  </p:handoutMasterIdLst>
  <p:sldIdLst>
    <p:sldId id="263" r:id="rId2"/>
  </p:sldIdLst>
  <p:sldSz cx="30275213" cy="42803763"/>
  <p:notesSz cx="9931400" cy="14363700"/>
  <p:defaultTextStyle>
    <a:defPPr>
      <a:defRPr lang="de-DE"/>
    </a:defPPr>
    <a:lvl1pPr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0656">
          <p15:clr>
            <a:srgbClr val="A4A3A4"/>
          </p15:clr>
        </p15:guide>
        <p15:guide id="2" orient="horz" pos="24048">
          <p15:clr>
            <a:srgbClr val="A4A3A4"/>
          </p15:clr>
        </p15:guide>
        <p15:guide id="3" orient="horz" pos="17376">
          <p15:clr>
            <a:srgbClr val="A4A3A4"/>
          </p15:clr>
        </p15:guide>
        <p15:guide id="4" orient="horz" pos="24648">
          <p15:clr>
            <a:srgbClr val="A4A3A4"/>
          </p15:clr>
        </p15:guide>
        <p15:guide id="5" pos="9535">
          <p15:clr>
            <a:srgbClr val="A4A3A4"/>
          </p15:clr>
        </p15:guide>
        <p15:guide id="6" pos="1165">
          <p15:clr>
            <a:srgbClr val="A4A3A4"/>
          </p15:clr>
        </p15:guide>
        <p15:guide id="7" pos="5323">
          <p15:clr>
            <a:srgbClr val="A4A3A4"/>
          </p15:clr>
        </p15:guide>
        <p15:guide id="8" pos="13713">
          <p15:clr>
            <a:srgbClr val="A4A3A4"/>
          </p15:clr>
        </p15:guide>
        <p15:guide id="9" pos="1788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28E00"/>
    <a:srgbClr val="00A6EB"/>
    <a:srgbClr val="B7DEF3"/>
    <a:srgbClr val="B7D9F3"/>
    <a:srgbClr val="CC0000"/>
    <a:srgbClr val="BAE2EF"/>
    <a:srgbClr val="B9E2EE"/>
    <a:srgbClr val="BCE1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454"/>
    <p:restoredTop sz="94660"/>
  </p:normalViewPr>
  <p:slideViewPr>
    <p:cSldViewPr snapToGrid="0">
      <p:cViewPr>
        <p:scale>
          <a:sx n="50" d="100"/>
          <a:sy n="50" d="100"/>
        </p:scale>
        <p:origin x="-216" y="7590"/>
      </p:cViewPr>
      <p:guideLst>
        <p:guide orient="horz" pos="10656"/>
        <p:guide orient="horz" pos="24048"/>
        <p:guide orient="horz" pos="17376"/>
        <p:guide orient="horz" pos="24648"/>
        <p:guide pos="9535"/>
        <p:guide pos="1165"/>
        <p:guide pos="5323"/>
        <p:guide pos="13713"/>
        <p:guide pos="17889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notesMaster" Target="notesMasters/notesMaster1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4304736" cy="718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31399" tIns="15699" rIns="31399" bIns="15699" numCol="1" anchor="t" anchorCtr="0" compatLnSpc="1">
            <a:prstTxWarp prst="textNoShape">
              <a:avLst/>
            </a:prstTxWarp>
          </a:bodyPr>
          <a:lstStyle>
            <a:lvl1pPr defTabSz="316009">
              <a:defRPr sz="400">
                <a:latin typeface="Times" pitchFamily="18" charset="0"/>
              </a:defRPr>
            </a:lvl1pPr>
          </a:lstStyle>
          <a:p>
            <a:endParaRPr lang="de-DE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625124" y="1"/>
            <a:ext cx="4303195" cy="718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31399" tIns="15699" rIns="31399" bIns="15699" numCol="1" anchor="t" anchorCtr="0" compatLnSpc="1">
            <a:prstTxWarp prst="textNoShape">
              <a:avLst/>
            </a:prstTxWarp>
          </a:bodyPr>
          <a:lstStyle>
            <a:lvl1pPr algn="r" defTabSz="316009">
              <a:defRPr sz="400">
                <a:latin typeface="Times" pitchFamily="18" charset="0"/>
              </a:defRPr>
            </a:lvl1pPr>
          </a:lstStyle>
          <a:p>
            <a:endParaRPr lang="de-DE"/>
          </a:p>
        </p:txBody>
      </p:sp>
      <p:sp>
        <p:nvSpPr>
          <p:cNvPr id="1638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13640538"/>
            <a:ext cx="4304736" cy="7216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31399" tIns="15699" rIns="31399" bIns="15699" numCol="1" anchor="b" anchorCtr="0" compatLnSpc="1">
            <a:prstTxWarp prst="textNoShape">
              <a:avLst/>
            </a:prstTxWarp>
          </a:bodyPr>
          <a:lstStyle>
            <a:lvl1pPr defTabSz="316009">
              <a:defRPr sz="400">
                <a:latin typeface="Times" pitchFamily="18" charset="0"/>
              </a:defRPr>
            </a:lvl1pPr>
          </a:lstStyle>
          <a:p>
            <a:endParaRPr lang="de-DE"/>
          </a:p>
        </p:txBody>
      </p:sp>
      <p:sp>
        <p:nvSpPr>
          <p:cNvPr id="1638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625124" y="13640538"/>
            <a:ext cx="4303195" cy="7216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31399" tIns="15699" rIns="31399" bIns="15699" numCol="1" anchor="b" anchorCtr="0" compatLnSpc="1">
            <a:prstTxWarp prst="textNoShape">
              <a:avLst/>
            </a:prstTxWarp>
          </a:bodyPr>
          <a:lstStyle>
            <a:lvl1pPr algn="r" defTabSz="316009">
              <a:defRPr sz="400">
                <a:latin typeface="Times" pitchFamily="18" charset="0"/>
              </a:defRPr>
            </a:lvl1pPr>
          </a:lstStyle>
          <a:p>
            <a:fld id="{5E1FA552-D81E-47F3-8F86-EB30D3F867F2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59898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4304736" cy="718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31399" tIns="15699" rIns="31399" bIns="15699" numCol="1" anchor="t" anchorCtr="0" compatLnSpc="1">
            <a:prstTxWarp prst="textNoShape">
              <a:avLst/>
            </a:prstTxWarp>
          </a:bodyPr>
          <a:lstStyle>
            <a:lvl1pPr defTabSz="316009">
              <a:defRPr sz="400">
                <a:latin typeface="Times" pitchFamily="18" charset="0"/>
              </a:defRPr>
            </a:lvl1pPr>
          </a:lstStyle>
          <a:p>
            <a:endParaRPr lang="de-DE"/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625124" y="1"/>
            <a:ext cx="4303195" cy="718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31399" tIns="15699" rIns="31399" bIns="15699" numCol="1" anchor="t" anchorCtr="0" compatLnSpc="1">
            <a:prstTxWarp prst="textNoShape">
              <a:avLst/>
            </a:prstTxWarp>
          </a:bodyPr>
          <a:lstStyle>
            <a:lvl1pPr algn="r" defTabSz="316009">
              <a:defRPr sz="400">
                <a:latin typeface="Times" pitchFamily="18" charset="0"/>
              </a:defRPr>
            </a:lvl1pPr>
          </a:lstStyle>
          <a:p>
            <a:endParaRPr lang="de-DE"/>
          </a:p>
        </p:txBody>
      </p:sp>
      <p:sp>
        <p:nvSpPr>
          <p:cNvPr id="174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063875" y="1079500"/>
            <a:ext cx="3806825" cy="53816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741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93757" y="6822603"/>
            <a:ext cx="7943888" cy="6461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31399" tIns="15699" rIns="31399" bIns="1569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741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13640538"/>
            <a:ext cx="4304736" cy="7216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31399" tIns="15699" rIns="31399" bIns="15699" numCol="1" anchor="b" anchorCtr="0" compatLnSpc="1">
            <a:prstTxWarp prst="textNoShape">
              <a:avLst/>
            </a:prstTxWarp>
          </a:bodyPr>
          <a:lstStyle>
            <a:lvl1pPr defTabSz="316009">
              <a:defRPr sz="400">
                <a:latin typeface="Times" pitchFamily="18" charset="0"/>
              </a:defRPr>
            </a:lvl1pPr>
          </a:lstStyle>
          <a:p>
            <a:endParaRPr lang="de-DE"/>
          </a:p>
        </p:txBody>
      </p:sp>
      <p:sp>
        <p:nvSpPr>
          <p:cNvPr id="1741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625124" y="13640538"/>
            <a:ext cx="4303195" cy="7216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31399" tIns="15699" rIns="31399" bIns="15699" numCol="1" anchor="b" anchorCtr="0" compatLnSpc="1">
            <a:prstTxWarp prst="textNoShape">
              <a:avLst/>
            </a:prstTxWarp>
          </a:bodyPr>
          <a:lstStyle>
            <a:lvl1pPr algn="r" defTabSz="316009">
              <a:defRPr sz="400">
                <a:latin typeface="Times" pitchFamily="18" charset="0"/>
              </a:defRPr>
            </a:lvl1pPr>
          </a:lstStyle>
          <a:p>
            <a:fld id="{2AAB6949-9A42-41ED-BCB9-E6EC2FC55128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0288302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6C4802F-6AF3-41E1-BE25-D959AB9BB71D}" type="slidenum">
              <a:rPr lang="de-DE"/>
              <a:pPr/>
              <a:t>1</a:t>
            </a:fld>
            <a:endParaRPr lang="de-DE"/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270125" y="13296900"/>
            <a:ext cx="25734963" cy="917575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4541838" y="24255413"/>
            <a:ext cx="21191537" cy="109394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035284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514475" y="1714500"/>
            <a:ext cx="27246263" cy="7134225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1514475" y="9986963"/>
            <a:ext cx="27246263" cy="2824956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662688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21950363" y="1714500"/>
            <a:ext cx="6810375" cy="36522025"/>
          </a:xfrm>
          <a:prstGeom prst="rect">
            <a:avLst/>
          </a:prstGeo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1514475" y="1714500"/>
            <a:ext cx="20283488" cy="365220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786448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514475" y="1714500"/>
            <a:ext cx="27246263" cy="7134225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514475" y="9986963"/>
            <a:ext cx="27246263" cy="2824956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059991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90775" y="27505025"/>
            <a:ext cx="25734963" cy="8501063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2390775" y="18141950"/>
            <a:ext cx="25734963" cy="936307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9026771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514475" y="1714500"/>
            <a:ext cx="27246263" cy="7134225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1514475" y="9986963"/>
            <a:ext cx="13546138" cy="2824956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15213013" y="9986963"/>
            <a:ext cx="13547725" cy="2824956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49996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514475" y="1714500"/>
            <a:ext cx="27246263" cy="71342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1514475" y="9580563"/>
            <a:ext cx="13376275" cy="399415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1514475" y="13574713"/>
            <a:ext cx="13376275" cy="24661812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15379700" y="9580563"/>
            <a:ext cx="13381038" cy="399415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15379700" y="13574713"/>
            <a:ext cx="13381038" cy="24661812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516768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514475" y="1714500"/>
            <a:ext cx="27246263" cy="7134225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787455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79566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514475" y="1704975"/>
            <a:ext cx="9959975" cy="725170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1836400" y="1704975"/>
            <a:ext cx="16924338" cy="3653155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514475" y="8956675"/>
            <a:ext cx="9959975" cy="292798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4685121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934075" y="29962475"/>
            <a:ext cx="18165763" cy="35369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934075" y="3824288"/>
            <a:ext cx="18165763" cy="25682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 smtClean="0"/>
              <a:t>Bild durch Klicken auf Symbol hinzufügen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5934075" y="33499425"/>
            <a:ext cx="18165763" cy="50244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0897843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7" name="Rectangle 73"/>
          <p:cNvSpPr>
            <a:spLocks noChangeArrowheads="1"/>
          </p:cNvSpPr>
          <p:nvPr/>
        </p:nvSpPr>
        <p:spPr bwMode="auto">
          <a:xfrm>
            <a:off x="1835150" y="6192838"/>
            <a:ext cx="26563638" cy="31980187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pic>
        <p:nvPicPr>
          <p:cNvPr id="1121" name="Picture 97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711025" y="1743075"/>
            <a:ext cx="3689350" cy="3689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4175125" rtl="0" eaLnBrk="1" fontAlgn="base" hangingPunct="1">
        <a:lnSpc>
          <a:spcPct val="70000"/>
        </a:lnSpc>
        <a:spcBef>
          <a:spcPct val="0"/>
        </a:spcBef>
        <a:spcAft>
          <a:spcPct val="0"/>
        </a:spcAft>
        <a:defRPr sz="15000">
          <a:solidFill>
            <a:srgbClr val="0093D3"/>
          </a:solidFill>
          <a:latin typeface="+mj-lt"/>
          <a:ea typeface="+mj-ea"/>
          <a:cs typeface="+mj-cs"/>
        </a:defRPr>
      </a:lvl1pPr>
      <a:lvl2pPr algn="l" defTabSz="4175125" rtl="0" eaLnBrk="1" fontAlgn="base" hangingPunct="1">
        <a:lnSpc>
          <a:spcPct val="70000"/>
        </a:lnSpc>
        <a:spcBef>
          <a:spcPct val="0"/>
        </a:spcBef>
        <a:spcAft>
          <a:spcPct val="0"/>
        </a:spcAft>
        <a:defRPr sz="15000">
          <a:solidFill>
            <a:srgbClr val="0093D3"/>
          </a:solidFill>
          <a:latin typeface="Arial Black" pitchFamily="34" charset="0"/>
        </a:defRPr>
      </a:lvl2pPr>
      <a:lvl3pPr algn="l" defTabSz="4175125" rtl="0" eaLnBrk="1" fontAlgn="base" hangingPunct="1">
        <a:lnSpc>
          <a:spcPct val="70000"/>
        </a:lnSpc>
        <a:spcBef>
          <a:spcPct val="0"/>
        </a:spcBef>
        <a:spcAft>
          <a:spcPct val="0"/>
        </a:spcAft>
        <a:defRPr sz="15000">
          <a:solidFill>
            <a:srgbClr val="0093D3"/>
          </a:solidFill>
          <a:latin typeface="Arial Black" pitchFamily="34" charset="0"/>
        </a:defRPr>
      </a:lvl3pPr>
      <a:lvl4pPr algn="l" defTabSz="4175125" rtl="0" eaLnBrk="1" fontAlgn="base" hangingPunct="1">
        <a:lnSpc>
          <a:spcPct val="70000"/>
        </a:lnSpc>
        <a:spcBef>
          <a:spcPct val="0"/>
        </a:spcBef>
        <a:spcAft>
          <a:spcPct val="0"/>
        </a:spcAft>
        <a:defRPr sz="15000">
          <a:solidFill>
            <a:srgbClr val="0093D3"/>
          </a:solidFill>
          <a:latin typeface="Arial Black" pitchFamily="34" charset="0"/>
        </a:defRPr>
      </a:lvl4pPr>
      <a:lvl5pPr algn="l" defTabSz="4175125" rtl="0" eaLnBrk="1" fontAlgn="base" hangingPunct="1">
        <a:lnSpc>
          <a:spcPct val="70000"/>
        </a:lnSpc>
        <a:spcBef>
          <a:spcPct val="0"/>
        </a:spcBef>
        <a:spcAft>
          <a:spcPct val="0"/>
        </a:spcAft>
        <a:defRPr sz="15000">
          <a:solidFill>
            <a:srgbClr val="0093D3"/>
          </a:solidFill>
          <a:latin typeface="Arial Black" pitchFamily="34" charset="0"/>
        </a:defRPr>
      </a:lvl5pPr>
      <a:lvl6pPr marL="457200" algn="l" defTabSz="4175125" rtl="0" eaLnBrk="1" fontAlgn="base" hangingPunct="1">
        <a:lnSpc>
          <a:spcPct val="70000"/>
        </a:lnSpc>
        <a:spcBef>
          <a:spcPct val="0"/>
        </a:spcBef>
        <a:spcAft>
          <a:spcPct val="0"/>
        </a:spcAft>
        <a:defRPr sz="15000">
          <a:solidFill>
            <a:srgbClr val="0093D3"/>
          </a:solidFill>
          <a:latin typeface="Arial Black" pitchFamily="34" charset="0"/>
        </a:defRPr>
      </a:lvl6pPr>
      <a:lvl7pPr marL="914400" algn="l" defTabSz="4175125" rtl="0" eaLnBrk="1" fontAlgn="base" hangingPunct="1">
        <a:lnSpc>
          <a:spcPct val="70000"/>
        </a:lnSpc>
        <a:spcBef>
          <a:spcPct val="0"/>
        </a:spcBef>
        <a:spcAft>
          <a:spcPct val="0"/>
        </a:spcAft>
        <a:defRPr sz="15000">
          <a:solidFill>
            <a:srgbClr val="0093D3"/>
          </a:solidFill>
          <a:latin typeface="Arial Black" pitchFamily="34" charset="0"/>
        </a:defRPr>
      </a:lvl7pPr>
      <a:lvl8pPr marL="1371600" algn="l" defTabSz="4175125" rtl="0" eaLnBrk="1" fontAlgn="base" hangingPunct="1">
        <a:lnSpc>
          <a:spcPct val="70000"/>
        </a:lnSpc>
        <a:spcBef>
          <a:spcPct val="0"/>
        </a:spcBef>
        <a:spcAft>
          <a:spcPct val="0"/>
        </a:spcAft>
        <a:defRPr sz="15000">
          <a:solidFill>
            <a:srgbClr val="0093D3"/>
          </a:solidFill>
          <a:latin typeface="Arial Black" pitchFamily="34" charset="0"/>
        </a:defRPr>
      </a:lvl8pPr>
      <a:lvl9pPr marL="1828800" algn="l" defTabSz="4175125" rtl="0" eaLnBrk="1" fontAlgn="base" hangingPunct="1">
        <a:lnSpc>
          <a:spcPct val="70000"/>
        </a:lnSpc>
        <a:spcBef>
          <a:spcPct val="0"/>
        </a:spcBef>
        <a:spcAft>
          <a:spcPct val="0"/>
        </a:spcAft>
        <a:defRPr sz="15000">
          <a:solidFill>
            <a:srgbClr val="0093D3"/>
          </a:solidFill>
          <a:latin typeface="Arial Black" pitchFamily="34" charset="0"/>
        </a:defRPr>
      </a:lvl9pPr>
    </p:titleStyle>
    <p:bodyStyle>
      <a:lvl1pPr marL="1565275" indent="-1565275" algn="l" defTabSz="4175125" rtl="0" eaLnBrk="1" fontAlgn="base" hangingPunct="1">
        <a:spcBef>
          <a:spcPct val="20000"/>
        </a:spcBef>
        <a:spcAft>
          <a:spcPct val="0"/>
        </a:spcAft>
        <a:buChar char="•"/>
        <a:defRPr sz="14600">
          <a:solidFill>
            <a:schemeClr val="tx1"/>
          </a:solidFill>
          <a:latin typeface="+mn-lt"/>
          <a:ea typeface="+mn-ea"/>
          <a:cs typeface="+mn-cs"/>
        </a:defRPr>
      </a:lvl1pPr>
      <a:lvl2pPr marL="3392488" indent="-1304925" algn="l" defTabSz="4175125" rtl="0" eaLnBrk="1" fontAlgn="base" hangingPunct="1">
        <a:spcBef>
          <a:spcPct val="20000"/>
        </a:spcBef>
        <a:spcAft>
          <a:spcPct val="0"/>
        </a:spcAft>
        <a:buChar char="–"/>
        <a:defRPr sz="12800">
          <a:solidFill>
            <a:schemeClr val="tx1"/>
          </a:solidFill>
          <a:latin typeface="+mn-lt"/>
        </a:defRPr>
      </a:lvl2pPr>
      <a:lvl3pPr marL="5219700" indent="-1044575" algn="l" defTabSz="4175125" rtl="0" eaLnBrk="1" fontAlgn="base" hangingPunct="1">
        <a:spcBef>
          <a:spcPct val="20000"/>
        </a:spcBef>
        <a:spcAft>
          <a:spcPct val="0"/>
        </a:spcAft>
        <a:buChar char="•"/>
        <a:defRPr sz="11000">
          <a:solidFill>
            <a:schemeClr val="tx1"/>
          </a:solidFill>
          <a:latin typeface="+mn-lt"/>
        </a:defRPr>
      </a:lvl3pPr>
      <a:lvl4pPr marL="7307263" indent="-1042988" algn="l" defTabSz="4175125" rtl="0" eaLnBrk="1" fontAlgn="base" hangingPunct="1">
        <a:spcBef>
          <a:spcPct val="20000"/>
        </a:spcBef>
        <a:spcAft>
          <a:spcPct val="0"/>
        </a:spcAft>
        <a:buChar char="–"/>
        <a:defRPr sz="9100">
          <a:solidFill>
            <a:schemeClr val="tx1"/>
          </a:solidFill>
          <a:latin typeface="+mn-lt"/>
        </a:defRPr>
      </a:lvl4pPr>
      <a:lvl5pPr marL="9396413" indent="-1044575" algn="l" defTabSz="4175125" rtl="0" eaLnBrk="1" fontAlgn="base" hangingPunct="1">
        <a:spcBef>
          <a:spcPct val="20000"/>
        </a:spcBef>
        <a:spcAft>
          <a:spcPct val="0"/>
        </a:spcAft>
        <a:buChar char="»"/>
        <a:defRPr sz="9100">
          <a:solidFill>
            <a:schemeClr val="tx1"/>
          </a:solidFill>
          <a:latin typeface="+mn-lt"/>
        </a:defRPr>
      </a:lvl5pPr>
      <a:lvl6pPr marL="9853613" indent="-1044575" algn="l" defTabSz="4175125" rtl="0" eaLnBrk="1" fontAlgn="base" hangingPunct="1">
        <a:spcBef>
          <a:spcPct val="20000"/>
        </a:spcBef>
        <a:spcAft>
          <a:spcPct val="0"/>
        </a:spcAft>
        <a:buChar char="»"/>
        <a:defRPr sz="9100">
          <a:solidFill>
            <a:schemeClr val="tx1"/>
          </a:solidFill>
          <a:latin typeface="+mn-lt"/>
        </a:defRPr>
      </a:lvl6pPr>
      <a:lvl7pPr marL="10310813" indent="-1044575" algn="l" defTabSz="4175125" rtl="0" eaLnBrk="1" fontAlgn="base" hangingPunct="1">
        <a:spcBef>
          <a:spcPct val="20000"/>
        </a:spcBef>
        <a:spcAft>
          <a:spcPct val="0"/>
        </a:spcAft>
        <a:buChar char="»"/>
        <a:defRPr sz="9100">
          <a:solidFill>
            <a:schemeClr val="tx1"/>
          </a:solidFill>
          <a:latin typeface="+mn-lt"/>
        </a:defRPr>
      </a:lvl7pPr>
      <a:lvl8pPr marL="10768013" indent="-1044575" algn="l" defTabSz="4175125" rtl="0" eaLnBrk="1" fontAlgn="base" hangingPunct="1">
        <a:spcBef>
          <a:spcPct val="20000"/>
        </a:spcBef>
        <a:spcAft>
          <a:spcPct val="0"/>
        </a:spcAft>
        <a:buChar char="»"/>
        <a:defRPr sz="9100">
          <a:solidFill>
            <a:schemeClr val="tx1"/>
          </a:solidFill>
          <a:latin typeface="+mn-lt"/>
        </a:defRPr>
      </a:lvl8pPr>
      <a:lvl9pPr marL="11225213" indent="-1044575" algn="l" defTabSz="4175125" rtl="0" eaLnBrk="1" fontAlgn="base" hangingPunct="1">
        <a:spcBef>
          <a:spcPct val="20000"/>
        </a:spcBef>
        <a:spcAft>
          <a:spcPct val="0"/>
        </a:spcAft>
        <a:buChar char="»"/>
        <a:defRPr sz="91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6.emf"/><Relationship Id="rId18" Type="http://schemas.openxmlformats.org/officeDocument/2006/relationships/image" Target="../media/image12.png"/><Relationship Id="rId3" Type="http://schemas.openxmlformats.org/officeDocument/2006/relationships/image" Target="../media/image2.emf"/><Relationship Id="rId21" Type="http://schemas.openxmlformats.org/officeDocument/2006/relationships/image" Target="../media/image17.jpe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8.tif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7.emf"/><Relationship Id="rId20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emf"/><Relationship Id="rId11" Type="http://schemas.openxmlformats.org/officeDocument/2006/relationships/image" Target="../media/image10.png"/><Relationship Id="rId24" Type="http://schemas.openxmlformats.org/officeDocument/2006/relationships/image" Target="../media/image20.png"/><Relationship Id="rId5" Type="http://schemas.openxmlformats.org/officeDocument/2006/relationships/image" Target="../media/image4.emf"/><Relationship Id="rId15" Type="http://schemas.openxmlformats.org/officeDocument/2006/relationships/image" Target="../media/image14.png"/><Relationship Id="rId23" Type="http://schemas.openxmlformats.org/officeDocument/2006/relationships/image" Target="../media/image19.tif"/><Relationship Id="rId10" Type="http://schemas.openxmlformats.org/officeDocument/2006/relationships/image" Target="../media/image9.png"/><Relationship Id="rId19" Type="http://schemas.openxmlformats.org/officeDocument/2006/relationships/image" Target="../media/image15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96850" y="18064276"/>
            <a:ext cx="5876064" cy="466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411" name="Line 75"/>
          <p:cNvSpPr>
            <a:spLocks noChangeShapeType="1"/>
          </p:cNvSpPr>
          <p:nvPr/>
        </p:nvSpPr>
        <p:spPr bwMode="auto">
          <a:xfrm flipV="1">
            <a:off x="15125700" y="6253163"/>
            <a:ext cx="0" cy="106521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4415" name="Rectangle 79"/>
          <p:cNvSpPr>
            <a:spLocks noChangeArrowheads="1"/>
          </p:cNvSpPr>
          <p:nvPr/>
        </p:nvSpPr>
        <p:spPr bwMode="auto">
          <a:xfrm>
            <a:off x="1404938" y="3070482"/>
            <a:ext cx="20378737" cy="10437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17588" tIns="208794" rIns="417588" bIns="208794"/>
          <a:lstStyle/>
          <a:p>
            <a:pPr eaLnBrk="1" hangingPunct="1">
              <a:lnSpc>
                <a:spcPct val="90000"/>
              </a:lnSpc>
            </a:pPr>
            <a:r>
              <a:rPr lang="en-US" sz="4000" b="1" dirty="0">
                <a:solidFill>
                  <a:srgbClr val="F28E00"/>
                </a:solidFill>
              </a:rPr>
              <a:t>The </a:t>
            </a:r>
            <a:r>
              <a:rPr lang="en-US" sz="4000" b="1" dirty="0" err="1">
                <a:solidFill>
                  <a:srgbClr val="F28E00"/>
                </a:solidFill>
              </a:rPr>
              <a:t>MAgnetized</a:t>
            </a:r>
            <a:r>
              <a:rPr lang="en-US" sz="4000" b="1" dirty="0">
                <a:solidFill>
                  <a:srgbClr val="F28E00"/>
                </a:solidFill>
              </a:rPr>
              <a:t> Disc and Mirror </a:t>
            </a:r>
            <a:r>
              <a:rPr lang="en-US" sz="4000" b="1" dirty="0" err="1">
                <a:solidFill>
                  <a:srgbClr val="F28E00"/>
                </a:solidFill>
              </a:rPr>
              <a:t>Axion</a:t>
            </a:r>
            <a:r>
              <a:rPr lang="en-US" sz="4000" b="1" dirty="0">
                <a:solidFill>
                  <a:srgbClr val="F28E00"/>
                </a:solidFill>
              </a:rPr>
              <a:t> </a:t>
            </a:r>
            <a:r>
              <a:rPr lang="en-US" sz="4000" b="1" dirty="0" err="1" smtClean="0">
                <a:solidFill>
                  <a:srgbClr val="F28E00"/>
                </a:solidFill>
              </a:rPr>
              <a:t>eXperiment</a:t>
            </a:r>
            <a:endParaRPr lang="en-US" sz="4000" b="1" dirty="0">
              <a:solidFill>
                <a:srgbClr val="F28E00"/>
              </a:solidFill>
            </a:endParaRPr>
          </a:p>
        </p:txBody>
      </p:sp>
      <p:sp>
        <p:nvSpPr>
          <p:cNvPr id="14419" name="Rectangle 83"/>
          <p:cNvSpPr>
            <a:spLocks noChangeArrowheads="1"/>
          </p:cNvSpPr>
          <p:nvPr/>
        </p:nvSpPr>
        <p:spPr bwMode="auto">
          <a:xfrm>
            <a:off x="1851024" y="6212682"/>
            <a:ext cx="13274676" cy="94535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17588" tIns="208794" rIns="417588" bIns="208794"/>
          <a:lstStyle/>
          <a:p>
            <a:pPr eaLnBrk="1" hangingPunct="1">
              <a:lnSpc>
                <a:spcPct val="90000"/>
              </a:lnSpc>
            </a:pPr>
            <a:r>
              <a:rPr lang="de-DE" sz="4000" b="1" dirty="0" err="1" smtClean="0">
                <a:solidFill>
                  <a:srgbClr val="00A6EB"/>
                </a:solidFill>
              </a:rPr>
              <a:t>Princip</a:t>
            </a:r>
            <a:r>
              <a:rPr lang="de-DE" sz="4000" b="1" dirty="0" smtClean="0">
                <a:solidFill>
                  <a:srgbClr val="00A6EB"/>
                </a:solidFill>
              </a:rPr>
              <a:t> </a:t>
            </a:r>
            <a:r>
              <a:rPr lang="de-DE" sz="4000" b="1" dirty="0" err="1" smtClean="0">
                <a:solidFill>
                  <a:srgbClr val="00A6EB"/>
                </a:solidFill>
              </a:rPr>
              <a:t>of</a:t>
            </a:r>
            <a:r>
              <a:rPr lang="de-DE" sz="4000" b="1" dirty="0" smtClean="0">
                <a:solidFill>
                  <a:srgbClr val="00A6EB"/>
                </a:solidFill>
              </a:rPr>
              <a:t> a </a:t>
            </a:r>
            <a:r>
              <a:rPr lang="de-DE" sz="4000" b="1" dirty="0" err="1" smtClean="0">
                <a:solidFill>
                  <a:srgbClr val="00A6EB"/>
                </a:solidFill>
              </a:rPr>
              <a:t>dielectric</a:t>
            </a:r>
            <a:r>
              <a:rPr lang="de-DE" sz="4000" b="1" dirty="0" smtClean="0">
                <a:solidFill>
                  <a:srgbClr val="00A6EB"/>
                </a:solidFill>
              </a:rPr>
              <a:t> </a:t>
            </a:r>
            <a:r>
              <a:rPr lang="de-DE" sz="4000" b="1" dirty="0" err="1" smtClean="0">
                <a:solidFill>
                  <a:srgbClr val="00A6EB"/>
                </a:solidFill>
              </a:rPr>
              <a:t>haloscope</a:t>
            </a:r>
            <a:endParaRPr lang="de-DE" sz="4000" b="1" dirty="0" smtClean="0">
              <a:solidFill>
                <a:srgbClr val="00A6EB"/>
              </a:solidFill>
            </a:endParaRPr>
          </a:p>
        </p:txBody>
      </p:sp>
      <p:sp>
        <p:nvSpPr>
          <p:cNvPr id="14525" name="Rectangle 189"/>
          <p:cNvSpPr>
            <a:spLocks noChangeArrowheads="1"/>
          </p:cNvSpPr>
          <p:nvPr/>
        </p:nvSpPr>
        <p:spPr bwMode="auto">
          <a:xfrm>
            <a:off x="15070137" y="35433000"/>
            <a:ext cx="13333413" cy="273920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17588" tIns="208794" rIns="417588" bIns="208794"/>
          <a:lstStyle/>
          <a:p>
            <a:pPr eaLnBrk="1" hangingPunct="1">
              <a:lnSpc>
                <a:spcPct val="90000"/>
              </a:lnSpc>
            </a:pPr>
            <a:r>
              <a:rPr lang="en-US" sz="4000" b="1" dirty="0" smtClean="0">
                <a:solidFill>
                  <a:srgbClr val="00A6EB"/>
                </a:solidFill>
              </a:rPr>
              <a:t>Summary</a:t>
            </a:r>
          </a:p>
          <a:p>
            <a:pPr algn="just" eaLnBrk="1" hangingPunct="1">
              <a:lnSpc>
                <a:spcPct val="90000"/>
              </a:lnSpc>
            </a:pPr>
            <a:r>
              <a:rPr lang="en-US" sz="2800" dirty="0" smtClean="0"/>
              <a:t>MADMAX is a challenging project and still in the R&amp;D phase. Nevertheless it is the only experiment that can scan this specific mass range. The magnet design is close to the end and booster setup will be proved in a prototype experiment in 2021. Finishing the installation of the final experiment is foreseen for 2025, so that first data are expected in 2026.    </a:t>
            </a:r>
            <a:endParaRPr lang="en-US" sz="2800" dirty="0"/>
          </a:p>
        </p:txBody>
      </p:sp>
      <p:sp>
        <p:nvSpPr>
          <p:cNvPr id="14535" name="Rectangle 199"/>
          <p:cNvSpPr>
            <a:spLocks noChangeArrowheads="1"/>
          </p:cNvSpPr>
          <p:nvPr/>
        </p:nvSpPr>
        <p:spPr bwMode="auto">
          <a:xfrm>
            <a:off x="1835150" y="16924338"/>
            <a:ext cx="26563638" cy="9509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17588" tIns="208794" rIns="417588" bIns="208794"/>
          <a:lstStyle/>
          <a:p>
            <a:pPr eaLnBrk="1" hangingPunct="1">
              <a:lnSpc>
                <a:spcPct val="90000"/>
              </a:lnSpc>
            </a:pPr>
            <a:r>
              <a:rPr lang="en-US" sz="4000" b="1" dirty="0" smtClean="0">
                <a:solidFill>
                  <a:srgbClr val="00A6EB"/>
                </a:solidFill>
              </a:rPr>
              <a:t>MADMAX experimental setup</a:t>
            </a:r>
            <a:endParaRPr lang="en-US" sz="4000" b="1" dirty="0">
              <a:solidFill>
                <a:srgbClr val="00A6EB"/>
              </a:solidFill>
            </a:endParaRPr>
          </a:p>
        </p:txBody>
      </p:sp>
      <p:sp>
        <p:nvSpPr>
          <p:cNvPr id="14552" name="Line 216"/>
          <p:cNvSpPr>
            <a:spLocks noChangeShapeType="1"/>
          </p:cNvSpPr>
          <p:nvPr/>
        </p:nvSpPr>
        <p:spPr bwMode="auto">
          <a:xfrm>
            <a:off x="1835150" y="27571700"/>
            <a:ext cx="265636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4559" name="Text Box 223"/>
          <p:cNvSpPr txBox="1">
            <a:spLocks noChangeArrowheads="1"/>
          </p:cNvSpPr>
          <p:nvPr/>
        </p:nvSpPr>
        <p:spPr bwMode="auto">
          <a:xfrm>
            <a:off x="15070137" y="27571713"/>
            <a:ext cx="13328651" cy="707886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de-DE" sz="4000" b="1" dirty="0" smtClean="0">
                <a:solidFill>
                  <a:srgbClr val="00A6EB"/>
                </a:solidFill>
              </a:rPr>
              <a:t>HERA hall North - Infrastructure / Supply</a:t>
            </a:r>
          </a:p>
        </p:txBody>
      </p:sp>
      <p:sp>
        <p:nvSpPr>
          <p:cNvPr id="14560" name="Text Box 224"/>
          <p:cNvSpPr txBox="1">
            <a:spLocks noChangeArrowheads="1"/>
          </p:cNvSpPr>
          <p:nvPr/>
        </p:nvSpPr>
        <p:spPr bwMode="auto">
          <a:xfrm>
            <a:off x="1847850" y="4096544"/>
            <a:ext cx="22631400" cy="2062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en-US" sz="3200" b="1" dirty="0" smtClean="0"/>
              <a:t>Abstract: </a:t>
            </a:r>
            <a:r>
              <a:rPr lang="en-US" sz="3200" dirty="0" smtClean="0"/>
              <a:t>MADMAX </a:t>
            </a:r>
            <a:r>
              <a:rPr lang="en-US" sz="3200" dirty="0"/>
              <a:t>is an </a:t>
            </a:r>
            <a:r>
              <a:rPr lang="en-US" sz="3200" dirty="0" smtClean="0"/>
              <a:t>experiment (dielectric </a:t>
            </a:r>
            <a:r>
              <a:rPr lang="en-US" sz="3200" dirty="0" err="1" smtClean="0"/>
              <a:t>haloscope</a:t>
            </a:r>
            <a:r>
              <a:rPr lang="en-US" sz="3200" dirty="0" smtClean="0"/>
              <a:t>) </a:t>
            </a:r>
            <a:r>
              <a:rPr lang="en-US" sz="3200" dirty="0"/>
              <a:t>to search for dark matter </a:t>
            </a:r>
            <a:r>
              <a:rPr lang="en-US" sz="3200" dirty="0" err="1"/>
              <a:t>axion</a:t>
            </a:r>
            <a:r>
              <a:rPr lang="en-US" sz="3200" dirty="0"/>
              <a:t> in the mass range of 40 µeV to 400 µeV. The challenge is to place a series of parallel 1.25m diameter disks with high planarity (~10 µm) at an environment of 4 K and in a 9 T magnetic dipole field parallel to the disks. A magnet of this size never has built</a:t>
            </a:r>
            <a:r>
              <a:rPr lang="en-US" sz="3200" dirty="0" smtClean="0"/>
              <a:t>. The </a:t>
            </a:r>
            <a:r>
              <a:rPr lang="en-US" sz="3200" dirty="0"/>
              <a:t>former experimental hall north of the HERA accelerator could be a suitable site for such a complex experiment. </a:t>
            </a:r>
            <a:endParaRPr lang="de-DE" sz="3200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14571" name="Text Box 235"/>
          <p:cNvSpPr txBox="1">
            <a:spLocks noChangeArrowheads="1"/>
          </p:cNvSpPr>
          <p:nvPr/>
        </p:nvSpPr>
        <p:spPr bwMode="auto">
          <a:xfrm>
            <a:off x="15694025" y="32608838"/>
            <a:ext cx="1841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GB"/>
          </a:p>
        </p:txBody>
      </p:sp>
      <p:sp>
        <p:nvSpPr>
          <p:cNvPr id="14620" name="Text Box 284"/>
          <p:cNvSpPr txBox="1">
            <a:spLocks noChangeArrowheads="1"/>
          </p:cNvSpPr>
          <p:nvPr/>
        </p:nvSpPr>
        <p:spPr bwMode="auto">
          <a:xfrm>
            <a:off x="1630363" y="1643063"/>
            <a:ext cx="20696237" cy="12280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90000"/>
              </a:lnSpc>
            </a:pPr>
            <a:r>
              <a:rPr lang="de-DE" sz="8000" b="1" dirty="0" smtClean="0">
                <a:solidFill>
                  <a:srgbClr val="00A6EB"/>
                </a:solidFill>
              </a:rPr>
              <a:t> </a:t>
            </a:r>
            <a:endParaRPr lang="de-DE" sz="8000" b="1" dirty="0">
              <a:solidFill>
                <a:srgbClr val="00A6EB"/>
              </a:solidFill>
            </a:endParaRPr>
          </a:p>
        </p:txBody>
      </p:sp>
      <p:pic>
        <p:nvPicPr>
          <p:cNvPr id="49" name="Grafik 4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7975" y="1188360"/>
            <a:ext cx="6191250" cy="2067878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3435" y="39352533"/>
            <a:ext cx="26977443" cy="1386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1835150" y="1472247"/>
            <a:ext cx="15697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smtClean="0">
                <a:solidFill>
                  <a:srgbClr val="00A6EB"/>
                </a:solidFill>
              </a:rPr>
              <a:t>The                   Experiment</a:t>
            </a:r>
            <a:endParaRPr lang="en-US" sz="9600" dirty="0">
              <a:solidFill>
                <a:srgbClr val="00A6EB"/>
              </a:solidFill>
            </a:endParaRPr>
          </a:p>
        </p:txBody>
      </p:sp>
      <p:pic>
        <p:nvPicPr>
          <p:cNvPr id="52" name="Grafik 51"/>
          <p:cNvPicPr>
            <a:picLocks noChangeAspect="1"/>
          </p:cNvPicPr>
          <p:nvPr/>
        </p:nvPicPr>
        <p:blipFill rotWithShape="1">
          <a:blip r:embed="rId6"/>
          <a:srcRect r="28438"/>
          <a:stretch/>
        </p:blipFill>
        <p:spPr>
          <a:xfrm>
            <a:off x="1959016" y="7398156"/>
            <a:ext cx="5801710" cy="354897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feld 52"/>
              <p:cNvSpPr txBox="1"/>
              <p:nvPr/>
            </p:nvSpPr>
            <p:spPr>
              <a:xfrm>
                <a:off x="8027870" y="7415651"/>
                <a:ext cx="6840000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2800" dirty="0" smtClean="0"/>
                  <a:t>In an external magnetic field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2800" b="1" i="1">
                            <a:solidFill>
                              <a:srgbClr val="E2001A"/>
                            </a:solidFill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800" b="1" i="1">
                            <a:solidFill>
                              <a:srgbClr val="E2001A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𝑩</m:t>
                        </m:r>
                      </m:e>
                      <m:sub>
                        <m:r>
                          <a:rPr lang="de-DE" sz="2800" b="1" i="1">
                            <a:solidFill>
                              <a:srgbClr val="E2001A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𝒆</m:t>
                        </m:r>
                      </m:sub>
                    </m:sSub>
                  </m:oMath>
                </a14:m>
                <a:r>
                  <a:rPr lang="en-US" sz="2800" dirty="0" smtClean="0"/>
                  <a:t> the </a:t>
                </a:r>
                <a:r>
                  <a:rPr lang="en-US" sz="2800" dirty="0" err="1" smtClean="0">
                    <a:solidFill>
                      <a:srgbClr val="17C91C"/>
                    </a:solidFill>
                  </a:rPr>
                  <a:t>axion</a:t>
                </a:r>
                <a:r>
                  <a:rPr lang="en-US" sz="2800" dirty="0" smtClean="0">
                    <a:solidFill>
                      <a:srgbClr val="17C91C"/>
                    </a:solidFill>
                  </a:rPr>
                  <a:t> </a:t>
                </a:r>
                <a:br>
                  <a:rPr lang="en-US" sz="2800" dirty="0" smtClean="0">
                    <a:solidFill>
                      <a:srgbClr val="17C91C"/>
                    </a:solidFill>
                  </a:rPr>
                </a:br>
                <a:r>
                  <a:rPr lang="en-US" sz="2800" dirty="0" smtClean="0">
                    <a:solidFill>
                      <a:srgbClr val="17C91C"/>
                    </a:solidFill>
                  </a:rPr>
                  <a:t>field </a:t>
                </a:r>
                <a14:m>
                  <m:oMath xmlns:m="http://schemas.openxmlformats.org/officeDocument/2006/math">
                    <m:r>
                      <a:rPr lang="de-DE" sz="2800" b="0" i="1" smtClean="0">
                        <a:solidFill>
                          <a:srgbClr val="17C91C"/>
                        </a:solidFill>
                        <a:latin typeface="Cambria Math" panose="02040503050406030204" pitchFamily="18" charset="0"/>
                      </a:rPr>
                      <m:t>𝑎</m:t>
                    </m:r>
                    <m:d>
                      <m:dPr>
                        <m:ctrlPr>
                          <a:rPr lang="de-DE" sz="2800" b="0" i="1" smtClean="0">
                            <a:solidFill>
                              <a:srgbClr val="17C91C"/>
                            </a:solidFill>
                            <a:latin typeface="Cambria Math"/>
                          </a:rPr>
                        </m:ctrlPr>
                      </m:dPr>
                      <m:e>
                        <m:r>
                          <a:rPr lang="de-DE" sz="2800" b="0" i="1" smtClean="0">
                            <a:solidFill>
                              <a:srgbClr val="17C91C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r>
                  <a:rPr lang="en-US" sz="2800" dirty="0" smtClean="0"/>
                  <a:t> sources an oscillating </a:t>
                </a:r>
                <a:r>
                  <a:rPr lang="en-US" sz="2800" dirty="0" smtClean="0">
                    <a:solidFill>
                      <a:srgbClr val="2B2BFF"/>
                    </a:solidFill>
                  </a:rPr>
                  <a:t>electric field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1" i="1" smtClean="0">
                            <a:solidFill>
                              <a:srgbClr val="2B2BFF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de-DE" sz="2800" b="1" i="1" smtClean="0">
                            <a:solidFill>
                              <a:srgbClr val="2B2BFF"/>
                            </a:solidFill>
                            <a:latin typeface="Cambria Math" panose="02040503050406030204" pitchFamily="18" charset="0"/>
                          </a:rPr>
                          <m:t>𝑬</m:t>
                        </m:r>
                      </m:e>
                      <m:sub>
                        <m:r>
                          <a:rPr lang="de-DE" sz="2800" b="1" i="1" smtClean="0">
                            <a:solidFill>
                              <a:srgbClr val="2B2BFF"/>
                            </a:solidFill>
                            <a:latin typeface="Cambria Math" panose="02040503050406030204" pitchFamily="18" charset="0"/>
                          </a:rPr>
                          <m:t>𝒂</m:t>
                        </m:r>
                      </m:sub>
                    </m:sSub>
                  </m:oMath>
                </a14:m>
                <a:endParaRPr lang="en-US" sz="2800" b="1" dirty="0"/>
              </a:p>
            </p:txBody>
          </p:sp>
        </mc:Choice>
        <mc:Fallback xmlns="">
          <p:sp>
            <p:nvSpPr>
              <p:cNvPr id="53" name="Textfeld 5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27870" y="7415651"/>
                <a:ext cx="6840000" cy="1384995"/>
              </a:xfrm>
              <a:prstGeom prst="rect">
                <a:avLst/>
              </a:prstGeom>
              <a:blipFill rotWithShape="1">
                <a:blip r:embed="rId7"/>
                <a:stretch>
                  <a:fillRect l="-1872" t="-4386" r="-1783" b="-109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feld 53"/>
              <p:cNvSpPr txBox="1"/>
              <p:nvPr/>
            </p:nvSpPr>
            <p:spPr>
              <a:xfrm>
                <a:off x="7982733" y="9011148"/>
                <a:ext cx="684000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800" b="1" i="1">
                            <a:solidFill>
                              <a:srgbClr val="2B2BFF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de-DE" sz="2800" b="1" i="1">
                            <a:solidFill>
                              <a:srgbClr val="2B2BFF"/>
                            </a:solidFill>
                            <a:latin typeface="Cambria Math" panose="02040503050406030204" pitchFamily="18" charset="0"/>
                          </a:rPr>
                          <m:t>𝑬</m:t>
                        </m:r>
                      </m:e>
                      <m:sub>
                        <m:r>
                          <a:rPr lang="de-DE" sz="2800" b="1" i="1">
                            <a:solidFill>
                              <a:srgbClr val="2B2BFF"/>
                            </a:solidFill>
                            <a:latin typeface="Cambria Math" panose="02040503050406030204" pitchFamily="18" charset="0"/>
                          </a:rPr>
                          <m:t>𝒂</m:t>
                        </m:r>
                      </m:sub>
                    </m:sSub>
                  </m:oMath>
                </a14:m>
                <a:r>
                  <a:rPr lang="en-US" sz="2800" dirty="0" smtClean="0"/>
                  <a:t> is different in materials with different 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𝜀</m:t>
                    </m:r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54" name="Textfeld 5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82733" y="9011148"/>
                <a:ext cx="6840000" cy="523220"/>
              </a:xfrm>
              <a:prstGeom prst="rect">
                <a:avLst/>
              </a:prstGeom>
              <a:blipFill rotWithShape="1">
                <a:blip r:embed="rId8"/>
                <a:stretch>
                  <a:fillRect t="-11628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Textfeld 54"/>
              <p:cNvSpPr txBox="1"/>
              <p:nvPr/>
            </p:nvSpPr>
            <p:spPr>
              <a:xfrm>
                <a:off x="7982733" y="9638839"/>
                <a:ext cx="6840000" cy="9632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 smtClean="0"/>
                  <a:t>At the surface,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smtClean="0">
                            <a:solidFill>
                              <a:srgbClr val="2B2BFF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de-DE" sz="2800" b="0" i="1" smtClean="0">
                            <a:solidFill>
                              <a:srgbClr val="2B2BFF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sz="2800" i="1" smtClean="0">
                            <a:solidFill>
                              <a:srgbClr val="2B2B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∥</m:t>
                        </m:r>
                      </m:sub>
                    </m:sSub>
                  </m:oMath>
                </a14:m>
                <a:r>
                  <a:rPr lang="en-US" sz="2800" dirty="0" smtClean="0"/>
                  <a:t> must be continuous</a:t>
                </a:r>
              </a:p>
              <a:p>
                <a:r>
                  <a:rPr lang="en-US" sz="2800" dirty="0" smtClean="0">
                    <a:sym typeface="Wingdings" panose="05000000000000000000" pitchFamily="2" charset="2"/>
                  </a:rPr>
                  <a:t> Emission of electromagnetic waves</a:t>
                </a:r>
                <a:endParaRPr lang="en-US" sz="2800" dirty="0"/>
              </a:p>
            </p:txBody>
          </p:sp>
        </mc:Choice>
        <mc:Fallback xmlns="">
          <p:sp>
            <p:nvSpPr>
              <p:cNvPr id="55" name="Textfeld 5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82733" y="9638839"/>
                <a:ext cx="6840000" cy="963277"/>
              </a:xfrm>
              <a:prstGeom prst="rect">
                <a:avLst/>
              </a:prstGeom>
              <a:blipFill rotWithShape="1">
                <a:blip r:embed="rId9"/>
                <a:stretch>
                  <a:fillRect l="-1872" t="-6962" b="-164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6" name="Rechteck 55"/>
              <p:cNvSpPr/>
              <p:nvPr/>
            </p:nvSpPr>
            <p:spPr>
              <a:xfrm>
                <a:off x="8294788" y="11033555"/>
                <a:ext cx="4796441" cy="99514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type m:val="skw"/>
                          <m:ctrlPr>
                            <a:rPr lang="de-DE" sz="240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num>
                        <m:den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den>
                      </m:f>
                      <m:r>
                        <a:rPr lang="de-DE" sz="2400" i="1">
                          <a:latin typeface="Cambria Math" panose="02040503050406030204" pitchFamily="18" charset="0"/>
                        </a:rPr>
                        <m:t>=2</m:t>
                      </m:r>
                      <m:r>
                        <a:rPr lang="de-DE" sz="2400" b="0" i="1" smtClean="0">
                          <a:latin typeface="Cambria Math" panose="02040503050406030204" pitchFamily="18" charset="0"/>
                        </a:rPr>
                        <m:t>.2</m:t>
                      </m:r>
                      <m:r>
                        <a:rPr lang="de-DE" sz="2400" i="1">
                          <a:latin typeface="Cambria Math" panose="02040503050406030204" pitchFamily="18" charset="0"/>
                        </a:rPr>
                        <m:t>∙</m:t>
                      </m:r>
                      <m:sSup>
                        <m:sSupPr>
                          <m:ctrlPr>
                            <a:rPr lang="de-DE" sz="2400" i="1">
                              <a:latin typeface="Cambria Math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de-DE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−27</m:t>
                          </m:r>
                        </m:sup>
                      </m:sSup>
                      <m:f>
                        <m:fPr>
                          <m:ctrlPr>
                            <a:rPr lang="de-DE" sz="2400" i="1">
                              <a:latin typeface="Cambria Math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de-DE" sz="240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W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de-DE" sz="240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m</m:t>
                          </m:r>
                          <m:r>
                            <m:rPr>
                              <m:nor/>
                            </m:rPr>
                            <a:rPr lang="de-DE" sz="240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²</m:t>
                          </m:r>
                        </m:den>
                      </m:f>
                      <m:sSubSup>
                        <m:sSubSupPr>
                          <m:ctrlPr>
                            <a:rPr lang="de-DE" sz="2400" i="1">
                              <a:latin typeface="Cambria Math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acc>
                            <m:accPr>
                              <m:chr m:val="̃"/>
                              <m:ctrlPr>
                                <a:rPr lang="de-DE" sz="2400" i="1">
                                  <a:latin typeface="Cambria Math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de-DE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𝑔</m:t>
                              </m:r>
                            </m:e>
                          </m:acc>
                        </m:e>
                        <m:sub>
                          <m:r>
                            <a:rPr lang="de-DE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  <m:r>
                            <a:rPr lang="de-DE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𝛾𝛾</m:t>
                          </m:r>
                        </m:sub>
                        <m:sup>
                          <m:r>
                            <a:rPr lang="de-DE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sSup>
                        <m:sSupPr>
                          <m:ctrlPr>
                            <a:rPr lang="de-DE" sz="2400" i="1">
                              <a:latin typeface="Cambria Math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de-DE" sz="2400" i="1">
                                  <a:latin typeface="Cambria Math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de-DE" sz="2400" i="1">
                                      <a:latin typeface="Cambria Math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de-DE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𝐵</m:t>
                                  </m:r>
                                </m:num>
                                <m:den>
                                  <m:r>
                                    <a:rPr lang="de-DE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10 </m:t>
                                  </m:r>
                                  <m:r>
                                    <m:rPr>
                                      <m:nor/>
                                    </m:rPr>
                                    <a:rPr lang="de-DE" sz="240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T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de-DE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6" name="Rechteck 5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94788" y="11033555"/>
                <a:ext cx="4796441" cy="995144"/>
              </a:xfrm>
              <a:prstGeom prst="rect">
                <a:avLst/>
              </a:prstGeom>
              <a:blipFill rotWithShape="1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7" name="Freihandform 56"/>
          <p:cNvSpPr/>
          <p:nvPr/>
        </p:nvSpPr>
        <p:spPr>
          <a:xfrm>
            <a:off x="11497284" y="10941843"/>
            <a:ext cx="2026508" cy="403611"/>
          </a:xfrm>
          <a:custGeom>
            <a:avLst/>
            <a:gdLst>
              <a:gd name="connsiteX0" fmla="*/ 0 w 2125363"/>
              <a:gd name="connsiteY0" fmla="*/ 366302 h 366302"/>
              <a:gd name="connsiteX1" fmla="*/ 716692 w 2125363"/>
              <a:gd name="connsiteY1" fmla="*/ 1778 h 366302"/>
              <a:gd name="connsiteX2" fmla="*/ 2125363 w 2125363"/>
              <a:gd name="connsiteY2" fmla="*/ 218021 h 366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25363" h="366302">
                <a:moveTo>
                  <a:pt x="0" y="366302"/>
                </a:moveTo>
                <a:cubicBezTo>
                  <a:pt x="181232" y="196396"/>
                  <a:pt x="362465" y="26491"/>
                  <a:pt x="716692" y="1778"/>
                </a:cubicBezTo>
                <a:cubicBezTo>
                  <a:pt x="1070919" y="-22936"/>
                  <a:pt x="2125363" y="218021"/>
                  <a:pt x="2125363" y="218021"/>
                </a:cubicBezTo>
              </a:path>
            </a:pathLst>
          </a:custGeom>
          <a:noFill/>
          <a:ln w="38100">
            <a:solidFill>
              <a:srgbClr val="FF0000"/>
            </a:solidFill>
            <a:head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8" name="Rechteck 57"/>
              <p:cNvSpPr/>
              <p:nvPr/>
            </p:nvSpPr>
            <p:spPr>
              <a:xfrm>
                <a:off x="13549818" y="10898999"/>
                <a:ext cx="1431289" cy="397032"/>
              </a:xfrm>
              <a:prstGeom prst="rect">
                <a:avLst/>
              </a:prstGeom>
              <a:ln>
                <a:noFill/>
              </a:ln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de-DE" sz="180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acc>
                            <m:accPr>
                              <m:chr m:val="̃"/>
                              <m:ctrlPr>
                                <a:rPr lang="de-DE" sz="1800" i="1">
                                  <a:solidFill>
                                    <a:srgbClr val="FF0000"/>
                                  </a:solidFill>
                                  <a:latin typeface="Cambria Math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de-DE" sz="1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𝑔</m:t>
                              </m:r>
                            </m:e>
                          </m:acc>
                        </m:e>
                        <m:sub>
                          <m:r>
                            <a:rPr lang="de-DE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  <m:r>
                            <a:rPr lang="de-DE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𝛾𝛾</m:t>
                          </m:r>
                        </m:sub>
                        <m:sup>
                          <m:r>
                            <a:rPr lang="de-DE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de-DE" sz="18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sSubSup>
                        <m:sSubSupPr>
                          <m:ctrlPr>
                            <a:rPr lang="de-DE" sz="1800" i="1">
                              <a:solidFill>
                                <a:srgbClr val="FF0000"/>
                              </a:solidFill>
                              <a:latin typeface="Cambria Math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sz="1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de-DE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  <m:r>
                            <a:rPr lang="de-DE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𝛾𝛾</m:t>
                          </m:r>
                        </m:sub>
                        <m:sup>
                          <m:r>
                            <a:rPr lang="de-DE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en-US" sz="1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8" name="Rechteck 5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549818" y="10898999"/>
                <a:ext cx="1431289" cy="397032"/>
              </a:xfrm>
              <a:prstGeom prst="rect">
                <a:avLst/>
              </a:prstGeom>
              <a:blipFill rotWithShape="1">
                <a:blip r:embed="rId11"/>
                <a:stretch>
                  <a:fillRect b="-307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9" name="Rechteck 58"/>
              <p:cNvSpPr/>
              <p:nvPr/>
            </p:nvSpPr>
            <p:spPr>
              <a:xfrm>
                <a:off x="13548727" y="11275881"/>
                <a:ext cx="1470915" cy="3970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de-DE" sz="180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sz="18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𝒪</m:t>
                          </m:r>
                          <m:r>
                            <a:rPr lang="de-DE" sz="1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acc>
                            <m:accPr>
                              <m:chr m:val="̃"/>
                              <m:ctrlPr>
                                <a:rPr lang="de-DE" sz="1800" i="1">
                                  <a:solidFill>
                                    <a:srgbClr val="FF0000"/>
                                  </a:solidFill>
                                  <a:latin typeface="Cambria Math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de-DE" sz="1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𝑔</m:t>
                              </m:r>
                            </m:e>
                          </m:acc>
                        </m:e>
                        <m:sub>
                          <m:r>
                            <a:rPr lang="de-DE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  <m:r>
                            <a:rPr lang="de-DE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𝛾𝛾</m:t>
                          </m:r>
                        </m:sub>
                        <m:sup>
                          <m:r>
                            <a:rPr lang="de-DE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de-DE" sz="1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)=1</m:t>
                      </m:r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59" name="Rechteck 5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548727" y="11275881"/>
                <a:ext cx="1470915" cy="397032"/>
              </a:xfrm>
              <a:prstGeom prst="rect">
                <a:avLst/>
              </a:prstGeom>
              <a:blipFill rotWithShape="1">
                <a:blip r:embed="rId12"/>
                <a:stretch>
                  <a:fillRect b="-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0" name="Textfeld 59"/>
          <p:cNvSpPr txBox="1"/>
          <p:nvPr/>
        </p:nvSpPr>
        <p:spPr>
          <a:xfrm>
            <a:off x="2054266" y="11257698"/>
            <a:ext cx="60212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Power emitted from a single surface:</a:t>
            </a:r>
            <a:endParaRPr lang="en-US" sz="2800" dirty="0"/>
          </a:p>
        </p:txBody>
      </p:sp>
      <p:pic>
        <p:nvPicPr>
          <p:cNvPr id="75" name="Grafik 7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054266" y="11957904"/>
            <a:ext cx="5832000" cy="357780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6" name="Rechteck 75"/>
              <p:cNvSpPr/>
              <p:nvPr/>
            </p:nvSpPr>
            <p:spPr>
              <a:xfrm>
                <a:off x="8002814" y="15621662"/>
                <a:ext cx="6840000" cy="1004186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type m:val="skw"/>
                          <m:ctrlPr>
                            <a:rPr lang="de-DE" sz="2800" b="1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de-DE" sz="2800" b="1" i="1" smtClean="0">
                              <a:latin typeface="Cambria Math" panose="02040503050406030204" pitchFamily="18" charset="0"/>
                            </a:rPr>
                            <m:t>𝑷</m:t>
                          </m:r>
                        </m:num>
                        <m:den>
                          <m:r>
                            <a:rPr lang="de-DE" sz="2800" b="1" i="1" smtClean="0">
                              <a:latin typeface="Cambria Math" panose="02040503050406030204" pitchFamily="18" charset="0"/>
                            </a:rPr>
                            <m:t>𝑨</m:t>
                          </m:r>
                        </m:den>
                      </m:f>
                      <m:r>
                        <a:rPr lang="de-DE" sz="2800" b="1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de-DE" sz="2800" b="1" i="1"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de-DE" sz="2800" b="1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de-DE" sz="2800" b="1" i="1" smtClean="0"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de-DE" sz="2800" b="1" i="1">
                          <a:latin typeface="Cambria Math" panose="02040503050406030204" pitchFamily="18" charset="0"/>
                        </a:rPr>
                        <m:t>∙</m:t>
                      </m:r>
                      <m:sSup>
                        <m:sSupPr>
                          <m:ctrlPr>
                            <a:rPr lang="de-DE" sz="2800" b="1" i="1">
                              <a:latin typeface="Cambria Math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sz="28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𝟏𝟎</m:t>
                          </m:r>
                        </m:e>
                        <m:sup>
                          <m:r>
                            <a:rPr lang="de-DE" sz="28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de-DE" sz="28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𝟐𝟕</m:t>
                          </m:r>
                        </m:sup>
                      </m:sSup>
                      <m:f>
                        <m:fPr>
                          <m:ctrlPr>
                            <a:rPr lang="de-DE" sz="2800" b="1" i="1">
                              <a:latin typeface="Cambria Math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de-DE" sz="2800" b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W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de-DE" sz="2800" b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m</m:t>
                          </m:r>
                          <m:r>
                            <m:rPr>
                              <m:nor/>
                            </m:rPr>
                            <a:rPr lang="de-DE" sz="2800" b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²</m:t>
                          </m:r>
                        </m:den>
                      </m:f>
                      <m:sSubSup>
                        <m:sSubSupPr>
                          <m:ctrlPr>
                            <a:rPr lang="de-DE" sz="2800" b="1" i="1">
                              <a:latin typeface="Cambria Math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acc>
                            <m:accPr>
                              <m:chr m:val="̃"/>
                              <m:ctrlPr>
                                <a:rPr lang="de-DE" sz="2800" b="1" i="1">
                                  <a:latin typeface="Cambria Math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de-DE" sz="2800" b="1" i="1" smtClean="0">
                                  <a:latin typeface="Cambria Math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de-DE" sz="28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𝒈</m:t>
                              </m:r>
                            </m:e>
                          </m:acc>
                        </m:e>
                        <m:sub>
                          <m:r>
                            <a:rPr lang="de-DE" sz="28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𝒂</m:t>
                          </m:r>
                          <m:r>
                            <a:rPr lang="de-DE" sz="28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𝜸𝜸</m:t>
                          </m:r>
                        </m:sub>
                        <m:sup>
                          <m:r>
                            <a:rPr lang="de-DE" sz="28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</m:sup>
                      </m:sSubSup>
                      <m:sSup>
                        <m:sSupPr>
                          <m:ctrlPr>
                            <a:rPr lang="de-DE" sz="2800" b="1" i="1">
                              <a:latin typeface="Cambria Math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de-DE" sz="2800" b="1" i="1">
                                  <a:latin typeface="Cambria Math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de-DE" sz="2800" b="1" i="1">
                                      <a:latin typeface="Cambria Math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de-DE" sz="2800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𝑩</m:t>
                                  </m:r>
                                </m:num>
                                <m:den>
                                  <m:r>
                                    <a:rPr lang="de-DE" sz="2800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𝟏𝟎</m:t>
                                  </m:r>
                                  <m:r>
                                    <a:rPr lang="de-DE" sz="2800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m:rPr>
                                      <m:nor/>
                                    </m:rPr>
                                    <a:rPr lang="de-DE" sz="2800" b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T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de-DE" sz="28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d>
                        <m:dPr>
                          <m:begChr m:val="|"/>
                          <m:endChr m:val="|"/>
                          <m:ctrlPr>
                            <a:rPr lang="de-DE" sz="2800" b="1" i="1" smtClean="0">
                              <a:solidFill>
                                <a:srgbClr val="E2001A"/>
                              </a:solidFill>
                              <a:latin typeface="Cambria Math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de-DE" sz="2800" b="1" i="1">
                                  <a:solidFill>
                                    <a:srgbClr val="E2001A"/>
                                  </a:solidFill>
                                  <a:latin typeface="Cambria Math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sz="2800" b="1" i="1">
                                  <a:solidFill>
                                    <a:srgbClr val="E2001A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𝜷</m:t>
                              </m:r>
                            </m:e>
                            <m:sup>
                              <m:r>
                                <a:rPr lang="de-DE" sz="2800" b="1" i="1">
                                  <a:solidFill>
                                    <a:srgbClr val="E2001A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sz="2800" b="1" dirty="0"/>
              </a:p>
            </p:txBody>
          </p:sp>
        </mc:Choice>
        <mc:Fallback xmlns="">
          <p:sp>
            <p:nvSpPr>
              <p:cNvPr id="76" name="Rechteck 7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02814" y="15621662"/>
                <a:ext cx="6840000" cy="1004186"/>
              </a:xfrm>
              <a:prstGeom prst="rect">
                <a:avLst/>
              </a:prstGeom>
              <a:blipFill rotWithShape="1">
                <a:blip r:embed="rId1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7" name="Textfeld 76"/>
          <p:cNvSpPr txBox="1"/>
          <p:nvPr/>
        </p:nvSpPr>
        <p:spPr>
          <a:xfrm>
            <a:off x="8027869" y="15049359"/>
            <a:ext cx="6840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Power emitted from all interfaces:</a:t>
            </a:r>
            <a:endParaRPr lang="en-US" sz="2800" dirty="0"/>
          </a:p>
        </p:txBody>
      </p:sp>
      <p:sp>
        <p:nvSpPr>
          <p:cNvPr id="78" name="Textfeld 77"/>
          <p:cNvSpPr txBox="1"/>
          <p:nvPr/>
        </p:nvSpPr>
        <p:spPr>
          <a:xfrm>
            <a:off x="8013297" y="12175190"/>
            <a:ext cx="68400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Boost emitted power through: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 smtClean="0"/>
              <a:t>coherent emission from multiple interfaces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 smtClean="0"/>
              <a:t>resonance effects</a:t>
            </a:r>
            <a:endParaRPr lang="en-US" sz="2800" dirty="0"/>
          </a:p>
        </p:txBody>
      </p:sp>
      <p:sp>
        <p:nvSpPr>
          <p:cNvPr id="79" name="Textfeld 78"/>
          <p:cNvSpPr txBox="1"/>
          <p:nvPr/>
        </p:nvSpPr>
        <p:spPr>
          <a:xfrm>
            <a:off x="8075466" y="14219672"/>
            <a:ext cx="32816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Power boost factor:</a:t>
            </a:r>
            <a:endParaRPr lang="en-US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0" name="Textfeld 79"/>
              <p:cNvSpPr txBox="1"/>
              <p:nvPr/>
            </p:nvSpPr>
            <p:spPr>
              <a:xfrm>
                <a:off x="11594306" y="14128429"/>
                <a:ext cx="2984087" cy="70570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i="1" smtClean="0">
                              <a:solidFill>
                                <a:srgbClr val="E2001A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2800" i="1" smtClean="0">
                              <a:solidFill>
                                <a:srgbClr val="E2001A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</m:e>
                        <m:sup>
                          <m:r>
                            <a:rPr lang="de-DE" sz="2800" b="0" i="1" smtClean="0">
                              <a:solidFill>
                                <a:srgbClr val="E2001A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de-DE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type m:val="skw"/>
                          <m:ctrlPr>
                            <a:rPr lang="de-DE" sz="2800" b="0" i="1" smtClean="0">
                              <a:latin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de-DE" sz="2800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de-DE" sz="2800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de-DE" sz="2800" b="0" i="0" smtClean="0">
                                  <a:latin typeface="Cambria Math" panose="02040503050406030204" pitchFamily="18" charset="0"/>
                                </a:rPr>
                                <m:t>total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de-DE" sz="2800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de-DE" sz="2800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de-DE" sz="2800" b="0" i="0" smtClean="0">
                                  <a:latin typeface="Cambria Math" panose="02040503050406030204" pitchFamily="18" charset="0"/>
                                </a:rPr>
                                <m:t>mirror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80" name="Textfeld 7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94306" y="14128429"/>
                <a:ext cx="2984087" cy="705706"/>
              </a:xfrm>
              <a:prstGeom prst="rect">
                <a:avLst/>
              </a:prstGeom>
              <a:blipFill rotWithShape="1"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1" name="Textfeld 80"/>
          <p:cNvSpPr txBox="1"/>
          <p:nvPr/>
        </p:nvSpPr>
        <p:spPr>
          <a:xfrm>
            <a:off x="21689355" y="11503629"/>
            <a:ext cx="6633233" cy="584775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28E00"/>
                </a:solidFill>
              </a:rPr>
              <a:t>Shows, that </a:t>
            </a:r>
            <a:r>
              <a:rPr lang="en-US" sz="3200" b="1" dirty="0" err="1" smtClean="0">
                <a:solidFill>
                  <a:srgbClr val="F28E00"/>
                </a:solidFill>
              </a:rPr>
              <a:t>Axion</a:t>
            </a:r>
            <a:r>
              <a:rPr lang="en-US" sz="3200" b="1" dirty="0" smtClean="0">
                <a:solidFill>
                  <a:srgbClr val="F28E00"/>
                </a:solidFill>
              </a:rPr>
              <a:t> is dark matter!</a:t>
            </a:r>
          </a:p>
        </p:txBody>
      </p:sp>
      <p:pic>
        <p:nvPicPr>
          <p:cNvPr id="82" name="Grafik 8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221555" y="18202083"/>
            <a:ext cx="8167815" cy="4109622"/>
          </a:xfrm>
          <a:prstGeom prst="rect">
            <a:avLst/>
          </a:prstGeom>
        </p:spPr>
      </p:pic>
      <p:sp>
        <p:nvSpPr>
          <p:cNvPr id="83" name="Textfeld 82"/>
          <p:cNvSpPr txBox="1"/>
          <p:nvPr/>
        </p:nvSpPr>
        <p:spPr>
          <a:xfrm>
            <a:off x="6202105" y="18017417"/>
            <a:ext cx="2022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9</a:t>
            </a:r>
            <a:r>
              <a:rPr lang="en-US" sz="1800" dirty="0" smtClean="0"/>
              <a:t> T dipole magnet</a:t>
            </a:r>
            <a:endParaRPr lang="en-US" sz="1800" dirty="0"/>
          </a:p>
        </p:txBody>
      </p:sp>
      <p:sp>
        <p:nvSpPr>
          <p:cNvPr id="84" name="Textfeld 83"/>
          <p:cNvSpPr txBox="1"/>
          <p:nvPr/>
        </p:nvSpPr>
        <p:spPr>
          <a:xfrm>
            <a:off x="1855130" y="21948350"/>
            <a:ext cx="5211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Booster: 80 adjustable  dielectric discs (Ø1.25 m)</a:t>
            </a:r>
            <a:endParaRPr lang="en-US" sz="1800" dirty="0"/>
          </a:p>
        </p:txBody>
      </p:sp>
      <p:sp>
        <p:nvSpPr>
          <p:cNvPr id="85" name="Textfeld 84"/>
          <p:cNvSpPr txBox="1"/>
          <p:nvPr/>
        </p:nvSpPr>
        <p:spPr>
          <a:xfrm>
            <a:off x="8952788" y="19021470"/>
            <a:ext cx="34804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Horn antenna &amp; receiver system</a:t>
            </a:r>
            <a:endParaRPr lang="en-US" sz="1800" dirty="0"/>
          </a:p>
        </p:txBody>
      </p:sp>
      <p:sp>
        <p:nvSpPr>
          <p:cNvPr id="86" name="Textfeld 85"/>
          <p:cNvSpPr txBox="1"/>
          <p:nvPr/>
        </p:nvSpPr>
        <p:spPr>
          <a:xfrm>
            <a:off x="9738405" y="22264641"/>
            <a:ext cx="1787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Focusing mirror</a:t>
            </a:r>
            <a:endParaRPr lang="en-US" sz="1800" dirty="0"/>
          </a:p>
        </p:txBody>
      </p:sp>
      <p:sp>
        <p:nvSpPr>
          <p:cNvPr id="87" name="Textfeld 86"/>
          <p:cNvSpPr txBox="1"/>
          <p:nvPr/>
        </p:nvSpPr>
        <p:spPr>
          <a:xfrm>
            <a:off x="2074704" y="17998719"/>
            <a:ext cx="2031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Mirror (not visible)</a:t>
            </a:r>
            <a:endParaRPr lang="en-US" sz="1800" dirty="0"/>
          </a:p>
        </p:txBody>
      </p:sp>
      <p:sp>
        <p:nvSpPr>
          <p:cNvPr id="88" name="Textfeld 87"/>
          <p:cNvSpPr txBox="1"/>
          <p:nvPr/>
        </p:nvSpPr>
        <p:spPr>
          <a:xfrm>
            <a:off x="7684295" y="18601750"/>
            <a:ext cx="1608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Cryostat (4 K)</a:t>
            </a:r>
            <a:endParaRPr lang="en-US" sz="1800" dirty="0"/>
          </a:p>
        </p:txBody>
      </p:sp>
      <p:cxnSp>
        <p:nvCxnSpPr>
          <p:cNvPr id="89" name="Gerade Verbindung mit Pfeil 88"/>
          <p:cNvCxnSpPr>
            <a:stCxn id="87" idx="2"/>
          </p:cNvCxnSpPr>
          <p:nvPr/>
        </p:nvCxnSpPr>
        <p:spPr>
          <a:xfrm>
            <a:off x="3090367" y="18368051"/>
            <a:ext cx="2261123" cy="153558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Gerade Verbindung mit Pfeil 89"/>
          <p:cNvCxnSpPr/>
          <p:nvPr/>
        </p:nvCxnSpPr>
        <p:spPr>
          <a:xfrm flipH="1">
            <a:off x="5688394" y="18368051"/>
            <a:ext cx="1315377" cy="64854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Gerade Verbindung mit Pfeil 90"/>
          <p:cNvCxnSpPr>
            <a:stCxn id="88" idx="2"/>
          </p:cNvCxnSpPr>
          <p:nvPr/>
        </p:nvCxnSpPr>
        <p:spPr>
          <a:xfrm>
            <a:off x="8488362" y="18971082"/>
            <a:ext cx="236538" cy="142599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Gerade Verbindung mit Pfeil 91"/>
          <p:cNvCxnSpPr>
            <a:stCxn id="84" idx="0"/>
          </p:cNvCxnSpPr>
          <p:nvPr/>
        </p:nvCxnSpPr>
        <p:spPr>
          <a:xfrm flipV="1">
            <a:off x="4460972" y="20272972"/>
            <a:ext cx="1408915" cy="1675378"/>
          </a:xfrm>
          <a:prstGeom prst="straightConnector1">
            <a:avLst/>
          </a:prstGeom>
          <a:ln w="38100">
            <a:solidFill>
              <a:schemeClr val="tx1"/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Gerade Verbindung mit Pfeil 92"/>
          <p:cNvCxnSpPr>
            <a:stCxn id="85" idx="2"/>
          </p:cNvCxnSpPr>
          <p:nvPr/>
        </p:nvCxnSpPr>
        <p:spPr>
          <a:xfrm flipH="1">
            <a:off x="10632239" y="19390802"/>
            <a:ext cx="60769" cy="107640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Gerade Verbindung mit Pfeil 93"/>
          <p:cNvCxnSpPr/>
          <p:nvPr/>
        </p:nvCxnSpPr>
        <p:spPr>
          <a:xfrm flipH="1" flipV="1">
            <a:off x="9841695" y="21500300"/>
            <a:ext cx="722192" cy="76434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Gerade Verbindung mit Pfeil 94"/>
          <p:cNvCxnSpPr/>
          <p:nvPr/>
        </p:nvCxnSpPr>
        <p:spPr>
          <a:xfrm>
            <a:off x="5834590" y="19131078"/>
            <a:ext cx="1397000" cy="465314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Textfeld 95"/>
          <p:cNvSpPr txBox="1"/>
          <p:nvPr/>
        </p:nvSpPr>
        <p:spPr>
          <a:xfrm rot="1132151">
            <a:off x="6196530" y="19002315"/>
            <a:ext cx="7681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~ 1 m</a:t>
            </a:r>
            <a:endParaRPr lang="en-US" sz="1800" dirty="0"/>
          </a:p>
        </p:txBody>
      </p:sp>
      <p:pic>
        <p:nvPicPr>
          <p:cNvPr id="99" name="Image" descr="Image"/>
          <p:cNvPicPr>
            <a:picLocks noChangeAspect="1"/>
          </p:cNvPicPr>
          <p:nvPr/>
        </p:nvPicPr>
        <p:blipFill>
          <a:blip r:embed="rId17">
            <a:extLst/>
          </a:blip>
          <a:srcRect r="14228" b="11425"/>
          <a:stretch>
            <a:fillRect/>
          </a:stretch>
        </p:blipFill>
        <p:spPr>
          <a:xfrm>
            <a:off x="20934369" y="18127420"/>
            <a:ext cx="6840000" cy="4600974"/>
          </a:xfrm>
          <a:prstGeom prst="rect">
            <a:avLst/>
          </a:prstGeom>
          <a:ln w="12700">
            <a:miter lim="400000"/>
          </a:ln>
        </p:spPr>
      </p:pic>
      <p:sp>
        <p:nvSpPr>
          <p:cNvPr id="101" name="Text Box 269"/>
          <p:cNvSpPr txBox="1">
            <a:spLocks noChangeArrowheads="1"/>
          </p:cNvSpPr>
          <p:nvPr/>
        </p:nvSpPr>
        <p:spPr bwMode="auto">
          <a:xfrm>
            <a:off x="1851024" y="27571700"/>
            <a:ext cx="13219113" cy="707886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  <a:extLst/>
        </p:spPr>
        <p:txBody>
          <a:bodyPr wrap="square">
            <a:spAutoFit/>
          </a:bodyPr>
          <a:lstStyle/>
          <a:p>
            <a:r>
              <a:rPr lang="de-DE" sz="4000" b="1" dirty="0" err="1" smtClean="0">
                <a:solidFill>
                  <a:srgbClr val="00A6EB"/>
                </a:solidFill>
              </a:rPr>
              <a:t>Step</a:t>
            </a:r>
            <a:r>
              <a:rPr lang="de-DE" sz="4000" b="1" dirty="0" smtClean="0">
                <a:solidFill>
                  <a:srgbClr val="00A6EB"/>
                </a:solidFill>
              </a:rPr>
              <a:t> </a:t>
            </a:r>
            <a:r>
              <a:rPr lang="de-DE" sz="4000" b="1" dirty="0" err="1" smtClean="0">
                <a:solidFill>
                  <a:srgbClr val="00A6EB"/>
                </a:solidFill>
              </a:rPr>
              <a:t>forward</a:t>
            </a:r>
            <a:r>
              <a:rPr lang="de-DE" sz="4000" b="1" dirty="0" smtClean="0">
                <a:solidFill>
                  <a:srgbClr val="00A6EB"/>
                </a:solidFill>
              </a:rPr>
              <a:t> – The prototype</a:t>
            </a:r>
          </a:p>
        </p:txBody>
      </p:sp>
      <p:pic>
        <p:nvPicPr>
          <p:cNvPr id="102" name="Picture 2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79675" y="7740409"/>
            <a:ext cx="6499703" cy="5194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" name="Grafik 102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963495" y="28580621"/>
            <a:ext cx="6480000" cy="4239865"/>
          </a:xfrm>
          <a:prstGeom prst="rect">
            <a:avLst/>
          </a:prstGeom>
        </p:spPr>
      </p:pic>
      <p:sp>
        <p:nvSpPr>
          <p:cNvPr id="104" name="Textfeld 103"/>
          <p:cNvSpPr txBox="1"/>
          <p:nvPr/>
        </p:nvSpPr>
        <p:spPr>
          <a:xfrm>
            <a:off x="6533090" y="32270284"/>
            <a:ext cx="18722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Prototype design</a:t>
            </a:r>
          </a:p>
        </p:txBody>
      </p:sp>
      <p:sp>
        <p:nvSpPr>
          <p:cNvPr id="105" name="Textfeld 104"/>
          <p:cNvSpPr txBox="1"/>
          <p:nvPr/>
        </p:nvSpPr>
        <p:spPr>
          <a:xfrm>
            <a:off x="1973495" y="22993928"/>
            <a:ext cx="9552579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Challenging mechanics: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 smtClean="0"/>
              <a:t>Move 80 disks with ~ 6 kg each</a:t>
            </a:r>
            <a:endParaRPr lang="en-US" sz="2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 smtClean="0"/>
              <a:t>Required precision: &lt;10 µm (flatness + positioning)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 smtClean="0"/>
              <a:t>Tilt &lt;0.1mrad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 smtClean="0"/>
              <a:t>Cryogenic environment (4 K) and 9 T field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 smtClean="0"/>
              <a:t>Travel range of up to ~1 m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 smtClean="0"/>
              <a:t>Optional: Measurement of disk positions (interferometer</a:t>
            </a:r>
            <a:r>
              <a:rPr lang="en-US" sz="2400" dirty="0" smtClean="0"/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 smtClean="0"/>
              <a:t>240 piezo motors (3 per disk) + redundant system</a:t>
            </a:r>
          </a:p>
        </p:txBody>
      </p:sp>
      <p:sp>
        <p:nvSpPr>
          <p:cNvPr id="107" name="Textfeld 106"/>
          <p:cNvSpPr txBox="1"/>
          <p:nvPr/>
        </p:nvSpPr>
        <p:spPr>
          <a:xfrm>
            <a:off x="2032063" y="26673018"/>
            <a:ext cx="8277162" cy="523220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marL="457200" indent="-457200">
              <a:buFont typeface="Symbol"/>
              <a:buChar char="Þ"/>
            </a:pPr>
            <a:r>
              <a:rPr lang="en-US" sz="2800" b="1" dirty="0" smtClean="0">
                <a:solidFill>
                  <a:srgbClr val="F28E00"/>
                </a:solidFill>
              </a:rPr>
              <a:t>Currently no motors available on the market</a:t>
            </a:r>
          </a:p>
        </p:txBody>
      </p:sp>
      <p:pic>
        <p:nvPicPr>
          <p:cNvPr id="108" name="Grafik 107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3068" y="28589437"/>
            <a:ext cx="6487856" cy="4253661"/>
          </a:xfrm>
          <a:prstGeom prst="rect">
            <a:avLst/>
          </a:prstGeom>
        </p:spPr>
      </p:pic>
      <p:pic>
        <p:nvPicPr>
          <p:cNvPr id="109" name="Picture 2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101755" y="28358659"/>
            <a:ext cx="6982690" cy="6965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0" name="Picture 2" descr="H:\Cryo Plattform\MADMAX\H1_Yoke\20170926_152540.jpg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34643" y="28480345"/>
            <a:ext cx="6139579" cy="3455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1" name="Textfeld 110"/>
          <p:cNvSpPr txBox="1"/>
          <p:nvPr/>
        </p:nvSpPr>
        <p:spPr>
          <a:xfrm>
            <a:off x="22250004" y="28519175"/>
            <a:ext cx="1152128" cy="646331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/>
              <a:t>Northern </a:t>
            </a:r>
          </a:p>
          <a:p>
            <a:pPr algn="ctr"/>
            <a:r>
              <a:rPr lang="en-US" sz="1800" dirty="0" smtClean="0"/>
              <a:t>shell</a:t>
            </a:r>
            <a:endParaRPr lang="en-US" sz="1800" dirty="0"/>
          </a:p>
        </p:txBody>
      </p:sp>
      <p:sp>
        <p:nvSpPr>
          <p:cNvPr id="112" name="Textfeld 111"/>
          <p:cNvSpPr txBox="1"/>
          <p:nvPr/>
        </p:nvSpPr>
        <p:spPr>
          <a:xfrm>
            <a:off x="27222094" y="28480345"/>
            <a:ext cx="1152128" cy="646331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/>
              <a:t>Southern </a:t>
            </a:r>
          </a:p>
          <a:p>
            <a:pPr algn="ctr"/>
            <a:r>
              <a:rPr lang="en-US" sz="1800" dirty="0" smtClean="0"/>
              <a:t>shell</a:t>
            </a:r>
            <a:endParaRPr lang="en-US" sz="1800" dirty="0"/>
          </a:p>
        </p:txBody>
      </p:sp>
      <p:cxnSp>
        <p:nvCxnSpPr>
          <p:cNvPr id="113" name="Gerade Verbindung mit Pfeil 112"/>
          <p:cNvCxnSpPr/>
          <p:nvPr/>
        </p:nvCxnSpPr>
        <p:spPr>
          <a:xfrm>
            <a:off x="22702124" y="29165506"/>
            <a:ext cx="180590" cy="682999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Gerade Verbindung mit Pfeil 113"/>
          <p:cNvCxnSpPr/>
          <p:nvPr/>
        </p:nvCxnSpPr>
        <p:spPr>
          <a:xfrm flipH="1">
            <a:off x="27006070" y="28844785"/>
            <a:ext cx="720080" cy="1291825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5" name="Textfeld 114"/>
          <p:cNvSpPr txBox="1"/>
          <p:nvPr/>
        </p:nvSpPr>
        <p:spPr>
          <a:xfrm>
            <a:off x="25597508" y="31198312"/>
            <a:ext cx="936104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/>
              <a:t>Basis</a:t>
            </a:r>
            <a:endParaRPr lang="en-US" sz="1800" dirty="0"/>
          </a:p>
        </p:txBody>
      </p:sp>
      <p:cxnSp>
        <p:nvCxnSpPr>
          <p:cNvPr id="116" name="Gerade Verbindung mit Pfeil 115"/>
          <p:cNvCxnSpPr>
            <a:stCxn id="115" idx="1"/>
          </p:cNvCxnSpPr>
          <p:nvPr/>
        </p:nvCxnSpPr>
        <p:spPr>
          <a:xfrm flipH="1" flipV="1">
            <a:off x="24681248" y="30928307"/>
            <a:ext cx="916260" cy="454671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Gerade Verbindung mit Pfeil 116"/>
          <p:cNvCxnSpPr>
            <a:stCxn id="118" idx="2"/>
          </p:cNvCxnSpPr>
          <p:nvPr/>
        </p:nvCxnSpPr>
        <p:spPr>
          <a:xfrm flipH="1">
            <a:off x="24541561" y="29534670"/>
            <a:ext cx="934772" cy="1163302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8" name="Textfeld 117"/>
          <p:cNvSpPr txBox="1"/>
          <p:nvPr/>
        </p:nvSpPr>
        <p:spPr>
          <a:xfrm>
            <a:off x="24635199" y="28611340"/>
            <a:ext cx="1682267" cy="92333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/>
              <a:t>Supports for MADMAX magnet</a:t>
            </a:r>
            <a:endParaRPr lang="en-US" sz="1800" dirty="0"/>
          </a:p>
        </p:txBody>
      </p:sp>
      <p:sp>
        <p:nvSpPr>
          <p:cNvPr id="121" name="Rectangle 199"/>
          <p:cNvSpPr>
            <a:spLocks noChangeArrowheads="1"/>
          </p:cNvSpPr>
          <p:nvPr/>
        </p:nvSpPr>
        <p:spPr bwMode="auto">
          <a:xfrm>
            <a:off x="15132322" y="6207126"/>
            <a:ext cx="13266466" cy="9509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17588" tIns="208794" rIns="417588" bIns="208794"/>
          <a:lstStyle/>
          <a:p>
            <a:pPr eaLnBrk="1" hangingPunct="1">
              <a:lnSpc>
                <a:spcPct val="90000"/>
              </a:lnSpc>
            </a:pPr>
            <a:r>
              <a:rPr lang="de-DE" sz="4000" b="1" dirty="0" err="1" smtClean="0">
                <a:solidFill>
                  <a:srgbClr val="00A6EB"/>
                </a:solidFill>
              </a:rPr>
              <a:t>Physics</a:t>
            </a:r>
            <a:endParaRPr lang="de-DE" sz="4000" b="1" dirty="0">
              <a:solidFill>
                <a:srgbClr val="00A6EB"/>
              </a:solidFill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21858955" y="8318257"/>
            <a:ext cx="604929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Scans the mass range of 40 </a:t>
            </a:r>
            <a:r>
              <a:rPr lang="en-US" sz="2800" dirty="0"/>
              <a:t>µeV to 400 </a:t>
            </a:r>
            <a:r>
              <a:rPr lang="en-US" sz="2800" dirty="0" smtClean="0"/>
              <a:t>µeV </a:t>
            </a:r>
          </a:p>
          <a:p>
            <a:pPr marL="457200" indent="-457200">
              <a:buFont typeface="Symbol"/>
              <a:buChar char="Þ"/>
            </a:pPr>
            <a:r>
              <a:rPr lang="en-US" sz="2800" dirty="0" smtClean="0"/>
              <a:t>Not accessible with other experiments</a:t>
            </a:r>
          </a:p>
          <a:p>
            <a:pPr marL="457200" indent="-457200">
              <a:buFont typeface="Symbol"/>
              <a:buChar char="Þ"/>
            </a:pPr>
            <a:r>
              <a:rPr lang="en-US" sz="2800" dirty="0" smtClean="0"/>
              <a:t>High potential by reaching the theoretically predicted limit</a:t>
            </a:r>
          </a:p>
        </p:txBody>
      </p:sp>
      <p:pic>
        <p:nvPicPr>
          <p:cNvPr id="123" name="Image" descr="Image"/>
          <p:cNvPicPr>
            <a:picLocks noChangeAspect="1"/>
          </p:cNvPicPr>
          <p:nvPr/>
        </p:nvPicPr>
        <p:blipFill>
          <a:blip r:embed="rId23">
            <a:extLst/>
          </a:blip>
          <a:stretch>
            <a:fillRect/>
          </a:stretch>
        </p:blipFill>
        <p:spPr>
          <a:xfrm>
            <a:off x="15179675" y="12948185"/>
            <a:ext cx="7522449" cy="3941557"/>
          </a:xfrm>
          <a:prstGeom prst="rect">
            <a:avLst/>
          </a:prstGeom>
          <a:ln w="12700">
            <a:miter lim="400000"/>
          </a:ln>
        </p:spPr>
      </p:pic>
      <p:sp>
        <p:nvSpPr>
          <p:cNvPr id="124" name="Textfeld 123"/>
          <p:cNvSpPr txBox="1"/>
          <p:nvPr/>
        </p:nvSpPr>
        <p:spPr>
          <a:xfrm>
            <a:off x="22702125" y="12892631"/>
            <a:ext cx="562046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smtClean="0"/>
              <a:t>The boost factor defines the sensitivity of the experiment and is simulated by using the Maxwell equations. The boost factor for the emitted power is expected to be a factor of 40000 – 60000 and strongly depends of the disk accuracy and alignment. </a:t>
            </a:r>
          </a:p>
        </p:txBody>
      </p:sp>
      <p:sp>
        <p:nvSpPr>
          <p:cNvPr id="126" name="Line 75"/>
          <p:cNvSpPr>
            <a:spLocks noChangeShapeType="1"/>
          </p:cNvSpPr>
          <p:nvPr/>
        </p:nvSpPr>
        <p:spPr bwMode="auto">
          <a:xfrm flipH="1" flipV="1">
            <a:off x="15065645" y="27590760"/>
            <a:ext cx="4492" cy="1060049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27" name="Textfeld 126"/>
          <p:cNvSpPr txBox="1"/>
          <p:nvPr/>
        </p:nvSpPr>
        <p:spPr>
          <a:xfrm>
            <a:off x="12687300" y="23137933"/>
            <a:ext cx="74676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Challenging magnet: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 smtClean="0"/>
              <a:t>Dipole field of 9 T, 1.35 m warm bore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 smtClean="0"/>
              <a:t>Dimensions: Length: 6.5m; Diameter: 5m</a:t>
            </a:r>
            <a:endParaRPr lang="en-US" sz="2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 smtClean="0"/>
              <a:t>Weight: ~200 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 smtClean="0"/>
              <a:t>Conductor/coil: </a:t>
            </a:r>
            <a:r>
              <a:rPr lang="en-US" sz="2800" dirty="0" err="1" smtClean="0"/>
              <a:t>NiTi</a:t>
            </a:r>
            <a:r>
              <a:rPr lang="en-US" sz="2800" dirty="0"/>
              <a:t>; 9 double </a:t>
            </a:r>
            <a:r>
              <a:rPr lang="en-US" sz="2800" dirty="0" smtClean="0"/>
              <a:t>pancakes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 smtClean="0"/>
              <a:t>Stored energy: 482 MJ (115 kg TNT equivalent)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 smtClean="0"/>
              <a:t>Operation temperature: 1.8K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 smtClean="0"/>
              <a:t>Current: 24 kA</a:t>
            </a:r>
          </a:p>
        </p:txBody>
      </p:sp>
      <p:sp>
        <p:nvSpPr>
          <p:cNvPr id="131" name="Textfeld 130"/>
          <p:cNvSpPr txBox="1"/>
          <p:nvPr/>
        </p:nvSpPr>
        <p:spPr>
          <a:xfrm>
            <a:off x="20934369" y="23130116"/>
            <a:ext cx="68400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Challenging disks: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 smtClean="0"/>
              <a:t>Disk diameter: 1.25 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 smtClean="0"/>
              <a:t>Materiel: LaAlO</a:t>
            </a:r>
            <a:r>
              <a:rPr lang="en-US" sz="2800" baseline="-25000" dirty="0" smtClean="0"/>
              <a:t>3</a:t>
            </a:r>
            <a:r>
              <a:rPr lang="en-US" sz="2800" dirty="0" smtClean="0"/>
              <a:t> available in 3" wafers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 smtClean="0"/>
              <a:t>Tiling necessary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 smtClean="0"/>
              <a:t>Glue: </a:t>
            </a:r>
            <a:r>
              <a:rPr lang="en-US" sz="2800" dirty="0" err="1" smtClean="0"/>
              <a:t>Stycast</a:t>
            </a:r>
            <a:r>
              <a:rPr lang="en-US" sz="2800" dirty="0" smtClean="0"/>
              <a:t> Blue (cryogenic)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 smtClean="0"/>
              <a:t>Gap: 0.5 </a:t>
            </a:r>
            <a:r>
              <a:rPr lang="de-DE" sz="2800" dirty="0" smtClean="0"/>
              <a:t>µm</a:t>
            </a:r>
            <a:r>
              <a:rPr lang="en-US" sz="2800" dirty="0" smtClean="0"/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 smtClean="0"/>
              <a:t>Flatness: &lt;10µm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 smtClean="0"/>
              <a:t>Roughness:  &lt;10µm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800" dirty="0" smtClean="0"/>
          </a:p>
        </p:txBody>
      </p:sp>
      <p:sp>
        <p:nvSpPr>
          <p:cNvPr id="9" name="Rechteck 8"/>
          <p:cNvSpPr/>
          <p:nvPr/>
        </p:nvSpPr>
        <p:spPr>
          <a:xfrm>
            <a:off x="14611668" y="21262589"/>
            <a:ext cx="105028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/>
              <a:t> &lt;10µm</a:t>
            </a:r>
          </a:p>
        </p:txBody>
      </p:sp>
      <p:sp>
        <p:nvSpPr>
          <p:cNvPr id="133" name="Textfeld 132"/>
          <p:cNvSpPr txBox="1"/>
          <p:nvPr/>
        </p:nvSpPr>
        <p:spPr>
          <a:xfrm>
            <a:off x="1836792" y="33202997"/>
            <a:ext cx="6606704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Check of mechanics (SHELL):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 smtClean="0"/>
              <a:t>Move </a:t>
            </a:r>
            <a:r>
              <a:rPr lang="en-US" sz="2800" dirty="0"/>
              <a:t>3</a:t>
            </a:r>
            <a:r>
              <a:rPr lang="en-US" sz="2800" dirty="0" smtClean="0"/>
              <a:t>0 disks with ~ 0.6 kg each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 smtClean="0"/>
              <a:t>Disk diameter: 300mm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 smtClean="0"/>
              <a:t>90 piezo motors</a:t>
            </a:r>
            <a:endParaRPr lang="en-US" sz="2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 smtClean="0"/>
              <a:t>Required precision: &lt;10 µm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 smtClean="0"/>
              <a:t>Tilt &lt;0.1mrad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 smtClean="0"/>
              <a:t>Cryogenic environment (4 K) and 9 T field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 smtClean="0"/>
              <a:t>Travel range: ~300 mm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 smtClean="0"/>
              <a:t> Measurement of disk positions (interferometer</a:t>
            </a:r>
            <a:r>
              <a:rPr lang="en-US" sz="2400" dirty="0" smtClean="0"/>
              <a:t>)</a:t>
            </a:r>
            <a:endParaRPr lang="en-US" sz="2400" dirty="0"/>
          </a:p>
        </p:txBody>
      </p:sp>
      <p:sp>
        <p:nvSpPr>
          <p:cNvPr id="134" name="Textfeld 133"/>
          <p:cNvSpPr txBox="1"/>
          <p:nvPr/>
        </p:nvSpPr>
        <p:spPr>
          <a:xfrm>
            <a:off x="8572971" y="33202997"/>
            <a:ext cx="647795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/>
              <a:t>Morpurgo</a:t>
            </a:r>
            <a:r>
              <a:rPr lang="en-US" sz="2800" b="1" dirty="0"/>
              <a:t> magnet at CERN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 smtClean="0"/>
              <a:t>In </a:t>
            </a:r>
            <a:r>
              <a:rPr lang="en-US" sz="2800" dirty="0" err="1" smtClean="0"/>
              <a:t>Morpurgo</a:t>
            </a:r>
            <a:r>
              <a:rPr lang="en-US" sz="2800" dirty="0" smtClean="0"/>
              <a:t> magnet at CERN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 smtClean="0"/>
              <a:t>Dipole field:1.6 T (1.9 T)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 smtClean="0"/>
              <a:t>Warm bore diameter: 1600mm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 smtClean="0"/>
              <a:t>But: noisy environment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800" dirty="0" smtClean="0"/>
          </a:p>
        </p:txBody>
      </p:sp>
      <p:sp>
        <p:nvSpPr>
          <p:cNvPr id="135" name="Line 75"/>
          <p:cNvSpPr>
            <a:spLocks noChangeShapeType="1"/>
          </p:cNvSpPr>
          <p:nvPr/>
        </p:nvSpPr>
        <p:spPr bwMode="auto">
          <a:xfrm flipV="1">
            <a:off x="8522443" y="28279585"/>
            <a:ext cx="0" cy="991167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0" name="Textfeld 9"/>
          <p:cNvSpPr txBox="1"/>
          <p:nvPr/>
        </p:nvSpPr>
        <p:spPr>
          <a:xfrm>
            <a:off x="22111585" y="32213134"/>
            <a:ext cx="6291965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 smtClean="0"/>
              <a:t>Infrastructure:</a:t>
            </a:r>
          </a:p>
          <a:p>
            <a:pPr indent="-457200">
              <a:buFont typeface="Arial" charset="0"/>
              <a:buChar char="•"/>
            </a:pPr>
            <a:r>
              <a:rPr lang="en-US" sz="2800" dirty="0" smtClean="0"/>
              <a:t>Dipole </a:t>
            </a:r>
            <a:r>
              <a:rPr lang="en-US" sz="2800" dirty="0"/>
              <a:t>field of 9 </a:t>
            </a:r>
            <a:r>
              <a:rPr lang="en-US" sz="2800" dirty="0" smtClean="0"/>
              <a:t>T</a:t>
            </a:r>
          </a:p>
          <a:p>
            <a:pPr indent="-457200">
              <a:buFont typeface="Arial" charset="0"/>
              <a:buChar char="•"/>
            </a:pPr>
            <a:r>
              <a:rPr lang="de-DE" sz="2800" dirty="0" err="1" smtClean="0"/>
              <a:t>Cryogenic</a:t>
            </a:r>
            <a:r>
              <a:rPr lang="de-DE" sz="2800" dirty="0" smtClean="0"/>
              <a:t> </a:t>
            </a:r>
            <a:r>
              <a:rPr lang="de-DE" sz="2800" dirty="0" err="1" smtClean="0"/>
              <a:t>supply</a:t>
            </a:r>
            <a:r>
              <a:rPr lang="de-DE" sz="2800" dirty="0" smtClean="0"/>
              <a:t> (3-4 kW (@4.5K)</a:t>
            </a:r>
          </a:p>
          <a:p>
            <a:pPr marL="914400" lvl="1" indent="-457200">
              <a:buFont typeface="Symbol"/>
              <a:buChar char="Þ"/>
            </a:pPr>
            <a:r>
              <a:rPr lang="de-DE" sz="2800" dirty="0" smtClean="0"/>
              <a:t>New </a:t>
            </a:r>
            <a:r>
              <a:rPr lang="de-DE" sz="2800" dirty="0" err="1" smtClean="0"/>
              <a:t>cryo</a:t>
            </a:r>
            <a:r>
              <a:rPr lang="de-DE" sz="2800" dirty="0" smtClean="0"/>
              <a:t> box (</a:t>
            </a:r>
            <a:r>
              <a:rPr lang="de-DE" sz="2800" dirty="0" err="1" smtClean="0"/>
              <a:t>contex</a:t>
            </a:r>
            <a:r>
              <a:rPr lang="de-DE" sz="2800" dirty="0" smtClean="0"/>
              <a:t> QU)</a:t>
            </a:r>
          </a:p>
          <a:p>
            <a:pPr indent="-457200">
              <a:buFont typeface="Arial" charset="0"/>
              <a:buChar char="•"/>
            </a:pPr>
            <a:r>
              <a:rPr lang="de-DE" sz="2800" dirty="0" smtClean="0"/>
              <a:t>Crane: 2x 40 t </a:t>
            </a:r>
            <a:endParaRPr lang="de-DE" sz="2800" dirty="0"/>
          </a:p>
          <a:p>
            <a:pPr indent="-457200">
              <a:buFont typeface="Arial" charset="0"/>
              <a:buChar char="•"/>
            </a:pPr>
            <a:r>
              <a:rPr lang="de-DE" sz="2800" dirty="0" smtClean="0"/>
              <a:t>Space: &gt;1000m</a:t>
            </a:r>
            <a:r>
              <a:rPr lang="de-DE" sz="2800" baseline="30000" dirty="0" smtClean="0"/>
              <a:t>2</a:t>
            </a:r>
            <a:endParaRPr lang="de-DE" sz="2800" dirty="0"/>
          </a:p>
          <a:p>
            <a:pPr indent="-457200">
              <a:buFont typeface="Arial" charset="0"/>
              <a:buChar char="•"/>
            </a:pPr>
            <a:r>
              <a:rPr lang="de-DE" sz="2800" dirty="0" smtClean="0"/>
              <a:t>Iron </a:t>
            </a:r>
            <a:r>
              <a:rPr lang="de-DE" sz="2800" dirty="0" err="1" smtClean="0"/>
              <a:t>Yoke</a:t>
            </a:r>
            <a:r>
              <a:rPr lang="de-DE" sz="2800" dirty="0" smtClean="0"/>
              <a:t> for </a:t>
            </a:r>
            <a:r>
              <a:rPr lang="de-DE" sz="2800" dirty="0" err="1" smtClean="0"/>
              <a:t>fringe</a:t>
            </a:r>
            <a:r>
              <a:rPr lang="de-DE" sz="2800" dirty="0" smtClean="0"/>
              <a:t> </a:t>
            </a:r>
            <a:r>
              <a:rPr lang="de-DE" sz="2800" dirty="0" err="1" smtClean="0"/>
              <a:t>field</a:t>
            </a:r>
            <a:r>
              <a:rPr lang="de-DE" sz="2800" dirty="0" smtClean="0"/>
              <a:t> </a:t>
            </a:r>
            <a:r>
              <a:rPr lang="de-DE" sz="2800" dirty="0" err="1" smtClean="0"/>
              <a:t>recuction</a:t>
            </a:r>
            <a:endParaRPr lang="de-DE" sz="2800" dirty="0"/>
          </a:p>
          <a:p>
            <a:endParaRPr lang="en-US" dirty="0"/>
          </a:p>
        </p:txBody>
      </p:sp>
      <p:sp>
        <p:nvSpPr>
          <p:cNvPr id="97" name="Textfeld 96"/>
          <p:cNvSpPr txBox="1"/>
          <p:nvPr/>
        </p:nvSpPr>
        <p:spPr>
          <a:xfrm>
            <a:off x="8544019" y="35756850"/>
            <a:ext cx="650690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1</a:t>
            </a:r>
            <a:r>
              <a:rPr lang="en-US" sz="2800" b="1" baseline="30000" dirty="0" smtClean="0"/>
              <a:t>st</a:t>
            </a:r>
            <a:r>
              <a:rPr lang="en-US" sz="2800" b="1" dirty="0" smtClean="0"/>
              <a:t> physics run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 smtClean="0"/>
              <a:t>Planned in 2023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 smtClean="0"/>
              <a:t>Lower mass range, but still unknown area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 smtClean="0"/>
              <a:t>In parallel: check of functionality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4769" y="27616132"/>
            <a:ext cx="3837196" cy="62130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cientific-Poster_Template_A0">
  <a:themeElements>
    <a:clrScheme name="Scientific-Poster_Template_A0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cientific-Poster_Template_A0">
      <a:majorFont>
        <a:latin typeface="Arial Black"/>
        <a:ea typeface=""/>
        <a:cs typeface=""/>
      </a:majorFont>
      <a:minorFont>
        <a:latin typeface="Times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Scientific-Poster_Template_A0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cientific-Poster_Template_A0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cientific-Poster_Template_A0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cientific-Poster_Template_A0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cientific-Poster_Template_A0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cientific-Poster_Template_A0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cientific-Poster_Template_A0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cientific-Poster_Template_A0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cientific-Poster_Template_A0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cientific-Poster_Template_A0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cientific-Poster_Template_A0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cientific-Poster_Template_A0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Präsentation7" id="{F2DCA396-C752-6646-A35F-E9E6D17DDA17}" vid="{FAFFFDD4-4151-7C44-9E87-02536275BC7E}"/>
    </a:ext>
  </a:extLst>
</a:theme>
</file>

<file path=ppt/theme/theme2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Scientific-Poster_Template_A0</Template>
  <TotalTime>0</TotalTime>
  <Words>789</Words>
  <Application>Microsoft Office PowerPoint</Application>
  <PresentationFormat>Benutzerdefiniert</PresentationFormat>
  <Paragraphs>97</Paragraphs>
  <Slides>1</Slides>
  <Notes>1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1</vt:i4>
      </vt:variant>
    </vt:vector>
  </HeadingPairs>
  <TitlesOfParts>
    <vt:vector size="2" baseType="lpstr">
      <vt:lpstr>Scientific-Poster_Template_A0</vt:lpstr>
      <vt:lpstr>PowerPoint-Präsentation</vt:lpstr>
    </vt:vector>
  </TitlesOfParts>
  <Company>DESY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Schaffran, Joern</dc:creator>
  <cp:lastModifiedBy>Schaffran, Joern</cp:lastModifiedBy>
  <cp:revision>30</cp:revision>
  <cp:lastPrinted>2019-11-08T14:04:26Z</cp:lastPrinted>
  <dcterms:created xsi:type="dcterms:W3CDTF">2019-11-06T11:18:52Z</dcterms:created>
  <dcterms:modified xsi:type="dcterms:W3CDTF">2019-11-15T08:55:39Z</dcterms:modified>
</cp:coreProperties>
</file>