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handoutMasterIdLst>
    <p:handoutMasterId r:id="rId29"/>
  </p:handoutMasterIdLst>
  <p:sldIdLst>
    <p:sldId id="267" r:id="rId2"/>
    <p:sldId id="266" r:id="rId3"/>
    <p:sldId id="269" r:id="rId4"/>
    <p:sldId id="279" r:id="rId5"/>
    <p:sldId id="281" r:id="rId6"/>
    <p:sldId id="299" r:id="rId7"/>
    <p:sldId id="278" r:id="rId8"/>
    <p:sldId id="301" r:id="rId9"/>
    <p:sldId id="300" r:id="rId10"/>
    <p:sldId id="274" r:id="rId11"/>
    <p:sldId id="282" r:id="rId12"/>
    <p:sldId id="283" r:id="rId13"/>
    <p:sldId id="284" r:id="rId14"/>
    <p:sldId id="285" r:id="rId15"/>
    <p:sldId id="286" r:id="rId16"/>
    <p:sldId id="298" r:id="rId17"/>
    <p:sldId id="295" r:id="rId18"/>
    <p:sldId id="288" r:id="rId19"/>
    <p:sldId id="296" r:id="rId20"/>
    <p:sldId id="289" r:id="rId21"/>
    <p:sldId id="290" r:id="rId22"/>
    <p:sldId id="297" r:id="rId23"/>
    <p:sldId id="292" r:id="rId24"/>
    <p:sldId id="293" r:id="rId25"/>
    <p:sldId id="294" r:id="rId26"/>
    <p:sldId id="273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913" userDrawn="1">
          <p15:clr>
            <a:srgbClr val="A4A3A4"/>
          </p15:clr>
        </p15:guide>
        <p15:guide id="2" pos="24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41" autoAdjust="0"/>
    <p:restoredTop sz="94660"/>
  </p:normalViewPr>
  <p:slideViewPr>
    <p:cSldViewPr showGuides="1">
      <p:cViewPr varScale="1">
        <p:scale>
          <a:sx n="134" d="100"/>
          <a:sy n="134" d="100"/>
        </p:scale>
        <p:origin x="-954" y="-78"/>
      </p:cViewPr>
      <p:guideLst>
        <p:guide orient="horz" pos="913"/>
        <p:guide pos="24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>
        <p:scale>
          <a:sx n="100" d="100"/>
          <a:sy n="100" d="100"/>
        </p:scale>
        <p:origin x="480" y="72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75E6C4-5F43-4FF9-96D4-21B8157BE639}" type="datetimeFigureOut">
              <a:rPr lang="de-DE" smtClean="0"/>
              <a:t>03.09.2019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E8B182-0F75-451D-B88B-ABD1C205B43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8096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1BD367-6A7A-405A-BFB1-15817186491F}" type="datetimeFigureOut">
              <a:rPr lang="de-DE" smtClean="0"/>
              <a:t>03.09.2019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413189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7B5255-5329-45F9-87F3-A2F9FB4734D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276767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77800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355600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542925" indent="-187325" algn="l" defTabSz="914400" rtl="0" eaLnBrk="1" latinLnBrk="0" hangingPunct="1">
      <a:buFont typeface="Arial" panose="020B0604020202020204" pitchFamily="34" charset="0"/>
      <a:buChar char="•"/>
      <a:tabLst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720725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898525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7800" y="5669842"/>
            <a:ext cx="793750" cy="79419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288" y="349611"/>
            <a:ext cx="8353425" cy="1855254"/>
          </a:xfrm>
        </p:spPr>
        <p:txBody>
          <a:bodyPr anchor="t"/>
          <a:lstStyle>
            <a:lvl1pPr algn="l">
              <a:lnSpc>
                <a:spcPct val="100000"/>
              </a:lnSpc>
              <a:defRPr sz="6000"/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287" y="2335013"/>
            <a:ext cx="8353425" cy="1525787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smtClean="0"/>
              <a:t>Click to edit Master subtitle style</a:t>
            </a:r>
            <a:endParaRPr lang="en-US" noProof="0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0"/>
          </p:nvPr>
        </p:nvSpPr>
        <p:spPr>
          <a:xfrm>
            <a:off x="400043" y="4096779"/>
            <a:ext cx="8348669" cy="700373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800"/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xmlns="" id="{FA66228A-40CC-4875-B5B2-E0DA77FB35C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7" y="6261914"/>
            <a:ext cx="2168482" cy="160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419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| XFEL Photocathode Laser Operator Training | July 2018</a:t>
            </a:r>
            <a:endParaRPr lang="en-US" noProof="0" dirty="0"/>
          </a:p>
        </p:txBody>
      </p:sp>
      <p:sp>
        <p:nvSpPr>
          <p:cNvPr id="6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95287" y="817500"/>
            <a:ext cx="8364699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722976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| XFEL Photocathode Laser Operator Training | July 2018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7598946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xmlns="" id="{E704B3C6-C432-42C5-94A1-8321298516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779" y="4587296"/>
            <a:ext cx="598825" cy="185118"/>
          </a:xfrm>
          <a:prstGeom prst="rect">
            <a:avLst/>
          </a:prstGeom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xmlns="" id="{2E82049A-6019-4056-8638-0E7938261DF0}"/>
              </a:ext>
            </a:extLst>
          </p:cNvPr>
          <p:cNvSpPr/>
          <p:nvPr userDrawn="1"/>
        </p:nvSpPr>
        <p:spPr>
          <a:xfrm>
            <a:off x="395288" y="3980131"/>
            <a:ext cx="4572000" cy="373107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>
              <a:lnSpc>
                <a:spcPct val="110000"/>
              </a:lnSpc>
            </a:pPr>
            <a:r>
              <a:rPr lang="de-DE" b="1" dirty="0"/>
              <a:t>Contact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xmlns="" id="{8E7668B4-E772-45DD-8F6B-23E9883B6073}"/>
              </a:ext>
            </a:extLst>
          </p:cNvPr>
          <p:cNvSpPr/>
          <p:nvPr userDrawn="1"/>
        </p:nvSpPr>
        <p:spPr>
          <a:xfrm>
            <a:off x="395288" y="4516739"/>
            <a:ext cx="2700548" cy="1899935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>
              <a:lnSpc>
                <a:spcPct val="120000"/>
              </a:lnSpc>
              <a:tabLst>
                <a:tab pos="715963" algn="l"/>
              </a:tabLst>
            </a:pPr>
            <a:r>
              <a:rPr lang="de-DE" dirty="0"/>
              <a:t>	Deutsches </a:t>
            </a:r>
          </a:p>
          <a:p>
            <a:pPr>
              <a:lnSpc>
                <a:spcPct val="120000"/>
              </a:lnSpc>
            </a:pPr>
            <a:r>
              <a:rPr lang="de-DE" dirty="0"/>
              <a:t>Elektronen-Synchrotron</a:t>
            </a:r>
          </a:p>
          <a:p>
            <a:pPr>
              <a:lnSpc>
                <a:spcPct val="120000"/>
              </a:lnSpc>
            </a:pPr>
            <a:endParaRPr lang="de-DE" dirty="0"/>
          </a:p>
          <a:p>
            <a:pPr>
              <a:lnSpc>
                <a:spcPct val="120000"/>
              </a:lnSpc>
            </a:pPr>
            <a:r>
              <a:rPr lang="de-DE" dirty="0"/>
              <a:t>www.desy.de</a:t>
            </a:r>
          </a:p>
        </p:txBody>
      </p:sp>
      <p:sp>
        <p:nvSpPr>
          <p:cNvPr id="7" name="Textplatzhalter 7">
            <a:extLst>
              <a:ext uri="{FF2B5EF4-FFF2-40B4-BE49-F238E27FC236}">
                <a16:creationId xmlns:a16="http://schemas.microsoft.com/office/drawing/2014/main" xmlns="" id="{1383398B-695A-4C6B-980D-9B67FB512D7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99891" y="4516739"/>
            <a:ext cx="5148821" cy="1899936"/>
          </a:xfrm>
        </p:spPr>
        <p:txBody>
          <a:bodyPr/>
          <a:lstStyle>
            <a:lvl1pPr marL="0" indent="0">
              <a:lnSpc>
                <a:spcPct val="120000"/>
              </a:lnSpc>
              <a:spcAft>
                <a:spcPts val="0"/>
              </a:spcAft>
              <a:buNone/>
              <a:defRPr/>
            </a:lvl1pPr>
            <a:lvl2pPr marL="361950" indent="0">
              <a:buNone/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105009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(with Pictu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6"/>
          <p:cNvSpPr>
            <a:spLocks noGrp="1"/>
          </p:cNvSpPr>
          <p:nvPr>
            <p:ph type="pic" sz="quarter" idx="14"/>
          </p:nvPr>
        </p:nvSpPr>
        <p:spPr>
          <a:xfrm>
            <a:off x="1" y="0"/>
            <a:ext cx="9143998" cy="3429001"/>
          </a:xfrm>
          <a:solidFill>
            <a:schemeClr val="tx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288" y="349611"/>
            <a:ext cx="8353425" cy="1099777"/>
          </a:xfrm>
        </p:spPr>
        <p:txBody>
          <a:bodyPr anchor="t"/>
          <a:lstStyle>
            <a:lvl1pPr algn="l">
              <a:lnSpc>
                <a:spcPct val="100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287" y="2335013"/>
            <a:ext cx="8353425" cy="889339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smtClean="0"/>
              <a:t>Click to edit Master subtitle style</a:t>
            </a:r>
            <a:endParaRPr lang="en-US" noProof="0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0"/>
          </p:nvPr>
        </p:nvSpPr>
        <p:spPr>
          <a:xfrm>
            <a:off x="400043" y="4096779"/>
            <a:ext cx="8348669" cy="700373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800"/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xmlns="" id="{DC059C8A-4E30-4CF7-8596-8085B43DF34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7" y="6261914"/>
            <a:ext cx="2168482" cy="160615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xmlns="" id="{AD71804E-76B6-4901-BC63-91145FE9009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7800" y="5669842"/>
            <a:ext cx="793750" cy="794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856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cya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288" y="349610"/>
            <a:ext cx="8353425" cy="3511190"/>
          </a:xfrm>
        </p:spPr>
        <p:txBody>
          <a:bodyPr anchor="t"/>
          <a:lstStyle>
            <a:lvl1pPr algn="l">
              <a:lnSpc>
                <a:spcPct val="100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457579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288" y="349610"/>
            <a:ext cx="8353425" cy="3511190"/>
          </a:xfrm>
        </p:spPr>
        <p:txBody>
          <a:bodyPr anchor="t"/>
          <a:lstStyle>
            <a:lvl1pPr algn="l">
              <a:lnSpc>
                <a:spcPct val="100000"/>
              </a:lnSpc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2271513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| XFEL Photocathode Laser Operator Training | July 2018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95287" y="817500"/>
            <a:ext cx="8364699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33408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8" y="1406426"/>
            <a:ext cx="4105276" cy="5010249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| XFEL Photocathode Laser Operator Training | July 2018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95287" y="817500"/>
            <a:ext cx="8364699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4"/>
          </p:nvPr>
        </p:nvSpPr>
        <p:spPr>
          <a:xfrm>
            <a:off x="4643438" y="1406426"/>
            <a:ext cx="4116548" cy="5010249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48715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| XFEL Photocathode Laser Operator Training | July 2018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95287" y="817500"/>
            <a:ext cx="8364699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395289" y="1406427"/>
            <a:ext cx="4105276" cy="2454374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395289" y="3963533"/>
            <a:ext cx="4105276" cy="2454374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0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643438" y="1449389"/>
            <a:ext cx="4105274" cy="241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11" name="Bildplatzhalter 6"/>
          <p:cNvSpPr>
            <a:spLocks noGrp="1"/>
          </p:cNvSpPr>
          <p:nvPr>
            <p:ph type="pic" sz="quarter" idx="17"/>
          </p:nvPr>
        </p:nvSpPr>
        <p:spPr>
          <a:xfrm>
            <a:off x="4643439" y="4005263"/>
            <a:ext cx="4105274" cy="2412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 smtClean="0"/>
              <a:t>Click icon to add picture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711603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| XFEL Photocathode Laser Operator Training | July 2018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95287" y="817500"/>
            <a:ext cx="8364699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395289" y="1406427"/>
            <a:ext cx="4105276" cy="2454374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395289" y="3963533"/>
            <a:ext cx="4105276" cy="2454374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2" name="Inhaltsplatzhalter 10">
            <a:extLst>
              <a:ext uri="{FF2B5EF4-FFF2-40B4-BE49-F238E27FC236}">
                <a16:creationId xmlns:a16="http://schemas.microsoft.com/office/drawing/2014/main" xmlns="" id="{3940162A-D75D-4335-9E40-1D7B2D50CB14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4643438" y="1449389"/>
            <a:ext cx="4105274" cy="2411411"/>
          </a:xfr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r>
              <a:rPr lang="de-DE" dirty="0" err="1"/>
              <a:t>Object</a:t>
            </a:r>
            <a:endParaRPr lang="de-DE" dirty="0"/>
          </a:p>
        </p:txBody>
      </p:sp>
      <p:sp>
        <p:nvSpPr>
          <p:cNvPr id="13" name="Inhaltsplatzhalter 11">
            <a:extLst>
              <a:ext uri="{FF2B5EF4-FFF2-40B4-BE49-F238E27FC236}">
                <a16:creationId xmlns:a16="http://schemas.microsoft.com/office/drawing/2014/main" xmlns="" id="{383D9EF4-C943-4128-A189-76FB47C215CE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4643438" y="4005263"/>
            <a:ext cx="4105274" cy="2412644"/>
          </a:xfr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r>
              <a:rPr lang="de-DE" dirty="0" err="1"/>
              <a:t>Object</a:t>
            </a:r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60804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| XFEL Photocathode Laser Operator Training | July 2018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95287" y="817500"/>
            <a:ext cx="8364699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4"/>
          </p:nvPr>
        </p:nvSpPr>
        <p:spPr>
          <a:xfrm>
            <a:off x="395288" y="1449388"/>
            <a:ext cx="8353424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 smtClean="0"/>
              <a:t>Click icon to add picture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8969432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5287" y="349611"/>
            <a:ext cx="8353425" cy="45109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5287" y="1406426"/>
            <a:ext cx="8353425" cy="501024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91579" y="6580800"/>
            <a:ext cx="7272810" cy="18684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| XFEL Photocathode Laser Operator Training | July 2018</a:t>
            </a:r>
            <a:endParaRPr lang="en-US" dirty="0"/>
          </a:p>
        </p:txBody>
      </p:sp>
      <p:sp>
        <p:nvSpPr>
          <p:cNvPr id="14" name="Textfeld 13"/>
          <p:cNvSpPr txBox="1"/>
          <p:nvPr/>
        </p:nvSpPr>
        <p:spPr>
          <a:xfrm>
            <a:off x="8136396" y="6580800"/>
            <a:ext cx="612316" cy="18684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US" sz="1000" b="1" noProof="0" dirty="0"/>
              <a:t>Page </a:t>
            </a:r>
            <a:fld id="{0427E4B2-AC28-443E-BE04-5CD55098A90B}" type="slidenum">
              <a:rPr lang="en-US" sz="1000" b="1" noProof="0" smtClean="0"/>
              <a:pPr algn="r"/>
              <a:t>‹#›</a:t>
            </a:fld>
            <a:endParaRPr lang="en-US" sz="1000" b="1" noProof="0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xmlns="" id="{91A9E512-39DB-45FA-95C7-CE8C891DDC68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112" y="6614019"/>
            <a:ext cx="325552" cy="100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299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1" r:id="rId2"/>
    <p:sldLayoutId id="2147483672" r:id="rId3"/>
    <p:sldLayoutId id="2147483674" r:id="rId4"/>
    <p:sldLayoutId id="2147483662" r:id="rId5"/>
    <p:sldLayoutId id="2147483668" r:id="rId6"/>
    <p:sldLayoutId id="2147483670" r:id="rId7"/>
    <p:sldLayoutId id="2147483673" r:id="rId8"/>
    <p:sldLayoutId id="2147483669" r:id="rId9"/>
    <p:sldLayoutId id="2147483666" r:id="rId10"/>
    <p:sldLayoutId id="2147483667" r:id="rId11"/>
    <p:sldLayoutId id="2147483675" r:id="rId12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61950" indent="-361950" algn="l" defTabSz="914400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tabLst>
          <a:tab pos="361950" algn="l"/>
        </a:tabLst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28650" indent="-2667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95350" indent="-2667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62050" indent="-2667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438275" indent="-276225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913" userDrawn="1">
          <p15:clr>
            <a:srgbClr val="F26B43"/>
          </p15:clr>
        </p15:guide>
        <p15:guide id="2" pos="2925" userDrawn="1">
          <p15:clr>
            <a:srgbClr val="F26B43"/>
          </p15:clr>
        </p15:guide>
        <p15:guide id="3" pos="2835" userDrawn="1">
          <p15:clr>
            <a:srgbClr val="F26B43"/>
          </p15:clr>
        </p15:guide>
        <p15:guide id="4" pos="5511" userDrawn="1">
          <p15:clr>
            <a:srgbClr val="F26B43"/>
          </p15:clr>
        </p15:guide>
        <p15:guide id="5" pos="249" userDrawn="1">
          <p15:clr>
            <a:srgbClr val="F26B43"/>
          </p15:clr>
        </p15:guide>
        <p15:guide id="6" orient="horz" pos="4042" userDrawn="1">
          <p15:clr>
            <a:srgbClr val="F26B43"/>
          </p15:clr>
        </p15:guide>
        <p15:guide id="7" orient="horz" pos="2432" userDrawn="1">
          <p15:clr>
            <a:srgbClr val="F26B43"/>
          </p15:clr>
        </p15:guide>
        <p15:guide id="8" orient="horz" pos="252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XFEL Photocathode Laser Operator Training</a:t>
            </a:r>
            <a:endParaRPr lang="en-US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95536" y="3068960"/>
            <a:ext cx="8353425" cy="1525787"/>
          </a:xfrm>
        </p:spPr>
        <p:txBody>
          <a:bodyPr/>
          <a:lstStyle/>
          <a:p>
            <a:r>
              <a:rPr lang="en-US" dirty="0" smtClean="0"/>
              <a:t>Feb 2019</a:t>
            </a:r>
            <a:endParaRPr lang="en-US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Aradhana Choudhuri</a:t>
            </a:r>
            <a:endParaRPr lang="en-US" dirty="0"/>
          </a:p>
          <a:p>
            <a:r>
              <a:rPr lang="en-US" dirty="0" smtClean="0"/>
              <a:t>FSLA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1234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Info &amp; Control via DOOCS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2571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Get To The Laser Controls</a:t>
            </a:r>
            <a:endParaRPr lang="de-D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| XFEL Photocathode Laser Operator Training | July 2018</a:t>
            </a:r>
            <a:endParaRPr lang="en-US" noProof="0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69" y="980728"/>
            <a:ext cx="8915400" cy="1487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780928"/>
            <a:ext cx="4680520" cy="3703589"/>
          </a:xfrm>
          <a:prstGeom prst="rect">
            <a:avLst/>
          </a:prstGeom>
          <a:noFill/>
          <a:ln w="38100">
            <a:solidFill>
              <a:srgbClr val="92D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988840"/>
            <a:ext cx="1476289" cy="2445247"/>
          </a:xfrm>
          <a:prstGeom prst="rect">
            <a:avLst/>
          </a:prstGeom>
          <a:noFill/>
          <a:ln w="38100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6923" y="4725144"/>
            <a:ext cx="2480035" cy="1759373"/>
          </a:xfrm>
          <a:prstGeom prst="rect">
            <a:avLst/>
          </a:prstGeom>
          <a:noFill/>
          <a:ln w="38100">
            <a:solidFill>
              <a:srgbClr val="00AA9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300487"/>
            <a:ext cx="2193794" cy="2049091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4553195"/>
            <a:ext cx="2304256" cy="210327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2987824" y="1844824"/>
            <a:ext cx="792088" cy="576064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dirty="0" err="1" smtClean="0">
              <a:solidFill>
                <a:schemeClr val="tx1"/>
              </a:solidFill>
            </a:endParaRPr>
          </a:p>
        </p:txBody>
      </p:sp>
      <p:cxnSp>
        <p:nvCxnSpPr>
          <p:cNvPr id="12" name="Straight Arrow Connector 11"/>
          <p:cNvCxnSpPr>
            <a:stCxn id="8" idx="2"/>
          </p:cNvCxnSpPr>
          <p:nvPr/>
        </p:nvCxnSpPr>
        <p:spPr>
          <a:xfrm flipH="1">
            <a:off x="2915816" y="2420888"/>
            <a:ext cx="468052" cy="360040"/>
          </a:xfrm>
          <a:prstGeom prst="straightConnector1">
            <a:avLst/>
          </a:prstGeom>
          <a:ln w="38100">
            <a:solidFill>
              <a:srgbClr val="92D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1589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Laser Controller</a:t>
            </a:r>
            <a:endParaRPr lang="de-D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| XFEL Photocathode Laser Operator Training | July 2018</a:t>
            </a:r>
            <a:endParaRPr lang="en-US" noProof="0" dirty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908720"/>
            <a:ext cx="3312368" cy="5486431"/>
          </a:xfrm>
          <a:prstGeom prst="rect">
            <a:avLst/>
          </a:prstGeom>
          <a:noFill/>
          <a:ln w="38100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7941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 Timing</a:t>
            </a:r>
            <a:endParaRPr lang="de-D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| XFEL Photocathode Laser Operator Training | July 2018</a:t>
            </a:r>
            <a:endParaRPr lang="en-US" noProof="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08720"/>
            <a:ext cx="5904656" cy="5515184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3159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Laser Heater Panel</a:t>
            </a:r>
            <a:endParaRPr lang="de-D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| XFEL Photocathode Laser Operator Training | July 2018</a:t>
            </a:r>
            <a:endParaRPr lang="en-US" noProof="0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102" y="1196752"/>
            <a:ext cx="5472608" cy="4995266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740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Injector Laser Status &amp; Controls: Status</a:t>
            </a:r>
            <a:endParaRPr lang="de-D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| XFEL Photocathode Laser Operator Training | July 2018</a:t>
            </a:r>
            <a:endParaRPr lang="en-US" noProof="0" dirty="0"/>
          </a:p>
        </p:txBody>
      </p:sp>
      <p:pic>
        <p:nvPicPr>
          <p:cNvPr id="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813" y="1406525"/>
            <a:ext cx="7062374" cy="501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6766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XFEL Injector Laser Pulse Count &amp; Energy</a:t>
            </a:r>
            <a:endParaRPr lang="de-D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| XFEL Photocathode Laser Operator Training | July 2018</a:t>
            </a:r>
            <a:endParaRPr lang="en-US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Last 8-Hour Shift 26/02/2019 AM</a:t>
            </a:r>
            <a:endParaRPr lang="de-DE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242044"/>
            <a:ext cx="5722752" cy="5174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659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Beamline</a:t>
            </a:r>
            <a:endParaRPr lang="de-D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| XFEL Photocathode Laser Operator Training | July 2018</a:t>
            </a:r>
            <a:endParaRPr lang="en-US" noProof="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98" b="3398"/>
          <a:stretch>
            <a:fillRect/>
          </a:stretch>
        </p:blipFill>
        <p:spPr bwMode="auto">
          <a:xfrm>
            <a:off x="323528" y="1196752"/>
            <a:ext cx="8353424" cy="496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5507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7" y="349611"/>
            <a:ext cx="8569201" cy="451098"/>
          </a:xfrm>
        </p:spPr>
        <p:txBody>
          <a:bodyPr/>
          <a:lstStyle/>
          <a:p>
            <a:r>
              <a:rPr lang="en-US" dirty="0" smtClean="0"/>
              <a:t>Injector Laser Status &amp; Controls: BSA Controls</a:t>
            </a:r>
            <a:endParaRPr lang="de-D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| XFEL Photocathode Laser Operator Training | July 2018</a:t>
            </a:r>
            <a:endParaRPr lang="en-US" noProof="0" dirty="0"/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911" y="1406525"/>
            <a:ext cx="7056179" cy="501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4788024" y="2348880"/>
            <a:ext cx="2088232" cy="151216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dirty="0" err="1" smtClean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948264" y="2276872"/>
            <a:ext cx="864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Do Not Use</a:t>
            </a:r>
            <a:endParaRPr lang="de-DE" sz="1600" dirty="0" err="1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2121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Beamline</a:t>
            </a:r>
            <a:endParaRPr lang="de-D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| XFEL Photocathode Laser Operator Training | July 2018</a:t>
            </a:r>
            <a:endParaRPr lang="en-US" noProof="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98" b="3398"/>
          <a:stretch>
            <a:fillRect/>
          </a:stretch>
        </p:blipFill>
        <p:spPr bwMode="auto">
          <a:xfrm>
            <a:off x="323528" y="1196752"/>
            <a:ext cx="8353424" cy="496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5507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8" name="Textplatzhalter 7"/>
          <p:cNvSpPr>
            <a:spLocks noGrp="1"/>
          </p:cNvSpPr>
          <p:nvPr>
            <p:ph idx="1"/>
          </p:nvPr>
        </p:nvSpPr>
        <p:spPr>
          <a:xfrm>
            <a:off x="395288" y="1406426"/>
            <a:ext cx="4105276" cy="5010249"/>
          </a:xfrm>
        </p:spPr>
        <p:txBody>
          <a:bodyPr/>
          <a:lstStyle/>
          <a:p>
            <a:pPr marL="342900" indent="-342900">
              <a:spcAft>
                <a:spcPts val="0"/>
              </a:spcAft>
              <a:buFont typeface="+mj-lt"/>
              <a:buAutoNum type="arabicPeriod"/>
            </a:pPr>
            <a:r>
              <a:rPr lang="en-US" sz="2000" b="1" dirty="0"/>
              <a:t>The Laser System</a:t>
            </a:r>
          </a:p>
          <a:p>
            <a:pPr marL="342900" indent="-342900">
              <a:spcAft>
                <a:spcPts val="0"/>
              </a:spcAft>
              <a:buFont typeface="+mj-lt"/>
              <a:buAutoNum type="arabicPeriod"/>
            </a:pPr>
            <a:r>
              <a:rPr lang="en-US" sz="2000" b="1" dirty="0" smtClean="0"/>
              <a:t>Control via DOOCS</a:t>
            </a:r>
          </a:p>
          <a:p>
            <a:pPr marL="342900" indent="-342900">
              <a:spcAft>
                <a:spcPts val="0"/>
              </a:spcAft>
              <a:buFont typeface="+mj-lt"/>
              <a:buAutoNum type="arabicPeriod"/>
            </a:pPr>
            <a:r>
              <a:rPr lang="en-US" sz="2000" b="1" dirty="0"/>
              <a:t>Allowed &amp; Not Allowed</a:t>
            </a:r>
          </a:p>
          <a:p>
            <a:pPr marL="342900" indent="-342900">
              <a:spcAft>
                <a:spcPts val="0"/>
              </a:spcAft>
              <a:buFont typeface="Arial" panose="020B0604020202020204" pitchFamily="34" charset="0"/>
              <a:buAutoNum type="arabicPeriod"/>
            </a:pPr>
            <a:r>
              <a:rPr lang="en-US" sz="2000" b="1" dirty="0"/>
              <a:t>Contacts</a:t>
            </a:r>
          </a:p>
          <a:p>
            <a:pPr marL="0" indent="0">
              <a:spcAft>
                <a:spcPts val="0"/>
              </a:spcAft>
              <a:buNone/>
            </a:pPr>
            <a:endParaRPr lang="en-US" sz="2000" b="1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| XFEL Photocathode Laser Operator Training | July 2018</a:t>
            </a:r>
            <a:endParaRPr lang="en-US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XFEL Photocathode Laser Operator Training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39186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Injector Laser Status &amp; Controls: Gun Coupling</a:t>
            </a:r>
            <a:endParaRPr lang="de-D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| XFEL Photocathode Laser Operator Training | July 2018</a:t>
            </a:r>
            <a:endParaRPr lang="en-US" noProof="0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992" y="1406525"/>
            <a:ext cx="7092017" cy="501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1782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Injector Laser Status &amp; Controls: Laser Heater</a:t>
            </a:r>
            <a:endParaRPr lang="de-D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| XFEL Photocathode Laser Operator Training | July 2018</a:t>
            </a:r>
            <a:endParaRPr lang="en-US" noProof="0" dirty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621" y="1406525"/>
            <a:ext cx="7086759" cy="501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9967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| XFEL Photocathode Laser Operator Training | July 2018</a:t>
            </a:r>
            <a:endParaRPr lang="en-US" noProof="0" dirty="0"/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92" y="692696"/>
            <a:ext cx="9099522" cy="5018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9297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Demo: Common Tasks</a:t>
            </a:r>
            <a:endParaRPr lang="de-DE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Block and Unblock Laser</a:t>
            </a:r>
          </a:p>
          <a:p>
            <a:r>
              <a:rPr lang="en-US" dirty="0" smtClean="0"/>
              <a:t>Change UV pulse energy</a:t>
            </a:r>
          </a:p>
          <a:p>
            <a:r>
              <a:rPr lang="en-US" dirty="0" smtClean="0"/>
              <a:t>Change Repetition Rate, Number of Bunches</a:t>
            </a:r>
          </a:p>
          <a:p>
            <a:r>
              <a:rPr lang="en-US" dirty="0" smtClean="0"/>
              <a:t>Change beam position on cathode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| XFEL Photocathode Laser Operator Training | July 2018</a:t>
            </a:r>
            <a:endParaRPr lang="en-US" noProof="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How-To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86299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Issues</a:t>
            </a:r>
            <a:endParaRPr lang="de-DE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 Pulses</a:t>
            </a:r>
          </a:p>
          <a:p>
            <a:pPr lvl="1"/>
            <a:r>
              <a:rPr lang="en-US" dirty="0" smtClean="0"/>
              <a:t>Check Main Controller Panel (Trigger from timing? Shutters? Attenuator? Camera?)</a:t>
            </a:r>
          </a:p>
          <a:p>
            <a:pPr lvl="1"/>
            <a:r>
              <a:rPr lang="en-US" dirty="0" smtClean="0"/>
              <a:t>Is the Beam Allowed? Is the number of bunches set to greater than 0?</a:t>
            </a:r>
          </a:p>
          <a:p>
            <a:r>
              <a:rPr lang="en-US" dirty="0" smtClean="0"/>
              <a:t>Pulses, but no energy at gun</a:t>
            </a:r>
          </a:p>
          <a:p>
            <a:pPr lvl="1"/>
            <a:r>
              <a:rPr lang="en-US" dirty="0" smtClean="0"/>
              <a:t>Stand-Alone Mode</a:t>
            </a:r>
            <a:r>
              <a:rPr lang="en-US" dirty="0" smtClean="0">
                <a:sym typeface="Wingdings" panose="05000000000000000000" pitchFamily="2" charset="2"/>
              </a:rPr>
              <a:t> was the beam allowed without turning the physical key in UG5?</a:t>
            </a:r>
            <a:endParaRPr lang="en-US" dirty="0" smtClean="0"/>
          </a:p>
          <a:p>
            <a:pPr lvl="1"/>
            <a:r>
              <a:rPr lang="en-US" dirty="0" smtClean="0"/>
              <a:t>Attenuator settings</a:t>
            </a:r>
          </a:p>
          <a:p>
            <a:r>
              <a:rPr lang="en-US" dirty="0" smtClean="0"/>
              <a:t>Beam Drift </a:t>
            </a:r>
            <a:r>
              <a:rPr lang="en-US" dirty="0" smtClean="0">
                <a:sym typeface="Wingdings" panose="05000000000000000000" pitchFamily="2" charset="2"/>
              </a:rPr>
              <a:t> saturation on camera? Beam </a:t>
            </a:r>
            <a:r>
              <a:rPr lang="en-US" dirty="0" err="1" smtClean="0">
                <a:sym typeface="Wingdings" panose="05000000000000000000" pitchFamily="2" charset="2"/>
              </a:rPr>
              <a:t>autoalignment</a:t>
            </a:r>
            <a:r>
              <a:rPr lang="en-US" dirty="0" smtClean="0">
                <a:sym typeface="Wingdings" panose="05000000000000000000" pitchFamily="2" charset="2"/>
              </a:rPr>
              <a:t> system?</a:t>
            </a:r>
            <a:endParaRPr lang="en-US" dirty="0" smtClean="0"/>
          </a:p>
          <a:p>
            <a:r>
              <a:rPr lang="en-US" dirty="0" smtClean="0"/>
              <a:t>Laser is not synchronized/locked </a:t>
            </a:r>
            <a:r>
              <a:rPr lang="en-US" dirty="0" smtClean="0">
                <a:sym typeface="Wingdings" panose="05000000000000000000" pitchFamily="2" charset="2"/>
              </a:rPr>
              <a:t> call expert</a:t>
            </a:r>
            <a:endParaRPr lang="en-US" dirty="0" smtClean="0"/>
          </a:p>
          <a:p>
            <a:r>
              <a:rPr lang="en-US" dirty="0" smtClean="0"/>
              <a:t>Shutter is stuck </a:t>
            </a:r>
            <a:r>
              <a:rPr lang="en-US" dirty="0" smtClean="0">
                <a:sym typeface="Wingdings" panose="05000000000000000000" pitchFamily="2" charset="2"/>
              </a:rPr>
              <a:t> call expert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Burst is not flat  call expert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| XFEL Photocathode Laser Operator Training | July 2018</a:t>
            </a:r>
            <a:endParaRPr lang="en-US" noProof="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How-To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03523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 Allowed!</a:t>
            </a:r>
            <a:endParaRPr lang="de-DE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Bursts with gaps</a:t>
            </a:r>
          </a:p>
          <a:p>
            <a:r>
              <a:rPr lang="en-US" dirty="0" smtClean="0"/>
              <a:t>Repetition rates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| XFEL Photocathode Laser Operator Training | July 2018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319846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xmlns="" id="{50AD6CCA-2661-4C25-9614-623803F9256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63888" y="4149080"/>
            <a:ext cx="5148821" cy="2160240"/>
          </a:xfrm>
        </p:spPr>
        <p:txBody>
          <a:bodyPr/>
          <a:lstStyle/>
          <a:p>
            <a:r>
              <a:rPr lang="de-DE" b="1" dirty="0" smtClean="0"/>
              <a:t>First </a:t>
            </a:r>
            <a:r>
              <a:rPr lang="de-DE" b="1" dirty="0" err="1" smtClean="0"/>
              <a:t>Contact</a:t>
            </a:r>
            <a:r>
              <a:rPr lang="de-DE" b="1" dirty="0" smtClean="0"/>
              <a:t>: Ara Choudhuri, </a:t>
            </a:r>
            <a:r>
              <a:rPr lang="de-DE" b="1" dirty="0" err="1" smtClean="0"/>
              <a:t>xt</a:t>
            </a:r>
            <a:r>
              <a:rPr lang="de-DE" b="1" dirty="0" smtClean="0"/>
              <a:t>. 6347</a:t>
            </a:r>
          </a:p>
          <a:p>
            <a:r>
              <a:rPr lang="en-US" dirty="0" smtClean="0"/>
              <a:t>Expert: Lutz Winkelmann, </a:t>
            </a:r>
            <a:r>
              <a:rPr lang="en-US" dirty="0" err="1" smtClean="0"/>
              <a:t>xt.</a:t>
            </a:r>
            <a:r>
              <a:rPr lang="en-US" dirty="0" smtClean="0"/>
              <a:t> 6385</a:t>
            </a:r>
          </a:p>
          <a:p>
            <a:r>
              <a:rPr lang="en-US" dirty="0" smtClean="0"/>
              <a:t>Deputy: </a:t>
            </a:r>
            <a:r>
              <a:rPr lang="en-US" dirty="0" err="1" smtClean="0"/>
              <a:t>Sarper</a:t>
            </a:r>
            <a:r>
              <a:rPr lang="en-US" dirty="0" smtClean="0"/>
              <a:t> </a:t>
            </a:r>
            <a:r>
              <a:rPr lang="en-US" dirty="0" err="1" smtClean="0"/>
              <a:t>Haydar</a:t>
            </a:r>
            <a:r>
              <a:rPr lang="en-US" dirty="0" smtClean="0"/>
              <a:t> Salman, </a:t>
            </a:r>
            <a:r>
              <a:rPr lang="en-US" dirty="0" err="1" smtClean="0"/>
              <a:t>xt.</a:t>
            </a:r>
            <a:r>
              <a:rPr lang="en-US" dirty="0" smtClean="0"/>
              <a:t> 6083</a:t>
            </a:r>
          </a:p>
          <a:p>
            <a:endParaRPr lang="en-US" dirty="0"/>
          </a:p>
          <a:p>
            <a:r>
              <a:rPr lang="en-US" sz="2400" b="1" dirty="0" smtClean="0">
                <a:solidFill>
                  <a:srgbClr val="FF0000"/>
                </a:solidFill>
              </a:rPr>
              <a:t>Laser On-Call: 5581</a:t>
            </a:r>
            <a:endParaRPr lang="de-DE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0633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Laser System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9218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Photocathode Laser Building</a:t>
            </a:r>
            <a:endParaRPr lang="en-US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| XFEL Photocathode Laser Operator Training | July 2018</a:t>
            </a:r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954187"/>
            <a:ext cx="6425530" cy="5226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412776"/>
            <a:ext cx="3040491" cy="2298737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9" name="Straight Arrow Connector 8"/>
          <p:cNvCxnSpPr/>
          <p:nvPr/>
        </p:nvCxnSpPr>
        <p:spPr>
          <a:xfrm>
            <a:off x="3923928" y="1628800"/>
            <a:ext cx="1656184" cy="576064"/>
          </a:xfrm>
          <a:prstGeom prst="straightConnector1">
            <a:avLst/>
          </a:prstGeom>
          <a:ln w="190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2162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Beamline</a:t>
            </a:r>
            <a:endParaRPr lang="de-D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| XFEL Photocathode Laser Operator Training | July 2018</a:t>
            </a:r>
            <a:endParaRPr lang="en-US" noProof="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98" b="3398"/>
          <a:stretch>
            <a:fillRect/>
          </a:stretch>
        </p:blipFill>
        <p:spPr bwMode="auto">
          <a:xfrm>
            <a:off x="323528" y="1196752"/>
            <a:ext cx="8353424" cy="496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8454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Laser 2: Prime UV Laser</a:t>
            </a:r>
            <a:endParaRPr lang="de-D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| XFEL Photocathode Laser Operator Training | July 2018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266nm, 8ps, 500kHz – 4.5MHz</a:t>
            </a:r>
            <a:endParaRPr lang="de-DE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268760"/>
            <a:ext cx="8056563" cy="511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7398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Laser 1 and Laser 2</a:t>
            </a:r>
            <a:endParaRPr lang="en-US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| XFEL Photocathode Laser Operator Training | July 2018</a:t>
            </a:r>
            <a:endParaRPr lang="en-US"/>
          </a:p>
        </p:txBody>
      </p:sp>
      <p:sp>
        <p:nvSpPr>
          <p:cNvPr id="12" name="AutoShape 2" descr="https://stash.desy.de/projects/FX/repos/xfel_laser_docu/raw/XInL2/Backup_laser_schematic_small.png?at=refs%2Fheads%2Fmast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3" name="TextBox 12"/>
          <p:cNvSpPr txBox="1"/>
          <p:nvPr/>
        </p:nvSpPr>
        <p:spPr>
          <a:xfrm>
            <a:off x="460375" y="908720"/>
            <a:ext cx="82880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Two operational laser systems to provide backup and multiplexed simultaneous operation.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Currently </a:t>
            </a:r>
            <a:r>
              <a:rPr lang="en-US" b="1" dirty="0" smtClean="0"/>
              <a:t>XInLas1</a:t>
            </a:r>
            <a:r>
              <a:rPr lang="en-US" dirty="0" smtClean="0"/>
              <a:t> provides the light for the laser heater, </a:t>
            </a:r>
            <a:r>
              <a:rPr lang="en-US" b="1" dirty="0" smtClean="0"/>
              <a:t>XInLas2</a:t>
            </a:r>
            <a:r>
              <a:rPr lang="en-US" dirty="0" smtClean="0"/>
              <a:t> provides the UV light for the photocathode.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420888"/>
            <a:ext cx="5487722" cy="3548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2463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Laser 2: Hybrid Yb:fiber-NdYVO4 System</a:t>
            </a:r>
            <a:endParaRPr lang="de-D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| XFEL Photocathode Laser Operator Training | July 2018</a:t>
            </a:r>
            <a:endParaRPr lang="en-US" noProof="0" dirty="0"/>
          </a:p>
        </p:txBody>
      </p:sp>
      <p:grpSp>
        <p:nvGrpSpPr>
          <p:cNvPr id="5" name="Group 4"/>
          <p:cNvGrpSpPr/>
          <p:nvPr/>
        </p:nvGrpSpPr>
        <p:grpSpPr>
          <a:xfrm>
            <a:off x="179512" y="836712"/>
            <a:ext cx="9106316" cy="5760640"/>
            <a:chOff x="179512" y="836712"/>
            <a:chExt cx="9106316" cy="5760640"/>
          </a:xfrm>
        </p:grpSpPr>
        <p:pic>
          <p:nvPicPr>
            <p:cNvPr id="3075" name="Picture 3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1649"/>
            <a:stretch/>
          </p:blipFill>
          <p:spPr bwMode="auto">
            <a:xfrm>
              <a:off x="179512" y="836712"/>
              <a:ext cx="9106316" cy="56845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4283968" y="5805264"/>
              <a:ext cx="4752528" cy="792088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600" dirty="0" err="1" smtClean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04880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Laser 2: Hybrid Yb:fiber-NdYVO4 System</a:t>
            </a:r>
            <a:endParaRPr lang="de-D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| XFEL Photocathode Laser Operator Training | July 2018</a:t>
            </a:r>
            <a:endParaRPr lang="en-US" noProof="0" dirty="0"/>
          </a:p>
        </p:txBody>
      </p:sp>
      <p:grpSp>
        <p:nvGrpSpPr>
          <p:cNvPr id="9" name="Group 8"/>
          <p:cNvGrpSpPr/>
          <p:nvPr/>
        </p:nvGrpSpPr>
        <p:grpSpPr>
          <a:xfrm>
            <a:off x="179512" y="1700808"/>
            <a:ext cx="9106316" cy="3430474"/>
            <a:chOff x="179512" y="1700808"/>
            <a:chExt cx="9106316" cy="3430474"/>
          </a:xfrm>
        </p:grpSpPr>
        <p:pic>
          <p:nvPicPr>
            <p:cNvPr id="3075" name="Picture 3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9618"/>
            <a:stretch/>
          </p:blipFill>
          <p:spPr bwMode="auto">
            <a:xfrm>
              <a:off x="179512" y="1772816"/>
              <a:ext cx="9106316" cy="33584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Rectangle 10"/>
            <p:cNvSpPr/>
            <p:nvPr/>
          </p:nvSpPr>
          <p:spPr>
            <a:xfrm>
              <a:off x="212020" y="1700808"/>
              <a:ext cx="4071948" cy="792088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600" dirty="0" err="1" smtClean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14394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SY_PowerPoint_4x3_en">
  <a:themeElements>
    <a:clrScheme name="DESY">
      <a:dk1>
        <a:sysClr val="windowText" lastClr="000000"/>
      </a:dk1>
      <a:lt1>
        <a:sysClr val="window" lastClr="FFFFFF"/>
      </a:lt1>
      <a:dk2>
        <a:srgbClr val="898D8D"/>
      </a:dk2>
      <a:lt2>
        <a:srgbClr val="B2B4B2"/>
      </a:lt2>
      <a:accent1>
        <a:srgbClr val="009FDF"/>
      </a:accent1>
      <a:accent2>
        <a:srgbClr val="F18F1F"/>
      </a:accent2>
      <a:accent3>
        <a:srgbClr val="004B7D"/>
      </a:accent3>
      <a:accent4>
        <a:srgbClr val="898D8D"/>
      </a:accent4>
      <a:accent5>
        <a:srgbClr val="B2B4B2"/>
      </a:accent5>
      <a:accent6>
        <a:srgbClr val="375E77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 w="9525">
          <a:solidFill>
            <a:schemeClr val="tx1"/>
          </a:solidFill>
        </a:ln>
      </a:spPr>
      <a:bodyPr rtlCol="0" anchor="ctr"/>
      <a:lstStyle>
        <a:defPPr algn="ctr">
          <a:defRPr sz="160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600" dirty="0" err="1" smtClean="0"/>
        </a:defPPr>
      </a:lstStyle>
    </a:txDef>
  </a:objectDefaults>
  <a:extraClrSchemeLst/>
  <a:custClrLst>
    <a:custClr>
      <a:srgbClr val="8B6EC9"/>
    </a:custClr>
    <a:custClr>
      <a:srgbClr val="E35D50"/>
    </a:custClr>
    <a:custClr>
      <a:srgbClr val="5BC5F1"/>
    </a:custClr>
    <a:custClr>
      <a:srgbClr val="00AA92"/>
    </a:custClr>
  </a:custClrLst>
  <a:extLst>
    <a:ext uri="{05A4C25C-085E-4340-85A3-A5531E510DB2}">
      <thm15:themeFamily xmlns:thm15="http://schemas.microsoft.com/office/thememl/2012/main" xmlns="" name="DESY_PowerPoint_4x3_en" id="{3CF89BDB-0659-E849-8D13-D70D8CFA5BCD}" vid="{CC185F4F-326D-3949-A293-BD8B2AFA8F49}"/>
    </a:ext>
  </a:extLst>
</a:theme>
</file>

<file path=ppt/theme/theme2.xml><?xml version="1.0" encoding="utf-8"?>
<a:theme xmlns:a="http://schemas.openxmlformats.org/drawingml/2006/main" name="Office">
  <a:themeElements>
    <a:clrScheme name="Benutzerdefiniert 104">
      <a:dk1>
        <a:sysClr val="windowText" lastClr="000000"/>
      </a:dk1>
      <a:lt1>
        <a:sysClr val="window" lastClr="FFFFFF"/>
      </a:lt1>
      <a:dk2>
        <a:srgbClr val="898D8D"/>
      </a:dk2>
      <a:lt2>
        <a:srgbClr val="B2B4B2"/>
      </a:lt2>
      <a:accent1>
        <a:srgbClr val="009FDF"/>
      </a:accent1>
      <a:accent2>
        <a:srgbClr val="FF9E1B"/>
      </a:accent2>
      <a:accent3>
        <a:srgbClr val="020A0A"/>
      </a:accent3>
      <a:accent4>
        <a:srgbClr val="898D8D"/>
      </a:accent4>
      <a:accent5>
        <a:srgbClr val="B2B4B2"/>
      </a:accent5>
      <a:accent6>
        <a:srgbClr val="375E77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Benutzerdefiniert 104">
      <a:dk1>
        <a:sysClr val="windowText" lastClr="000000"/>
      </a:dk1>
      <a:lt1>
        <a:sysClr val="window" lastClr="FFFFFF"/>
      </a:lt1>
      <a:dk2>
        <a:srgbClr val="898D8D"/>
      </a:dk2>
      <a:lt2>
        <a:srgbClr val="B2B4B2"/>
      </a:lt2>
      <a:accent1>
        <a:srgbClr val="009FDF"/>
      </a:accent1>
      <a:accent2>
        <a:srgbClr val="FF9E1B"/>
      </a:accent2>
      <a:accent3>
        <a:srgbClr val="020A0A"/>
      </a:accent3>
      <a:accent4>
        <a:srgbClr val="898D8D"/>
      </a:accent4>
      <a:accent5>
        <a:srgbClr val="B2B4B2"/>
      </a:accent5>
      <a:accent6>
        <a:srgbClr val="375E77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DESY_PowerPoint_4x3_en</Template>
  <TotalTime>0</TotalTime>
  <Words>515</Words>
  <Application>Microsoft Office PowerPoint</Application>
  <PresentationFormat>On-screen Show (4:3)</PresentationFormat>
  <Paragraphs>82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DESY_PowerPoint_4x3_en</vt:lpstr>
      <vt:lpstr>XFEL Photocathode Laser Operator Training</vt:lpstr>
      <vt:lpstr>Overview</vt:lpstr>
      <vt:lpstr>The Laser System</vt:lpstr>
      <vt:lpstr>Photocathode Laser Building</vt:lpstr>
      <vt:lpstr>Beamline</vt:lpstr>
      <vt:lpstr>Laser 2: Prime UV Laser</vt:lpstr>
      <vt:lpstr>Laser 1 and Laser 2</vt:lpstr>
      <vt:lpstr>Laser 2: Hybrid Yb:fiber-NdYVO4 System</vt:lpstr>
      <vt:lpstr>Laser 2: Hybrid Yb:fiber-NdYVO4 System</vt:lpstr>
      <vt:lpstr>Info &amp; Control via DOOCS</vt:lpstr>
      <vt:lpstr>How To Get To The Laser Controls</vt:lpstr>
      <vt:lpstr>The Laser Controller</vt:lpstr>
      <vt:lpstr>Main Timing</vt:lpstr>
      <vt:lpstr>Laser Heater Panel</vt:lpstr>
      <vt:lpstr>Injector Laser Status &amp; Controls: Status</vt:lpstr>
      <vt:lpstr>XFEL Injector Laser Pulse Count &amp; Energy</vt:lpstr>
      <vt:lpstr>Beamline</vt:lpstr>
      <vt:lpstr>Injector Laser Status &amp; Controls: BSA Controls</vt:lpstr>
      <vt:lpstr>Beamline</vt:lpstr>
      <vt:lpstr>Injector Laser Status &amp; Controls: Gun Coupling</vt:lpstr>
      <vt:lpstr>Injector Laser Status &amp; Controls: Laser Heater</vt:lpstr>
      <vt:lpstr>PowerPoint Presentation</vt:lpstr>
      <vt:lpstr>Demo: Common Tasks</vt:lpstr>
      <vt:lpstr>Common Issues</vt:lpstr>
      <vt:lpstr>Not Allowed!</vt:lpstr>
      <vt:lpstr>PowerPoint Presentation</vt:lpstr>
    </vt:vector>
  </TitlesOfParts>
  <Company>DESY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Choudhuri, Ara</dc:creator>
  <cp:lastModifiedBy>Choudhuri, Aradhana</cp:lastModifiedBy>
  <cp:revision>11</cp:revision>
  <dcterms:created xsi:type="dcterms:W3CDTF">2018-07-06T07:36:14Z</dcterms:created>
  <dcterms:modified xsi:type="dcterms:W3CDTF">2019-09-03T07:00:57Z</dcterms:modified>
</cp:coreProperties>
</file>