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78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10848600" y="6580800"/>
            <a:ext cx="931320" cy="18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e-AT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Seite </a:t>
            </a:r>
            <a:fld id="{F342D5FC-DE39-41C5-82C0-05D1CEF9C08F}" type="slidenum">
              <a:rPr lang="de-AT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‹Nr.›</a:t>
            </a:fld>
            <a:endParaRPr lang="de-AT" sz="1000" b="0" strike="noStrike" spc="-1">
              <a:latin typeface="Arial"/>
            </a:endParaRPr>
          </a:p>
        </p:txBody>
      </p:sp>
      <p:pic>
        <p:nvPicPr>
          <p:cNvPr id="7" name="Grafik 9"/>
          <p:cNvPicPr/>
          <p:nvPr/>
        </p:nvPicPr>
        <p:blipFill>
          <a:blip r:embed="rId14"/>
          <a:stretch/>
        </p:blipFill>
        <p:spPr>
          <a:xfrm>
            <a:off x="403200" y="6613920"/>
            <a:ext cx="321120" cy="96480"/>
          </a:xfrm>
          <a:prstGeom prst="rect">
            <a:avLst/>
          </a:prstGeom>
          <a:ln>
            <a:noFill/>
          </a:ln>
        </p:spPr>
      </p:pic>
      <p:pic>
        <p:nvPicPr>
          <p:cNvPr id="2" name="Grafik 9"/>
          <p:cNvPicPr/>
          <p:nvPr/>
        </p:nvPicPr>
        <p:blipFill>
          <a:blip r:embed="rId15"/>
          <a:stretch/>
        </p:blipFill>
        <p:spPr>
          <a:xfrm>
            <a:off x="407520" y="6242400"/>
            <a:ext cx="2633400" cy="175680"/>
          </a:xfrm>
          <a:prstGeom prst="rect">
            <a:avLst/>
          </a:prstGeom>
          <a:ln>
            <a:noFill/>
          </a:ln>
        </p:spPr>
      </p:pic>
      <p:pic>
        <p:nvPicPr>
          <p:cNvPr id="3" name="Grafik 6"/>
          <p:cNvPicPr/>
          <p:nvPr/>
        </p:nvPicPr>
        <p:blipFill>
          <a:blip r:embed="rId16"/>
          <a:stretch/>
        </p:blipFill>
        <p:spPr>
          <a:xfrm>
            <a:off x="10833120" y="5670000"/>
            <a:ext cx="789480" cy="789840"/>
          </a:xfrm>
          <a:prstGeom prst="rect">
            <a:avLst/>
          </a:prstGeom>
          <a:ln>
            <a:noFill/>
          </a:ln>
        </p:spPr>
      </p:pic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0848600" y="6580800"/>
            <a:ext cx="931320" cy="18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e-AT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Seite </a:t>
            </a:r>
            <a:fld id="{1076690B-30D0-4C1D-B9EE-2D528009A9EA}" type="slidenum">
              <a:rPr lang="de-AT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‹Nr.›</a:t>
            </a:fld>
            <a:endParaRPr lang="de-AT" sz="1000" b="0" strike="noStrike" spc="-1">
              <a:latin typeface="Arial"/>
            </a:endParaRPr>
          </a:p>
        </p:txBody>
      </p:sp>
      <p:pic>
        <p:nvPicPr>
          <p:cNvPr id="43" name="Grafik 9"/>
          <p:cNvPicPr/>
          <p:nvPr/>
        </p:nvPicPr>
        <p:blipFill>
          <a:blip r:embed="rId14"/>
          <a:stretch/>
        </p:blipFill>
        <p:spPr>
          <a:xfrm>
            <a:off x="403200" y="6613920"/>
            <a:ext cx="321120" cy="96480"/>
          </a:xfrm>
          <a:prstGeom prst="rect">
            <a:avLst/>
          </a:prstGeom>
          <a:ln>
            <a:noFill/>
          </a:ln>
        </p:spPr>
      </p:pic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71880" y="349560"/>
            <a:ext cx="11371680" cy="18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de-AT" sz="6000" b="1" strike="noStrike" spc="-1">
                <a:solidFill>
                  <a:srgbClr val="009FDF"/>
                </a:solidFill>
                <a:latin typeface="Arial"/>
                <a:ea typeface="DejaVu Sans"/>
              </a:rPr>
              <a:t>Meine Sicht auf den Umstieg auf NX/ die Neukonstruktion in NX bei ARES </a:t>
            </a:r>
            <a:endParaRPr lang="de-AT" sz="60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14360" y="4096800"/>
            <a:ext cx="11365200" cy="69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AT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Ulrich Dorda</a:t>
            </a:r>
            <a:endParaRPr lang="de-AT" sz="18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de-AT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DESY, 23/10/2019</a:t>
            </a:r>
            <a:endParaRPr lang="de-AT" sz="18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endParaRPr lang="de-AT" sz="1800" b="0" strike="noStrike" spc="-1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440280" y="3193560"/>
            <a:ext cx="11371680" cy="37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AT" sz="1800" b="1" strike="noStrike" spc="-1">
                <a:solidFill>
                  <a:srgbClr val="F18F1F"/>
                </a:solidFill>
                <a:latin typeface="Arial"/>
                <a:ea typeface="DejaVu Sans"/>
              </a:rPr>
              <a:t>Erfahrungen, Stand &amp; Wuensche</a:t>
            </a:r>
            <a:endParaRPr lang="de-AT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07880" y="349560"/>
            <a:ext cx="11371680" cy="44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de-AT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Meine Sicht</a:t>
            </a:r>
            <a:endParaRPr lang="de-AT" sz="3000" b="0" strike="noStrike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74320" y="789840"/>
            <a:ext cx="11703960" cy="500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SINBAD wurde 2015 vom Direktorium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ausgewaehlt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das Pilotprojekt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fuer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den Umstieg auf NX zu sein.</a:t>
            </a:r>
            <a:endParaRPr lang="de-AT" sz="1800" b="0" strike="noStrike" spc="-1" dirty="0">
              <a:latin typeface="Arial"/>
            </a:endParaRPr>
          </a:p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Die Migration hat um Einiges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laenger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gebraucht als gedacht und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benoetigte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mehr Aufwand als erwartet.</a:t>
            </a:r>
            <a:endParaRPr lang="de-AT" sz="1800" b="0" strike="noStrike" spc="-1" dirty="0">
              <a:latin typeface="Arial"/>
            </a:endParaRPr>
          </a:p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Mehr technische Probleme – aus meiner Sicht – mittlerweile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grossteils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beseitigt.</a:t>
            </a:r>
            <a:endParaRPr lang="de-AT" sz="1800" b="0" strike="noStrike" spc="-1" dirty="0">
              <a:latin typeface="Arial"/>
            </a:endParaRPr>
          </a:p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Erheblich mehr organisatorische Probleme</a:t>
            </a:r>
            <a:endParaRPr lang="de-AT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Nicht NX-spezifisch!</a:t>
            </a:r>
            <a:endParaRPr lang="de-AT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Mangelnde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Qualitaet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der Quelldaten</a:t>
            </a:r>
            <a:endParaRPr lang="de-AT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Etablieren einer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zeitgemaessigen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CAD-Herangehensweise</a:t>
            </a:r>
            <a:endParaRPr lang="de-AT" sz="1800" b="0" strike="noStrike" spc="-1" dirty="0">
              <a:latin typeface="Arial"/>
            </a:endParaRPr>
          </a:p>
          <a:p>
            <a:pPr marL="864000" lvl="3" indent="-21528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z.b.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CAD-Standards, DG-levels,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modules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right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management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lattice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-tools,….</a:t>
            </a:r>
            <a:endParaRPr lang="de-AT" sz="1800" b="0" strike="noStrike" spc="-1" dirty="0">
              <a:latin typeface="Arial"/>
            </a:endParaRPr>
          </a:p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Es gibt noch Einiges zu verbessern/ erweitern</a:t>
            </a:r>
            <a:endParaRPr lang="de-AT" sz="1800" b="0" strike="noStrike" spc="-1" dirty="0">
              <a:latin typeface="Arial"/>
            </a:endParaRPr>
          </a:p>
          <a:p>
            <a:pPr marL="432000" lvl="1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Fluessigerer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BAU-modell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austausch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JT-export, ….</a:t>
            </a:r>
            <a:endParaRPr lang="de-AT" sz="1800" b="0" strike="noStrike" spc="-1" dirty="0">
              <a:latin typeface="Arial"/>
            </a:endParaRPr>
          </a:p>
          <a:p>
            <a:pPr marL="216000" indent="-2120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Vieles erscheint auf den ersten Blick (vor allem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fuer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“Teilzeit”-CAD-personen)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uebermaessig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kompliziert, es ist aber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grossteils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nur Gewohnheitssache und auf Dauer sehr vorteilhaft!  </a:t>
            </a:r>
            <a:endParaRPr lang="de-AT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endParaRPr lang="de-AT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→ Der Umstieg war/ist nicht nur eine Tool-frage sondern auch eine </a:t>
            </a:r>
            <a:r>
              <a:rPr lang="de-AT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Chance, 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eine modernere CAD-Herangehensweise zu etablieren. </a:t>
            </a:r>
            <a:endParaRPr lang="de-AT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→ Auch wenn es noch einige offene Punkte gibt, denke ich, dass mittlerweile ein besseres System/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workflow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de-AT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fuer</a:t>
            </a:r>
            <a:r>
              <a:rPr lang="de-AT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DESY entstanden ist.</a:t>
            </a:r>
            <a:endParaRPr lang="de-AT" sz="1800" b="0" strike="noStrike" spc="-1" dirty="0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791640" y="6580800"/>
            <a:ext cx="9944640" cy="18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de-AT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NX-Umstieg aus der Projektleitersicht | Ulrich Dorda</a:t>
            </a:r>
            <a:endParaRPr lang="de-AT" sz="1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07880" y="349560"/>
            <a:ext cx="11373480" cy="4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Ein paar Kommentare am Rande:</a:t>
            </a:r>
            <a:endParaRPr lang="en-US" sz="30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07880" y="1406520"/>
            <a:ext cx="11112840" cy="50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38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Auch wenn SINBAD fuer DESY Verhaeltnisse klein ist, deckt es sicher einen Grossteil der Probleme ab und hat einige Spezialitaeten...</a:t>
            </a:r>
            <a:endParaRPr lang="en-US" sz="1800" b="0" strike="noStrike" spc="-1">
              <a:latin typeface="Arial"/>
            </a:endParaRPr>
          </a:p>
          <a:p>
            <a:pPr marL="216000" indent="-2138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Bei SINBAD-ARES gab es viele historische Altlasten:</a:t>
            </a:r>
            <a:endParaRPr lang="en-US" sz="1800" b="0" strike="noStrike" spc="-1">
              <a:latin typeface="Arial"/>
            </a:endParaRPr>
          </a:p>
          <a:p>
            <a:pPr marL="432000" lvl="1" indent="-216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Nicht/ falsch/ unvollstaendige dokumentierte Dinge: Gebauede, Infrastruktur, Komponenten </a:t>
            </a:r>
            <a:endParaRPr lang="en-US" sz="1800" b="0" strike="noStrike" spc="-1">
              <a:latin typeface="Arial"/>
            </a:endParaRPr>
          </a:p>
          <a:p>
            <a:pPr marL="432000" lvl="1" indent="-2138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Viele (veraltete) Gewohnheiten wie CAD (unter Zeitmangel) gemacht wird</a:t>
            </a:r>
            <a:endParaRPr lang="en-US" sz="1800" b="0" strike="noStrike" spc="-1">
              <a:latin typeface="Arial"/>
            </a:endParaRPr>
          </a:p>
          <a:p>
            <a:pPr marL="216000" indent="-2138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DESY hat viele “Teilzeit”-CAD designer</a:t>
            </a:r>
            <a:endParaRPr lang="en-US" sz="1800" b="0" strike="noStrike" spc="-1">
              <a:latin typeface="Arial"/>
            </a:endParaRPr>
          </a:p>
          <a:p>
            <a:pPr marL="216000" indent="-2138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DESY hat sehr viele unterschiedliche Anforderungen an ein CAD System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791640" y="6580800"/>
            <a:ext cx="9946440" cy="18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Präsentationstitel | Vorname Name, Datum (Eingabe über "Einfügen &gt; Kopf- und Fußzeile")</a:t>
            </a:r>
            <a:endParaRPr lang="en-US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818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07880" y="349560"/>
            <a:ext cx="11373480" cy="4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Meine CAD Wuensche</a:t>
            </a:r>
            <a:endParaRPr lang="en-US" sz="30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07880" y="1406520"/>
            <a:ext cx="11295360" cy="50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dummy-User -interface des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aktuellsten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Modells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Anschauen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&amp;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Abmessen</a:t>
            </a:r>
            <a:endParaRPr lang="en-US" sz="1800" b="0" strike="noStrike" spc="-1" dirty="0">
              <a:latin typeface="Arial"/>
            </a:endParaRPr>
          </a:p>
          <a:p>
            <a:pPr marL="432000" lvl="1" indent="-21492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Export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nach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JT &amp; JT-viewer</a:t>
            </a:r>
            <a:endParaRPr lang="en-US" sz="1800" b="0" strike="noStrike" spc="-1" dirty="0">
              <a:latin typeface="Arial"/>
            </a:endParaRPr>
          </a:p>
          <a:p>
            <a:pPr marL="432000" lvl="1" indent="-21492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Moment muss dies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jedesmal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manuell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exportiert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werden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IPP hat das auf der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ToDo-Liste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SINBAD-ARES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wichtig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Moeglichkeit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Ausbaustufe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selektieren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Schnelles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pc="-1">
                <a:solidFill>
                  <a:srgbClr val="000000"/>
                </a:solidFill>
                <a:latin typeface="Arial"/>
                <a:ea typeface="DejaVu Sans"/>
              </a:rPr>
              <a:t>U</a:t>
            </a:r>
            <a:r>
              <a:rPr lang="en-US" sz="1800" b="0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pdaten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Aenderungen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/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Schnelles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Ausprobieren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von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Ideen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Ansonsten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moeglichst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wenig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Aufwand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d.h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latin typeface="Arial"/>
            </a:endParaRPr>
          </a:p>
          <a:p>
            <a:pPr marL="432000" lvl="1" indent="-21492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DESY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weite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CAD-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Regeln</a:t>
            </a:r>
            <a:endParaRPr lang="en-US" sz="1800" b="0" strike="noStrike" spc="-1" dirty="0">
              <a:latin typeface="Arial"/>
            </a:endParaRPr>
          </a:p>
          <a:p>
            <a:pPr marL="432000" lvl="1" indent="-21492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verhaeltnissmaessig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kleinen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Projekten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benoetigt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von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Anfang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Person die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fuer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das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Gesamt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-Model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zustaendig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latin typeface="Arial"/>
            </a:endParaRPr>
          </a:p>
          <a:p>
            <a:pPr marL="432000" lvl="1" indent="-21492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Standartisierte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”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Darstellungs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-level (DG1 - DG3)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sind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kleinen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Projekten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sinnvoll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da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sie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z.b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in den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ersten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Planungs-stufen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erlauben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Bauraeume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defineren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und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reservieren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endParaRPr lang="en-US" sz="1800" b="0" strike="noStrike" spc="-1" dirty="0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791640" y="6580800"/>
            <a:ext cx="9946440" cy="18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Präsentationstitel | Vorname Name, Datum (Eingabe über "Einfügen &gt; Kopf- und Fußzeile")</a:t>
            </a:r>
            <a:endParaRPr lang="en-US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200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07880" y="349560"/>
            <a:ext cx="11373480" cy="4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Von der Optik zum CAD</a:t>
            </a:r>
            <a:endParaRPr lang="en-US" sz="3000" b="0" strike="noStrike" spc="-1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07880" y="1406520"/>
            <a:ext cx="11295360" cy="50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Iteriertes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Fileformat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mit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Beamline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Koordinaten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defininiert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Wird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wahrscheinlich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paar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iterationen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Zukunft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haben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bzw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zusätzliche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Files von den 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Tech </a:t>
            </a: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Gruppen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hinzuziehen</a:t>
            </a:r>
            <a:endParaRPr lang="en-US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(Element database,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Versionen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von Element-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typen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,...)</a:t>
            </a: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pc="-1" dirty="0" smtClean="0">
                <a:solidFill>
                  <a:srgbClr val="000000"/>
                </a:solidFill>
                <a:latin typeface="Arial"/>
              </a:rPr>
              <a:t>Auf </a:t>
            </a:r>
            <a:r>
              <a:rPr lang="en-US" spc="-1" dirty="0" err="1" smtClean="0">
                <a:solidFill>
                  <a:srgbClr val="000000"/>
                </a:solidFill>
                <a:latin typeface="Arial"/>
              </a:rPr>
              <a:t>Dauer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latin typeface="Arial"/>
              </a:rPr>
              <a:t>wäre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latin typeface="Arial"/>
              </a:rPr>
              <a:t>eine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pc="-1" dirty="0" err="1" smtClean="0">
                <a:solidFill>
                  <a:srgbClr val="000000"/>
                </a:solidFill>
                <a:latin typeface="Arial"/>
              </a:rPr>
              <a:t>standardisierte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 Element-Database </a:t>
            </a:r>
            <a:r>
              <a:rPr lang="en-US" spc="-1" dirty="0" err="1" smtClean="0">
                <a:solidFill>
                  <a:srgbClr val="000000"/>
                </a:solidFill>
                <a:latin typeface="Arial"/>
              </a:rPr>
              <a:t>sinnvoll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Automatisiertes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Beamline Import Tool von </a:t>
            </a:r>
            <a:r>
              <a:rPr lang="en-US" spc="-1" dirty="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arkus H.</a:t>
            </a:r>
            <a:endParaRPr lang="en-US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Essentielles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Tool</a:t>
            </a: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Auf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Dauer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sollte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allgemein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verwendbar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werden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en-US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Der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Traum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irgendwann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vielleicht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simpel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dass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sogar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Optik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-designer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Testumgebung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hat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Wichtig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SINBAD-ARES: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Erlaubt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das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Darstellen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der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unterschiedlichen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Ausbaustufen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 NX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</a:pPr>
            <a:endParaRPr lang="en-US" sz="1800" b="0" strike="noStrike" spc="-1" dirty="0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791640" y="6580800"/>
            <a:ext cx="9946440" cy="18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Präsentationstitel | Vorname Name, Datum (Eingabe über "Einfügen &gt; Kopf- und Fußzeile")</a:t>
            </a:r>
            <a:endParaRPr lang="en-US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07880" y="349560"/>
            <a:ext cx="11373480" cy="4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Noch nicht etabliert genug: Interface zu MEP (BAU)</a:t>
            </a:r>
            <a:endParaRPr lang="en-US" sz="30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407880" y="1406520"/>
            <a:ext cx="11295360" cy="50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Gebaeudemodelle und z.b. MKK-Klima werden in MEP gepflegt</a:t>
            </a:r>
            <a:endParaRPr lang="en-US" sz="1800" b="0" strike="noStrike" spc="-1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Prinzipiell ist ein Austausch/Kommunikation definiert</a:t>
            </a:r>
            <a:endParaRPr lang="en-US" sz="1800" b="0" strike="noStrike" spc="-1">
              <a:latin typeface="Arial"/>
            </a:endParaRPr>
          </a:p>
          <a:p>
            <a:pPr marL="432000" lvl="1" indent="-21600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Kommunikation von Bauwerksaenderungen an BAU sollte via CAD geschehen und nicht mehr per “Ich male Kreuze an die Wand”</a:t>
            </a:r>
            <a:endParaRPr lang="en-US" sz="1800" b="0" strike="noStrike" spc="-1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In der Praxsis: Austausch zwischen den Systemen (scheinbar) noch nicht reibungsfrei bzw. klar genug</a:t>
            </a:r>
            <a:endParaRPr lang="en-US" sz="1800" b="0" strike="noStrike" spc="-1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Wer vermisst, was wie genau?</a:t>
            </a:r>
            <a:endParaRPr lang="en-US" sz="1800" b="0" strike="noStrike" spc="-1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91640" y="6580800"/>
            <a:ext cx="9946440" cy="18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Präsentationstitel | Vorname Name, Datum (Eingabe über "Einfügen &gt; Kopf- und Fußzeile")</a:t>
            </a:r>
            <a:endParaRPr lang="en-US" sz="1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200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407880" y="349560"/>
            <a:ext cx="11373480" cy="4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1" strike="noStrike" spc="-1">
                <a:solidFill>
                  <a:srgbClr val="009FDF"/>
                </a:solidFill>
                <a:latin typeface="Arial"/>
                <a:ea typeface="DejaVu Sans"/>
              </a:rPr>
              <a:t>Zusammenfassung</a:t>
            </a:r>
            <a:endParaRPr lang="en-US" sz="3000" b="0" strike="noStrike" spc="-1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407880" y="1406520"/>
            <a:ext cx="11295360" cy="50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Mittlerweile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die Migration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aber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weiten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Teilen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abgeschlossen</a:t>
            </a:r>
            <a:endParaRPr lang="en-US" sz="1800" b="0" strike="noStrike" spc="-1" dirty="0">
              <a:latin typeface="Arial"/>
            </a:endParaRPr>
          </a:p>
          <a:p>
            <a:pPr marL="432000" lvl="1" indent="-21564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Infrastruktur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-migration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erst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am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anlaufen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Die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weiteren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Ausbaustufen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werden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in NX designed</a:t>
            </a:r>
            <a:endParaRPr lang="en-US" sz="1800" b="0" strike="noStrike" spc="-1" dirty="0">
              <a:latin typeface="Arial"/>
            </a:endParaRPr>
          </a:p>
          <a:p>
            <a:pPr marL="432000" lvl="1" indent="-21528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weit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das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sehen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kann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laeuft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das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grossteils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ganz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gut,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teilweise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ist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vor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allem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der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neue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strukturierte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Ansatz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nicht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voll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angekommen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/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angenommen</a:t>
            </a:r>
            <a:endParaRPr lang="en-US" sz="1800" b="0" strike="noStrike" spc="-1" dirty="0">
              <a:latin typeface="Arial"/>
            </a:endParaRPr>
          </a:p>
          <a:p>
            <a:pPr marL="432000" lvl="1" indent="-215280">
              <a:lnSpc>
                <a:spcPct val="11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Bisher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bei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SINBAD-ARES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neue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Beamline-stages,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kaum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Infrastruktur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werden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immer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laufend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Punkte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entdeckt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wo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neue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CAD-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Regeln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noetig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sind</a:t>
            </a:r>
            <a:endParaRPr lang="en-US" sz="1800" b="0" strike="noStrike" spc="-1" dirty="0">
              <a:latin typeface="Arial"/>
            </a:endParaRPr>
          </a:p>
          <a:p>
            <a:pPr marL="216000" indent="-214920">
              <a:lnSpc>
                <a:spcPct val="11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Ein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dummy-User -interface des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aktuellsten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Modells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zum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Anschauen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&amp;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Abmessen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muss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noch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automatisiert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18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erstellt</a:t>
            </a:r>
            <a:r>
              <a:rPr lang="en-US" sz="1800" b="0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 werden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791640" y="6580800"/>
            <a:ext cx="9946440" cy="18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| Präsentationstitel | Vorname Name, Datum (Eingabe über "Einfügen &gt; Kopf- und Fußzeile")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103" name="CustomShape 4"/>
          <p:cNvSpPr/>
          <p:nvPr/>
        </p:nvSpPr>
        <p:spPr>
          <a:xfrm>
            <a:off x="407880" y="817560"/>
            <a:ext cx="11373480" cy="3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b="1" strike="noStrike" spc="-1">
                <a:solidFill>
                  <a:srgbClr val="F18F1F"/>
                </a:solidFill>
                <a:latin typeface="Arial"/>
                <a:ea typeface="DejaVu Sans"/>
              </a:rPr>
              <a:t>Unterüberschrift, optional</a:t>
            </a:r>
            <a:endParaRPr lang="en-US" sz="18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269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728</Words>
  <Application>Microsoft Office PowerPoint</Application>
  <PresentationFormat>Benutzerdefiniert</PresentationFormat>
  <Paragraphs>67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Titel</dc:title>
  <dc:creator>Huening, Markus</dc:creator>
  <cp:lastModifiedBy>Huening, Markus</cp:lastModifiedBy>
  <cp:revision>182</cp:revision>
  <dcterms:created xsi:type="dcterms:W3CDTF">2019-08-29T09:10:43Z</dcterms:created>
  <dcterms:modified xsi:type="dcterms:W3CDTF">2019-10-23T11:14:29Z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15.0023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Breitbild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