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267" r:id="rId2"/>
    <p:sldId id="325" r:id="rId3"/>
    <p:sldId id="329" r:id="rId4"/>
    <p:sldId id="330" r:id="rId5"/>
    <p:sldId id="326" r:id="rId6"/>
    <p:sldId id="283" r:id="rId7"/>
    <p:sldId id="280" r:id="rId8"/>
    <p:sldId id="269" r:id="rId9"/>
    <p:sldId id="277" r:id="rId10"/>
    <p:sldId id="323" r:id="rId11"/>
    <p:sldId id="328" r:id="rId12"/>
    <p:sldId id="271" r:id="rId13"/>
    <p:sldId id="299" r:id="rId14"/>
    <p:sldId id="300" r:id="rId15"/>
    <p:sldId id="301" r:id="rId16"/>
    <p:sldId id="302" r:id="rId17"/>
    <p:sldId id="303" r:id="rId18"/>
    <p:sldId id="272" r:id="rId19"/>
    <p:sldId id="305" r:id="rId20"/>
    <p:sldId id="306" r:id="rId21"/>
    <p:sldId id="307" r:id="rId22"/>
    <p:sldId id="308" r:id="rId23"/>
    <p:sldId id="322" r:id="rId24"/>
    <p:sldId id="324" r:id="rId25"/>
    <p:sldId id="327" r:id="rId26"/>
    <p:sldId id="282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314" r:id="rId40"/>
    <p:sldId id="315" r:id="rId41"/>
    <p:sldId id="321" r:id="rId42"/>
    <p:sldId id="312" r:id="rId43"/>
    <p:sldId id="313" r:id="rId44"/>
  </p:sldIdLst>
  <p:sldSz cx="12192000" cy="6858000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28">
          <p15:clr>
            <a:srgbClr val="A4A3A4"/>
          </p15:clr>
        </p15:guide>
        <p15:guide id="4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0" autoAdjust="0"/>
    <p:restoredTop sz="94660"/>
  </p:normalViewPr>
  <p:slideViewPr>
    <p:cSldViewPr showGuides="1">
      <p:cViewPr varScale="1">
        <p:scale>
          <a:sx n="57" d="100"/>
          <a:sy n="57" d="100"/>
        </p:scale>
        <p:origin x="-108" y="-1302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1566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orient="horz" pos="3128"/>
        <p:guide pos="216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03.09.2019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03.09.2019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448769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0929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B14BCC39-A918-46B6-A2E1-F4259EB561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42529"/>
            <a:ext cx="2637605" cy="18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9251EDA7-E8BC-427B-9A22-FCE4997DE3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2" name="Inhaltsplatzhalter 5">
            <a:extLst>
              <a:ext uri="{FF2B5EF4-FFF2-40B4-BE49-F238E27FC236}">
                <a16:creationId xmlns="" xmlns:a16="http://schemas.microsoft.com/office/drawing/2014/main" id="{B6CCFA2B-C89B-467F-BEA3-65422DEB305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="" xmlns:a16="http://schemas.microsoft.com/office/drawing/2014/main" id="{666A7778-5B9E-4F88-967E-0C434F50E13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8131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2" name="Bildplatzhalter 6">
            <a:extLst>
              <a:ext uri="{FF2B5EF4-FFF2-40B4-BE49-F238E27FC236}">
                <a16:creationId xmlns="" xmlns:a16="http://schemas.microsoft.com/office/drawing/2014/main" id="{08F6AE73-43EE-4385-B938-E688DB23735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3" y="1449389"/>
            <a:ext cx="3708400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3" name="Bildplatzhalter 6">
            <a:extLst>
              <a:ext uri="{FF2B5EF4-FFF2-40B4-BE49-F238E27FC236}">
                <a16:creationId xmlns="" xmlns:a16="http://schemas.microsoft.com/office/drawing/2014/main" id="{0A6CDC79-9D60-410E-8CF3-D09E58DCABE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4" y="4005263"/>
            <a:ext cx="3708400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663F4C43-61DC-4E7C-9278-558C1B2010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1AF84F0D-8E93-46F5-87AD-DFF20E19EDE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Kontakt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14493940-692F-45E4-ADDD-72F87BB56301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="" xmlns:a16="http://schemas.microsoft.com/office/drawing/2014/main" id="{DCA5B5D3-514B-46E4-8995-43141C1F39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1940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Font typeface="Arial" panose="020B0604020202020204" pitchFamily="34" charset="0"/>
              <a:buChar char="•"/>
              <a:defRPr/>
            </a:lvl3pPr>
            <a:lvl4pPr>
              <a:defRPr sz="1600"/>
            </a:lvl4pPr>
            <a:lvl5pP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5664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1083DDBA-05E8-4D08-A841-6C5C3988A5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42529"/>
            <a:ext cx="2637605" cy="1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71632797-0353-43E3-980D-B9312BD4F1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9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8F54EA2C-6BFD-4F46-A867-54F63C71C50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="" xmlns:a16="http://schemas.microsoft.com/office/drawing/2014/main" id="{2902DDDE-DB60-4F79-B3B6-DE84ACF391A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005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| Konstruktion von ARES in NX/TC | Benno List | 3.9.2019</a:t>
            </a:r>
            <a:endParaRPr lang="de-DE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e-DE" sz="1000" b="1" dirty="0"/>
              <a:t>Seite </a:t>
            </a:r>
            <a:fld id="{0427E4B2-AC28-443E-BE04-5CD55098A90B}" type="slidenum">
              <a:rPr lang="de-DE" sz="1000" b="1" smtClean="0"/>
              <a:pPr algn="r"/>
              <a:t>‹Nr.›</a:t>
            </a:fld>
            <a:endParaRPr lang="de-DE" sz="1000" b="1" dirty="0"/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3FEED4D8-A656-4C2D-BDD3-AAA39F660070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  <p:sldLayoutId id="2147483682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5400" dirty="0" smtClean="0"/>
              <a:t>Konstruktion von SINBAD/ARES</a:t>
            </a:r>
            <a:r>
              <a:rPr lang="de-DE" sz="5400" dirty="0"/>
              <a:t/>
            </a:r>
            <a:br>
              <a:rPr lang="de-DE" sz="5400" dirty="0"/>
            </a:br>
            <a:r>
              <a:rPr lang="de-DE" sz="5400" dirty="0"/>
              <a:t>in </a:t>
            </a:r>
            <a:r>
              <a:rPr lang="de-DE" sz="5400" dirty="0" smtClean="0"/>
              <a:t>NX/TC</a:t>
            </a:r>
            <a:r>
              <a:rPr lang="de-DE" sz="5400" dirty="0" smtClean="0">
                <a:solidFill>
                  <a:schemeClr val="accent2"/>
                </a:solidFill>
              </a:rPr>
              <a:t>.</a:t>
            </a:r>
            <a:endParaRPr lang="de-DE" sz="5400" dirty="0">
              <a:solidFill>
                <a:schemeClr val="accent2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Methoden der Modellierung großer </a:t>
            </a:r>
            <a:br>
              <a:rPr lang="de-DE" dirty="0" smtClean="0"/>
            </a:br>
            <a:r>
              <a:rPr lang="de-DE" dirty="0" smtClean="0"/>
              <a:t>Beschleunigeranlagen am Beispiel von ARES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1276436"/>
          </a:xfrm>
        </p:spPr>
        <p:txBody>
          <a:bodyPr/>
          <a:lstStyle/>
          <a:p>
            <a:r>
              <a:rPr lang="de-DE" dirty="0"/>
              <a:t>Benno </a:t>
            </a:r>
            <a:r>
              <a:rPr lang="de-DE" dirty="0" smtClean="0"/>
              <a:t>List, IPP</a:t>
            </a:r>
            <a:endParaRPr lang="de-DE" dirty="0"/>
          </a:p>
          <a:p>
            <a:r>
              <a:rPr lang="de-DE" dirty="0" smtClean="0"/>
              <a:t>Workshop Anlagenkonstruktion</a:t>
            </a:r>
            <a:endParaRPr lang="de-DE" dirty="0"/>
          </a:p>
          <a:p>
            <a:r>
              <a:rPr lang="de-DE" dirty="0" smtClean="0"/>
              <a:t>3.9.2019</a:t>
            </a:r>
            <a:endParaRPr lang="de-DE" dirty="0"/>
          </a:p>
          <a:p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591" y="2204864"/>
            <a:ext cx="5448531" cy="371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Conzeptual</a:t>
            </a:r>
            <a:r>
              <a:rPr lang="de-DE" dirty="0" smtClean="0"/>
              <a:t> Design: Bewegliche Elemente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Bunchcompressor</a:t>
            </a:r>
            <a:r>
              <a:rPr lang="de-DE" dirty="0" smtClean="0"/>
              <a:t> hat bewegliche Schikane</a:t>
            </a:r>
          </a:p>
          <a:p>
            <a:r>
              <a:rPr lang="de-DE" dirty="0" smtClean="0"/>
              <a:t>Versatz der Schikane wird durch Ausdruck gesteuert</a:t>
            </a:r>
          </a:p>
          <a:p>
            <a:r>
              <a:rPr lang="de-DE" dirty="0" smtClean="0"/>
              <a:t>Der Ausdruck steuert Position Koordinatensysteme,</a:t>
            </a:r>
            <a:br>
              <a:rPr lang="de-DE" dirty="0" smtClean="0"/>
            </a:br>
            <a:r>
              <a:rPr lang="de-DE" dirty="0" smtClean="0"/>
              <a:t>und damit Position</a:t>
            </a:r>
          </a:p>
          <a:p>
            <a:pPr lvl="1"/>
            <a:r>
              <a:rPr lang="de-DE" dirty="0" smtClean="0"/>
              <a:t>Der Magnete</a:t>
            </a:r>
          </a:p>
          <a:p>
            <a:pPr lvl="1"/>
            <a:r>
              <a:rPr lang="de-DE" dirty="0" smtClean="0"/>
              <a:t>Des Vakuumsystems</a:t>
            </a:r>
          </a:p>
          <a:p>
            <a:pPr lvl="1"/>
            <a:r>
              <a:rPr lang="de-DE" dirty="0" smtClean="0"/>
              <a:t>Der Gestelle</a:t>
            </a:r>
          </a:p>
          <a:p>
            <a:pPr marL="361950" lvl="1" indent="0">
              <a:buNone/>
            </a:pPr>
            <a:r>
              <a:rPr lang="de-DE" dirty="0" smtClean="0"/>
              <a:t>In drei verschiedenen </a:t>
            </a:r>
            <a:r>
              <a:rPr lang="de-DE" dirty="0" err="1" smtClean="0"/>
              <a:t>Gewerkebaugruppen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Parametriesierung</a:t>
            </a:r>
            <a:r>
              <a:rPr lang="de-DE" dirty="0" smtClean="0"/>
              <a:t> steuert Bewegung ganzer Baugruppen</a:t>
            </a:r>
            <a:endParaRPr lang="en-US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9" t="-518" b="32597"/>
          <a:stretch/>
        </p:blipFill>
        <p:spPr>
          <a:xfrm>
            <a:off x="6168008" y="1124745"/>
            <a:ext cx="5754358" cy="2549480"/>
          </a:xfr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4" t="-20269" r="36" b="38129"/>
          <a:stretch/>
        </p:blipFill>
        <p:spPr>
          <a:xfrm>
            <a:off x="6186631" y="3284984"/>
            <a:ext cx="5813530" cy="309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6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Conceptual</a:t>
            </a:r>
            <a:r>
              <a:rPr lang="de-DE" dirty="0" smtClean="0"/>
              <a:t> Design: Strahlverlauf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Unterscheidung von Strahlverlauf und Komponentenmittelpunkten ist wichtig</a:t>
            </a:r>
          </a:p>
          <a:p>
            <a:r>
              <a:rPr lang="de-DE" dirty="0" err="1" smtClean="0"/>
              <a:t>Starhlverlauf</a:t>
            </a:r>
            <a:r>
              <a:rPr lang="de-DE" dirty="0" smtClean="0"/>
              <a:t> wird durch Linie angezeigt</a:t>
            </a:r>
          </a:p>
          <a:p>
            <a:r>
              <a:rPr lang="de-DE" dirty="0" smtClean="0"/>
              <a:t>„Röhre“ markiert n-fache Ausdehnung des Strahls, d.h. notwendigen Freiraum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Darstellung von Strahlverlauf</a:t>
            </a:r>
            <a:endParaRPr lang="en-US" dirty="0"/>
          </a:p>
        </p:txBody>
      </p:sp>
      <p:pic>
        <p:nvPicPr>
          <p:cNvPr id="7" name="Bildplatzhalter 5"/>
          <p:cNvPicPr>
            <a:picLocks noGrp="1" noChangeAspect="1"/>
          </p:cNvPicPr>
          <p:nvPr>
            <p:ph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8" t="4359" r="7043" b="4359"/>
          <a:stretch/>
        </p:blipFill>
        <p:spPr>
          <a:xfrm>
            <a:off x="6312024" y="2204864"/>
            <a:ext cx="5489983" cy="3551948"/>
          </a:xfrm>
        </p:spPr>
      </p:pic>
    </p:spTree>
    <p:extLst>
      <p:ext uri="{BB962C8B-B14F-4D97-AF65-F5344CB8AC3E}">
        <p14:creationId xmlns:p14="http://schemas.microsoft.com/office/powerpoint/2010/main" val="323081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6F433394-1376-A845-B1EB-C5A4C7F95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Engineering Design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90A5A96E-7537-D54E-B9C5-F26E470A7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Ziel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/>
              <a:t>Mechanisches Design der Anlage mit Schnittstellen</a:t>
            </a:r>
          </a:p>
          <a:p>
            <a:r>
              <a:rPr lang="de-DE" b="1" dirty="0" smtClean="0"/>
              <a:t>Arbeitsweise</a:t>
            </a:r>
            <a:r>
              <a:rPr lang="de-DE" dirty="0" smtClean="0"/>
              <a:t>: </a:t>
            </a:r>
          </a:p>
          <a:p>
            <a:pPr lvl="1"/>
            <a:r>
              <a:rPr lang="de-DE" dirty="0" smtClean="0"/>
              <a:t>Modellierung </a:t>
            </a:r>
            <a:r>
              <a:rPr lang="de-DE" dirty="0"/>
              <a:t>der Komponenten mit Platzbedarf und Anschlüssen (DG2), basierend auf beginnender Detailmodellierung (DG3)</a:t>
            </a:r>
          </a:p>
          <a:p>
            <a:pPr lvl="1"/>
            <a:r>
              <a:rPr lang="de-DE" dirty="0"/>
              <a:t>Anpassung des </a:t>
            </a:r>
            <a:r>
              <a:rPr lang="de-DE" dirty="0" err="1"/>
              <a:t>Lattice</a:t>
            </a:r>
            <a:r>
              <a:rPr lang="de-DE" dirty="0"/>
              <a:t> und DG1-Platzhalter an geänderte Anforderungen, erfordert Abstimmung (Change Request o.ä.)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EA6FB44-AF44-AE49-B424-026D3F200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827B92E5-E7E4-9243-ADCE-A3B4CB00E6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Festlegung der Schnittstellen</a:t>
            </a:r>
          </a:p>
        </p:txBody>
      </p:sp>
      <p:pic>
        <p:nvPicPr>
          <p:cNvPr id="10" name="Bildplatzhalter 5"/>
          <p:cNvPicPr>
            <a:picLocks noGrp="1" noChangeAspect="1"/>
          </p:cNvPicPr>
          <p:nvPr>
            <p:ph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3" t="6629" b="6629"/>
          <a:stretch/>
        </p:blipFill>
        <p:spPr>
          <a:xfrm>
            <a:off x="6177044" y="1772816"/>
            <a:ext cx="5606969" cy="3365017"/>
          </a:xfrm>
        </p:spPr>
      </p:pic>
    </p:spTree>
    <p:extLst>
      <p:ext uri="{BB962C8B-B14F-4D97-AF65-F5344CB8AC3E}">
        <p14:creationId xmlns:p14="http://schemas.microsoft.com/office/powerpoint/2010/main" val="158457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Darstellung des </a:t>
            </a:r>
            <a:r>
              <a:rPr lang="de-DE" dirty="0" err="1" smtClean="0"/>
              <a:t>Bunchcompressors</a:t>
            </a:r>
            <a:r>
              <a:rPr lang="de-DE" dirty="0" smtClean="0"/>
              <a:t> in DG1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Detaillierungsgrad 1: Platzbedarf. </a:t>
            </a:r>
            <a:r>
              <a:rPr lang="de-DE" dirty="0" err="1" smtClean="0"/>
              <a:t>Lattice</a:t>
            </a:r>
            <a:r>
              <a:rPr lang="de-DE" dirty="0" smtClean="0"/>
              <a:t> enthält Strahlverlauf mit Freiraum (x-fache Strahlgröße)</a:t>
            </a:r>
            <a:endParaRPr lang="en-US" dirty="0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4" b="64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062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Darstellung des </a:t>
            </a:r>
            <a:r>
              <a:rPr lang="de-DE" dirty="0" err="1"/>
              <a:t>Bunchcompressors</a:t>
            </a:r>
            <a:r>
              <a:rPr lang="de-DE" dirty="0"/>
              <a:t> in </a:t>
            </a:r>
            <a:r>
              <a:rPr lang="de-DE" dirty="0" smtClean="0"/>
              <a:t>DG2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Detaillierungsgrad2: Platzbedarf mit Anschlussgeometrie und Freiraum</a:t>
            </a:r>
            <a:endParaRPr lang="en-US" dirty="0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9" b="64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798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Konstruktion im Kontext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DG2 soll im Regelfall als Designkontext reichen. Hier: Konstruktion des Vakuumsystems</a:t>
            </a:r>
            <a:endParaRPr lang="en-US" dirty="0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4" b="64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860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Konstruktion im Kontext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Vakuum und Gestelle</a:t>
            </a:r>
            <a:endParaRPr lang="en-US" dirty="0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9" b="66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343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Umschalten </a:t>
            </a:r>
            <a:r>
              <a:rPr lang="de-DE" dirty="0" smtClean="0"/>
              <a:t>auf volle Detaillierung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Detaillierungsgrad 3 steht ebenfalls zur Verfügung</a:t>
            </a:r>
            <a:endParaRPr lang="en-US" dirty="0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9" b="64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058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6F433394-1376-A845-B1EB-C5A4C7F95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Detailed</a:t>
            </a:r>
            <a:r>
              <a:rPr lang="de-DE" dirty="0"/>
              <a:t> Design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90A5A96E-7537-D54E-B9C5-F26E470A7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Ziel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/>
              <a:t>Komplettes mechanisches Design aller Anlagenkomponenten zur Fertigung oder Ausschreibung</a:t>
            </a:r>
          </a:p>
          <a:p>
            <a:r>
              <a:rPr lang="de-DE" b="1" dirty="0"/>
              <a:t>Ergebnis</a:t>
            </a:r>
            <a:r>
              <a:rPr lang="de-DE" dirty="0"/>
              <a:t> (</a:t>
            </a:r>
            <a:r>
              <a:rPr lang="de-DE" dirty="0" err="1"/>
              <a:t>Deliverables</a:t>
            </a:r>
            <a:r>
              <a:rPr lang="de-DE" dirty="0"/>
              <a:t>):</a:t>
            </a:r>
          </a:p>
          <a:p>
            <a:pPr lvl="1"/>
            <a:r>
              <a:rPr lang="de-DE" dirty="0" smtClean="0"/>
              <a:t>Detailmodelle </a:t>
            </a:r>
            <a:r>
              <a:rPr lang="de-DE" dirty="0"/>
              <a:t>(DG3) aller </a:t>
            </a:r>
            <a:r>
              <a:rPr lang="de-DE" dirty="0" smtClean="0"/>
              <a:t>Komponenten mit Fertigungszeichnungen, Stücklisten </a:t>
            </a:r>
            <a:r>
              <a:rPr lang="de-DE" dirty="0" err="1" smtClean="0"/>
              <a:t>etc</a:t>
            </a:r>
            <a:endParaRPr lang="de-DE" dirty="0"/>
          </a:p>
          <a:p>
            <a:r>
              <a:rPr lang="de-DE" b="1" dirty="0"/>
              <a:t>Arbeitsweise</a:t>
            </a:r>
            <a:r>
              <a:rPr lang="de-DE" dirty="0"/>
              <a:t>: </a:t>
            </a:r>
          </a:p>
          <a:p>
            <a:pPr lvl="1"/>
            <a:r>
              <a:rPr lang="de-DE" dirty="0"/>
              <a:t>Detailkonstruktion aller Komponenten (DG3)</a:t>
            </a:r>
          </a:p>
          <a:p>
            <a:pPr lvl="1"/>
            <a:r>
              <a:rPr lang="de-DE" dirty="0"/>
              <a:t>Anpassung von </a:t>
            </a:r>
            <a:r>
              <a:rPr lang="de-DE" dirty="0" err="1"/>
              <a:t>Lattice</a:t>
            </a:r>
            <a:r>
              <a:rPr lang="de-DE" dirty="0"/>
              <a:t>, DG1-Platzhaltern und DG2-Modellen an geänderte Anforderungen erfordert Change Request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EA6FB44-AF44-AE49-B424-026D3F200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827B92E5-E7E4-9243-ADCE-A3B4CB00E6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Finale Konstruktion aller Komponenten zur Fertigung / Ausschreibung</a:t>
            </a:r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3" t="11374" r="15331" b="15846"/>
          <a:stretch/>
        </p:blipFill>
        <p:spPr>
          <a:xfrm>
            <a:off x="6311615" y="1412777"/>
            <a:ext cx="5472609" cy="4104456"/>
          </a:xfrm>
        </p:spPr>
      </p:pic>
    </p:spTree>
    <p:extLst>
      <p:ext uri="{BB962C8B-B14F-4D97-AF65-F5344CB8AC3E}">
        <p14:creationId xmlns:p14="http://schemas.microsoft.com/office/powerpoint/2010/main" val="324488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Detaillierungsgrad 1: Platzbedarf der Komponente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Schnelle Darstellung, kurze Ladezeit, kann früh angegeben werden</a:t>
            </a:r>
            <a:endParaRPr lang="en-US" dirty="0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7" b="65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6134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Übersicht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b="1" dirty="0" smtClean="0"/>
              <a:t>Modellstruktur</a:t>
            </a:r>
            <a:endParaRPr lang="de-DE" b="1" dirty="0" smtClean="0"/>
          </a:p>
          <a:p>
            <a:pPr lvl="1"/>
            <a:r>
              <a:rPr lang="de-DE" dirty="0" smtClean="0"/>
              <a:t>Handhabung großer Modelle</a:t>
            </a:r>
          </a:p>
          <a:p>
            <a:pPr lvl="1"/>
            <a:r>
              <a:rPr lang="de-DE" dirty="0" smtClean="0"/>
              <a:t>Module und Ausbaustufen</a:t>
            </a:r>
          </a:p>
          <a:p>
            <a:pPr lvl="1"/>
            <a:r>
              <a:rPr lang="de-DE" dirty="0" smtClean="0"/>
              <a:t>Modellstruktur, Projektstruktur, Zuständigkeiten</a:t>
            </a:r>
          </a:p>
          <a:p>
            <a:endParaRPr lang="de-DE" dirty="0"/>
          </a:p>
          <a:p>
            <a:r>
              <a:rPr lang="de-DE" sz="2000" b="1" dirty="0" err="1" smtClean="0"/>
              <a:t>Conceptual</a:t>
            </a:r>
            <a:r>
              <a:rPr lang="de-DE" sz="2000" b="1" dirty="0" smtClean="0"/>
              <a:t> Design</a:t>
            </a:r>
          </a:p>
          <a:p>
            <a:pPr lvl="1"/>
            <a:r>
              <a:rPr lang="de-DE" sz="2000" dirty="0" smtClean="0"/>
              <a:t>Platzbedarf von Modulen/Komponenten: DG1</a:t>
            </a:r>
          </a:p>
          <a:p>
            <a:pPr lvl="1"/>
            <a:r>
              <a:rPr lang="de-DE" sz="2000" dirty="0" smtClean="0"/>
              <a:t>Häufige Änderungen -&gt; Parametrisierung</a:t>
            </a:r>
          </a:p>
          <a:p>
            <a:pPr lvl="1"/>
            <a:r>
              <a:rPr lang="de-DE" sz="2000" dirty="0" smtClean="0"/>
              <a:t>Bewegliche Elemente</a:t>
            </a:r>
            <a:r>
              <a:rPr lang="de-DE" sz="2000" dirty="0"/>
              <a:t> -&gt; Parametrisierung</a:t>
            </a:r>
            <a:endParaRPr lang="de-DE" sz="2000" dirty="0" smtClean="0"/>
          </a:p>
          <a:p>
            <a:pPr lvl="1"/>
            <a:r>
              <a:rPr lang="de-DE" sz="2000" dirty="0" smtClean="0"/>
              <a:t>Strahllage und -ausdehnung</a:t>
            </a:r>
          </a:p>
          <a:p>
            <a:pPr lvl="1"/>
            <a:endParaRPr lang="de-DE" sz="2000" dirty="0" smtClean="0"/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Themen des Vortrags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de-DE" b="1" dirty="0" smtClean="0"/>
              <a:t>Engineering Design</a:t>
            </a:r>
          </a:p>
          <a:p>
            <a:pPr lvl="1"/>
            <a:r>
              <a:rPr lang="de-DE" dirty="0" smtClean="0"/>
              <a:t>Festlegung der Schnittstellen: DG2</a:t>
            </a:r>
          </a:p>
          <a:p>
            <a:pPr lvl="1"/>
            <a:endParaRPr lang="de-DE" dirty="0"/>
          </a:p>
          <a:p>
            <a:r>
              <a:rPr lang="de-DE" b="1" dirty="0" err="1" smtClean="0"/>
              <a:t>Detailed</a:t>
            </a:r>
            <a:r>
              <a:rPr lang="de-DE" b="1" dirty="0" smtClean="0"/>
              <a:t> Design</a:t>
            </a:r>
          </a:p>
          <a:p>
            <a:pPr lvl="1"/>
            <a:r>
              <a:rPr lang="de-DE" dirty="0" smtClean="0"/>
              <a:t>Detaillierte Konstruktion: DG3</a:t>
            </a:r>
          </a:p>
          <a:p>
            <a:pPr lvl="1"/>
            <a:endParaRPr lang="de-DE" dirty="0"/>
          </a:p>
          <a:p>
            <a:r>
              <a:rPr lang="de-DE" b="1" dirty="0" smtClean="0"/>
              <a:t>Zusammenfassung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8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Detaillierungsgrad </a:t>
            </a:r>
            <a:r>
              <a:rPr lang="de-DE" dirty="0" smtClean="0"/>
              <a:t>2: Freiräumen, Anschlüssen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Ziel: genügend Details für Verwendung als Designkontext</a:t>
            </a:r>
            <a:endParaRPr lang="en-US" dirty="0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9" b="65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201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Detaillierungsgrad </a:t>
            </a:r>
            <a:r>
              <a:rPr lang="de-DE" dirty="0" smtClean="0"/>
              <a:t>3: </a:t>
            </a:r>
            <a:r>
              <a:rPr lang="de-DE" dirty="0"/>
              <a:t>Freiräumen, Anschlüssen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Detailmodell, fertig für Herstellung oder Ausschreibung</a:t>
            </a:r>
            <a:endParaRPr lang="en-US" dirty="0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8" b="63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5609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Detaillierungsgrade sind schaltbar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Komponentenbaugruppe enthält 3 Detaillierungsgrade: Konsistenz ist jederzeit überprüfbar</a:t>
            </a:r>
            <a:endParaRPr lang="en-US" dirty="0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8" b="63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427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Struktur des Modells bildet Bauabschnitte, Anlagenstruktur, Gewerke und Zuständigkeiten ab</a:t>
            </a:r>
            <a:br>
              <a:rPr lang="de-DE" dirty="0" smtClean="0"/>
            </a:br>
            <a:r>
              <a:rPr lang="de-DE" dirty="0" smtClean="0"/>
              <a:t>-&gt; Modellstruktur und Projektstruktur </a:t>
            </a:r>
            <a:r>
              <a:rPr lang="de-DE" dirty="0" smtClean="0"/>
              <a:t>passen zusammen, Schreibrechte </a:t>
            </a:r>
            <a:r>
              <a:rPr lang="de-DE" dirty="0" err="1" smtClean="0"/>
              <a:t>éntsprechen</a:t>
            </a:r>
            <a:r>
              <a:rPr lang="de-DE" dirty="0" smtClean="0"/>
              <a:t> Zuständigkeiten</a:t>
            </a:r>
            <a:endParaRPr lang="de-DE" dirty="0"/>
          </a:p>
          <a:p>
            <a:r>
              <a:rPr lang="de-DE" dirty="0" smtClean="0"/>
              <a:t>Detaillierungsgrade bilden Konstruktionsphasen ab:</a:t>
            </a:r>
          </a:p>
          <a:p>
            <a:pPr lvl="1"/>
            <a:r>
              <a:rPr lang="de-DE" dirty="0" err="1" smtClean="0"/>
              <a:t>Conceptual</a:t>
            </a:r>
            <a:r>
              <a:rPr lang="de-DE" dirty="0" smtClean="0"/>
              <a:t> Design: Ermittlung / Abstimmung Platzbedarf: DG1</a:t>
            </a:r>
          </a:p>
          <a:p>
            <a:pPr lvl="1"/>
            <a:r>
              <a:rPr lang="de-DE" dirty="0" smtClean="0"/>
              <a:t>Engineering Design: Schnittstellen, Kontext: DG2</a:t>
            </a:r>
          </a:p>
          <a:p>
            <a:pPr lvl="1"/>
            <a:r>
              <a:rPr lang="de-DE" dirty="0" err="1" smtClean="0"/>
              <a:t>Detailed</a:t>
            </a:r>
            <a:r>
              <a:rPr lang="de-DE" dirty="0" smtClean="0"/>
              <a:t> Design: DG3</a:t>
            </a:r>
          </a:p>
          <a:p>
            <a:r>
              <a:rPr lang="de-DE" dirty="0" smtClean="0"/>
              <a:t>Parametrisierung von </a:t>
            </a:r>
            <a:r>
              <a:rPr lang="de-DE" dirty="0" err="1" smtClean="0"/>
              <a:t>Lattice</a:t>
            </a:r>
            <a:r>
              <a:rPr lang="de-DE" dirty="0" smtClean="0"/>
              <a:t>-Baugruppen erlaubt schnelle Umsetzung des </a:t>
            </a:r>
            <a:r>
              <a:rPr lang="de-DE" dirty="0" err="1" smtClean="0"/>
              <a:t>Lattice</a:t>
            </a:r>
            <a:r>
              <a:rPr lang="de-DE" dirty="0" smtClean="0"/>
              <a:t> in 3D</a:t>
            </a:r>
          </a:p>
          <a:p>
            <a:pPr lvl="1"/>
            <a:r>
              <a:rPr lang="de-DE" dirty="0" err="1" smtClean="0"/>
              <a:t>Latticedesigner</a:t>
            </a:r>
            <a:r>
              <a:rPr lang="de-DE" dirty="0" smtClean="0"/>
              <a:t> und Konstrukteure haben gemeinsames Modell</a:t>
            </a:r>
          </a:p>
          <a:p>
            <a:pPr lvl="1"/>
            <a:r>
              <a:rPr lang="de-DE" dirty="0" smtClean="0"/>
              <a:t>Kontext (Bauwerk, Infrastruktur) und </a:t>
            </a:r>
            <a:r>
              <a:rPr lang="de-DE" dirty="0" err="1" smtClean="0"/>
              <a:t>Lattice</a:t>
            </a:r>
            <a:r>
              <a:rPr lang="de-DE" dirty="0" smtClean="0"/>
              <a:t> können abgestimmt werden</a:t>
            </a:r>
          </a:p>
          <a:p>
            <a:r>
              <a:rPr lang="de-DE" dirty="0" smtClean="0"/>
              <a:t>SINBAD/ARES-Modell bietet ein </a:t>
            </a:r>
            <a:r>
              <a:rPr lang="de-DE" dirty="0" err="1" smtClean="0"/>
              <a:t>Refernzmodell</a:t>
            </a:r>
            <a:r>
              <a:rPr lang="de-DE" dirty="0" smtClean="0"/>
              <a:t> für die Konstruktion großer Beschleunigeranlagen</a:t>
            </a:r>
            <a:endParaRPr lang="de-DE" dirty="0"/>
          </a:p>
          <a:p>
            <a:pPr lvl="1"/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Vorteile des NX-Modells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89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Dank an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Markus </a:t>
            </a:r>
            <a:r>
              <a:rPr lang="de-DE" dirty="0" err="1" smtClean="0"/>
              <a:t>Hüning</a:t>
            </a:r>
            <a:r>
              <a:rPr lang="de-DE" dirty="0" smtClean="0"/>
              <a:t>: </a:t>
            </a:r>
            <a:r>
              <a:rPr lang="de-DE" dirty="0" err="1" smtClean="0"/>
              <a:t>Lattice</a:t>
            </a:r>
            <a:r>
              <a:rPr lang="de-DE" dirty="0" smtClean="0"/>
              <a:t>-Tools</a:t>
            </a:r>
          </a:p>
          <a:p>
            <a:r>
              <a:rPr lang="de-DE" dirty="0" smtClean="0"/>
              <a:t>Marco Scheer: Beratung &amp;Umsetzung</a:t>
            </a:r>
          </a:p>
          <a:p>
            <a:r>
              <a:rPr lang="de-DE" dirty="0" smtClean="0"/>
              <a:t>Jan Thiele: Support und Umsetzung</a:t>
            </a:r>
          </a:p>
          <a:p>
            <a:r>
              <a:rPr lang="de-DE" dirty="0" smtClean="0"/>
              <a:t>Gerhard Neubauer: Gebäudemodelle</a:t>
            </a:r>
          </a:p>
          <a:p>
            <a:r>
              <a:rPr lang="de-DE" dirty="0" smtClean="0"/>
              <a:t>Stefan </a:t>
            </a:r>
            <a:r>
              <a:rPr lang="de-DE" dirty="0" err="1" smtClean="0"/>
              <a:t>Sühl</a:t>
            </a:r>
            <a:r>
              <a:rPr lang="de-DE" dirty="0" smtClean="0"/>
              <a:t>: Migration, Import</a:t>
            </a:r>
          </a:p>
          <a:p>
            <a:r>
              <a:rPr lang="de-DE" dirty="0" smtClean="0"/>
              <a:t>Und alle Designer/innen und Konstrukteur/innen von </a:t>
            </a:r>
            <a:r>
              <a:rPr lang="de-DE" dirty="0" err="1" smtClean="0"/>
              <a:t>Lattice</a:t>
            </a:r>
            <a:r>
              <a:rPr lang="de-DE" dirty="0" smtClean="0"/>
              <a:t>, Gewerken, Komponenten!</a:t>
            </a:r>
            <a:endParaRPr lang="en-US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906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Reserve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0" y="6580188"/>
            <a:ext cx="9948863" cy="187325"/>
          </a:xfrm>
        </p:spPr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855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3AE44588-E5FA-FB47-8E41-3948F3C3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Gebäude, Bauwerk, TGA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B218422B-50C4-EB40-A9BD-B686AC566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Gebäude = Bauwerk + Gebäudeausstattung</a:t>
            </a:r>
          </a:p>
          <a:p>
            <a:r>
              <a:rPr lang="de-DE" dirty="0"/>
              <a:t>Zuständig für Gebäudeplanung: BAU</a:t>
            </a:r>
          </a:p>
          <a:p>
            <a:r>
              <a:rPr lang="de-DE" dirty="0"/>
              <a:t>Bau-CAD-System: AutoCAD/MEP</a:t>
            </a:r>
            <a:br>
              <a:rPr lang="de-DE" dirty="0"/>
            </a:br>
            <a:r>
              <a:rPr lang="de-DE" dirty="0"/>
              <a:t>(für Bauwerk, Lüftung, Brauchwasser, ...)</a:t>
            </a:r>
          </a:p>
          <a:p>
            <a:r>
              <a:rPr lang="de-DE" dirty="0"/>
              <a:t>Im mechanischen CAD: </a:t>
            </a:r>
          </a:p>
          <a:p>
            <a:pPr lvl="1"/>
            <a:r>
              <a:rPr lang="de-DE" dirty="0"/>
              <a:t>Gebäudemodell aus MEP importiert</a:t>
            </a:r>
          </a:p>
          <a:p>
            <a:pPr lvl="1"/>
            <a:r>
              <a:rPr lang="de-DE" dirty="0"/>
              <a:t>Änderungen erfolgen in MEP -&gt; Neuimport</a:t>
            </a:r>
          </a:p>
          <a:p>
            <a:pPr lvl="1"/>
            <a:endParaRPr lang="de-DE" dirty="0"/>
          </a:p>
          <a:p>
            <a:r>
              <a:rPr lang="de-DE" dirty="0"/>
              <a:t>Bezug zwischen Gebäude-KS und Anlagen-KS muss hergestellt werden</a:t>
            </a:r>
          </a:p>
          <a:p>
            <a:pPr lvl="1"/>
            <a:r>
              <a:rPr lang="de-DE" dirty="0"/>
              <a:t>Gebäudefeste Messnester realisieren das Anlagen-KS, nicht das Gebäude-KS</a:t>
            </a:r>
          </a:p>
          <a:p>
            <a:pPr lvl="1"/>
            <a:r>
              <a:rPr lang="de-DE" dirty="0"/>
              <a:t>Abgleich mit Laserscans im Anlagen-KS</a:t>
            </a:r>
          </a:p>
          <a:p>
            <a:endParaRPr lang="de-DE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8EE69BC6-79D5-534F-B866-7853DF1607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9" r="3670"/>
          <a:stretch/>
        </p:blipFill>
        <p:spPr>
          <a:xfrm>
            <a:off x="6240016" y="1484784"/>
            <a:ext cx="5350776" cy="3905746"/>
          </a:xfr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762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Bauwerksmodell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Bauwerk wurde aus MEP importiert; performante Darstellung als „Produktumriss“</a:t>
            </a:r>
            <a:endParaRPr lang="en-US" dirty="0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6" b="53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606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9" b="64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215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6" b="64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7929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Struktur des Modells bildet Bauabschnitte, Anlagenstruktur, Gewerke und Zuständigkeiten ab</a:t>
            </a:r>
            <a:br>
              <a:rPr lang="de-DE" dirty="0" smtClean="0"/>
            </a:br>
            <a:r>
              <a:rPr lang="de-DE" dirty="0" smtClean="0"/>
              <a:t>-&gt; Modellstruktur und Projektstruktur </a:t>
            </a:r>
            <a:r>
              <a:rPr lang="de-DE" dirty="0" smtClean="0"/>
              <a:t>passen zusammen, Schreibrechte </a:t>
            </a:r>
            <a:r>
              <a:rPr lang="de-DE" dirty="0" err="1" smtClean="0"/>
              <a:t>éntsprechen</a:t>
            </a:r>
            <a:r>
              <a:rPr lang="de-DE" dirty="0" smtClean="0"/>
              <a:t> Zuständigkeiten</a:t>
            </a:r>
            <a:endParaRPr lang="de-DE" dirty="0"/>
          </a:p>
          <a:p>
            <a:r>
              <a:rPr lang="de-DE" dirty="0" smtClean="0"/>
              <a:t>Detaillierungsgrade bilden Konstruktionsphasen ab:</a:t>
            </a:r>
          </a:p>
          <a:p>
            <a:pPr lvl="1"/>
            <a:r>
              <a:rPr lang="de-DE" dirty="0" err="1" smtClean="0"/>
              <a:t>Conceptual</a:t>
            </a:r>
            <a:r>
              <a:rPr lang="de-DE" dirty="0" smtClean="0"/>
              <a:t> Design: Ermittlung / Abstimmung Platzbedarf: DG1</a:t>
            </a:r>
          </a:p>
          <a:p>
            <a:pPr lvl="1"/>
            <a:r>
              <a:rPr lang="de-DE" dirty="0" smtClean="0"/>
              <a:t>Engineering Design: Schnittstellen, Kontext: DG2</a:t>
            </a:r>
          </a:p>
          <a:p>
            <a:pPr lvl="1"/>
            <a:r>
              <a:rPr lang="de-DE" dirty="0" err="1" smtClean="0"/>
              <a:t>Detailed</a:t>
            </a:r>
            <a:r>
              <a:rPr lang="de-DE" dirty="0" smtClean="0"/>
              <a:t> Design: DG3</a:t>
            </a:r>
          </a:p>
          <a:p>
            <a:r>
              <a:rPr lang="de-DE" dirty="0" smtClean="0"/>
              <a:t>Parametrisierung von </a:t>
            </a:r>
            <a:r>
              <a:rPr lang="de-DE" dirty="0" err="1" smtClean="0"/>
              <a:t>Lattice</a:t>
            </a:r>
            <a:r>
              <a:rPr lang="de-DE" dirty="0" smtClean="0"/>
              <a:t>-Baugruppen erlaubt schnelle Umsetzung des </a:t>
            </a:r>
            <a:r>
              <a:rPr lang="de-DE" dirty="0" err="1" smtClean="0"/>
              <a:t>Lattice</a:t>
            </a:r>
            <a:r>
              <a:rPr lang="de-DE" dirty="0" smtClean="0"/>
              <a:t> in 3D</a:t>
            </a:r>
          </a:p>
          <a:p>
            <a:pPr lvl="1"/>
            <a:r>
              <a:rPr lang="de-DE" dirty="0" err="1" smtClean="0"/>
              <a:t>Latticedesigner</a:t>
            </a:r>
            <a:r>
              <a:rPr lang="de-DE" dirty="0" smtClean="0"/>
              <a:t> und Konstrukteure haben gemeinsames Modell</a:t>
            </a:r>
          </a:p>
          <a:p>
            <a:pPr lvl="1"/>
            <a:r>
              <a:rPr lang="de-DE" dirty="0" smtClean="0"/>
              <a:t>Kontext (Bauwerk, Infrastruktur) und </a:t>
            </a:r>
            <a:r>
              <a:rPr lang="de-DE" dirty="0" err="1" smtClean="0"/>
              <a:t>Lattice</a:t>
            </a:r>
            <a:r>
              <a:rPr lang="de-DE" dirty="0" smtClean="0"/>
              <a:t> können abgestimmt werden</a:t>
            </a:r>
          </a:p>
          <a:p>
            <a:r>
              <a:rPr lang="de-DE" dirty="0" smtClean="0"/>
              <a:t>SINBAD/ARES-Modell bietet ein </a:t>
            </a:r>
            <a:r>
              <a:rPr lang="de-DE" dirty="0" err="1" smtClean="0"/>
              <a:t>Refernzmodell</a:t>
            </a:r>
            <a:r>
              <a:rPr lang="de-DE" dirty="0" smtClean="0"/>
              <a:t> für die Konstruktion großer Beschleunigeranlagen</a:t>
            </a:r>
            <a:endParaRPr lang="de-DE" dirty="0"/>
          </a:p>
          <a:p>
            <a:pPr lvl="1"/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Vorteile des NX-Modells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9" b="66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9775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3" b="63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2866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 b="62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99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5" b="57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673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8" b="118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261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Bauraum an engen Stellen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Beispiel: </a:t>
            </a:r>
            <a:r>
              <a:rPr lang="de-DE" dirty="0" err="1" smtClean="0"/>
              <a:t>Dogleg</a:t>
            </a:r>
            <a:r>
              <a:rPr lang="de-DE" dirty="0" smtClean="0"/>
              <a:t> führt an Pfeiler in Halle vorbei</a:t>
            </a:r>
            <a:endParaRPr lang="en-US" dirty="0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1" b="59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493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5" b="63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103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" b="43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9848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7" b="61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105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Lattice</a:t>
            </a:r>
            <a:r>
              <a:rPr lang="de-DE" dirty="0" smtClean="0"/>
              <a:t> in NX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Benutzerdefinierte Ausdrücke steuern Lage und Ausrichtung der Koordinatensysteme, Werte aus Excel</a:t>
            </a:r>
            <a:endParaRPr lang="en-US" dirty="0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5" b="63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248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Dank an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Markus </a:t>
            </a:r>
            <a:r>
              <a:rPr lang="de-DE" dirty="0" err="1" smtClean="0"/>
              <a:t>Hüning</a:t>
            </a:r>
            <a:r>
              <a:rPr lang="de-DE" dirty="0" smtClean="0"/>
              <a:t>: </a:t>
            </a:r>
            <a:r>
              <a:rPr lang="de-DE" dirty="0" err="1" smtClean="0"/>
              <a:t>Lattice</a:t>
            </a:r>
            <a:r>
              <a:rPr lang="de-DE" dirty="0" smtClean="0"/>
              <a:t>-Tools</a:t>
            </a:r>
          </a:p>
          <a:p>
            <a:r>
              <a:rPr lang="de-DE" dirty="0" smtClean="0"/>
              <a:t>Marco Scheer: Beratung &amp;Umsetzung</a:t>
            </a:r>
          </a:p>
          <a:p>
            <a:r>
              <a:rPr lang="de-DE" dirty="0" smtClean="0"/>
              <a:t>Jan Thiele: Support und Umsetzung</a:t>
            </a:r>
          </a:p>
          <a:p>
            <a:r>
              <a:rPr lang="de-DE" dirty="0" smtClean="0"/>
              <a:t>Gerhard Neubauer: Gebäudemodelle</a:t>
            </a:r>
          </a:p>
          <a:p>
            <a:r>
              <a:rPr lang="de-DE" dirty="0" smtClean="0"/>
              <a:t>Stefan </a:t>
            </a:r>
            <a:r>
              <a:rPr lang="de-DE" dirty="0" err="1" smtClean="0"/>
              <a:t>Sühl</a:t>
            </a:r>
            <a:r>
              <a:rPr lang="de-DE" dirty="0" smtClean="0"/>
              <a:t>: Migration, Import</a:t>
            </a:r>
          </a:p>
          <a:p>
            <a:r>
              <a:rPr lang="de-DE" dirty="0" smtClean="0"/>
              <a:t>Und alle Designer/innen und Konstrukteur/innen von </a:t>
            </a:r>
            <a:r>
              <a:rPr lang="de-DE" dirty="0" err="1" smtClean="0"/>
              <a:t>Lattice</a:t>
            </a:r>
            <a:r>
              <a:rPr lang="de-DE" dirty="0" smtClean="0"/>
              <a:t>, Gewerken, Komponenten!</a:t>
            </a:r>
            <a:endParaRPr lang="en-US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911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Lattice</a:t>
            </a:r>
            <a:r>
              <a:rPr lang="de-DE" dirty="0" smtClean="0"/>
              <a:t> im Teamcenter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Lattice</a:t>
            </a:r>
            <a:r>
              <a:rPr lang="de-DE" dirty="0" smtClean="0"/>
              <a:t> im Teamcenter als Excel-File abgelegt</a:t>
            </a:r>
            <a:endParaRPr lang="en-US" dirty="0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20" r="-11020"/>
          <a:stretch/>
        </p:blipFill>
        <p:spPr/>
      </p:pic>
    </p:spTree>
    <p:extLst>
      <p:ext uri="{BB962C8B-B14F-4D97-AF65-F5344CB8AC3E}">
        <p14:creationId xmlns:p14="http://schemas.microsoft.com/office/powerpoint/2010/main" val="173302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Spezial-Problem: bewegliche Schikane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Bunchcompressor</a:t>
            </a:r>
            <a:r>
              <a:rPr lang="de-DE" dirty="0" smtClean="0"/>
              <a:t> hat bewegliche Schikane</a:t>
            </a:r>
          </a:p>
          <a:p>
            <a:r>
              <a:rPr lang="de-DE" dirty="0" smtClean="0"/>
              <a:t>Versatz der Schikane wird durch Ausdruck gesteuert</a:t>
            </a:r>
          </a:p>
          <a:p>
            <a:r>
              <a:rPr lang="de-DE" dirty="0" smtClean="0"/>
              <a:t>Der Ausdruck steuert Position Koordinatensysteme,</a:t>
            </a:r>
            <a:br>
              <a:rPr lang="de-DE" dirty="0" smtClean="0"/>
            </a:br>
            <a:r>
              <a:rPr lang="de-DE" dirty="0" smtClean="0"/>
              <a:t>und damit Position</a:t>
            </a:r>
          </a:p>
          <a:p>
            <a:pPr lvl="1"/>
            <a:r>
              <a:rPr lang="de-DE" dirty="0" smtClean="0"/>
              <a:t>Der Magnete</a:t>
            </a:r>
          </a:p>
          <a:p>
            <a:pPr lvl="1"/>
            <a:r>
              <a:rPr lang="de-DE" dirty="0" smtClean="0"/>
              <a:t>Des Vakuumsystems</a:t>
            </a:r>
          </a:p>
          <a:p>
            <a:pPr lvl="1"/>
            <a:r>
              <a:rPr lang="de-DE" dirty="0" smtClean="0"/>
              <a:t>Der Gestelle</a:t>
            </a:r>
          </a:p>
          <a:p>
            <a:pPr marL="361950" lvl="1" indent="0">
              <a:buNone/>
            </a:pPr>
            <a:r>
              <a:rPr lang="de-DE" dirty="0" smtClean="0"/>
              <a:t>In drei verschiedenen </a:t>
            </a:r>
            <a:r>
              <a:rPr lang="de-DE" dirty="0" err="1" smtClean="0"/>
              <a:t>Gewerkebaugruppen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ARES-</a:t>
            </a:r>
            <a:r>
              <a:rPr lang="de-DE" dirty="0" err="1" smtClean="0"/>
              <a:t>Bunchcompressor</a:t>
            </a:r>
            <a:r>
              <a:rPr lang="de-DE" dirty="0" smtClean="0"/>
              <a:t> enthält Schikane mit beweglichen Magneten und mitbewegtem Vakuumsystem</a:t>
            </a:r>
            <a:endParaRPr lang="en-US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9" t="-519"/>
          <a:stretch/>
        </p:blipFill>
        <p:spPr>
          <a:xfrm>
            <a:off x="6129094" y="1613002"/>
            <a:ext cx="5754358" cy="3773063"/>
          </a:xfrm>
        </p:spPr>
      </p:pic>
    </p:spTree>
    <p:extLst>
      <p:ext uri="{BB962C8B-B14F-4D97-AF65-F5344CB8AC3E}">
        <p14:creationId xmlns:p14="http://schemas.microsoft.com/office/powerpoint/2010/main" val="184582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Normalzustand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Auslenkung: 200mm</a:t>
            </a:r>
            <a:endParaRPr lang="en-US" dirty="0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 b="62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7541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Zustand 2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Auslenkung: 50mm</a:t>
            </a:r>
            <a:endParaRPr lang="en-US" dirty="0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4" b="64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809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Handhabung großer Modelle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Produktumrisse ermöglichen schnelles Laden sehr großer Geometrien</a:t>
            </a:r>
            <a:endParaRPr lang="en-US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5" b="7293"/>
          <a:stretch/>
        </p:blipFill>
        <p:spPr>
          <a:xfrm>
            <a:off x="349397" y="1429789"/>
            <a:ext cx="11579251" cy="4604009"/>
          </a:xfrm>
        </p:spPr>
      </p:pic>
    </p:spTree>
    <p:extLst>
      <p:ext uri="{BB962C8B-B14F-4D97-AF65-F5344CB8AC3E}">
        <p14:creationId xmlns:p14="http://schemas.microsoft.com/office/powerpoint/2010/main" val="161637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0FD68F-3D91-2E40-B019-841B78985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Modellstruktur und Projektentscheidungen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09C4982-6100-4D40-ACFC-766C9FE9C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Welche Ausbaustufen der Anlage sind geplant?</a:t>
            </a:r>
          </a:p>
          <a:p>
            <a:pPr lvl="1"/>
            <a:r>
              <a:rPr lang="de-DE" dirty="0"/>
              <a:t>Eine? Mehrere – welche?</a:t>
            </a:r>
          </a:p>
          <a:p>
            <a:r>
              <a:rPr lang="de-DE" dirty="0"/>
              <a:t>Wie ist die Anlage räumlich und funktional gegliedert?</a:t>
            </a:r>
          </a:p>
          <a:p>
            <a:pPr lvl="1"/>
            <a:r>
              <a:rPr lang="de-DE" dirty="0" err="1"/>
              <a:t>Beamlines</a:t>
            </a:r>
            <a:r>
              <a:rPr lang="de-DE" dirty="0"/>
              <a:t>? Sektionen? Hallen / Bereiche für </a:t>
            </a:r>
            <a:r>
              <a:rPr lang="de-DE" dirty="0" err="1"/>
              <a:t>Cryo</a:t>
            </a:r>
            <a:r>
              <a:rPr lang="de-DE" dirty="0"/>
              <a:t>, RF, Laser? Kontrollzonen? Gebäude?</a:t>
            </a:r>
          </a:p>
          <a:p>
            <a:r>
              <a:rPr lang="de-DE" dirty="0"/>
              <a:t>Welche Gewerke gibt es?</a:t>
            </a:r>
          </a:p>
          <a:p>
            <a:r>
              <a:rPr lang="de-DE" dirty="0"/>
              <a:t>Wer ist zuständig?</a:t>
            </a:r>
          </a:p>
          <a:p>
            <a:pPr lvl="1"/>
            <a:r>
              <a:rPr lang="de-DE" dirty="0"/>
              <a:t>Koordination, Integration, Konstruktion, ...</a:t>
            </a:r>
          </a:p>
          <a:p>
            <a:pPr lvl="1"/>
            <a:endParaRPr lang="de-DE" dirty="0"/>
          </a:p>
          <a:p>
            <a:pPr marL="0" indent="0">
              <a:buNone/>
            </a:pPr>
            <a:r>
              <a:rPr lang="de-DE" dirty="0"/>
              <a:t>Projektentscheidungen schlagen sich in der Modellstruktur nieder. </a:t>
            </a:r>
            <a:br>
              <a:rPr lang="de-DE" dirty="0"/>
            </a:br>
            <a:r>
              <a:rPr lang="de-DE" dirty="0"/>
              <a:t>Manchmal treiben sie den Entscheidungsprozess.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3E47B17-1C61-EA46-B533-DA5B94CF8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F66F7EC-5642-C14E-8A81-572A5F6021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Modellstruktur bildet Projektentscheidungen ab</a:t>
            </a: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280" y="1406525"/>
            <a:ext cx="3830890" cy="5010150"/>
          </a:xfrm>
        </p:spPr>
      </p:pic>
    </p:spTree>
    <p:extLst>
      <p:ext uri="{BB962C8B-B14F-4D97-AF65-F5344CB8AC3E}">
        <p14:creationId xmlns:p14="http://schemas.microsoft.com/office/powerpoint/2010/main" val="323673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Modellstruktur und Projektstruktur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Ebenen des CAD-Modells:</a:t>
            </a:r>
          </a:p>
          <a:p>
            <a:pPr lvl="1"/>
            <a:r>
              <a:rPr lang="de-DE" dirty="0"/>
              <a:t>Anlage -&gt; Anlagenkoordinator</a:t>
            </a:r>
          </a:p>
          <a:p>
            <a:pPr lvl="2"/>
            <a:r>
              <a:rPr lang="de-DE" dirty="0"/>
              <a:t>Modul -&gt; Modulkoordinator</a:t>
            </a:r>
          </a:p>
          <a:p>
            <a:pPr lvl="3"/>
            <a:r>
              <a:rPr lang="de-DE" dirty="0"/>
              <a:t>Gewerk -&gt; DESY-Gruppe</a:t>
            </a:r>
          </a:p>
          <a:p>
            <a:pPr lvl="4"/>
            <a:r>
              <a:rPr lang="de-DE" dirty="0"/>
              <a:t>Komponente -&gt; Konstrukteur(in)</a:t>
            </a:r>
          </a:p>
          <a:p>
            <a:r>
              <a:rPr lang="de-DE" dirty="0"/>
              <a:t>Konstrukteur(in) hat Schreibrechte auf Teilen/BG der eigenen Gruppe</a:t>
            </a:r>
          </a:p>
          <a:p>
            <a:r>
              <a:rPr lang="de-DE" dirty="0"/>
              <a:t>Koordinatoren richten Baugruppen ein und vergeben Rechte</a:t>
            </a:r>
          </a:p>
          <a:p>
            <a:r>
              <a:rPr lang="de-DE" dirty="0"/>
              <a:t>Jede(r) kann Konstruktionskontext laden, aber nur eigene Teile verändern</a:t>
            </a:r>
          </a:p>
          <a:p>
            <a:r>
              <a:rPr lang="de-DE" dirty="0"/>
              <a:t>Zuständigkeiten sind klar definiert</a:t>
            </a:r>
          </a:p>
          <a:p>
            <a:pPr lvl="2"/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| Konstruktion von ARES in NX/TC | Benno List | 3.9.2019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CAD-Modellstruktur muss zur Projektstruktur passen</a:t>
            </a:r>
            <a:endParaRPr lang="en-US" dirty="0"/>
          </a:p>
        </p:txBody>
      </p:sp>
      <p:pic>
        <p:nvPicPr>
          <p:cNvPr id="7" name="Inhaltsplatzhalter 7"/>
          <p:cNvPicPr>
            <a:picLocks noGrp="1" noChangeAspect="1"/>
          </p:cNvPicPr>
          <p:nvPr>
            <p:ph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280" y="1406525"/>
            <a:ext cx="3830890" cy="5010150"/>
          </a:xfrm>
        </p:spPr>
      </p:pic>
    </p:spTree>
    <p:extLst>
      <p:ext uri="{BB962C8B-B14F-4D97-AF65-F5344CB8AC3E}">
        <p14:creationId xmlns:p14="http://schemas.microsoft.com/office/powerpoint/2010/main" val="392369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6F433394-1376-A845-B1EB-C5A4C7F95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Conceptual</a:t>
            </a:r>
            <a:r>
              <a:rPr lang="de-DE" dirty="0"/>
              <a:t> Design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90A5A96E-7537-D54E-B9C5-F26E470A7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Ziel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/>
              <a:t>Funktionale Beschreibung der Anlage (</a:t>
            </a:r>
            <a:r>
              <a:rPr lang="de-DE" dirty="0" err="1"/>
              <a:t>Lattice</a:t>
            </a:r>
            <a:r>
              <a:rPr lang="de-DE" dirty="0"/>
              <a:t>), mit Platzbedarf von Anlage und Komponenten </a:t>
            </a:r>
          </a:p>
          <a:p>
            <a:r>
              <a:rPr lang="de-DE" b="1" dirty="0"/>
              <a:t>Ergebnis</a:t>
            </a:r>
            <a:r>
              <a:rPr lang="de-DE" dirty="0"/>
              <a:t> (</a:t>
            </a:r>
            <a:r>
              <a:rPr lang="de-DE" dirty="0" err="1"/>
              <a:t>Deliverables</a:t>
            </a:r>
            <a:r>
              <a:rPr lang="de-DE" dirty="0"/>
              <a:t>):</a:t>
            </a:r>
          </a:p>
          <a:p>
            <a:pPr lvl="1"/>
            <a:r>
              <a:rPr lang="de-DE" dirty="0" err="1"/>
              <a:t>Lattice</a:t>
            </a:r>
            <a:r>
              <a:rPr lang="de-DE" dirty="0"/>
              <a:t>-File der Anlage  / </a:t>
            </a:r>
            <a:r>
              <a:rPr lang="de-DE" dirty="0" err="1"/>
              <a:t>Beamline</a:t>
            </a:r>
            <a:endParaRPr lang="de-DE" dirty="0"/>
          </a:p>
          <a:p>
            <a:pPr lvl="1"/>
            <a:r>
              <a:rPr lang="de-DE" dirty="0"/>
              <a:t>Produktstruktur:</a:t>
            </a:r>
          </a:p>
          <a:p>
            <a:pPr lvl="2"/>
            <a:r>
              <a:rPr lang="de-DE" dirty="0"/>
              <a:t>Module</a:t>
            </a:r>
          </a:p>
          <a:p>
            <a:pPr lvl="2"/>
            <a:r>
              <a:rPr lang="de-DE" dirty="0"/>
              <a:t>Komponenten</a:t>
            </a:r>
          </a:p>
          <a:p>
            <a:pPr lvl="2"/>
            <a:r>
              <a:rPr lang="de-DE" dirty="0"/>
              <a:t>Stückliste</a:t>
            </a:r>
          </a:p>
          <a:p>
            <a:pPr lvl="1"/>
            <a:r>
              <a:rPr lang="de-DE" dirty="0"/>
              <a:t>Platzhalter (DG1) für Module, Komponenten, Strahlverlauf, inkl. Freiräume (Transport, Flucht)</a:t>
            </a:r>
          </a:p>
          <a:p>
            <a:r>
              <a:rPr lang="de-DE" b="1" dirty="0"/>
              <a:t>Arbeitsweise</a:t>
            </a:r>
            <a:r>
              <a:rPr lang="de-DE" dirty="0"/>
              <a:t>: Regelmäßige Iterationen von </a:t>
            </a:r>
            <a:r>
              <a:rPr lang="de-DE" dirty="0" err="1"/>
              <a:t>Lattice</a:t>
            </a:r>
            <a:r>
              <a:rPr lang="de-DE" dirty="0"/>
              <a:t> und </a:t>
            </a:r>
            <a:r>
              <a:rPr lang="de-DE" dirty="0" err="1"/>
              <a:t>Beamline</a:t>
            </a:r>
            <a:r>
              <a:rPr lang="de-DE" dirty="0"/>
              <a:t>-Modell; Anpassung des </a:t>
            </a:r>
            <a:r>
              <a:rPr lang="de-DE" dirty="0" err="1"/>
              <a:t>Lattice</a:t>
            </a:r>
            <a:r>
              <a:rPr lang="de-DE" dirty="0"/>
              <a:t> an Platzbedarf von Komponenten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EA6FB44-AF44-AE49-B424-026D3F200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827B92E5-E7E4-9243-ADCE-A3B4CB00E6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Grobplanung, Festlegung des Platzbedarfs</a:t>
            </a:r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764704"/>
            <a:ext cx="5616575" cy="2803897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3789265"/>
            <a:ext cx="5618584" cy="281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3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6F84E4-DC55-434A-8CC5-42EAEE92E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 smtClean="0"/>
              <a:t>Conceptual</a:t>
            </a:r>
            <a:r>
              <a:rPr lang="de-DE" sz="2800" dirty="0" smtClean="0"/>
              <a:t> Design: Schnelle Anpassung durch Parametrisierung</a:t>
            </a:r>
            <a:endParaRPr lang="de-DE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C10BF3-E6F3-DE4B-A018-FA84A7140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Konzeptphase erfordert schnelle Umsetzung des </a:t>
            </a:r>
            <a:r>
              <a:rPr lang="de-DE" dirty="0" err="1"/>
              <a:t>Lattices</a:t>
            </a:r>
            <a:r>
              <a:rPr lang="de-DE" dirty="0"/>
              <a:t> in 3D-Geometrie</a:t>
            </a:r>
          </a:p>
          <a:p>
            <a:pPr lvl="1"/>
            <a:r>
              <a:rPr lang="de-DE" dirty="0"/>
              <a:t>Visualisierung</a:t>
            </a:r>
          </a:p>
          <a:p>
            <a:pPr lvl="1"/>
            <a:r>
              <a:rPr lang="de-DE" dirty="0"/>
              <a:t>Ermittlung des Platzbedarfs</a:t>
            </a:r>
          </a:p>
          <a:p>
            <a:r>
              <a:rPr lang="de-DE" dirty="0"/>
              <a:t>Beschleunigerkomponenten mit Koordinatensystemen als </a:t>
            </a:r>
            <a:r>
              <a:rPr lang="de-DE" dirty="0" err="1"/>
              <a:t>Einfügepunkten</a:t>
            </a:r>
            <a:r>
              <a:rPr lang="de-DE" dirty="0"/>
              <a:t> platziert</a:t>
            </a:r>
          </a:p>
          <a:p>
            <a:r>
              <a:rPr lang="de-DE" dirty="0"/>
              <a:t>Position und Ausrichtung der Koordinatensysteme wird über Excel-Tabelle (im TC verwaltet) gesteuert</a:t>
            </a:r>
          </a:p>
          <a:p>
            <a:r>
              <a:rPr lang="de-DE" dirty="0"/>
              <a:t>Jede Komponenten hat einen definierten </a:t>
            </a:r>
            <a:r>
              <a:rPr lang="de-DE" dirty="0" err="1"/>
              <a:t>Einfügepunkt</a:t>
            </a:r>
            <a:r>
              <a:rPr lang="de-DE" dirty="0"/>
              <a:t> und wird über diesen in der Baugruppe platziert</a:t>
            </a:r>
          </a:p>
          <a:p>
            <a:r>
              <a:rPr lang="de-DE" dirty="0"/>
              <a:t>Erstellung der Koordinatensysteme und steuernden Ausdrücke erfolgt über Skripte (M. </a:t>
            </a:r>
            <a:r>
              <a:rPr lang="de-DE" dirty="0" err="1"/>
              <a:t>Hüning</a:t>
            </a:r>
            <a:r>
              <a:rPr lang="de-DE" dirty="0"/>
              <a:t>)</a:t>
            </a:r>
            <a:br>
              <a:rPr lang="de-DE" dirty="0"/>
            </a:br>
            <a:r>
              <a:rPr lang="de-DE" dirty="0"/>
              <a:t>-&gt; erlaubt schnelles Umsetzen neuer Designs</a:t>
            </a:r>
            <a:br>
              <a:rPr lang="de-DE" dirty="0"/>
            </a:br>
            <a:r>
              <a:rPr lang="de-DE" dirty="0"/>
              <a:t>-&gt; Visualisierung schon in früher Designphase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840BADF-CA4E-BB4E-AB9C-F18331CD9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Konstruktion von ARES in NX/TC | Benno List | 3.9.2019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DED1CF5-EC92-0342-9163-2BFA9E532F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Halbautomatisches Erstellen einer Excel-gesteuerten </a:t>
            </a:r>
            <a:r>
              <a:rPr lang="de-DE" dirty="0" err="1"/>
              <a:t>Lattice</a:t>
            </a:r>
            <a:r>
              <a:rPr lang="de-DE" dirty="0"/>
              <a:t>-Baugruppe</a:t>
            </a:r>
          </a:p>
        </p:txBody>
      </p:sp>
      <p:pic>
        <p:nvPicPr>
          <p:cNvPr id="7" name="Bildplatzhalter 5"/>
          <p:cNvPicPr>
            <a:picLocks noGrp="1" noChangeAspect="1"/>
          </p:cNvPicPr>
          <p:nvPr>
            <p:ph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0" t="6403" b="41743"/>
          <a:stretch/>
        </p:blipFill>
        <p:spPr>
          <a:xfrm>
            <a:off x="6313864" y="1772817"/>
            <a:ext cx="5470150" cy="2001161"/>
          </a:xfrm>
        </p:spPr>
      </p:pic>
      <p:pic>
        <p:nvPicPr>
          <p:cNvPr id="8" name="Bildplatzhalt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3" t="2473" b="7828"/>
          <a:stretch/>
        </p:blipFill>
        <p:spPr>
          <a:xfrm>
            <a:off x="6816080" y="3573016"/>
            <a:ext cx="4605713" cy="276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7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="" xmlns:thm15="http://schemas.microsoft.com/office/thememl/2012/main" name="Presentation1" id="{3013D70A-F041-AB40-9563-F1B28AFDC7B4}" vid="{E272A07D-B3E7-FE4A-BDCD-37BD3AB12C55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</Template>
  <TotalTime>0</TotalTime>
  <Words>1162</Words>
  <Application>Microsoft Office PowerPoint</Application>
  <PresentationFormat>Benutzerdefiniert</PresentationFormat>
  <Paragraphs>228</Paragraphs>
  <Slides>43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44" baseType="lpstr">
      <vt:lpstr>DESY</vt:lpstr>
      <vt:lpstr>Konstruktion von SINBAD/ARES in NX/TC.</vt:lpstr>
      <vt:lpstr>Übersicht</vt:lpstr>
      <vt:lpstr>Zusammenfassung</vt:lpstr>
      <vt:lpstr>Dank an</vt:lpstr>
      <vt:lpstr>Handhabung großer Modelle</vt:lpstr>
      <vt:lpstr>Modellstruktur und Projektentscheidungen</vt:lpstr>
      <vt:lpstr>Modellstruktur und Projektstruktur</vt:lpstr>
      <vt:lpstr>Conceptual Design</vt:lpstr>
      <vt:lpstr>Conceptual Design: Schnelle Anpassung durch Parametrisierung</vt:lpstr>
      <vt:lpstr>Conzeptual Design: Bewegliche Elemente</vt:lpstr>
      <vt:lpstr>Conceptual Design: Strahlverlauf</vt:lpstr>
      <vt:lpstr>Engineering Design</vt:lpstr>
      <vt:lpstr>Darstellung des Bunchcompressors in DG1</vt:lpstr>
      <vt:lpstr>Darstellung des Bunchcompressors in DG2</vt:lpstr>
      <vt:lpstr>Konstruktion im Kontext</vt:lpstr>
      <vt:lpstr>Konstruktion im Kontext</vt:lpstr>
      <vt:lpstr>Umschalten auf volle Detaillierung</vt:lpstr>
      <vt:lpstr>Detailed Design</vt:lpstr>
      <vt:lpstr>Detaillierungsgrad 1: Platzbedarf der Komponente</vt:lpstr>
      <vt:lpstr>Detaillierungsgrad 2: Freiräumen, Anschlüssen</vt:lpstr>
      <vt:lpstr>Detaillierungsgrad 3: Freiräumen, Anschlüssen</vt:lpstr>
      <vt:lpstr>Detaillierungsgrade sind schaltbar</vt:lpstr>
      <vt:lpstr>Zusammenfassung</vt:lpstr>
      <vt:lpstr>Dank an</vt:lpstr>
      <vt:lpstr>Reserve</vt:lpstr>
      <vt:lpstr>Gebäude, Bauwerk, TGA</vt:lpstr>
      <vt:lpstr>Bauwerksmodell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Bauraum an engen Stellen</vt:lpstr>
      <vt:lpstr>PowerPoint-Präsentation</vt:lpstr>
      <vt:lpstr>PowerPoint-Präsentation</vt:lpstr>
      <vt:lpstr>PowerPoint-Präsentation</vt:lpstr>
      <vt:lpstr>Lattice in NX</vt:lpstr>
      <vt:lpstr>Lattice im Teamcenter</vt:lpstr>
      <vt:lpstr>Spezial-Problem: bewegliche Schikane</vt:lpstr>
      <vt:lpstr>Normalzustand</vt:lpstr>
      <vt:lpstr>Zustand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SE-Archiv Inbetriebnahme.</dc:title>
  <dc:creator>Benno List</dc:creator>
  <cp:lastModifiedBy>List, Benno</cp:lastModifiedBy>
  <cp:revision>149</cp:revision>
  <cp:lastPrinted>2018-09-04T14:03:31Z</cp:lastPrinted>
  <dcterms:created xsi:type="dcterms:W3CDTF">2018-06-25T09:56:20Z</dcterms:created>
  <dcterms:modified xsi:type="dcterms:W3CDTF">2019-09-03T06:43:06Z</dcterms:modified>
</cp:coreProperties>
</file>