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67" r:id="rId2"/>
    <p:sldId id="266" r:id="rId3"/>
    <p:sldId id="269" r:id="rId4"/>
    <p:sldId id="263" r:id="rId5"/>
    <p:sldId id="284" r:id="rId6"/>
    <p:sldId id="283" r:id="rId7"/>
    <p:sldId id="285" r:id="rId8"/>
    <p:sldId id="287" r:id="rId9"/>
    <p:sldId id="288" r:id="rId10"/>
    <p:sldId id="286" r:id="rId11"/>
    <p:sldId id="289" r:id="rId12"/>
    <p:sldId id="280" r:id="rId13"/>
    <p:sldId id="282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13" userDrawn="1">
          <p15:clr>
            <a:srgbClr val="A4A3A4"/>
          </p15:clr>
        </p15:guide>
        <p15:guide id="2" pos="249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1" autoAdjust="0"/>
    <p:restoredTop sz="94660"/>
  </p:normalViewPr>
  <p:slideViewPr>
    <p:cSldViewPr showGuides="1">
      <p:cViewPr varScale="1">
        <p:scale>
          <a:sx n="130" d="100"/>
          <a:sy n="130" d="100"/>
        </p:scale>
        <p:origin x="-990" y="-84"/>
      </p:cViewPr>
      <p:guideLst>
        <p:guide orient="horz" pos="913"/>
        <p:guide pos="24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30.08.2019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30.08.2019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B5255-5329-45F9-87F3-A2F9FB4734D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7112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B5255-5329-45F9-87F3-A2F9FB4734DF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7112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B5255-5329-45F9-87F3-A2F9FB4734DF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7112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B5255-5329-45F9-87F3-A2F9FB4734DF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7112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B5255-5329-45F9-87F3-A2F9FB4734DF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7112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B5255-5329-45F9-87F3-A2F9FB4734DF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71128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B5255-5329-45F9-87F3-A2F9FB4734DF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7112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8" y="349611"/>
            <a:ext cx="83534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287" y="2335013"/>
            <a:ext cx="83534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00043" y="4096779"/>
            <a:ext cx="834866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xmlns="" id="{CBE56A50-7562-4AD0-84BE-AD7FF3DAE1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6242529"/>
            <a:ext cx="2637605" cy="18000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xmlns="" id="{D6262FCB-25FA-45CE-9A6D-5BC248FD083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7800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Beschleunigerkonstruktion im 3D CAD | Jakob Hauser, 03.09.2019</a:t>
            </a:r>
            <a:endParaRPr lang="de-DE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Beschleunigerkonstruktion im 3D CAD | Jakob Hauser, 03.09.2019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xmlns="" id="{851EE624-2F9E-4A2B-8C2E-7CAD0321384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xmlns="" id="{AB5A57EE-C1BA-47EA-AFBF-663474F868EF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Kontakt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xmlns="" id="{F3A451C4-9566-45F5-AC75-64C3C1ECB3BD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xmlns="" id="{59DF0424-E8F4-45E3-B623-196EF7F974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939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1" y="0"/>
            <a:ext cx="9143998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8" y="349611"/>
            <a:ext cx="83534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287" y="2335013"/>
            <a:ext cx="83534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00043" y="4096779"/>
            <a:ext cx="834866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xmlns="" id="{11FACA43-B694-48B6-93B9-ACE4F4517A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6242529"/>
            <a:ext cx="2637605" cy="18000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xmlns="" id="{D3341F3C-B6EB-46E8-B628-0E51736D0ED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7800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8" y="349610"/>
            <a:ext cx="83534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8" y="349610"/>
            <a:ext cx="83534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039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Beschleunigerkonstruktion im 3D CAD | Jakob Hauser, 03.09.2019</a:t>
            </a:r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406426"/>
            <a:ext cx="4105276" cy="5010249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Beschleunigerkonstruktion im 3D CAD | Jakob Hauser, 03.09.2019</a:t>
            </a:r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643438" y="1406426"/>
            <a:ext cx="4116548" cy="5010249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Beschleunigerkonstruktion im 3D CAD | Jakob Hauser, 03.09.2019</a:t>
            </a:r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395289" y="1406427"/>
            <a:ext cx="4105276" cy="245437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395289" y="3963533"/>
            <a:ext cx="4105276" cy="245437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643438" y="1449389"/>
            <a:ext cx="4105274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643439" y="4005263"/>
            <a:ext cx="4105274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Beschleunigerkonstruktion im 3D CAD | Jakob Hauser, 03.09.2019</a:t>
            </a:r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395289" y="1406427"/>
            <a:ext cx="4105276" cy="245437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395289" y="3963533"/>
            <a:ext cx="4105276" cy="245437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7EF1FC51-A3E9-4C66-A350-B79C99483BE1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643438" y="1449389"/>
            <a:ext cx="4105274" cy="2411411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xmlns="" id="{561DC222-2C4A-4CDC-84BF-2CE9081D1EF1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643438" y="4005263"/>
            <a:ext cx="4105274" cy="2412644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38480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Beschleunigerkonstruktion im 3D CAD | Jakob Hauser, 03.09.2019</a:t>
            </a:r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395288" y="1449388"/>
            <a:ext cx="83534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287" y="349611"/>
            <a:ext cx="8353425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287" y="1406426"/>
            <a:ext cx="83534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9" y="6581007"/>
            <a:ext cx="7272809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| Beschleunigerkonstruktion im 3D CAD | Jakob Hauser, 03.09.2019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8136396" y="6581007"/>
            <a:ext cx="612316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e-DE" sz="1000" b="1" dirty="0"/>
              <a:t>Seite </a:t>
            </a:r>
            <a:fld id="{0427E4B2-AC28-443E-BE04-5CD55098A90B}" type="slidenum">
              <a:rPr lang="de-DE" sz="1000" b="1" smtClean="0"/>
              <a:pPr algn="r"/>
              <a:t>‹Nr.›</a:t>
            </a:fld>
            <a:endParaRPr lang="de-DE" sz="1000" b="1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xmlns="" id="{E51C5162-E6E6-42FB-A26C-736A32BED36D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74" r:id="rId4"/>
    <p:sldLayoutId id="2147483662" r:id="rId5"/>
    <p:sldLayoutId id="2147483668" r:id="rId6"/>
    <p:sldLayoutId id="2147483670" r:id="rId7"/>
    <p:sldLayoutId id="2147483673" r:id="rId8"/>
    <p:sldLayoutId id="2147483669" r:id="rId9"/>
    <p:sldLayoutId id="2147483666" r:id="rId10"/>
    <p:sldLayoutId id="2147483667" r:id="rId11"/>
    <p:sldLayoutId id="2147483675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6286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913" userDrawn="1">
          <p15:clr>
            <a:srgbClr val="F26B43"/>
          </p15:clr>
        </p15:guide>
        <p15:guide id="2" pos="2925" userDrawn="1">
          <p15:clr>
            <a:srgbClr val="F26B43"/>
          </p15:clr>
        </p15:guide>
        <p15:guide id="3" pos="2835" userDrawn="1">
          <p15:clr>
            <a:srgbClr val="F26B43"/>
          </p15:clr>
        </p15:guide>
        <p15:guide id="4" pos="5511" userDrawn="1">
          <p15:clr>
            <a:srgbClr val="F26B43"/>
          </p15:clr>
        </p15:guide>
        <p15:guide id="5" pos="249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5000" dirty="0" smtClean="0"/>
              <a:t>Beschleunigerkonstruktion </a:t>
            </a:r>
            <a:r>
              <a:rPr lang="de-DE" sz="5000" dirty="0"/>
              <a:t>im 3D </a:t>
            </a:r>
            <a:r>
              <a:rPr lang="de-DE" sz="5000" dirty="0" smtClean="0"/>
              <a:t>CAD</a:t>
            </a:r>
            <a:endParaRPr lang="de-DE" sz="50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Erfahrungen mit dem ARES-Modell in NXTC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smtClean="0"/>
              <a:t>Jakob Hauser</a:t>
            </a:r>
            <a:endParaRPr lang="de-DE" dirty="0"/>
          </a:p>
          <a:p>
            <a:r>
              <a:rPr lang="de-DE" dirty="0" smtClean="0"/>
              <a:t>Hamburg, 03.09.2019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123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Fazit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788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Fazit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idx="1"/>
          </p:nvPr>
        </p:nvSpPr>
        <p:spPr>
          <a:xfrm>
            <a:off x="395288" y="1556792"/>
            <a:ext cx="7921128" cy="4752528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de-DE" dirty="0" smtClean="0"/>
              <a:t>Das ARES-Modell in NXTC bietet m.E. alle Möglichkeiten, die für die Beschleunigerkonstruktion erforderlich sind, u.a.:</a:t>
            </a:r>
          </a:p>
          <a:p>
            <a:pPr>
              <a:spcAft>
                <a:spcPts val="0"/>
              </a:spcAft>
            </a:pPr>
            <a:r>
              <a:rPr lang="de-DE" dirty="0" smtClean="0"/>
              <a:t>Detailliertes Modell (regional) vs. Ladezeit (verkürzt)</a:t>
            </a:r>
          </a:p>
          <a:p>
            <a:pPr>
              <a:spcAft>
                <a:spcPts val="0"/>
              </a:spcAft>
            </a:pPr>
            <a:r>
              <a:rPr lang="de-DE" dirty="0" smtClean="0"/>
              <a:t>Gemeinsame, </a:t>
            </a:r>
            <a:r>
              <a:rPr lang="de-DE" dirty="0" err="1" smtClean="0"/>
              <a:t>gewerkeübergreifende</a:t>
            </a:r>
            <a:r>
              <a:rPr lang="de-DE" dirty="0" smtClean="0"/>
              <a:t> Konstruktionsumgebung in „Echtzeit“</a:t>
            </a:r>
          </a:p>
          <a:p>
            <a:r>
              <a:rPr lang="de-DE" dirty="0" smtClean="0"/>
              <a:t>Schnelle Umsetzung von </a:t>
            </a:r>
            <a:r>
              <a:rPr lang="de-DE" dirty="0" err="1" smtClean="0"/>
              <a:t>Lattice</a:t>
            </a:r>
            <a:r>
              <a:rPr lang="de-DE" dirty="0" smtClean="0"/>
              <a:t>-Updates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Aber:</a:t>
            </a:r>
          </a:p>
          <a:p>
            <a:pPr marL="0" indent="0">
              <a:buNone/>
            </a:pPr>
            <a:r>
              <a:rPr lang="de-DE" dirty="0" smtClean="0"/>
              <a:t>Die Benutzerfreundlichkeit muss verbessert werden. Einstieg, Übersicht und Handhabung sind noch zu kompliziert.</a:t>
            </a:r>
          </a:p>
          <a:p>
            <a:pPr marL="0" indent="0">
              <a:buNone/>
            </a:pPr>
            <a:r>
              <a:rPr lang="de-DE" dirty="0" smtClean="0"/>
              <a:t>Und das Hochskalieren auf größere Einheiten wie beim XFEL oder PETRA IV muss sich noch bewähren.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Erfahrungen mit ARES-Modell</a:t>
            </a:r>
          </a:p>
        </p:txBody>
      </p:sp>
      <p:sp>
        <p:nvSpPr>
          <p:cNvPr id="23" name="Fußzeilenplatzhalter 22">
            <a:extLst>
              <a:ext uri="{FF2B5EF4-FFF2-40B4-BE49-F238E27FC236}">
                <a16:creationId xmlns:a16="http://schemas.microsoft.com/office/drawing/2014/main" xmlns="" id="{15051E2E-939B-43C4-890F-26C236B39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Beschleunigerkonstruktion im 3D CAD | Jakob Hauser, 03.09.2019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298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Vielen </a:t>
            </a:r>
            <a:br>
              <a:rPr lang="de-DE" dirty="0"/>
            </a:br>
            <a:r>
              <a:rPr lang="de-DE" dirty="0"/>
              <a:t>Dank</a:t>
            </a:r>
          </a:p>
        </p:txBody>
      </p:sp>
    </p:spTree>
    <p:extLst>
      <p:ext uri="{BB962C8B-B14F-4D97-AF65-F5344CB8AC3E}">
        <p14:creationId xmlns:p14="http://schemas.microsoft.com/office/powerpoint/2010/main" val="277680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xmlns="" id="{50AD6CCA-2661-4C25-9614-623803F925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smtClean="0"/>
              <a:t>Jakob Hauser</a:t>
            </a:r>
            <a:endParaRPr lang="de-DE" dirty="0"/>
          </a:p>
          <a:p>
            <a:r>
              <a:rPr lang="de-DE" dirty="0"/>
              <a:t>Vakuumsysteme (MVS)</a:t>
            </a:r>
          </a:p>
          <a:p>
            <a:r>
              <a:rPr lang="de-DE" dirty="0"/>
              <a:t>E-Mail: jakob.hauser@desy.de</a:t>
            </a:r>
          </a:p>
          <a:p>
            <a:r>
              <a:rPr lang="de-DE" dirty="0" smtClean="0"/>
              <a:t>Telefon</a:t>
            </a:r>
            <a:r>
              <a:rPr lang="de-DE" dirty="0"/>
              <a:t>: +49-40-8998-4916</a:t>
            </a:r>
          </a:p>
        </p:txBody>
      </p:sp>
    </p:spTree>
    <p:extLst>
      <p:ext uri="{BB962C8B-B14F-4D97-AF65-F5344CB8AC3E}">
        <p14:creationId xmlns:p14="http://schemas.microsoft.com/office/powerpoint/2010/main" val="155063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idx="1"/>
          </p:nvPr>
        </p:nvSpPr>
        <p:spPr>
          <a:xfrm>
            <a:off x="610740" y="1406426"/>
            <a:ext cx="4105276" cy="5010249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de-DE" b="1" dirty="0" smtClean="0"/>
              <a:t>Erfahrungen mit ARES-Modell</a:t>
            </a:r>
            <a:endParaRPr lang="de-DE" b="1" dirty="0"/>
          </a:p>
          <a:p>
            <a:pPr>
              <a:spcAft>
                <a:spcPts val="0"/>
              </a:spcAft>
            </a:pPr>
            <a:r>
              <a:rPr lang="de-DE" dirty="0" smtClean="0"/>
              <a:t>Übergeordnete Struktur</a:t>
            </a:r>
          </a:p>
          <a:p>
            <a:pPr>
              <a:spcAft>
                <a:spcPts val="0"/>
              </a:spcAft>
            </a:pPr>
            <a:r>
              <a:rPr lang="de-DE" dirty="0" smtClean="0"/>
              <a:t>Module</a:t>
            </a:r>
          </a:p>
          <a:p>
            <a:pPr>
              <a:spcAft>
                <a:spcPts val="0"/>
              </a:spcAft>
            </a:pPr>
            <a:r>
              <a:rPr lang="de-DE" dirty="0"/>
              <a:t>Rechtekonzept</a:t>
            </a:r>
          </a:p>
          <a:p>
            <a:pPr>
              <a:spcAft>
                <a:spcPts val="0"/>
              </a:spcAft>
            </a:pPr>
            <a:r>
              <a:rPr lang="de-DE" dirty="0" err="1" smtClean="0"/>
              <a:t>Lattice</a:t>
            </a:r>
            <a:endParaRPr lang="de-DE" dirty="0" smtClean="0"/>
          </a:p>
          <a:p>
            <a:pPr>
              <a:spcAft>
                <a:spcPts val="0"/>
              </a:spcAft>
            </a:pPr>
            <a:r>
              <a:rPr lang="de-DE" dirty="0" smtClean="0"/>
              <a:t>Detaillierungsgrade DG1-3</a:t>
            </a:r>
          </a:p>
          <a:p>
            <a:pPr>
              <a:spcAft>
                <a:spcPts val="0"/>
              </a:spcAft>
            </a:pPr>
            <a:r>
              <a:rPr lang="de-DE" dirty="0" smtClean="0"/>
              <a:t>Produktumriss</a:t>
            </a:r>
          </a:p>
          <a:p>
            <a:pPr marL="0" indent="0">
              <a:spcAft>
                <a:spcPts val="0"/>
              </a:spcAft>
              <a:buNone/>
            </a:pPr>
            <a:endParaRPr lang="de-DE" dirty="0"/>
          </a:p>
          <a:p>
            <a:pPr marL="0" indent="0">
              <a:spcAft>
                <a:spcPts val="0"/>
              </a:spcAft>
              <a:buNone/>
            </a:pPr>
            <a:r>
              <a:rPr lang="de-DE" b="1" dirty="0" smtClean="0"/>
              <a:t>Fazit</a:t>
            </a:r>
            <a:endParaRPr lang="de-DE" b="1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D548E901-6193-4C0B-888B-0B419F3EA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Beschleunigerkonstruktion im 3D CAD | Jakob Hauser, 03.09.2019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391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Erfahrungen mit ARES-Modell</a:t>
            </a:r>
          </a:p>
        </p:txBody>
      </p:sp>
    </p:spTree>
    <p:extLst>
      <p:ext uri="{BB962C8B-B14F-4D97-AF65-F5344CB8AC3E}">
        <p14:creationId xmlns:p14="http://schemas.microsoft.com/office/powerpoint/2010/main" val="23692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Erfahrungen mit ARES-Modell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idx="1"/>
          </p:nvPr>
        </p:nvSpPr>
        <p:spPr>
          <a:xfrm>
            <a:off x="395288" y="3134618"/>
            <a:ext cx="4105276" cy="3246710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/>
              <a:t>Funktioniert gut</a:t>
            </a:r>
            <a:endParaRPr lang="de-DE" b="1" dirty="0"/>
          </a:p>
          <a:p>
            <a:r>
              <a:rPr lang="de-DE" dirty="0" smtClean="0"/>
              <a:t>Bietet verschiedene Möglichkeiten, Bereiche bedarfsgerecht zu öffnen (kleine Abschnitte, große Abschnitte)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Übergeordnete Struktur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idx="14"/>
          </p:nvPr>
        </p:nvSpPr>
        <p:spPr>
          <a:xfrm>
            <a:off x="4643438" y="3134618"/>
            <a:ext cx="4116548" cy="3246710"/>
          </a:xfrm>
        </p:spPr>
        <p:txBody>
          <a:bodyPr/>
          <a:lstStyle/>
          <a:p>
            <a:pPr marL="0" indent="0">
              <a:buNone/>
            </a:pPr>
            <a:r>
              <a:rPr lang="de-DE" b="1" dirty="0"/>
              <a:t>Hinweise &amp; </a:t>
            </a:r>
            <a:r>
              <a:rPr lang="de-DE" b="1" dirty="0" smtClean="0"/>
              <a:t>Schwierigkeiten</a:t>
            </a:r>
            <a:endParaRPr lang="de-DE" b="1" dirty="0"/>
          </a:p>
          <a:p>
            <a:r>
              <a:rPr lang="de-DE" dirty="0" smtClean="0"/>
              <a:t>Struktur ist nicht selbsterklärend, Einstieg ist für ‚projekt-fremde‘ Personen schwierig</a:t>
            </a:r>
          </a:p>
          <a:p>
            <a:r>
              <a:rPr lang="de-DE" dirty="0"/>
              <a:t>Navigieren in Teamcenter durch große Baugruppen dauert lange</a:t>
            </a:r>
            <a:endParaRPr lang="de-DE" dirty="0" smtClean="0"/>
          </a:p>
        </p:txBody>
      </p:sp>
      <p:sp>
        <p:nvSpPr>
          <p:cNvPr id="23" name="Fußzeilenplatzhalter 22">
            <a:extLst>
              <a:ext uri="{FF2B5EF4-FFF2-40B4-BE49-F238E27FC236}">
                <a16:creationId xmlns:a16="http://schemas.microsoft.com/office/drawing/2014/main" xmlns="" id="{15051E2E-939B-43C4-890F-26C236B39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Beschleunigerkonstruktion im 3D CAD | Jakob Hauser, 03.09.2019</a:t>
            </a:r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05" y="1412777"/>
            <a:ext cx="4674394" cy="88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93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Erfahrungen mit ARES-Modell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idx="1"/>
          </p:nvPr>
        </p:nvSpPr>
        <p:spPr>
          <a:xfrm>
            <a:off x="395288" y="3134618"/>
            <a:ext cx="4105276" cy="3246710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/>
              <a:t>Funktioniert gut</a:t>
            </a:r>
            <a:endParaRPr lang="de-DE" b="1" dirty="0"/>
          </a:p>
          <a:p>
            <a:r>
              <a:rPr lang="de-DE" dirty="0" smtClean="0"/>
              <a:t>Zeitliche Auflösung der ARES-Ausbaustufen erfolgreich umgesetzt</a:t>
            </a:r>
          </a:p>
          <a:p>
            <a:r>
              <a:rPr lang="de-DE" dirty="0" smtClean="0"/>
              <a:t>Paralleles Arbeiten an mehreren Ausbaustufen möglich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Module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idx="14"/>
          </p:nvPr>
        </p:nvSpPr>
        <p:spPr>
          <a:xfrm>
            <a:off x="4643438" y="3134618"/>
            <a:ext cx="4116548" cy="3246710"/>
          </a:xfrm>
        </p:spPr>
        <p:txBody>
          <a:bodyPr/>
          <a:lstStyle/>
          <a:p>
            <a:pPr marL="0" indent="0">
              <a:buNone/>
            </a:pPr>
            <a:r>
              <a:rPr lang="de-DE" b="1" dirty="0"/>
              <a:t>Hinweise &amp; Schwierigkeiten</a:t>
            </a:r>
          </a:p>
          <a:p>
            <a:r>
              <a:rPr lang="de-DE" dirty="0" smtClean="0"/>
              <a:t>Bei ARES z.T. sehr kleine Stückelung der Module (erschwert die Konstruktion)</a:t>
            </a:r>
          </a:p>
          <a:p>
            <a:r>
              <a:rPr lang="de-DE" dirty="0" smtClean="0"/>
              <a:t>Begriff „Module“ gewöhnungsbedürftig</a:t>
            </a:r>
          </a:p>
          <a:p>
            <a:r>
              <a:rPr lang="de-DE" dirty="0"/>
              <a:t>Übertragbarkeit (und </a:t>
            </a:r>
            <a:r>
              <a:rPr lang="de-DE" dirty="0" smtClean="0"/>
              <a:t>Bedarf) </a:t>
            </a:r>
            <a:r>
              <a:rPr lang="de-DE" dirty="0"/>
              <a:t>bei andern Projekten </a:t>
            </a:r>
            <a:r>
              <a:rPr lang="de-DE" dirty="0" smtClean="0"/>
              <a:t>offen</a:t>
            </a:r>
          </a:p>
        </p:txBody>
      </p:sp>
      <p:sp>
        <p:nvSpPr>
          <p:cNvPr id="23" name="Fußzeilenplatzhalter 22">
            <a:extLst>
              <a:ext uri="{FF2B5EF4-FFF2-40B4-BE49-F238E27FC236}">
                <a16:creationId xmlns:a16="http://schemas.microsoft.com/office/drawing/2014/main" xmlns="" id="{15051E2E-939B-43C4-890F-26C236B39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Beschleunigerkonstruktion im 3D CAD | Jakob Hauser, 03.09.2019</a:t>
            </a:r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076" y="1396380"/>
            <a:ext cx="3451860" cy="95250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014" y="1340768"/>
            <a:ext cx="4362450" cy="1066800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1907704" y="2204864"/>
            <a:ext cx="10035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Stage-2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32708" y="2204864"/>
            <a:ext cx="10035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Stage-3</a:t>
            </a:r>
          </a:p>
        </p:txBody>
      </p:sp>
    </p:spTree>
    <p:extLst>
      <p:ext uri="{BB962C8B-B14F-4D97-AF65-F5344CB8AC3E}">
        <p14:creationId xmlns:p14="http://schemas.microsoft.com/office/powerpoint/2010/main" val="390744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Erfahrungen mit ARES-Modell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idx="1"/>
          </p:nvPr>
        </p:nvSpPr>
        <p:spPr>
          <a:xfrm>
            <a:off x="395288" y="3134618"/>
            <a:ext cx="4105276" cy="3246710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/>
              <a:t>Funktioniert gut</a:t>
            </a:r>
            <a:endParaRPr lang="de-DE" b="1" dirty="0"/>
          </a:p>
          <a:p>
            <a:r>
              <a:rPr lang="de-DE" dirty="0" smtClean="0"/>
              <a:t>Baugruppen nach Gewerken aufgeteilt, dadurch grundsätzlich keine Rechte-Konflikte</a:t>
            </a:r>
          </a:p>
          <a:p>
            <a:r>
              <a:rPr lang="de-DE" dirty="0" smtClean="0"/>
              <a:t>Ähnlich wie bei XFEL Solid-Edge-Modell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Rechtekonzept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idx="14"/>
          </p:nvPr>
        </p:nvSpPr>
        <p:spPr>
          <a:xfrm>
            <a:off x="4643438" y="3134618"/>
            <a:ext cx="4116548" cy="3246710"/>
          </a:xfrm>
        </p:spPr>
        <p:txBody>
          <a:bodyPr/>
          <a:lstStyle/>
          <a:p>
            <a:pPr marL="0" indent="0">
              <a:buNone/>
            </a:pPr>
            <a:r>
              <a:rPr lang="de-DE" b="1" dirty="0"/>
              <a:t>Hinweise &amp; Schwierigkeiten</a:t>
            </a:r>
          </a:p>
          <a:p>
            <a:r>
              <a:rPr lang="de-DE" dirty="0" smtClean="0"/>
              <a:t>In wenigen Sonderfällen entstehen Rechte-Konflikte, die einzeln gelöst werden müssen</a:t>
            </a:r>
          </a:p>
        </p:txBody>
      </p:sp>
      <p:sp>
        <p:nvSpPr>
          <p:cNvPr id="23" name="Fußzeilenplatzhalter 22">
            <a:extLst>
              <a:ext uri="{FF2B5EF4-FFF2-40B4-BE49-F238E27FC236}">
                <a16:creationId xmlns:a16="http://schemas.microsoft.com/office/drawing/2014/main" xmlns="" id="{15051E2E-939B-43C4-890F-26C236B39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Beschleunigerkonstruktion im 3D CAD | Jakob Hauser, 03.09.2019</a:t>
            </a:r>
            <a:endParaRPr lang="de-DE"/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1340768"/>
            <a:ext cx="409194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06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Erfahrungen mit ARES-Modell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idx="1"/>
          </p:nvPr>
        </p:nvSpPr>
        <p:spPr>
          <a:xfrm>
            <a:off x="395288" y="3134618"/>
            <a:ext cx="4105276" cy="3246710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/>
              <a:t>Funktioniert gut</a:t>
            </a:r>
          </a:p>
          <a:p>
            <a:r>
              <a:rPr lang="de-DE" dirty="0" smtClean="0"/>
              <a:t>Excel-basierte Positionierung der </a:t>
            </a:r>
            <a:r>
              <a:rPr lang="de-DE" dirty="0" err="1" smtClean="0"/>
              <a:t>Lattice</a:t>
            </a:r>
            <a:r>
              <a:rPr lang="de-DE" dirty="0" smtClean="0"/>
              <a:t>-Komponenten</a:t>
            </a:r>
          </a:p>
          <a:p>
            <a:r>
              <a:rPr lang="de-DE" dirty="0" smtClean="0"/>
              <a:t>Eine zweite, „temporäre“ Excel-Liste für die schnelle Umsetzung von Änderungswünschen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err="1" smtClean="0"/>
              <a:t>Lattice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idx="14"/>
          </p:nvPr>
        </p:nvSpPr>
        <p:spPr>
          <a:xfrm>
            <a:off x="4643438" y="3134618"/>
            <a:ext cx="4116548" cy="3246710"/>
          </a:xfrm>
        </p:spPr>
        <p:txBody>
          <a:bodyPr/>
          <a:lstStyle/>
          <a:p>
            <a:pPr marL="0" indent="0">
              <a:buNone/>
            </a:pPr>
            <a:r>
              <a:rPr lang="de-DE" b="1" dirty="0"/>
              <a:t>Hinweise &amp; Schwierigkeiten</a:t>
            </a:r>
          </a:p>
          <a:p>
            <a:r>
              <a:rPr lang="de-DE" dirty="0" smtClean="0"/>
              <a:t>Die Kette „offizielle“ </a:t>
            </a:r>
            <a:r>
              <a:rPr lang="de-DE" dirty="0" err="1" smtClean="0"/>
              <a:t>Lattice</a:t>
            </a:r>
            <a:r>
              <a:rPr lang="de-DE" dirty="0" smtClean="0"/>
              <a:t>-Liste bis zu </a:t>
            </a:r>
            <a:r>
              <a:rPr lang="de-DE" dirty="0" err="1" smtClean="0"/>
              <a:t>Lattice</a:t>
            </a:r>
            <a:r>
              <a:rPr lang="de-DE" dirty="0" smtClean="0"/>
              <a:t>-Steuerpart in NX muss noch besser nachvollziehbar werden</a:t>
            </a:r>
          </a:p>
          <a:p>
            <a:r>
              <a:rPr lang="de-DE" dirty="0" smtClean="0"/>
              <a:t>Bei ARES verwirrend: Es gibt zwei </a:t>
            </a:r>
            <a:r>
              <a:rPr lang="de-DE" dirty="0" err="1" smtClean="0"/>
              <a:t>Lattice</a:t>
            </a:r>
            <a:r>
              <a:rPr lang="de-DE" dirty="0" smtClean="0"/>
              <a:t>-Punkte pro Komponente</a:t>
            </a:r>
          </a:p>
          <a:p>
            <a:r>
              <a:rPr lang="de-DE" dirty="0" smtClean="0"/>
              <a:t>Prozess und Dokumentation für Änderungswünsche festlegen</a:t>
            </a:r>
          </a:p>
          <a:p>
            <a:r>
              <a:rPr lang="de-DE" dirty="0" smtClean="0"/>
              <a:t>Zuständigkeit CAD-Integration klären</a:t>
            </a:r>
          </a:p>
        </p:txBody>
      </p:sp>
      <p:sp>
        <p:nvSpPr>
          <p:cNvPr id="23" name="Fußzeilenplatzhalter 22">
            <a:extLst>
              <a:ext uri="{FF2B5EF4-FFF2-40B4-BE49-F238E27FC236}">
                <a16:creationId xmlns:a16="http://schemas.microsoft.com/office/drawing/2014/main" xmlns="" id="{15051E2E-939B-43C4-890F-26C236B39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Beschleunigerkonstruktion im 3D CAD | Jakob Hauser, 03.09.2019</a:t>
            </a:r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3082" y="1772800"/>
            <a:ext cx="4245102" cy="1152144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0962" y="980728"/>
            <a:ext cx="4127182" cy="906780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971600" y="1556792"/>
            <a:ext cx="10035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 smtClean="0"/>
              <a:t>Lattice</a:t>
            </a:r>
            <a:endParaRPr lang="de-DE" sz="1200" dirty="0" smtClean="0"/>
          </a:p>
        </p:txBody>
      </p:sp>
      <p:sp>
        <p:nvSpPr>
          <p:cNvPr id="11" name="Textfeld 10"/>
          <p:cNvSpPr txBox="1"/>
          <p:nvPr/>
        </p:nvSpPr>
        <p:spPr>
          <a:xfrm>
            <a:off x="755576" y="2431921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Komponenten</a:t>
            </a:r>
            <a:endParaRPr lang="de-DE" sz="1200" dirty="0" smtClean="0"/>
          </a:p>
        </p:txBody>
      </p:sp>
    </p:spTree>
    <p:extLst>
      <p:ext uri="{BB962C8B-B14F-4D97-AF65-F5344CB8AC3E}">
        <p14:creationId xmlns:p14="http://schemas.microsoft.com/office/powerpoint/2010/main" val="344858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Erfahrungen mit ARES-Modell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idx="1"/>
          </p:nvPr>
        </p:nvSpPr>
        <p:spPr>
          <a:xfrm>
            <a:off x="395288" y="3134618"/>
            <a:ext cx="4105276" cy="3246710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/>
              <a:t>Funktioniert gut</a:t>
            </a:r>
          </a:p>
          <a:p>
            <a:r>
              <a:rPr lang="de-DE" dirty="0" smtClean="0"/>
              <a:t>Baugruppen in verschiedenen Detailgraden laden und umschalten</a:t>
            </a:r>
          </a:p>
          <a:p>
            <a:r>
              <a:rPr lang="de-DE" dirty="0" smtClean="0"/>
              <a:t>Ermöglicht Arbeiten an detaillierten Modellen innerhalb großer Anlagen bei reduzierter Ladezeit</a:t>
            </a:r>
          </a:p>
          <a:p>
            <a:r>
              <a:rPr lang="de-DE" dirty="0" smtClean="0"/>
              <a:t>Das gab es bei Solid Edge so nicht (Umschalten zwischen DGs)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Detaillierungsgrade DG1-3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idx="14"/>
          </p:nvPr>
        </p:nvSpPr>
        <p:spPr>
          <a:xfrm>
            <a:off x="4643438" y="3134618"/>
            <a:ext cx="4116548" cy="3246710"/>
          </a:xfrm>
        </p:spPr>
        <p:txBody>
          <a:bodyPr/>
          <a:lstStyle/>
          <a:p>
            <a:pPr marL="0" indent="0">
              <a:buNone/>
            </a:pPr>
            <a:r>
              <a:rPr lang="de-DE" b="1" dirty="0"/>
              <a:t>Hinweise &amp; Schwierigkeiten</a:t>
            </a:r>
          </a:p>
          <a:p>
            <a:r>
              <a:rPr lang="de-DE" dirty="0" err="1" smtClean="0"/>
              <a:t>Desy</a:t>
            </a:r>
            <a:r>
              <a:rPr lang="de-DE" dirty="0" smtClean="0"/>
              <a:t>-Tool „Ladeoptionen“ funktioniert noch nicht optimal</a:t>
            </a:r>
          </a:p>
          <a:p>
            <a:r>
              <a:rPr lang="de-DE" dirty="0" smtClean="0"/>
              <a:t>Umschalten zwischen DG-Baugruppen ist recht umständlich</a:t>
            </a:r>
          </a:p>
          <a:p>
            <a:r>
              <a:rPr lang="de-DE" dirty="0" smtClean="0"/>
              <a:t>Funktioniert in </a:t>
            </a:r>
            <a:r>
              <a:rPr lang="de-DE" dirty="0" err="1" smtClean="0"/>
              <a:t>jt</a:t>
            </a:r>
            <a:r>
              <a:rPr lang="de-DE" dirty="0" smtClean="0"/>
              <a:t>-Dateien noch </a:t>
            </a:r>
            <a:r>
              <a:rPr lang="de-DE" dirty="0"/>
              <a:t>nicht</a:t>
            </a:r>
            <a:endParaRPr lang="de-DE" dirty="0" smtClean="0"/>
          </a:p>
          <a:p>
            <a:r>
              <a:rPr lang="de-DE" dirty="0" smtClean="0"/>
              <a:t>Je größer die Anlage, desto wichtiger die DGs → bei großen Anlagen wird DG2 wichtig werden</a:t>
            </a:r>
          </a:p>
        </p:txBody>
      </p:sp>
      <p:sp>
        <p:nvSpPr>
          <p:cNvPr id="23" name="Fußzeilenplatzhalter 22">
            <a:extLst>
              <a:ext uri="{FF2B5EF4-FFF2-40B4-BE49-F238E27FC236}">
                <a16:creationId xmlns:a16="http://schemas.microsoft.com/office/drawing/2014/main" xmlns="" id="{15051E2E-939B-43C4-890F-26C236B39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Beschleunigerkonstruktion im 3D CAD | Jakob Hauser, 03.09.2019</a:t>
            </a:r>
            <a:endParaRPr lang="de-DE"/>
          </a:p>
        </p:txBody>
      </p:sp>
      <p:pic>
        <p:nvPicPr>
          <p:cNvPr id="24" name="Grafik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216932"/>
            <a:ext cx="3681413" cy="1781175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899592" y="1981168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Modul DG1</a:t>
            </a:r>
          </a:p>
        </p:txBody>
      </p:sp>
      <p:cxnSp>
        <p:nvCxnSpPr>
          <p:cNvPr id="6" name="Gerade Verbindung 5"/>
          <p:cNvCxnSpPr/>
          <p:nvPr/>
        </p:nvCxnSpPr>
        <p:spPr>
          <a:xfrm flipH="1" flipV="1">
            <a:off x="1835697" y="2132860"/>
            <a:ext cx="980655" cy="10559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1028978" y="2647945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Supports DG3</a:t>
            </a:r>
          </a:p>
        </p:txBody>
      </p:sp>
      <p:cxnSp>
        <p:nvCxnSpPr>
          <p:cNvPr id="12" name="Gerade Verbindung 11"/>
          <p:cNvCxnSpPr/>
          <p:nvPr/>
        </p:nvCxnSpPr>
        <p:spPr>
          <a:xfrm flipH="1">
            <a:off x="2165300" y="2443277"/>
            <a:ext cx="1265529" cy="32918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1043608" y="1423809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Magnete DG2</a:t>
            </a:r>
          </a:p>
        </p:txBody>
      </p:sp>
      <p:cxnSp>
        <p:nvCxnSpPr>
          <p:cNvPr id="19" name="Gerade Verbindung 18"/>
          <p:cNvCxnSpPr/>
          <p:nvPr/>
        </p:nvCxnSpPr>
        <p:spPr>
          <a:xfrm flipH="1" flipV="1">
            <a:off x="2165300" y="1558138"/>
            <a:ext cx="1199692" cy="40233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5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Erfahrungen mit ARES-Modell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idx="1"/>
          </p:nvPr>
        </p:nvSpPr>
        <p:spPr>
          <a:xfrm>
            <a:off x="395288" y="3134618"/>
            <a:ext cx="4105276" cy="3246710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/>
              <a:t>Funktioniert gut</a:t>
            </a:r>
          </a:p>
          <a:p>
            <a:r>
              <a:rPr lang="de-DE" dirty="0" smtClean="0"/>
              <a:t>Sehr schnelles, „leichtes“ Flächenmodell</a:t>
            </a:r>
          </a:p>
          <a:p>
            <a:r>
              <a:rPr lang="de-DE" dirty="0" smtClean="0"/>
              <a:t>Hilfreich zur Visualisierung (Bilder) und zur Lokalisierung (Nachladen von „echter“ Geometrie)</a:t>
            </a:r>
          </a:p>
          <a:p>
            <a:r>
              <a:rPr lang="de-DE" dirty="0" smtClean="0"/>
              <a:t>Funktion „Nach Nähe öffnen“, um „echte“ Geometrie im Umfeld einer Komponente zu laden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Produktumriss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idx="14"/>
          </p:nvPr>
        </p:nvSpPr>
        <p:spPr>
          <a:xfrm>
            <a:off x="4643438" y="3134618"/>
            <a:ext cx="4116548" cy="3246710"/>
          </a:xfrm>
        </p:spPr>
        <p:txBody>
          <a:bodyPr/>
          <a:lstStyle/>
          <a:p>
            <a:pPr marL="0" indent="0">
              <a:buNone/>
            </a:pPr>
            <a:r>
              <a:rPr lang="de-DE" b="1" dirty="0"/>
              <a:t>Hinweise &amp; Schwierigkeiten</a:t>
            </a:r>
          </a:p>
          <a:p>
            <a:r>
              <a:rPr lang="de-DE" dirty="0" smtClean="0"/>
              <a:t>Ist wie </a:t>
            </a:r>
            <a:r>
              <a:rPr lang="de-DE" dirty="0"/>
              <a:t>ein Screenshot </a:t>
            </a:r>
            <a:r>
              <a:rPr lang="de-DE" dirty="0" smtClean="0"/>
              <a:t>→ aktualisiert sich nicht von selbst</a:t>
            </a:r>
          </a:p>
          <a:p>
            <a:r>
              <a:rPr lang="de-DE" dirty="0" smtClean="0"/>
              <a:t>Daher regelmäßige </a:t>
            </a:r>
            <a:r>
              <a:rPr lang="de-DE" dirty="0"/>
              <a:t>Aktualisierung erforderlich </a:t>
            </a:r>
            <a:r>
              <a:rPr lang="de-DE" dirty="0" smtClean="0"/>
              <a:t>→ möglichst automatisiert über Nacht o.ä.</a:t>
            </a:r>
          </a:p>
          <a:p>
            <a:r>
              <a:rPr lang="de-DE" dirty="0" smtClean="0"/>
              <a:t>Handhabung des Produktumrisses ist sehr eingeschränkt</a:t>
            </a:r>
          </a:p>
        </p:txBody>
      </p:sp>
      <p:sp>
        <p:nvSpPr>
          <p:cNvPr id="23" name="Fußzeilenplatzhalter 22">
            <a:extLst>
              <a:ext uri="{FF2B5EF4-FFF2-40B4-BE49-F238E27FC236}">
                <a16:creationId xmlns:a16="http://schemas.microsoft.com/office/drawing/2014/main" xmlns="" id="{15051E2E-939B-43C4-890F-26C236B39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Beschleunigerkonstruktion im 3D CAD | Jakob Hauser, 03.09.2019</a:t>
            </a:r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532" y="1328554"/>
            <a:ext cx="4716780" cy="1596390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467544" y="2503929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Produktumriss (grün)</a:t>
            </a:r>
          </a:p>
        </p:txBody>
      </p:sp>
      <p:cxnSp>
        <p:nvCxnSpPr>
          <p:cNvPr id="6" name="Gerade Verbindung 5"/>
          <p:cNvCxnSpPr/>
          <p:nvPr/>
        </p:nvCxnSpPr>
        <p:spPr>
          <a:xfrm flipH="1">
            <a:off x="2084832" y="2443277"/>
            <a:ext cx="738835" cy="2048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971600" y="1279793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„echte“ Geometrie in DG3</a:t>
            </a:r>
          </a:p>
        </p:txBody>
      </p:sp>
      <p:cxnSp>
        <p:nvCxnSpPr>
          <p:cNvPr id="17" name="Gerade Verbindung 16"/>
          <p:cNvCxnSpPr/>
          <p:nvPr/>
        </p:nvCxnSpPr>
        <p:spPr>
          <a:xfrm flipH="1" flipV="1">
            <a:off x="2918765" y="1411834"/>
            <a:ext cx="1119226" cy="35113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135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Y_PowerPoint_4x3_de-2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="" xmlns:thm15="http://schemas.microsoft.com/office/thememl/2012/main" name="Präsentation3" id="{5D8BC3BD-E354-DF45-9FEA-E5F9AF9E92A8}" vid="{3D36991A-74E3-E646-AAE5-EA9564F16DA0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DESY_PowerPoint_4x3_de-2</Template>
  <TotalTime>0</TotalTime>
  <Words>578</Words>
  <Application>Microsoft Office PowerPoint</Application>
  <PresentationFormat>Bildschirmpräsentation (4:3)</PresentationFormat>
  <Paragraphs>109</Paragraphs>
  <Slides>13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DESY_PowerPoint_4x3_de-2</vt:lpstr>
      <vt:lpstr>Beschleunigerkonstruktion im 3D CAD</vt:lpstr>
      <vt:lpstr>Inhalt</vt:lpstr>
      <vt:lpstr>Erfahrungen mit ARES-Modell</vt:lpstr>
      <vt:lpstr>Erfahrungen mit ARES-Modell</vt:lpstr>
      <vt:lpstr>Erfahrungen mit ARES-Modell</vt:lpstr>
      <vt:lpstr>Erfahrungen mit ARES-Modell</vt:lpstr>
      <vt:lpstr>Erfahrungen mit ARES-Modell</vt:lpstr>
      <vt:lpstr>Erfahrungen mit ARES-Modell</vt:lpstr>
      <vt:lpstr>Erfahrungen mit ARES-Modell</vt:lpstr>
      <vt:lpstr>Fazit</vt:lpstr>
      <vt:lpstr>Fazit</vt:lpstr>
      <vt:lpstr>Vielen  Dank</vt:lpstr>
      <vt:lpstr>PowerPoint-Präsentation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Präsentation Titel</dc:title>
  <dc:creator>Hauser, Jakob</dc:creator>
  <cp:lastModifiedBy>Hauser, Jakob</cp:lastModifiedBy>
  <cp:revision>71</cp:revision>
  <dcterms:created xsi:type="dcterms:W3CDTF">2019-08-26T15:37:59Z</dcterms:created>
  <dcterms:modified xsi:type="dcterms:W3CDTF">2019-08-30T12:58:25Z</dcterms:modified>
</cp:coreProperties>
</file>