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7" r:id="rId2"/>
    <p:sldId id="1202" r:id="rId3"/>
    <p:sldId id="1210" r:id="rId4"/>
    <p:sldId id="1213" r:id="rId5"/>
    <p:sldId id="1220" r:id="rId6"/>
    <p:sldId id="1219" r:id="rId7"/>
    <p:sldId id="1207" r:id="rId8"/>
    <p:sldId id="1212" r:id="rId9"/>
    <p:sldId id="1208" r:id="rId10"/>
    <p:sldId id="1216" r:id="rId11"/>
    <p:sldId id="1217" r:id="rId12"/>
    <p:sldId id="1218" r:id="rId13"/>
    <p:sldId id="1211" r:id="rId14"/>
    <p:sldId id="1209" r:id="rId15"/>
    <p:sldId id="1215" r:id="rId16"/>
    <p:sldId id="1204" r:id="rId17"/>
    <p:sldId id="1214" r:id="rId18"/>
    <p:sldId id="1196" r:id="rId19"/>
    <p:sldId id="11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0" autoAdjust="0"/>
    <p:restoredTop sz="90385" autoAdjust="0"/>
  </p:normalViewPr>
  <p:slideViewPr>
    <p:cSldViewPr showGuides="1">
      <p:cViewPr>
        <p:scale>
          <a:sx n="100" d="100"/>
          <a:sy n="100" d="100"/>
        </p:scale>
        <p:origin x="360" y="376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-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20.09.19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20.09.19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11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792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3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869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683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58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1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68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14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14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50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52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4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23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695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56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65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Kassel, 26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tif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PAHN-</a:t>
            </a:r>
            <a:r>
              <a:rPr lang="en-US" dirty="0" err="1">
                <a:solidFill>
                  <a:schemeClr val="tx1"/>
                </a:solidFill>
              </a:rPr>
              <a:t>PaN</a:t>
            </a:r>
            <a:r>
              <a:rPr lang="en-US" dirty="0">
                <a:solidFill>
                  <a:schemeClr val="tx1"/>
                </a:solidFill>
              </a:rPr>
              <a:t>*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Consortium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839317"/>
            <a:ext cx="11376025" cy="1525787"/>
          </a:xfrm>
        </p:spPr>
        <p:txBody>
          <a:bodyPr/>
          <a:lstStyle/>
          <a:p>
            <a:r>
              <a:rPr lang="en-US" sz="2400" dirty="0"/>
              <a:t>A proposal for the NFDI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Thomas Schörner-Sadenius (DESY)</a:t>
            </a:r>
          </a:p>
          <a:p>
            <a:r>
              <a:rPr lang="en-US" dirty="0"/>
              <a:t>Kassel, 26 September 2019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08370"/>
              </p:ext>
            </p:extLst>
          </p:nvPr>
        </p:nvGraphicFramePr>
        <p:xfrm>
          <a:off x="9480376" y="116632"/>
          <a:ext cx="2472060" cy="212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Acrobat Document" r:id="rId3" imgW="2831779" imgH="2438356" progId="AcroExch.Document.DC">
                  <p:embed/>
                </p:oleObj>
              </mc:Choice>
              <mc:Fallback>
                <p:oleObj name="Acrobat Document" r:id="rId3" imgW="2831779" imgH="243835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0376" y="116632"/>
                        <a:ext cx="2472060" cy="2128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040216" y="2276872"/>
            <a:ext cx="3993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*</a:t>
            </a:r>
            <a:r>
              <a:rPr lang="de-DE" sz="1600" dirty="0" err="1"/>
              <a:t>Particle</a:t>
            </a:r>
            <a:r>
              <a:rPr lang="de-DE" sz="1600" dirty="0"/>
              <a:t>, </a:t>
            </a:r>
            <a:r>
              <a:rPr lang="de-DE" sz="1600" dirty="0" err="1"/>
              <a:t>Astroparticle</a:t>
            </a:r>
            <a:r>
              <a:rPr lang="de-DE" sz="1600" dirty="0"/>
              <a:t>, </a:t>
            </a:r>
            <a:r>
              <a:rPr lang="de-DE" sz="1600" dirty="0" err="1"/>
              <a:t>Hadron</a:t>
            </a:r>
            <a:r>
              <a:rPr lang="de-DE" sz="1600" dirty="0"/>
              <a:t> &amp; </a:t>
            </a:r>
            <a:r>
              <a:rPr lang="de-DE" sz="1600" dirty="0" err="1"/>
              <a:t>Nuclear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Physics</a:t>
            </a:r>
            <a:r>
              <a:rPr lang="de-DE" sz="1600" dirty="0"/>
              <a:t> </a:t>
            </a:r>
            <a:r>
              <a:rPr lang="de-DE" sz="1600" dirty="0" err="1"/>
              <a:t>Accelerate</a:t>
            </a:r>
            <a:r>
              <a:rPr lang="de-DE" sz="1600" dirty="0"/>
              <a:t>(s) </a:t>
            </a:r>
            <a:r>
              <a:rPr lang="de-DE" sz="1600" dirty="0" err="1"/>
              <a:t>the</a:t>
            </a:r>
            <a:r>
              <a:rPr lang="de-DE" sz="1600" dirty="0"/>
              <a:t> NFDI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Budget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Per co-applicant </a:t>
            </a:r>
            <a:br>
              <a:rPr lang="en-US" dirty="0"/>
            </a:br>
            <a:r>
              <a:rPr lang="en-US" dirty="0"/>
              <a:t>(current v6)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EBEDC76-D789-DE4B-9B37-E4D593580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92" y="337067"/>
            <a:ext cx="7203008" cy="6127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64426E-0B31-B044-887D-F8CA32833122}"/>
              </a:ext>
            </a:extLst>
          </p:cNvPr>
          <p:cNvSpPr txBox="1"/>
          <p:nvPr/>
        </p:nvSpPr>
        <p:spPr>
          <a:xfrm>
            <a:off x="10488488" y="5373216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Sum</a:t>
            </a:r>
            <a:r>
              <a:rPr lang="de-DE" sz="1600" dirty="0"/>
              <a:t> ~6 FTE </a:t>
            </a:r>
            <a:br>
              <a:rPr lang="de-DE" sz="1600" dirty="0"/>
            </a:br>
            <a:r>
              <a:rPr lang="de-DE" sz="1600" dirty="0" err="1"/>
              <a:t>too</a:t>
            </a:r>
            <a:r>
              <a:rPr lang="de-DE" sz="1600" dirty="0"/>
              <a:t> high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917BB9-1332-444E-A0C9-A93604147262}"/>
              </a:ext>
            </a:extLst>
          </p:cNvPr>
          <p:cNvCxnSpPr>
            <a:stCxn id="6" idx="1"/>
          </p:cNvCxnSpPr>
          <p:nvPr/>
        </p:nvCxnSpPr>
        <p:spPr>
          <a:xfrm flipH="1">
            <a:off x="9768408" y="5665604"/>
            <a:ext cx="720080" cy="56788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6E2F18-96EE-8643-A878-6841D531E97C}"/>
              </a:ext>
            </a:extLst>
          </p:cNvPr>
          <p:cNvSpPr txBox="1"/>
          <p:nvPr/>
        </p:nvSpPr>
        <p:spPr>
          <a:xfrm>
            <a:off x="9947042" y="2139506"/>
            <a:ext cx="21210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Still </a:t>
            </a:r>
            <a:r>
              <a:rPr lang="de-DE" sz="1600" dirty="0" err="1"/>
              <a:t>adjusting</a:t>
            </a:r>
            <a:br>
              <a:rPr lang="de-DE" sz="1600" dirty="0"/>
            </a:br>
            <a:r>
              <a:rPr lang="de-DE" sz="1600" dirty="0" err="1"/>
              <a:t>here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there</a:t>
            </a: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Dortmund -2.5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Bielefeld</a:t>
            </a:r>
          </a:p>
          <a:p>
            <a:pPr marL="285750" indent="-285750">
              <a:buFontTx/>
              <a:buChar char="-"/>
            </a:pPr>
            <a:r>
              <a:rPr lang="de-DE" sz="1600" dirty="0" err="1"/>
              <a:t>Others</a:t>
            </a:r>
            <a:r>
              <a:rPr lang="de-DE" sz="1600" dirty="0"/>
              <a:t>?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  <a:p>
            <a:r>
              <a:rPr lang="de-DE" sz="1600" dirty="0"/>
              <a:t>Freiburg </a:t>
            </a:r>
            <a:r>
              <a:rPr lang="de-DE" sz="1600" dirty="0" err="1"/>
              <a:t>size</a:t>
            </a:r>
            <a:r>
              <a:rPr lang="de-DE" sz="1600" dirty="0"/>
              <a:t> </a:t>
            </a:r>
            <a:r>
              <a:rPr lang="de-DE" sz="1600" dirty="0" err="1"/>
              <a:t>critical</a:t>
            </a:r>
            <a:r>
              <a:rPr lang="de-DE" sz="1600" dirty="0"/>
              <a:t>?</a:t>
            </a:r>
          </a:p>
          <a:p>
            <a:endParaRPr lang="de-DE" sz="1600" dirty="0"/>
          </a:p>
          <a:p>
            <a:r>
              <a:rPr lang="de-DE" sz="1600" dirty="0"/>
              <a:t>TUM </a:t>
            </a:r>
            <a:r>
              <a:rPr lang="de-DE" sz="1600" dirty="0" err="1"/>
              <a:t>now</a:t>
            </a:r>
            <a:r>
              <a:rPr lang="de-DE" sz="1600" dirty="0"/>
              <a:t> </a:t>
            </a:r>
            <a:r>
              <a:rPr lang="de-DE" sz="1600" dirty="0" err="1"/>
              <a:t>participant</a:t>
            </a:r>
            <a:br>
              <a:rPr lang="de-DE" sz="1600" dirty="0"/>
            </a:br>
            <a:r>
              <a:rPr lang="de-DE" sz="1600">
                <a:sym typeface="Wingdings" pitchFamily="2" charset="2"/>
              </a:rPr>
              <a:t> backbone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funds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9170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Budget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Per task area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8211809-691D-AC40-9D4C-1DA53758C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90363"/>
            <a:ext cx="8183068" cy="3010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EE8AC2-06B9-6149-8FB1-C61FFD261E6B}"/>
              </a:ext>
            </a:extLst>
          </p:cNvPr>
          <p:cNvSpPr txBox="1"/>
          <p:nvPr/>
        </p:nvSpPr>
        <p:spPr>
          <a:xfrm>
            <a:off x="9430147" y="2359835"/>
            <a:ext cx="24785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Correct</a:t>
            </a:r>
            <a:r>
              <a:rPr lang="de-DE" sz="1600" dirty="0"/>
              <a:t> / </a:t>
            </a:r>
            <a:r>
              <a:rPr lang="de-DE" sz="1600" dirty="0" err="1"/>
              <a:t>meaningful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ratio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task</a:t>
            </a:r>
            <a:r>
              <a:rPr lang="de-DE" sz="1600" dirty="0"/>
              <a:t> </a:t>
            </a:r>
            <a:r>
              <a:rPr lang="de-DE" sz="1600" dirty="0" err="1"/>
              <a:t>areas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 err="1"/>
              <a:t>Some</a:t>
            </a:r>
            <a:r>
              <a:rPr lang="de-DE" sz="1600" dirty="0"/>
              <a:t> </a:t>
            </a:r>
            <a:r>
              <a:rPr lang="de-DE" sz="1600" dirty="0" err="1"/>
              <a:t>backbone</a:t>
            </a:r>
            <a:r>
              <a:rPr lang="de-DE" sz="1600" dirty="0"/>
              <a:t> in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project</a:t>
            </a:r>
            <a:r>
              <a:rPr lang="de-DE" sz="1600" dirty="0"/>
              <a:t> </a:t>
            </a:r>
            <a:r>
              <a:rPr lang="de-DE" sz="1600" dirty="0" err="1"/>
              <a:t>manager</a:t>
            </a:r>
            <a:r>
              <a:rPr lang="de-DE" sz="1600" dirty="0"/>
              <a:t> (1 FTE) </a:t>
            </a:r>
            <a:br>
              <a:rPr lang="de-DE" sz="1600" dirty="0"/>
            </a:b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participants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1537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Budget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Total view (=useless)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5B56FC-3E73-8A43-B99D-12AE58E5A9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5097" r="51486" b="43583"/>
          <a:stretch/>
        </p:blipFill>
        <p:spPr>
          <a:xfrm>
            <a:off x="2760068" y="133101"/>
            <a:ext cx="3623964" cy="6325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484785-7A22-6147-80EC-98FD449804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56232" r="51486" b="5901"/>
          <a:stretch/>
        </p:blipFill>
        <p:spPr>
          <a:xfrm>
            <a:off x="6355500" y="349611"/>
            <a:ext cx="4781060" cy="61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3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Own Contributions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How to display in proposal?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8AB295-4A2B-B945-8F47-1DD7B5CC04A1}"/>
              </a:ext>
            </a:extLst>
          </p:cNvPr>
          <p:cNvSpPr txBox="1"/>
          <p:nvPr/>
        </p:nvSpPr>
        <p:spPr>
          <a:xfrm>
            <a:off x="307011" y="1314223"/>
            <a:ext cx="10661893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dirty="0" err="1"/>
              <a:t>Proposal</a:t>
            </a:r>
            <a:r>
              <a:rPr lang="de-DE" dirty="0"/>
              <a:t>: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in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FTEs</a:t>
            </a:r>
          </a:p>
          <a:p>
            <a:pPr>
              <a:spcAft>
                <a:spcPts val="300"/>
              </a:spcAft>
            </a:pPr>
            <a:endParaRPr lang="de-DE" dirty="0"/>
          </a:p>
          <a:p>
            <a:pPr>
              <a:spcAft>
                <a:spcPts val="300"/>
              </a:spcAft>
            </a:pPr>
            <a:r>
              <a:rPr lang="de-DE" dirty="0"/>
              <a:t>I.e. </a:t>
            </a:r>
            <a:r>
              <a:rPr lang="de-DE" dirty="0" err="1"/>
              <a:t>computing</a:t>
            </a:r>
            <a:r>
              <a:rPr lang="de-DE" dirty="0"/>
              <a:t>: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invest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pledged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convert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Cores: 1000 </a:t>
            </a:r>
            <a:r>
              <a:rPr lang="de-DE" dirty="0" err="1"/>
              <a:t>cores</a:t>
            </a:r>
            <a:r>
              <a:rPr lang="de-DE" dirty="0"/>
              <a:t> </a:t>
            </a:r>
            <a:r>
              <a:rPr lang="de-DE" dirty="0" err="1"/>
              <a:t>correspond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190 </a:t>
            </a:r>
            <a:r>
              <a:rPr lang="de-DE" dirty="0" err="1"/>
              <a:t>kEUR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2,5 FTE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(</a:t>
            </a:r>
            <a:r>
              <a:rPr lang="de-DE" dirty="0" err="1"/>
              <a:t>operations</a:t>
            </a:r>
            <a:r>
              <a:rPr lang="de-DE" dirty="0"/>
              <a:t>) </a:t>
            </a:r>
            <a:r>
              <a:rPr lang="de-DE" dirty="0" err="1"/>
              <a:t>over</a:t>
            </a:r>
            <a:r>
              <a:rPr lang="de-DE" dirty="0"/>
              <a:t> 5 </a:t>
            </a:r>
            <a:r>
              <a:rPr lang="de-DE" dirty="0" err="1"/>
              <a:t>years</a:t>
            </a:r>
            <a:r>
              <a:rPr lang="de-DE" dirty="0"/>
              <a:t> = 5 FTE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1 PB </a:t>
            </a:r>
            <a:r>
              <a:rPr lang="de-DE" dirty="0" err="1"/>
              <a:t>disk</a:t>
            </a:r>
            <a:r>
              <a:rPr lang="de-DE" dirty="0"/>
              <a:t> </a:t>
            </a:r>
            <a:r>
              <a:rPr lang="de-DE" dirty="0" err="1"/>
              <a:t>equally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1.5 FTE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= 3 FTE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1 PB </a:t>
            </a:r>
            <a:r>
              <a:rPr lang="de-DE" dirty="0" err="1"/>
              <a:t>tape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0,75 FTE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= 1.5 FTE</a:t>
            </a:r>
          </a:p>
          <a:p>
            <a:pPr>
              <a:spcAft>
                <a:spcPts val="300"/>
              </a:spcAft>
            </a:pPr>
            <a:endParaRPr lang="de-DE" dirty="0"/>
          </a:p>
          <a:p>
            <a:pPr>
              <a:spcAft>
                <a:spcPts val="300"/>
              </a:spcAft>
            </a:pPr>
            <a:endParaRPr lang="de-DE" dirty="0"/>
          </a:p>
          <a:p>
            <a:pPr>
              <a:spcAft>
                <a:spcPts val="300"/>
              </a:spcAft>
            </a:pPr>
            <a:endParaRPr lang="de-DE" dirty="0"/>
          </a:p>
          <a:p>
            <a:pPr>
              <a:spcAft>
                <a:spcPts val="300"/>
              </a:spcAft>
            </a:pPr>
            <a:endParaRPr lang="de-DE" dirty="0"/>
          </a:p>
          <a:p>
            <a:pPr>
              <a:spcAft>
                <a:spcPts val="300"/>
              </a:spcAft>
            </a:pPr>
            <a:r>
              <a:rPr lang="de-DE" dirty="0"/>
              <a:t>Other </a:t>
            </a:r>
            <a:r>
              <a:rPr lang="de-DE" dirty="0" err="1"/>
              <a:t>items</a:t>
            </a:r>
            <a:r>
              <a:rPr lang="de-DE" dirty="0"/>
              <a:t>: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judgement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75D14-59E3-924B-8A90-E05476CCEA74}"/>
              </a:ext>
            </a:extLst>
          </p:cNvPr>
          <p:cNvSpPr txBox="1"/>
          <p:nvPr/>
        </p:nvSpPr>
        <p:spPr>
          <a:xfrm>
            <a:off x="7464152" y="2919080"/>
            <a:ext cx="1683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E.g. DESY </a:t>
            </a:r>
          </a:p>
          <a:p>
            <a:pPr marL="285750" indent="-285750">
              <a:buFontTx/>
              <a:buChar char="-"/>
            </a:pPr>
            <a:r>
              <a:rPr lang="de-DE" sz="1600" b="1" dirty="0">
                <a:solidFill>
                  <a:schemeClr val="accent2"/>
                </a:solidFill>
              </a:rPr>
              <a:t>500 </a:t>
            </a:r>
            <a:r>
              <a:rPr lang="de-DE" sz="1600" b="1" dirty="0" err="1">
                <a:solidFill>
                  <a:schemeClr val="accent2"/>
                </a:solidFill>
              </a:rPr>
              <a:t>cores</a:t>
            </a:r>
            <a:r>
              <a:rPr lang="de-DE" sz="1600" b="1" dirty="0">
                <a:solidFill>
                  <a:schemeClr val="accent2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de-DE" sz="1600" b="1" dirty="0">
                <a:solidFill>
                  <a:schemeClr val="accent2"/>
                </a:solidFill>
              </a:rPr>
              <a:t>0.5 PB </a:t>
            </a:r>
            <a:r>
              <a:rPr lang="de-DE" sz="1600" b="1" dirty="0" err="1">
                <a:solidFill>
                  <a:schemeClr val="accent2"/>
                </a:solidFill>
              </a:rPr>
              <a:t>disk</a:t>
            </a:r>
            <a:r>
              <a:rPr lang="de-DE" sz="1600" b="1" dirty="0">
                <a:solidFill>
                  <a:schemeClr val="accent2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de-DE" sz="1600" b="1" dirty="0">
                <a:solidFill>
                  <a:schemeClr val="accent2"/>
                </a:solidFill>
              </a:rPr>
              <a:t>1 PB </a:t>
            </a:r>
            <a:r>
              <a:rPr lang="de-DE" sz="1600" b="1" dirty="0" err="1">
                <a:solidFill>
                  <a:schemeClr val="accent2"/>
                </a:solidFill>
              </a:rPr>
              <a:t>tape</a:t>
            </a:r>
            <a:r>
              <a:rPr lang="de-DE" sz="1600" b="1" dirty="0">
                <a:solidFill>
                  <a:schemeClr val="accent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890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Board Composition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Your input required (but: election by CB!)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1415480" y="4941168"/>
            <a:ext cx="9793088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A8446-B074-E54B-80D4-B31C8B4DE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96752"/>
            <a:ext cx="11064552" cy="51159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9FF696C-03FB-364D-8D3C-189995A28E0F}"/>
              </a:ext>
            </a:extLst>
          </p:cNvPr>
          <p:cNvGrpSpPr/>
          <p:nvPr/>
        </p:nvGrpSpPr>
        <p:grpSpPr>
          <a:xfrm>
            <a:off x="2079291" y="122686"/>
            <a:ext cx="8178116" cy="6251643"/>
            <a:chOff x="2079291" y="122686"/>
            <a:chExt cx="8178116" cy="625164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799D5C-93B8-0642-8E1B-AC493820E0F4}"/>
                </a:ext>
              </a:extLst>
            </p:cNvPr>
            <p:cNvSpPr txBox="1"/>
            <p:nvPr/>
          </p:nvSpPr>
          <p:spPr>
            <a:xfrm>
              <a:off x="4007768" y="5789554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Wissing</a:t>
              </a:r>
              <a:br>
                <a:rPr lang="de-DE" sz="1600" dirty="0"/>
              </a:br>
              <a:r>
                <a:rPr lang="de-DE" sz="1600" dirty="0" err="1"/>
                <a:t>Heiss</a:t>
              </a:r>
              <a:endParaRPr lang="de-DE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AFC9D6-582A-1B4A-B1DB-B595116739E1}"/>
                </a:ext>
              </a:extLst>
            </p:cNvPr>
            <p:cNvSpPr txBox="1"/>
            <p:nvPr/>
          </p:nvSpPr>
          <p:spPr>
            <a:xfrm>
              <a:off x="5732056" y="5789553"/>
              <a:ext cx="8899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Haungs</a:t>
              </a:r>
              <a:br>
                <a:rPr lang="de-DE" sz="1600" dirty="0"/>
              </a:br>
              <a:r>
                <a:rPr lang="de-DE" sz="1600" dirty="0"/>
                <a:t>NN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83EF7B-271B-AB43-BFFA-B2E4AD6B5CFD}"/>
                </a:ext>
              </a:extLst>
            </p:cNvPr>
            <p:cNvSpPr txBox="1"/>
            <p:nvPr/>
          </p:nvSpPr>
          <p:spPr>
            <a:xfrm>
              <a:off x="7342123" y="5789553"/>
              <a:ext cx="1117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Kuhr</a:t>
              </a:r>
              <a:br>
                <a:rPr lang="de-DE" sz="1600" dirty="0"/>
              </a:br>
              <a:r>
                <a:rPr lang="de-DE" sz="1600" dirty="0" err="1"/>
                <a:t>Kasieczka</a:t>
              </a:r>
              <a:endParaRPr lang="de-DE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BAF477-FD28-A344-9A55-7F317FA06AB6}"/>
                </a:ext>
              </a:extLst>
            </p:cNvPr>
            <p:cNvSpPr txBox="1"/>
            <p:nvPr/>
          </p:nvSpPr>
          <p:spPr>
            <a:xfrm>
              <a:off x="9094909" y="5789553"/>
              <a:ext cx="1162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Rhode</a:t>
              </a:r>
              <a:br>
                <a:rPr lang="de-DE" sz="1600" dirty="0"/>
              </a:br>
              <a:r>
                <a:rPr lang="de-DE" sz="1600" dirty="0" err="1"/>
                <a:t>Redelbach</a:t>
              </a:r>
              <a:endParaRPr lang="de-DE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A0CC4F-A6D0-5F4A-93F0-C9E2DFB93AFA}"/>
                </a:ext>
              </a:extLst>
            </p:cNvPr>
            <p:cNvSpPr txBox="1"/>
            <p:nvPr/>
          </p:nvSpPr>
          <p:spPr>
            <a:xfrm>
              <a:off x="2079291" y="5789552"/>
              <a:ext cx="1186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Quadt</a:t>
              </a:r>
              <a:br>
                <a:rPr lang="de-DE" sz="1600" dirty="0"/>
              </a:br>
              <a:r>
                <a:rPr lang="de-DE" sz="1600" dirty="0" err="1"/>
                <a:t>Kroeninger</a:t>
              </a:r>
              <a:endParaRPr lang="de-DE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0BED5C-8858-CD4C-99EB-0D78A32DC651}"/>
                </a:ext>
              </a:extLst>
            </p:cNvPr>
            <p:cNvSpPr txBox="1"/>
            <p:nvPr/>
          </p:nvSpPr>
          <p:spPr>
            <a:xfrm>
              <a:off x="4874513" y="122686"/>
              <a:ext cx="9701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Duckeck</a:t>
              </a:r>
              <a:br>
                <a:rPr lang="de-DE" sz="1600" dirty="0"/>
              </a:br>
              <a:r>
                <a:rPr lang="de-DE" sz="1600" dirty="0"/>
                <a:t>NN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79FA7E-DEAC-9A43-BCBF-0ED73EB4F7CD}"/>
                </a:ext>
              </a:extLst>
            </p:cNvPr>
            <p:cNvSpPr txBox="1"/>
            <p:nvPr/>
          </p:nvSpPr>
          <p:spPr>
            <a:xfrm>
              <a:off x="6147740" y="441387"/>
              <a:ext cx="9701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Schwarz</a:t>
              </a:r>
              <a:br>
                <a:rPr lang="de-DE" sz="1600" dirty="0"/>
              </a:br>
              <a:r>
                <a:rPr lang="de-DE" sz="1600" dirty="0"/>
                <a:t>NN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80D28B2-EB31-514C-8930-F5720A9A0280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3575720" y="707461"/>
              <a:ext cx="1783862" cy="257752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2042824-E2D8-BC4E-8906-C415E107D52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3575720" y="1026162"/>
              <a:ext cx="3057089" cy="29254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2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F22D09F-915E-0247-9180-A6D841113A7A}"/>
              </a:ext>
            </a:extLst>
          </p:cNvPr>
          <p:cNvSpPr/>
          <p:nvPr/>
        </p:nvSpPr>
        <p:spPr>
          <a:xfrm>
            <a:off x="504180" y="1177607"/>
            <a:ext cx="11016604" cy="52461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 Word on Synergies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With other NFDI consortia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09CA8EB-8F74-C441-9155-A8FAAA0BF995}"/>
              </a:ext>
            </a:extLst>
          </p:cNvPr>
          <p:cNvSpPr/>
          <p:nvPr/>
        </p:nvSpPr>
        <p:spPr>
          <a:xfrm>
            <a:off x="6095999" y="3162200"/>
            <a:ext cx="2736304" cy="1296144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PAHN-</a:t>
            </a:r>
            <a:r>
              <a:rPr lang="de-DE" sz="2400" b="1" dirty="0" err="1">
                <a:solidFill>
                  <a:schemeClr val="bg1"/>
                </a:solidFill>
              </a:rPr>
              <a:t>PaN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DC130-70F0-E543-A6D3-87D7E6747B3F}"/>
              </a:ext>
            </a:extLst>
          </p:cNvPr>
          <p:cNvSpPr txBox="1"/>
          <p:nvPr/>
        </p:nvSpPr>
        <p:spPr>
          <a:xfrm>
            <a:off x="2135560" y="1948643"/>
            <a:ext cx="338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NFDI </a:t>
            </a:r>
            <a:r>
              <a:rPr lang="de-DE" sz="2400" b="1" dirty="0" err="1"/>
              <a:t>Directorate</a:t>
            </a:r>
            <a:r>
              <a:rPr lang="de-DE" sz="2400" b="1" dirty="0"/>
              <a:t> / e.V.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077A3-7841-7449-A965-AA83040D1F45}"/>
              </a:ext>
            </a:extLst>
          </p:cNvPr>
          <p:cNvGrpSpPr/>
          <p:nvPr/>
        </p:nvGrpSpPr>
        <p:grpSpPr>
          <a:xfrm>
            <a:off x="6968480" y="2336012"/>
            <a:ext cx="3852428" cy="1483487"/>
            <a:chOff x="6968480" y="2336012"/>
            <a:chExt cx="3852428" cy="148348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561ECF-BE7F-2749-8D74-A2360BD946FB}"/>
                </a:ext>
              </a:extLst>
            </p:cNvPr>
            <p:cNvSpPr/>
            <p:nvPr/>
          </p:nvSpPr>
          <p:spPr>
            <a:xfrm>
              <a:off x="8588660" y="2919398"/>
              <a:ext cx="2232248" cy="90010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DAPHNE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CC90E8-764A-EF4D-8A30-D9A0EE787288}"/>
                </a:ext>
              </a:extLst>
            </p:cNvPr>
            <p:cNvSpPr/>
            <p:nvPr/>
          </p:nvSpPr>
          <p:spPr>
            <a:xfrm>
              <a:off x="6968480" y="2336012"/>
              <a:ext cx="2232248" cy="90010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>
                  <a:solidFill>
                    <a:schemeClr val="bg1"/>
                  </a:solidFill>
                </a:rPr>
                <a:t>AstroNFDI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8851325-31BF-5841-9D8E-EFA77281DC77}"/>
              </a:ext>
            </a:extLst>
          </p:cNvPr>
          <p:cNvGrpSpPr/>
          <p:nvPr/>
        </p:nvGrpSpPr>
        <p:grpSpPr>
          <a:xfrm>
            <a:off x="7668083" y="4105610"/>
            <a:ext cx="3396468" cy="1591643"/>
            <a:chOff x="7668083" y="4105610"/>
            <a:chExt cx="3396468" cy="159164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9AC9C0-05BE-2E4E-A5CA-666638A1C4DF}"/>
                </a:ext>
              </a:extLst>
            </p:cNvPr>
            <p:cNvSpPr/>
            <p:nvPr/>
          </p:nvSpPr>
          <p:spPr>
            <a:xfrm>
              <a:off x="8832303" y="4105610"/>
              <a:ext cx="2232248" cy="90010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FAIR-Mat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751028-02FC-3348-87C9-95C623E4079F}"/>
                </a:ext>
              </a:extLst>
            </p:cNvPr>
            <p:cNvSpPr/>
            <p:nvPr/>
          </p:nvSpPr>
          <p:spPr>
            <a:xfrm>
              <a:off x="7668083" y="4797152"/>
              <a:ext cx="2232248" cy="90010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NFDI4Phys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58B195-48D6-804B-9761-351AACFB46CE}"/>
              </a:ext>
            </a:extLst>
          </p:cNvPr>
          <p:cNvGrpSpPr/>
          <p:nvPr/>
        </p:nvGrpSpPr>
        <p:grpSpPr>
          <a:xfrm>
            <a:off x="2991270" y="3058553"/>
            <a:ext cx="2532333" cy="1634779"/>
            <a:chOff x="2991270" y="3058553"/>
            <a:chExt cx="2532333" cy="1634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E69BEE-AFB3-EF41-8081-6086152A4A68}"/>
                </a:ext>
              </a:extLst>
            </p:cNvPr>
            <p:cNvSpPr/>
            <p:nvPr/>
          </p:nvSpPr>
          <p:spPr>
            <a:xfrm>
              <a:off x="2991270" y="3058553"/>
              <a:ext cx="2232248" cy="90010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HPC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344B3-89F5-C649-80BD-1D997117FA60}"/>
                </a:ext>
              </a:extLst>
            </p:cNvPr>
            <p:cNvSpPr/>
            <p:nvPr/>
          </p:nvSpPr>
          <p:spPr>
            <a:xfrm>
              <a:off x="3291355" y="3793231"/>
              <a:ext cx="2232248" cy="90010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8E77E9A0-F133-CB4A-BD57-B9198378D2E7}"/>
              </a:ext>
            </a:extLst>
          </p:cNvPr>
          <p:cNvSpPr/>
          <p:nvPr/>
        </p:nvSpPr>
        <p:spPr>
          <a:xfrm>
            <a:off x="5126970" y="4603388"/>
            <a:ext cx="2232248" cy="9001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tx1"/>
                </a:solidFill>
              </a:rPr>
              <a:t>Math</a:t>
            </a:r>
            <a:endParaRPr lang="de-DE" sz="2000" b="1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20CAE3-C19C-5648-90DD-750C4E301D84}"/>
              </a:ext>
            </a:extLst>
          </p:cNvPr>
          <p:cNvGrpSpPr/>
          <p:nvPr/>
        </p:nvGrpSpPr>
        <p:grpSpPr>
          <a:xfrm>
            <a:off x="623392" y="3058552"/>
            <a:ext cx="3096344" cy="2458680"/>
            <a:chOff x="623392" y="3058552"/>
            <a:chExt cx="3096344" cy="24586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A2C31C-D9C9-4E40-A775-8EEE0DDEFDB4}"/>
                </a:ext>
              </a:extLst>
            </p:cNvPr>
            <p:cNvSpPr/>
            <p:nvPr/>
          </p:nvSpPr>
          <p:spPr>
            <a:xfrm>
              <a:off x="623392" y="3058552"/>
              <a:ext cx="2232248" cy="9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04514C-8539-FB48-BE9D-702215865CD9}"/>
                </a:ext>
              </a:extLst>
            </p:cNvPr>
            <p:cNvSpPr/>
            <p:nvPr/>
          </p:nvSpPr>
          <p:spPr>
            <a:xfrm>
              <a:off x="775792" y="3897051"/>
              <a:ext cx="2232248" cy="9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8C9FA4-51E7-064F-9AEC-B6287733D96A}"/>
                </a:ext>
              </a:extLst>
            </p:cNvPr>
            <p:cNvSpPr/>
            <p:nvPr/>
          </p:nvSpPr>
          <p:spPr>
            <a:xfrm>
              <a:off x="1487488" y="4617131"/>
              <a:ext cx="2232248" cy="9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3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Evaluation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sz="1800" i="1" dirty="0"/>
              <a:t>5/6 December in Bonn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91683"/>
              </p:ext>
            </p:extLst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7316C8-6524-C74A-80F7-5BBF1796AE14}"/>
              </a:ext>
            </a:extLst>
          </p:cNvPr>
          <p:cNvSpPr txBox="1"/>
          <p:nvPr/>
        </p:nvSpPr>
        <p:spPr>
          <a:xfrm>
            <a:off x="407987" y="1484784"/>
            <a:ext cx="72074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Two-day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in front </a:t>
            </a:r>
            <a:r>
              <a:rPr lang="de-DE" dirty="0" err="1"/>
              <a:t>of</a:t>
            </a:r>
            <a:r>
              <a:rPr lang="de-DE" dirty="0"/>
              <a:t> international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panel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Reviewers</a:t>
            </a:r>
            <a:r>
              <a:rPr lang="de-DE" dirty="0"/>
              <a:t> not (</a:t>
            </a:r>
            <a:r>
              <a:rPr lang="de-DE" dirty="0" err="1"/>
              <a:t>yet</a:t>
            </a:r>
            <a:r>
              <a:rPr lang="de-DE" dirty="0"/>
              <a:t>) </a:t>
            </a:r>
            <a:r>
              <a:rPr lang="de-DE" dirty="0" err="1"/>
              <a:t>known</a:t>
            </a:r>
            <a:endParaRPr lang="de-DE" dirty="0"/>
          </a:p>
          <a:p>
            <a:endParaRPr lang="de-DE" dirty="0"/>
          </a:p>
          <a:p>
            <a:r>
              <a:rPr lang="de-DE" dirty="0"/>
              <a:t>PAHN-</a:t>
            </a:r>
            <a:r>
              <a:rPr lang="de-DE" dirty="0" err="1"/>
              <a:t>PaN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5 </a:t>
            </a:r>
            <a:r>
              <a:rPr lang="de-DE" dirty="0" err="1"/>
              <a:t>persons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Proposal</a:t>
            </a:r>
            <a:r>
              <a:rPr lang="de-DE" dirty="0"/>
              <a:t>: Schörner, Wissing, Schwarz, Haungs, </a:t>
            </a:r>
            <a:r>
              <a:rPr lang="de-DE" dirty="0" err="1"/>
              <a:t>Zeitnitz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prepared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involve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entire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consortium</a:t>
            </a:r>
            <a:r>
              <a:rPr lang="de-DE" dirty="0">
                <a:sym typeface="Wingdings" pitchFamily="2" charset="2"/>
              </a:rPr>
              <a:t> in </a:t>
            </a:r>
            <a:r>
              <a:rPr lang="de-DE" dirty="0" err="1">
                <a:sym typeface="Wingdings" pitchFamily="2" charset="2"/>
              </a:rPr>
              <a:t>preparation</a:t>
            </a:r>
            <a:r>
              <a:rPr lang="de-DE" dirty="0">
                <a:sym typeface="Wingdings" pitchFamily="2" charset="2"/>
              </a:rPr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05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Todo’s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sz="1800" i="1" dirty="0"/>
              <a:t>And timeline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7316C8-6524-C74A-80F7-5BBF1796AE14}"/>
              </a:ext>
            </a:extLst>
          </p:cNvPr>
          <p:cNvSpPr txBox="1"/>
          <p:nvPr/>
        </p:nvSpPr>
        <p:spPr>
          <a:xfrm>
            <a:off x="407987" y="1484784"/>
            <a:ext cx="1042464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Deadline(s)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Handing</a:t>
            </a:r>
            <a:r>
              <a:rPr lang="de-DE" dirty="0"/>
              <a:t> in </a:t>
            </a:r>
            <a:r>
              <a:rPr lang="de-DE" dirty="0" err="1"/>
              <a:t>to</a:t>
            </a:r>
            <a:r>
              <a:rPr lang="de-DE" dirty="0"/>
              <a:t> DFG via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portal</a:t>
            </a:r>
            <a:r>
              <a:rPr lang="de-DE" dirty="0"/>
              <a:t>: 15 </a:t>
            </a:r>
            <a:r>
              <a:rPr lang="de-DE" dirty="0" err="1"/>
              <a:t>October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(</a:t>
            </a:r>
            <a:r>
              <a:rPr lang="de-DE" dirty="0" err="1"/>
              <a:t>Some</a:t>
            </a:r>
            <a:r>
              <a:rPr lang="de-DE" dirty="0"/>
              <a:t>) </a:t>
            </a:r>
            <a:r>
              <a:rPr lang="de-DE" dirty="0" err="1"/>
              <a:t>university</a:t>
            </a:r>
            <a:r>
              <a:rPr lang="de-DE" dirty="0"/>
              <a:t> </a:t>
            </a:r>
            <a:r>
              <a:rPr lang="de-DE" dirty="0" err="1"/>
              <a:t>deadlines</a:t>
            </a:r>
            <a:r>
              <a:rPr lang="de-DE" dirty="0"/>
              <a:t>: </a:t>
            </a:r>
            <a:r>
              <a:rPr lang="de-DE" b="1" dirty="0">
                <a:solidFill>
                  <a:srgbClr val="FF0000"/>
                </a:solidFill>
              </a:rPr>
              <a:t>30 September (</a:t>
            </a:r>
            <a:r>
              <a:rPr lang="de-DE" b="1" dirty="0" err="1">
                <a:solidFill>
                  <a:srgbClr val="FF0000"/>
                </a:solidFill>
              </a:rPr>
              <a:t>Monday</a:t>
            </a:r>
            <a:r>
              <a:rPr lang="de-DE" b="1" dirty="0">
                <a:solidFill>
                  <a:srgbClr val="FF0000"/>
                </a:solidFill>
              </a:rPr>
              <a:t>!) </a:t>
            </a:r>
            <a:r>
              <a:rPr lang="de-DE" dirty="0"/>
              <a:t>in </a:t>
            </a:r>
            <a:r>
              <a:rPr lang="de-DE" dirty="0" err="1"/>
              <a:t>close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-final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 etc.</a:t>
            </a:r>
          </a:p>
          <a:p>
            <a:endParaRPr lang="de-DE" dirty="0"/>
          </a:p>
          <a:p>
            <a:r>
              <a:rPr lang="de-DE" dirty="0"/>
              <a:t>General </a:t>
            </a:r>
            <a:r>
              <a:rPr lang="de-DE" dirty="0" err="1"/>
              <a:t>compliance</a:t>
            </a:r>
            <a:r>
              <a:rPr lang="de-DE" dirty="0"/>
              <a:t> </a:t>
            </a:r>
            <a:r>
              <a:rPr lang="de-DE" dirty="0" err="1"/>
              <a:t>forms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(</a:t>
            </a:r>
            <a:r>
              <a:rPr lang="de-DE" dirty="0" err="1"/>
              <a:t>co</a:t>
            </a:r>
            <a:r>
              <a:rPr lang="de-DE" dirty="0"/>
              <a:t>-)</a:t>
            </a:r>
            <a:r>
              <a:rPr lang="de-DE" dirty="0" err="1"/>
              <a:t>applicants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originals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handed</a:t>
            </a:r>
            <a:r>
              <a:rPr lang="de-DE" dirty="0"/>
              <a:t> in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DFG (</a:t>
            </a:r>
            <a:r>
              <a:rPr lang="de-DE" dirty="0" err="1"/>
              <a:t>directly</a:t>
            </a:r>
            <a:r>
              <a:rPr lang="de-DE" dirty="0"/>
              <a:t>) </a:t>
            </a:r>
            <a:r>
              <a:rPr lang="de-DE" dirty="0" err="1"/>
              <a:t>by</a:t>
            </a:r>
            <a:r>
              <a:rPr lang="de-DE" dirty="0"/>
              <a:t> 8 November</a:t>
            </a:r>
          </a:p>
          <a:p>
            <a:endParaRPr lang="de-DE" dirty="0"/>
          </a:p>
          <a:p>
            <a:r>
              <a:rPr lang="de-DE" dirty="0"/>
              <a:t>Letters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commitment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attached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deadline</a:t>
            </a:r>
            <a:r>
              <a:rPr lang="de-DE" dirty="0">
                <a:sym typeface="Wingdings" pitchFamily="2" charset="2"/>
              </a:rPr>
              <a:t> in 10 </a:t>
            </a:r>
            <a:r>
              <a:rPr lang="de-DE" dirty="0" err="1">
                <a:sym typeface="Wingdings" pitchFamily="2" charset="2"/>
              </a:rPr>
              <a:t>days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–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Start </a:t>
            </a:r>
            <a:r>
              <a:rPr lang="de-DE" dirty="0" err="1"/>
              <a:t>of</a:t>
            </a:r>
            <a:r>
              <a:rPr lang="de-DE" dirty="0"/>
              <a:t> NFDI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foreseen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 </a:t>
            </a:r>
            <a:r>
              <a:rPr lang="de-DE" dirty="0" err="1"/>
              <a:t>October</a:t>
            </a:r>
            <a:r>
              <a:rPr lang="de-DE" dirty="0"/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DFG </a:t>
            </a:r>
            <a:r>
              <a:rPr lang="de-DE" dirty="0" err="1"/>
              <a:t>unclear</a:t>
            </a:r>
            <a:r>
              <a:rPr lang="de-DE" dirty="0"/>
              <a:t> (?)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087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Thomas Schörner-Sadenius</a:t>
            </a:r>
          </a:p>
          <a:p>
            <a:r>
              <a:rPr lang="de-DE" dirty="0"/>
              <a:t>DESY FM / CMS</a:t>
            </a:r>
          </a:p>
          <a:p>
            <a:r>
              <a:rPr lang="de-DE" dirty="0"/>
              <a:t>E-Mail: 	</a:t>
            </a:r>
            <a:r>
              <a:rPr lang="de-DE" dirty="0" err="1"/>
              <a:t>thomas.schoerner@desy.de</a:t>
            </a:r>
            <a:endParaRPr lang="de-DE" dirty="0"/>
          </a:p>
          <a:p>
            <a:r>
              <a:rPr lang="de-DE" dirty="0"/>
              <a:t>Phone: 	+49 40 8998 3429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07988" y="349610"/>
            <a:ext cx="11376025" cy="3511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rgbClr val="0070C0"/>
                </a:solidFill>
              </a:rPr>
              <a:t>Thank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you</a:t>
            </a:r>
            <a:endParaRPr lang="de-DE" dirty="0">
              <a:solidFill>
                <a:srgbClr val="0070C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233613"/>
              </p:ext>
            </p:extLst>
          </p:nvPr>
        </p:nvGraphicFramePr>
        <p:xfrm>
          <a:off x="10969625" y="115888"/>
          <a:ext cx="110331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Acrobat Document" r:id="rId3" imgW="2831779" imgH="2438356" progId="AcroExch.Document.DC">
                  <p:embed/>
                </p:oleObj>
              </mc:Choice>
              <mc:Fallback>
                <p:oleObj name="Acrobat Document" r:id="rId3" imgW="2831779" imgH="2438356" progId="AcroExch.Document.DC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25" y="115888"/>
                        <a:ext cx="1103313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01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89618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CC2C7ED-B4CF-254E-A83D-3CABD553D6F2}"/>
              </a:ext>
            </a:extLst>
          </p:cNvPr>
          <p:cNvSpPr txBox="1"/>
          <p:nvPr/>
        </p:nvSpPr>
        <p:spPr>
          <a:xfrm>
            <a:off x="2898997" y="3188391"/>
            <a:ext cx="641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 </a:t>
            </a:r>
            <a:r>
              <a:rPr lang="de-DE" dirty="0" err="1"/>
              <a:t>big</a:t>
            </a:r>
            <a:r>
              <a:rPr lang="de-DE" dirty="0"/>
              <a:t> „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!“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so </a:t>
            </a:r>
            <a:r>
              <a:rPr lang="de-DE" dirty="0" err="1"/>
              <a:t>far</a:t>
            </a:r>
            <a:r>
              <a:rPr lang="de-DE" dirty="0"/>
              <a:t>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Proposal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62842"/>
              </p:ext>
            </p:extLst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1415480" y="4941168"/>
            <a:ext cx="9793088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52748-E5FE-174C-A560-9BF7E70A9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776" y="591206"/>
            <a:ext cx="4673630" cy="5452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5F3C3-2C9F-8241-9CFB-2F627ABB9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120" y="635020"/>
            <a:ext cx="4128960" cy="5476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83DE5B-F1B9-E645-B1CB-4FC0265BF0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182" y="604547"/>
            <a:ext cx="4650759" cy="5425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557BF3-988D-1C48-A672-7B611DBAA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4484" y="595780"/>
            <a:ext cx="4375047" cy="54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3EA09-D0C4-E346-89D6-54293BE5D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820">
            <a:off x="1265878" y="1022784"/>
            <a:ext cx="3701010" cy="52041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Proposal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Status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Acrobat Document" r:id="rId5" imgW="2831779" imgH="2438356" progId="AcroExch.Document.DC">
                  <p:embed/>
                </p:oleObj>
              </mc:Choice>
              <mc:Fallback>
                <p:oleObj name="Acrobat Document" r:id="rId5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0D3153E-8C12-2D4F-8D25-FC3EA35B0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61830"/>
            <a:ext cx="4008348" cy="59406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D67CF7-E277-3641-8AA9-1877F9B9DE97}"/>
              </a:ext>
            </a:extLst>
          </p:cNvPr>
          <p:cNvSpPr txBox="1"/>
          <p:nvPr/>
        </p:nvSpPr>
        <p:spPr>
          <a:xfrm>
            <a:off x="8253878" y="2735289"/>
            <a:ext cx="3585725" cy="2436564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98 </a:t>
            </a:r>
            <a:r>
              <a:rPr lang="de-DE" sz="1600" dirty="0" err="1"/>
              <a:t>pages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filling</a:t>
            </a:r>
            <a:r>
              <a:rPr lang="de-DE" sz="1600" dirty="0"/>
              <a:t> </a:t>
            </a:r>
            <a:r>
              <a:rPr lang="de-DE" sz="1600" dirty="0" err="1"/>
              <a:t>quickly</a:t>
            </a:r>
            <a:endParaRPr lang="de-DE" sz="16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TAs in </a:t>
            </a:r>
            <a:r>
              <a:rPr lang="de-DE" sz="1600" dirty="0" err="1"/>
              <a:t>pretty</a:t>
            </a:r>
            <a:r>
              <a:rPr lang="de-DE" sz="1600" dirty="0"/>
              <a:t> </a:t>
            </a:r>
            <a:r>
              <a:rPr lang="de-DE" sz="1600" dirty="0" err="1"/>
              <a:t>good</a:t>
            </a:r>
            <a:r>
              <a:rPr lang="de-DE" sz="1600" dirty="0"/>
              <a:t> </a:t>
            </a:r>
            <a:r>
              <a:rPr lang="de-DE" sz="1600" dirty="0" err="1"/>
              <a:t>shape</a:t>
            </a:r>
            <a:endParaRPr lang="de-DE" sz="16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CCTs </a:t>
            </a:r>
            <a:r>
              <a:rPr lang="de-DE" sz="1600" dirty="0" err="1"/>
              <a:t>less</a:t>
            </a:r>
            <a:r>
              <a:rPr lang="de-DE" sz="1600" dirty="0"/>
              <a:t> so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Numbers </a:t>
            </a:r>
            <a:r>
              <a:rPr lang="de-DE" sz="1600" dirty="0" err="1"/>
              <a:t>being</a:t>
            </a:r>
            <a:r>
              <a:rPr lang="de-DE" sz="1600" dirty="0"/>
              <a:t> </a:t>
            </a:r>
            <a:r>
              <a:rPr lang="de-DE" sz="1600" dirty="0" err="1"/>
              <a:t>consolidated</a:t>
            </a:r>
            <a:endParaRPr lang="de-DE" sz="16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Sections</a:t>
            </a:r>
            <a:r>
              <a:rPr lang="de-DE" sz="1600" dirty="0"/>
              <a:t> 2 </a:t>
            </a:r>
            <a:r>
              <a:rPr lang="de-DE" sz="1600" dirty="0" err="1"/>
              <a:t>and</a:t>
            </a:r>
            <a:r>
              <a:rPr lang="de-DE" sz="1600" dirty="0"/>
              <a:t> 3 lack </a:t>
            </a:r>
            <a:r>
              <a:rPr lang="de-DE" sz="1600" dirty="0" err="1"/>
              <a:t>much</a:t>
            </a:r>
            <a:r>
              <a:rPr lang="de-DE" sz="1600" dirty="0"/>
              <a:t> </a:t>
            </a:r>
            <a:r>
              <a:rPr lang="de-DE" sz="1600" dirty="0" err="1"/>
              <a:t>work</a:t>
            </a:r>
            <a:br>
              <a:rPr lang="de-DE" sz="1600" dirty="0"/>
            </a:br>
            <a:r>
              <a:rPr lang="de-DE" sz="1600" dirty="0">
                <a:sym typeface="Wingdings" pitchFamily="2" charset="2"/>
              </a:rPr>
              <a:t> </a:t>
            </a:r>
            <a:r>
              <a:rPr lang="de-DE" sz="1600" dirty="0" err="1">
                <a:sym typeface="Wingdings" pitchFamily="2" charset="2"/>
              </a:rPr>
              <a:t>Friday</a:t>
            </a:r>
            <a:r>
              <a:rPr lang="de-DE" sz="1600" dirty="0">
                <a:sym typeface="Wingdings" pitchFamily="2" charset="2"/>
              </a:rPr>
              <a:t>, </a:t>
            </a:r>
            <a:r>
              <a:rPr lang="de-DE" sz="1600" dirty="0" err="1">
                <a:sym typeface="Wingdings" pitchFamily="2" charset="2"/>
              </a:rPr>
              <a:t>Saturday</a:t>
            </a:r>
            <a:r>
              <a:rPr lang="de-DE" sz="1600" dirty="0">
                <a:sym typeface="Wingdings" pitchFamily="2" charset="2"/>
              </a:rPr>
              <a:t>, </a:t>
            </a:r>
            <a:r>
              <a:rPr lang="de-DE" sz="1600" dirty="0" err="1">
                <a:sym typeface="Wingdings" pitchFamily="2" charset="2"/>
              </a:rPr>
              <a:t>Sunday</a:t>
            </a:r>
            <a:endParaRPr lang="de-DE" sz="1600" dirty="0">
              <a:sym typeface="Wingdings" pitchFamily="2" charset="2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itchFamily="2" charset="2"/>
              </a:rPr>
              <a:t>Admin </a:t>
            </a:r>
            <a:r>
              <a:rPr lang="de-DE" sz="1600" dirty="0" err="1">
                <a:sym typeface="Wingdings" pitchFamily="2" charset="2"/>
              </a:rPr>
              <a:t>stuff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missing</a:t>
            </a:r>
            <a:r>
              <a:rPr lang="de-DE" sz="1600" dirty="0">
                <a:sym typeface="Wingdings" pitchFamily="2" charset="2"/>
              </a:rPr>
              <a:t> (</a:t>
            </a:r>
            <a:r>
              <a:rPr lang="de-DE" sz="1600" dirty="0" err="1">
                <a:sym typeface="Wingdings" pitchFamily="2" charset="2"/>
              </a:rPr>
              <a:t>admin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tasks</a:t>
            </a:r>
            <a:r>
              <a:rPr lang="de-DE" sz="1600" dirty="0">
                <a:sym typeface="Wingdings" pitchFamily="2" charset="2"/>
              </a:rPr>
              <a:t>, </a:t>
            </a:r>
            <a:br>
              <a:rPr lang="de-DE" sz="1600" dirty="0">
                <a:sym typeface="Wingdings" pitchFamily="2" charset="2"/>
              </a:rPr>
            </a:br>
            <a:r>
              <a:rPr lang="de-DE" sz="1600" dirty="0">
                <a:sym typeface="Wingdings" pitchFamily="2" charset="2"/>
              </a:rPr>
              <a:t>CVs, </a:t>
            </a:r>
            <a:r>
              <a:rPr lang="de-DE" sz="1600" dirty="0" err="1">
                <a:sym typeface="Wingdings" pitchFamily="2" charset="2"/>
              </a:rPr>
              <a:t>letters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of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commitment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from</a:t>
            </a:r>
            <a:r>
              <a:rPr lang="de-DE" sz="1600" dirty="0">
                <a:sym typeface="Wingdings" pitchFamily="2" charset="2"/>
              </a:rPr>
              <a:t> </a:t>
            </a:r>
            <a:br>
              <a:rPr lang="de-DE" sz="1600" dirty="0">
                <a:sym typeface="Wingdings" pitchFamily="2" charset="2"/>
              </a:rPr>
            </a:br>
            <a:r>
              <a:rPr lang="de-DE" sz="1600" dirty="0" err="1">
                <a:sym typeface="Wingdings" pitchFamily="2" charset="2"/>
              </a:rPr>
              <a:t>participants</a:t>
            </a:r>
            <a:r>
              <a:rPr lang="de-DE" sz="1600" dirty="0">
                <a:sym typeface="Wingdings" pitchFamily="2" charset="2"/>
              </a:rPr>
              <a:t>, ...)</a:t>
            </a: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07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Today 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Some decisions, and working on 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D67CF7-E277-3641-8AA9-1877F9B9DE97}"/>
              </a:ext>
            </a:extLst>
          </p:cNvPr>
          <p:cNvSpPr txBox="1"/>
          <p:nvPr/>
        </p:nvSpPr>
        <p:spPr>
          <a:xfrm>
            <a:off x="407987" y="1455288"/>
            <a:ext cx="10177401" cy="240835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governance</a:t>
            </a:r>
            <a:r>
              <a:rPr lang="de-DE" dirty="0"/>
              <a:t> form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names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 (?)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budget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4800" dirty="0"/>
              <a:t>WORK ON PROPOSAL </a:t>
            </a:r>
            <a:r>
              <a:rPr lang="de-DE" dirty="0"/>
              <a:t>(</a:t>
            </a:r>
            <a:r>
              <a:rPr lang="de-DE" dirty="0" err="1"/>
              <a:t>probably</a:t>
            </a:r>
            <a:r>
              <a:rPr lang="de-DE" dirty="0"/>
              <a:t> in parallel </a:t>
            </a:r>
            <a:r>
              <a:rPr lang="de-DE" dirty="0" err="1"/>
              <a:t>groups</a:t>
            </a:r>
            <a:r>
              <a:rPr lang="de-DE" dirty="0"/>
              <a:t>?)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Plus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issues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93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Today 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Agenda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43569E0-0F75-0A4A-8EBF-4D8B2F8B6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17" y="188640"/>
            <a:ext cx="8094083" cy="619268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DD5D8B1-D466-2C4C-A1BD-432A1EC7D63A}"/>
              </a:ext>
            </a:extLst>
          </p:cNvPr>
          <p:cNvGrpSpPr/>
          <p:nvPr/>
        </p:nvGrpSpPr>
        <p:grpSpPr>
          <a:xfrm>
            <a:off x="9048328" y="692696"/>
            <a:ext cx="2022983" cy="1656184"/>
            <a:chOff x="9048328" y="692696"/>
            <a:chExt cx="2022983" cy="16561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401DC5-2C0E-0249-857D-1CF7A42D1FAA}"/>
                </a:ext>
              </a:extLst>
            </p:cNvPr>
            <p:cNvSpPr/>
            <p:nvPr/>
          </p:nvSpPr>
          <p:spPr>
            <a:xfrm>
              <a:off x="9048328" y="692696"/>
              <a:ext cx="144016" cy="165618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E7E447-562F-8245-A2B1-2600D5BA0E16}"/>
                </a:ext>
              </a:extLst>
            </p:cNvPr>
            <p:cNvSpPr txBox="1"/>
            <p:nvPr/>
          </p:nvSpPr>
          <p:spPr>
            <a:xfrm>
              <a:off x="9216316" y="1402377"/>
              <a:ext cx="18549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>
                  <a:solidFill>
                    <a:schemeClr val="accent2"/>
                  </a:solidFill>
                </a:rPr>
                <a:t>Discuss</a:t>
              </a:r>
              <a:r>
                <a:rPr lang="de-DE" sz="1600" b="1" dirty="0">
                  <a:solidFill>
                    <a:schemeClr val="accent2"/>
                  </a:solidFill>
                </a:rPr>
                <a:t> + </a:t>
              </a:r>
              <a:r>
                <a:rPr lang="de-DE" sz="1600" b="1" dirty="0" err="1">
                  <a:solidFill>
                    <a:schemeClr val="accent2"/>
                  </a:solidFill>
                </a:rPr>
                <a:t>decide</a:t>
              </a:r>
              <a:endParaRPr lang="de-DE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F8FA8E-A893-604F-A69F-89AB68AE9EFD}"/>
              </a:ext>
            </a:extLst>
          </p:cNvPr>
          <p:cNvGrpSpPr/>
          <p:nvPr/>
        </p:nvGrpSpPr>
        <p:grpSpPr>
          <a:xfrm>
            <a:off x="9048328" y="2420888"/>
            <a:ext cx="2725098" cy="2880000"/>
            <a:chOff x="9048328" y="692696"/>
            <a:chExt cx="2725098" cy="288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EDDA50-31DF-0E4D-8DC9-E0AADE368B97}"/>
                </a:ext>
              </a:extLst>
            </p:cNvPr>
            <p:cNvSpPr/>
            <p:nvPr/>
          </p:nvSpPr>
          <p:spPr>
            <a:xfrm>
              <a:off x="9048328" y="692696"/>
              <a:ext cx="144016" cy="2880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AEC45A-8E06-0C43-82DF-C42F004CD02B}"/>
                </a:ext>
              </a:extLst>
            </p:cNvPr>
            <p:cNvSpPr txBox="1"/>
            <p:nvPr/>
          </p:nvSpPr>
          <p:spPr>
            <a:xfrm>
              <a:off x="9216316" y="1794302"/>
              <a:ext cx="2557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>
                  <a:solidFill>
                    <a:schemeClr val="accent1"/>
                  </a:solidFill>
                </a:rPr>
                <a:t>Don‘t</a:t>
              </a:r>
              <a:r>
                <a:rPr lang="de-DE" sz="1600" b="1" dirty="0">
                  <a:solidFill>
                    <a:schemeClr val="accent1"/>
                  </a:solidFill>
                </a:rPr>
                <a:t> </a:t>
              </a:r>
              <a:r>
                <a:rPr lang="de-DE" sz="1600" b="1" dirty="0" err="1">
                  <a:solidFill>
                    <a:schemeClr val="accent1"/>
                  </a:solidFill>
                </a:rPr>
                <a:t>discuss</a:t>
              </a:r>
              <a:r>
                <a:rPr lang="de-DE" sz="1600" b="1" dirty="0">
                  <a:solidFill>
                    <a:schemeClr val="accent1"/>
                  </a:solidFill>
                </a:rPr>
                <a:t> in </a:t>
              </a:r>
              <a:r>
                <a:rPr lang="de-DE" sz="1600" b="1" dirty="0" err="1">
                  <a:solidFill>
                    <a:schemeClr val="accent1"/>
                  </a:solidFill>
                </a:rPr>
                <a:t>plenary</a:t>
              </a:r>
              <a:endParaRPr lang="de-DE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EC6C1A-1EB2-E046-BFC4-227D87F74D47}"/>
              </a:ext>
            </a:extLst>
          </p:cNvPr>
          <p:cNvGrpSpPr/>
          <p:nvPr/>
        </p:nvGrpSpPr>
        <p:grpSpPr>
          <a:xfrm>
            <a:off x="9063252" y="5372896"/>
            <a:ext cx="2574281" cy="936000"/>
            <a:chOff x="9048328" y="692696"/>
            <a:chExt cx="2574281" cy="936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7DA63D-1470-1B4F-AD9A-DB9783F9C9CF}"/>
                </a:ext>
              </a:extLst>
            </p:cNvPr>
            <p:cNvSpPr/>
            <p:nvPr/>
          </p:nvSpPr>
          <p:spPr>
            <a:xfrm>
              <a:off x="9048328" y="692696"/>
              <a:ext cx="144016" cy="93600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668612-157A-3846-94A2-F2A263866800}"/>
                </a:ext>
              </a:extLst>
            </p:cNvPr>
            <p:cNvSpPr txBox="1"/>
            <p:nvPr/>
          </p:nvSpPr>
          <p:spPr>
            <a:xfrm>
              <a:off x="9410657" y="1002534"/>
              <a:ext cx="22119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>
                  <a:solidFill>
                    <a:schemeClr val="accent4"/>
                  </a:solidFill>
                </a:rPr>
                <a:t>Wrap-up</a:t>
              </a:r>
              <a:r>
                <a:rPr lang="de-DE" sz="1600" b="1" dirty="0">
                  <a:solidFill>
                    <a:schemeClr val="accent4"/>
                  </a:solidFill>
                </a:rPr>
                <a:t> at 16:00 </a:t>
              </a:r>
              <a:r>
                <a:rPr lang="de-DE" sz="1600" b="1" dirty="0" err="1">
                  <a:solidFill>
                    <a:schemeClr val="accent4"/>
                  </a:solidFill>
                </a:rPr>
                <a:t>hrs</a:t>
              </a:r>
              <a:br>
                <a:rPr lang="de-DE" sz="1600" b="1" dirty="0">
                  <a:solidFill>
                    <a:schemeClr val="accent4"/>
                  </a:solidFill>
                </a:rPr>
              </a:br>
              <a:r>
                <a:rPr lang="de-DE" sz="1600" b="1" dirty="0">
                  <a:solidFill>
                    <a:schemeClr val="accent4"/>
                  </a:solidFill>
                </a:rPr>
                <a:t>Finish at 16:30 </a:t>
              </a:r>
              <a:r>
                <a:rPr lang="de-DE" sz="1600" b="1" dirty="0" err="1">
                  <a:solidFill>
                    <a:schemeClr val="accent4"/>
                  </a:solidFill>
                </a:rPr>
                <a:t>hrs</a:t>
              </a:r>
              <a:r>
                <a:rPr lang="de-DE" sz="1600" b="1" dirty="0">
                  <a:solidFill>
                    <a:schemeClr val="accent4"/>
                  </a:solidFill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87A29-76BC-2A42-B442-371A82CE1AD1}"/>
              </a:ext>
            </a:extLst>
          </p:cNvPr>
          <p:cNvSpPr/>
          <p:nvPr/>
        </p:nvSpPr>
        <p:spPr>
          <a:xfrm>
            <a:off x="2855640" y="5589240"/>
            <a:ext cx="2520280" cy="216024"/>
          </a:xfrm>
          <a:prstGeom prst="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Detour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On TA section structure + contents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D67CF7-E277-3641-8AA9-1877F9B9DE97}"/>
              </a:ext>
            </a:extLst>
          </p:cNvPr>
          <p:cNvSpPr txBox="1"/>
          <p:nvPr/>
        </p:nvSpPr>
        <p:spPr>
          <a:xfrm>
            <a:off x="407987" y="1455288"/>
            <a:ext cx="10924786" cy="474745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in </a:t>
            </a:r>
            <a:r>
              <a:rPr lang="de-DE" dirty="0" err="1"/>
              <a:t>mind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sub-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: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Intro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Work plan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packages</a:t>
            </a:r>
            <a:r>
              <a:rPr lang="de-DE" dirty="0"/>
              <a:t>, </a:t>
            </a:r>
            <a:r>
              <a:rPr lang="de-DE" dirty="0" err="1"/>
              <a:t>deliverables</a:t>
            </a:r>
            <a:r>
              <a:rPr lang="de-DE" dirty="0"/>
              <a:t>, </a:t>
            </a:r>
            <a:r>
              <a:rPr lang="de-DE" dirty="0" err="1"/>
              <a:t>milestones</a:t>
            </a:r>
            <a:r>
              <a:rPr lang="de-DE" dirty="0"/>
              <a:t> (?)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Service </a:t>
            </a:r>
            <a:r>
              <a:rPr lang="de-DE" dirty="0" err="1"/>
              <a:t>perspective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Connection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consortia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Requirements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FF0000"/>
                </a:solidFill>
              </a:rPr>
              <a:t>Own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contributions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mitigation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Tables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filled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spcAft>
                <a:spcPts val="300"/>
              </a:spcAft>
            </a:pPr>
            <a:r>
              <a:rPr lang="de-DE" dirty="0"/>
              <a:t>Also </a:t>
            </a:r>
            <a:r>
              <a:rPr lang="de-DE" dirty="0" err="1"/>
              <a:t>note</a:t>
            </a:r>
            <a:r>
              <a:rPr lang="de-DE" dirty="0"/>
              <a:t>: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Mention</a:t>
            </a:r>
            <a:r>
              <a:rPr lang="de-DE" dirty="0"/>
              <a:t> all </a:t>
            </a:r>
            <a:r>
              <a:rPr lang="de-DE" dirty="0" err="1"/>
              <a:t>involved</a:t>
            </a:r>
            <a:r>
              <a:rPr lang="de-DE" dirty="0"/>
              <a:t> </a:t>
            </a:r>
            <a:r>
              <a:rPr lang="de-DE" dirty="0" err="1"/>
              <a:t>co-applicants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(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concrete</a:t>
            </a:r>
            <a:r>
              <a:rPr lang="de-DE" dirty="0"/>
              <a:t>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Focus on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NFDI </a:t>
            </a:r>
            <a:r>
              <a:rPr lang="de-DE" dirty="0" err="1"/>
              <a:t>and</a:t>
            </a:r>
            <a:r>
              <a:rPr lang="de-DE" dirty="0"/>
              <a:t> on </a:t>
            </a:r>
            <a:r>
              <a:rPr lang="de-DE" dirty="0" err="1"/>
              <a:t>coherence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consortium</a:t>
            </a:r>
            <a:r>
              <a:rPr lang="de-DE" dirty="0"/>
              <a:t>: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trickling</a:t>
            </a:r>
            <a:r>
              <a:rPr lang="de-DE" dirty="0"/>
              <a:t>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funds</a:t>
            </a:r>
            <a:r>
              <a:rPr lang="de-DE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7286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Governance and </a:t>
            </a:r>
            <a:r>
              <a:rPr lang="en-US" dirty="0" err="1">
                <a:solidFill>
                  <a:srgbClr val="0070C0"/>
                </a:solidFill>
              </a:rPr>
              <a:t>Organisation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Of the PAHN-</a:t>
            </a:r>
            <a:r>
              <a:rPr lang="en-US" dirty="0" err="1"/>
              <a:t>PaN</a:t>
            </a:r>
            <a:r>
              <a:rPr lang="en-US" dirty="0"/>
              <a:t> consortium – proposal (but beware of </a:t>
            </a:r>
            <a:r>
              <a:rPr lang="en-US" dirty="0" err="1"/>
              <a:t>Münchhausen</a:t>
            </a:r>
            <a:r>
              <a:rPr lang="en-US" dirty="0"/>
              <a:t> effect)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1415480" y="4941168"/>
            <a:ext cx="9793088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DB850-C50B-DB44-AAAC-4D464D9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96752"/>
            <a:ext cx="11064552" cy="5115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3DDC5-6FC2-7946-88CA-E4F564DE8CA9}"/>
              </a:ext>
            </a:extLst>
          </p:cNvPr>
          <p:cNvSpPr txBox="1"/>
          <p:nvPr/>
        </p:nvSpPr>
        <p:spPr>
          <a:xfrm>
            <a:off x="6349087" y="6064048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See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decription</a:t>
            </a:r>
            <a:r>
              <a:rPr lang="de-DE" dirty="0"/>
              <a:t> in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31678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Governance and </a:t>
            </a:r>
            <a:r>
              <a:rPr lang="en-US" dirty="0" err="1">
                <a:solidFill>
                  <a:srgbClr val="0070C0"/>
                </a:solidFill>
              </a:rPr>
              <a:t>Organisation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Of the PAHN-</a:t>
            </a:r>
            <a:r>
              <a:rPr lang="en-US" dirty="0" err="1"/>
              <a:t>PaN</a:t>
            </a:r>
            <a:r>
              <a:rPr lang="en-US" dirty="0"/>
              <a:t> consortium – discussion topics so far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963E14-C726-A143-B1F7-030172CD09FF}"/>
              </a:ext>
            </a:extLst>
          </p:cNvPr>
          <p:cNvSpPr txBox="1"/>
          <p:nvPr/>
        </p:nvSpPr>
        <p:spPr>
          <a:xfrm>
            <a:off x="378861" y="1374912"/>
            <a:ext cx="8885766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User Board? Who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 The CB? The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comitees</a:t>
            </a:r>
            <a:r>
              <a:rPr lang="de-DE" dirty="0"/>
              <a:t>?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Mixing (</a:t>
            </a:r>
            <a:r>
              <a:rPr lang="de-DE" dirty="0" err="1"/>
              <a:t>external</a:t>
            </a:r>
            <a:r>
              <a:rPr lang="de-DE" dirty="0"/>
              <a:t>)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representatives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advisors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SAIB?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Names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boards</a:t>
            </a:r>
            <a:r>
              <a:rPr lang="de-DE" dirty="0"/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211596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Budget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Kassel, 26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Have to decide today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C2919-3BBC-9A45-AA88-1959C0AFF56B}"/>
              </a:ext>
            </a:extLst>
          </p:cNvPr>
          <p:cNvSpPr txBox="1"/>
          <p:nvPr/>
        </p:nvSpPr>
        <p:spPr>
          <a:xfrm>
            <a:off x="407987" y="1364005"/>
            <a:ext cx="1072511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FTE </a:t>
            </a:r>
            <a:r>
              <a:rPr lang="de-DE" dirty="0" err="1"/>
              <a:t>is</a:t>
            </a:r>
            <a:r>
              <a:rPr lang="de-DE" dirty="0"/>
              <a:t> 72000 </a:t>
            </a:r>
            <a:r>
              <a:rPr lang="de-DE" dirty="0" err="1"/>
              <a:t>kEUR</a:t>
            </a:r>
            <a:r>
              <a:rPr lang="de-DE" dirty="0"/>
              <a:t> (DFG </a:t>
            </a:r>
            <a:r>
              <a:rPr lang="de-DE" dirty="0" err="1"/>
              <a:t>for</a:t>
            </a:r>
            <a:r>
              <a:rPr lang="de-DE" dirty="0"/>
              <a:t> E13/3) + 3 </a:t>
            </a:r>
            <a:r>
              <a:rPr lang="de-DE" dirty="0" err="1"/>
              <a:t>kEUR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cost</a:t>
            </a:r>
            <a:endParaRPr lang="de-DE" dirty="0"/>
          </a:p>
          <a:p>
            <a:r>
              <a:rPr lang="de-DE" dirty="0" err="1"/>
              <a:t>Gives</a:t>
            </a:r>
            <a:r>
              <a:rPr lang="de-DE" dirty="0"/>
              <a:t> 3900 </a:t>
            </a:r>
            <a:r>
              <a:rPr lang="de-DE" dirty="0" err="1"/>
              <a:t>kEUR</a:t>
            </a:r>
            <a:r>
              <a:rPr lang="de-DE" dirty="0"/>
              <a:t> / 22 </a:t>
            </a:r>
            <a:r>
              <a:rPr lang="de-DE" dirty="0" err="1"/>
              <a:t>kEUR</a:t>
            </a:r>
            <a:r>
              <a:rPr lang="de-DE" dirty="0"/>
              <a:t> = 52 FTE / </a:t>
            </a:r>
            <a:r>
              <a:rPr lang="de-DE" dirty="0" err="1"/>
              <a:t>year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Ph.D</a:t>
            </a:r>
            <a:r>
              <a:rPr lang="de-DE" dirty="0"/>
              <a:t>. </a:t>
            </a:r>
            <a:r>
              <a:rPr lang="de-DE" dirty="0" err="1"/>
              <a:t>students</a:t>
            </a:r>
            <a:r>
              <a:rPr lang="de-DE" dirty="0"/>
              <a:t> = 0.5 FTE</a:t>
            </a:r>
          </a:p>
          <a:p>
            <a:endParaRPr lang="de-DE" dirty="0"/>
          </a:p>
          <a:p>
            <a:r>
              <a:rPr lang="de-DE" dirty="0"/>
              <a:t>22% </a:t>
            </a:r>
            <a:r>
              <a:rPr lang="de-DE" dirty="0" err="1"/>
              <a:t>programme</a:t>
            </a:r>
            <a:r>
              <a:rPr lang="de-DE" dirty="0"/>
              <a:t> </a:t>
            </a:r>
            <a:r>
              <a:rPr lang="de-DE" dirty="0" err="1"/>
              <a:t>overheads</a:t>
            </a:r>
            <a:r>
              <a:rPr lang="de-DE" dirty="0"/>
              <a:t> = 1.1 MEUR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Reserve 100k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networking</a:t>
            </a:r>
            <a:r>
              <a:rPr lang="de-DE" dirty="0"/>
              <a:t>, </a:t>
            </a:r>
            <a:r>
              <a:rPr lang="de-DE" dirty="0" err="1"/>
              <a:t>events</a:t>
            </a:r>
            <a:r>
              <a:rPr lang="de-DE" dirty="0"/>
              <a:t>, </a:t>
            </a:r>
            <a:r>
              <a:rPr lang="de-DE" dirty="0" err="1"/>
              <a:t>travel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</a:t>
            </a:r>
            <a:r>
              <a:rPr lang="de-DE" dirty="0" err="1"/>
              <a:t>admin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(</a:t>
            </a:r>
            <a:r>
              <a:rPr lang="de-DE" dirty="0" err="1"/>
              <a:t>approx</a:t>
            </a:r>
            <a:r>
              <a:rPr lang="de-DE" dirty="0"/>
              <a:t>. 50k)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positions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manager</a:t>
            </a:r>
            <a:endParaRPr lang="de-DE" dirty="0"/>
          </a:p>
          <a:p>
            <a:endParaRPr lang="de-DE" dirty="0"/>
          </a:p>
          <a:p>
            <a:r>
              <a:rPr lang="de-DE" dirty="0"/>
              <a:t>Critical: Need </a:t>
            </a:r>
            <a:r>
              <a:rPr lang="de-DE" dirty="0" err="1"/>
              <a:t>to</a:t>
            </a:r>
            <a:r>
              <a:rPr lang="de-DE" dirty="0"/>
              <a:t> check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DFG </a:t>
            </a:r>
            <a:r>
              <a:rPr lang="de-DE" dirty="0" err="1"/>
              <a:t>requests</a:t>
            </a:r>
            <a:r>
              <a:rPr lang="de-DE" dirty="0"/>
              <a:t> –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balanced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5187150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7835</TotalTime>
  <Words>863</Words>
  <Application>Microsoft Macintosh PowerPoint</Application>
  <PresentationFormat>Widescreen</PresentationFormat>
  <Paragraphs>189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Wingdings</vt:lpstr>
      <vt:lpstr>DESY</vt:lpstr>
      <vt:lpstr>Acrobat Document</vt:lpstr>
      <vt:lpstr>The PAHN-PaN*  Consortium</vt:lpstr>
      <vt:lpstr>The Proposal</vt:lpstr>
      <vt:lpstr>The Proposal</vt:lpstr>
      <vt:lpstr>Today </vt:lpstr>
      <vt:lpstr>Today </vt:lpstr>
      <vt:lpstr>Detour</vt:lpstr>
      <vt:lpstr>Governance and Organisation</vt:lpstr>
      <vt:lpstr>Governance and Organisation</vt:lpstr>
      <vt:lpstr>Budget</vt:lpstr>
      <vt:lpstr>Budget</vt:lpstr>
      <vt:lpstr>Budget</vt:lpstr>
      <vt:lpstr>Budget</vt:lpstr>
      <vt:lpstr>Own Contributions</vt:lpstr>
      <vt:lpstr>Board Composition</vt:lpstr>
      <vt:lpstr>A Word on Synergies</vt:lpstr>
      <vt:lpstr>Evaluation</vt:lpstr>
      <vt:lpstr>Todo’s</vt:lpstr>
      <vt:lpstr>PowerPoint Presentation</vt:lpstr>
      <vt:lpstr>Backup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Thomas Schörner-Sadenius</dc:creator>
  <cp:lastModifiedBy>Thomas Schörner-Sadenius</cp:lastModifiedBy>
  <cp:revision>171</cp:revision>
  <cp:lastPrinted>2019-09-25T10:51:16Z</cp:lastPrinted>
  <dcterms:created xsi:type="dcterms:W3CDTF">2018-12-13T16:27:58Z</dcterms:created>
  <dcterms:modified xsi:type="dcterms:W3CDTF">2019-09-26T06:56:11Z</dcterms:modified>
</cp:coreProperties>
</file>