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0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52" r:id="rId12"/>
    <p:sldId id="355" r:id="rId13"/>
    <p:sldId id="356" r:id="rId14"/>
    <p:sldId id="354" r:id="rId15"/>
    <p:sldId id="347" r:id="rId16"/>
    <p:sldId id="348" r:id="rId17"/>
    <p:sldId id="351" r:id="rId18"/>
    <p:sldId id="357" r:id="rId19"/>
  </p:sldIdLst>
  <p:sldSz cx="9144000" cy="5143500" type="screen16x9"/>
  <p:notesSz cx="6858000" cy="9144000"/>
  <p:embeddedFontLst>
    <p:embeddedFont>
      <p:font typeface="Exo 2 Semi Bold" panose="00000700000000000000" pitchFamily="2" charset="0"/>
      <p:bold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45FC47-2DBC-4D07-B391-3319347DC258}">
          <p14:sldIdLst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52"/>
            <p14:sldId id="355"/>
            <p14:sldId id="356"/>
            <p14:sldId id="354"/>
            <p14:sldId id="347"/>
            <p14:sldId id="348"/>
            <p14:sldId id="351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B48"/>
    <a:srgbClr val="FF7D7D"/>
    <a:srgbClr val="F600D3"/>
    <a:srgbClr val="FFA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151" autoAdjust="0"/>
  </p:normalViewPr>
  <p:slideViewPr>
    <p:cSldViewPr>
      <p:cViewPr>
        <p:scale>
          <a:sx n="75" d="100"/>
          <a:sy n="75" d="100"/>
        </p:scale>
        <p:origin x="-1818" y="-11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35B0-CD53-4310-97D3-AD4D0A589AA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2130-C70D-4813-8B4E-303D0FDCB5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3748282" y="1"/>
            <a:ext cx="5401853" cy="51435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6517" y="3363838"/>
            <a:ext cx="5000069" cy="357134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6517" y="1491630"/>
            <a:ext cx="5000069" cy="1857098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  <p:grpSp>
        <p:nvGrpSpPr>
          <p:cNvPr id="31" name="Gruppieren 29"/>
          <p:cNvGrpSpPr>
            <a:grpSpLocks noChangeAspect="1"/>
          </p:cNvGrpSpPr>
          <p:nvPr userDrawn="1"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/>
        </p:blipFill>
        <p:spPr bwMode="auto">
          <a:xfrm>
            <a:off x="3713223" y="339502"/>
            <a:ext cx="1794881" cy="4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lorian\Desktop\logo-powerpoi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470"/>
            <a:ext cx="824042" cy="10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9" y="1214222"/>
            <a:ext cx="4143621" cy="3286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3A8-1028-41B6-95F9-7D099DCF4BBD}" type="datetime1">
              <a:rPr lang="en-US" smtClean="0"/>
              <a:t>9/23/2019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8" y="1214222"/>
            <a:ext cx="4143621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7" y="3000113"/>
            <a:ext cx="4132449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78B7-BDB2-4756-8DE5-66A24D0DC6B6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9" y="1214219"/>
            <a:ext cx="8571547" cy="29285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7" y="4143355"/>
            <a:ext cx="8571547" cy="357134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56A-CCC3-41D3-96E1-F18908FB2A99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214220"/>
            <a:ext cx="5857224" cy="328563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81" y="1214220"/>
            <a:ext cx="2429565" cy="3285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BF4-D3B3-4CF8-B20C-6F18CFE7E087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8" y="1214221"/>
            <a:ext cx="1857069" cy="150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82" y="1214220"/>
            <a:ext cx="6430065" cy="3285634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F131-345D-46F9-B718-BA4C88180820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8" y="3000113"/>
            <a:ext cx="1858409" cy="1500843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EF0D-222F-4114-9E35-8C53F4447A63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160D-570F-4D59-9A74-4ED15258C34B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29171"/>
            <a:ext cx="9144000" cy="4214331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85876" y="3286740"/>
            <a:ext cx="4143621" cy="1214219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85751" y="285910"/>
            <a:ext cx="1673156" cy="64284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85881" y="4"/>
            <a:ext cx="7858125" cy="5142731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FDE1F25F-AE9F-4457-82A5-7251FDA5A8F8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BFE-8712-4D2F-A1A5-518F931854CA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31" y="1214219"/>
            <a:ext cx="2143815" cy="3286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214220"/>
            <a:ext cx="6142942" cy="3285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9A97-A28E-42B7-AFAC-96AF6DAC9A75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285634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7DAD-8892-422D-B769-3E1485AE0852}" type="datetime1">
              <a:rPr lang="en-US" smtClean="0"/>
              <a:t>9/23/2019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6589" y="1571695"/>
            <a:ext cx="6428660" cy="357134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89" y="1929028"/>
            <a:ext cx="6428660" cy="1714244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31D5E88B-FBD6-4FA6-8A8C-D973E850B1C1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213751"/>
            <a:ext cx="4213782" cy="3286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14" y="1214856"/>
            <a:ext cx="4213781" cy="32856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9A59-6260-4897-B520-CB77D3F9D2D8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luetticke@physik.uni-bonn.de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214538"/>
            <a:ext cx="421378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11" y="1707655"/>
            <a:ext cx="4214487" cy="27928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214538"/>
            <a:ext cx="421424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14" y="1707656"/>
            <a:ext cx="4214241" cy="2792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8B28-09FB-4754-8E84-E83E6861FCC7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213751"/>
            <a:ext cx="1857168" cy="32867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213751"/>
            <a:ext cx="6429374" cy="3286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 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A3F-73E6-4FD0-A75E-CE32ED35C3FE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7" y="1214489"/>
            <a:ext cx="8571547" cy="857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9" y="2357161"/>
            <a:ext cx="8571547" cy="21433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248-39B0-4116-BE39-D9981B031A79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7" y="1214493"/>
            <a:ext cx="8571547" cy="214280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7" y="3643368"/>
            <a:ext cx="8571547" cy="85712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9D9-35E2-487C-B3AF-94D8474A21DF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3643368"/>
            <a:ext cx="8573878" cy="857122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9EB9-7825-43BB-8A49-3FCF31A9120F}" type="datetime1">
              <a:rPr lang="en-US" smtClean="0"/>
              <a:t>9/23/2019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1922" y="286628"/>
            <a:ext cx="5006329" cy="642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7" y="1214490"/>
            <a:ext cx="8571547" cy="3285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7" y="4786231"/>
            <a:ext cx="857155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C567954-8F3E-46F8-949B-97F07FF23E55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94" y="4786262"/>
            <a:ext cx="5000069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 spc="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4786231"/>
            <a:ext cx="571436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5061" y="4786227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2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Florian Lütticke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Photon Monitor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86313"/>
            <a:ext cx="5000625" cy="285750"/>
          </a:xfrm>
        </p:spPr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2500" y="4786313"/>
            <a:ext cx="571500" cy="285750"/>
          </a:xfrm>
        </p:spPr>
        <p:txBody>
          <a:bodyPr/>
          <a:lstStyle/>
          <a:p>
            <a:fld id="{737418F7-D44A-4C35-9F9E-823B528FCDF7}" type="slidenum">
              <a:rPr lang="en-US" smtClean="0"/>
              <a:t>1</a:t>
            </a:fld>
            <a:endParaRPr lang="en-US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1287066" y="3706610"/>
            <a:ext cx="5000069" cy="357134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ts val="600"/>
              </a:spcBef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/>
                </a:solidFill>
              </a:rPr>
              <a:t>Universität Bonn, </a:t>
            </a:r>
            <a:r>
              <a:rPr lang="en-US" sz="1400" dirty="0" err="1" smtClean="0">
                <a:solidFill>
                  <a:schemeClr val="tx1"/>
                </a:solidFill>
              </a:rPr>
              <a:t>Physikalisches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Institut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Nußalle</a:t>
            </a:r>
            <a:r>
              <a:rPr lang="en-US" sz="1400" dirty="0" smtClean="0">
                <a:solidFill>
                  <a:schemeClr val="tx1"/>
                </a:solidFill>
              </a:rPr>
              <a:t> 12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observables for each module</a:t>
            </a:r>
          </a:p>
          <a:p>
            <a:r>
              <a:rPr lang="en-US" dirty="0" smtClean="0"/>
              <a:t>Suggestion for Accelerator control room: Sum of electron/photon Rate for 3 (or all?) modules</a:t>
            </a:r>
          </a:p>
          <a:p>
            <a:r>
              <a:rPr lang="en-US" dirty="0" smtClean="0"/>
              <a:t>Suggestion for an Alarm or a second PV: Sum over all Photons.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C:\Users\Florian\Pictures\PhotonMonitor_fraction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57" y="1336318"/>
            <a:ext cx="8319243" cy="32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0" y="1203598"/>
            <a:ext cx="392829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 flipH="1">
            <a:off x="1619672" y="3075806"/>
            <a:ext cx="3036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A1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2227872" y="2876748"/>
            <a:ext cx="3042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A2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2759908" y="3098180"/>
            <a:ext cx="3042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B</a:t>
            </a:r>
            <a:r>
              <a:rPr lang="en-US" sz="1400" b="1" dirty="0"/>
              <a:t>1</a:t>
            </a:r>
            <a:endParaRPr lang="en-US" sz="1400" b="1" dirty="0" smtClean="0"/>
          </a:p>
        </p:txBody>
      </p:sp>
      <p:sp>
        <p:nvSpPr>
          <p:cNvPr id="11" name="Textfeld 10"/>
          <p:cNvSpPr txBox="1"/>
          <p:nvPr/>
        </p:nvSpPr>
        <p:spPr>
          <a:xfrm flipH="1">
            <a:off x="3275856" y="3075806"/>
            <a:ext cx="3042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/>
              <a:t>B</a:t>
            </a:r>
            <a:r>
              <a:rPr lang="en-US" sz="1400" b="1" dirty="0" smtClean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745690" y="3520033"/>
                <a:ext cx="1381789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#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𝐻𝑖𝑡𝑅𝑎𝑡𝑒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#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𝐻𝑖𝑡𝑅𝑎𝑡𝑒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de-DE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90" y="3520033"/>
                <a:ext cx="1381789" cy="5549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5580112" y="1707654"/>
                <a:ext cx="1640449" cy="801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/>
                                    </a:rPr>
                                    <m:t>#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𝐻𝑖𝑡𝑅𝑎𝑡𝑒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/>
                                    </a:rPr>
                                    <m:t>#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𝐻𝑖𝑡𝑅𝑎𝑡𝑒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/>
                                    </a:rPr>
                                    <m:t>#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𝐻𝑖𝑡𝑅𝑎𝑡𝑒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/>
                                    </a:rPr>
                                    <m:t>#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𝐻𝑖𝑡𝑅𝑎𝑡𝑒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de-DE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707654"/>
                <a:ext cx="1640449" cy="801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560937" y="3809384"/>
                <a:ext cx="1381789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#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𝐻𝑖𝑡𝑅𝑎𝑡𝑒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#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𝐻𝑖𝑡𝑅𝑎𝑡𝑒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de-DE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37" y="3809384"/>
                <a:ext cx="1381789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9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Photons / cm^2 / s</a:t>
                </a:r>
              </a:p>
              <a:p>
                <a:pPr lvl="1"/>
                <a:r>
                  <a:rPr lang="en-US" dirty="0" smtClean="0"/>
                  <a:t>Luminosity dependent</a:t>
                </a:r>
              </a:p>
              <a:p>
                <a:pPr lvl="1"/>
                <a:r>
                  <a:rPr lang="en-US" dirty="0" smtClean="0"/>
                  <a:t>Absolute value – directly connected to data rate and occupancy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𝑃h𝑜𝑡𝑜𝑛𝑠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𝐸𝑙𝑒𝑐𝑡𝑟𝑜𝑛𝑠</m:t>
                        </m:r>
                      </m:den>
                    </m:f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𝑃h𝑜𝑡𝑜𝑛𝑠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𝐸𝑙𝑒𝑐𝑡𝑟𝑜𝑛𝑠</m:t>
                        </m:r>
                        <m:r>
                          <a:rPr lang="de-DE" b="0" i="1" smtClean="0">
                            <a:latin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</a:rPr>
                          <m:t>𝑙𝑜𝑤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𝑠𝑖𝑛𝑔𝑙𝑒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𝑝𝑖𝑥𝑒𝑙</m:t>
                        </m:r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r>
                          <a:rPr lang="de-DE" b="0" i="1" smtClean="0">
                            <a:latin typeface="Cambria Math"/>
                          </a:rPr>
                          <m:t>h𝑖𝑔h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𝑚𝑢𝑙𝑡𝑖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𝑝𝑖𝑥𝑒𝑙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Luminosity independent.</a:t>
                </a:r>
              </a:p>
              <a:p>
                <a:pPr lvl="1"/>
                <a:r>
                  <a:rPr lang="en-US" dirty="0" smtClean="0"/>
                  <a:t>Less strong than first observable</a:t>
                </a:r>
              </a:p>
              <a:p>
                <a:pPr lvl="1"/>
                <a:r>
                  <a:rPr lang="en-US" dirty="0" smtClean="0"/>
                  <a:t>More resistant against photons in reference area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6" t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Photon count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C:\Users\Florian\Pictures\PhotonMonitor_Photon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2080"/>
            <a:ext cx="78550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67744" y="1635066"/>
            <a:ext cx="6924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Run 2656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99967" y="1527344"/>
            <a:ext cx="6924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Run 3080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092280" y="1527344"/>
            <a:ext cx="6924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>
                <a:solidFill>
                  <a:schemeClr val="accent2"/>
                </a:solidFill>
              </a:rPr>
              <a:t>Run 3085</a:t>
            </a:r>
          </a:p>
        </p:txBody>
      </p:sp>
    </p:spTree>
    <p:extLst>
      <p:ext uri="{BB962C8B-B14F-4D97-AF65-F5344CB8AC3E}">
        <p14:creationId xmlns:p14="http://schemas.microsoft.com/office/powerpoint/2010/main" val="4242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2"/>
            <a:ext cx="8062605" cy="288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Run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C:\Users\Florian\Pictures\photonMonitor_goodDa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2424" b="4865"/>
          <a:stretch/>
        </p:blipFill>
        <p:spPr bwMode="auto">
          <a:xfrm>
            <a:off x="899592" y="1131590"/>
            <a:ext cx="6026539" cy="3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Run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 descr="C:\Users\Florian\Pictures\photon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7847"/>
            <a:ext cx="4356745" cy="35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Photon Rate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Observable: Photons / cm^2 / s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Rates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C:\Users\Florian\Pictures\Hit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11710"/>
            <a:ext cx="3168352" cy="17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960" y="1214856"/>
            <a:ext cx="4646296" cy="3285634"/>
          </a:xfrm>
        </p:spPr>
        <p:txBody>
          <a:bodyPr/>
          <a:lstStyle/>
          <a:p>
            <a:r>
              <a:rPr lang="en-US" dirty="0" smtClean="0"/>
              <a:t>Very high low-energy photon </a:t>
            </a:r>
            <a:r>
              <a:rPr lang="en-US" dirty="0"/>
              <a:t>contribution at KEK during beam optimizations</a:t>
            </a:r>
          </a:p>
          <a:p>
            <a:r>
              <a:rPr lang="en-US" dirty="0"/>
              <a:t>Beneficial to have a quick online check for the photon </a:t>
            </a:r>
            <a:r>
              <a:rPr lang="en-US" dirty="0" smtClean="0"/>
              <a:t>contribution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967" r="1887" b="2274"/>
          <a:stretch/>
        </p:blipFill>
        <p:spPr bwMode="auto">
          <a:xfrm>
            <a:off x="179513" y="1131590"/>
            <a:ext cx="3875498" cy="356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3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Idea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1214856"/>
            <a:ext cx="4574288" cy="3285634"/>
          </a:xfrm>
        </p:spPr>
        <p:txBody>
          <a:bodyPr/>
          <a:lstStyle/>
          <a:p>
            <a:r>
              <a:rPr lang="en-US" dirty="0" smtClean="0"/>
              <a:t>Photons show mainly as low energy single pixel clusters.</a:t>
            </a:r>
          </a:p>
          <a:p>
            <a:r>
              <a:rPr lang="en-US" dirty="0" smtClean="0"/>
              <a:t>Photons will be blocked by material.</a:t>
            </a:r>
          </a:p>
          <a:p>
            <a:r>
              <a:rPr lang="en-US" dirty="0" smtClean="0"/>
              <a:t>Measure hit rate in different areas, </a:t>
            </a:r>
            <a:r>
              <a:rPr lang="en-US" dirty="0" smtClean="0">
                <a:solidFill>
                  <a:srgbClr val="C00000"/>
                </a:solidFill>
              </a:rPr>
              <a:t>Photon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rgbClr val="7030A0"/>
                </a:solidFill>
              </a:rPr>
              <a:t>Reference </a:t>
            </a:r>
            <a:r>
              <a:rPr lang="en-US" dirty="0" smtClean="0"/>
              <a:t>for low energy single pixel clusters</a:t>
            </a:r>
          </a:p>
          <a:p>
            <a:pPr lvl="1"/>
            <a:r>
              <a:rPr lang="en-US" dirty="0" err="1" smtClean="0"/>
              <a:t>Hitrate</a:t>
            </a:r>
            <a:r>
              <a:rPr lang="en-US" dirty="0" smtClean="0"/>
              <a:t> due to photons and charged particles.</a:t>
            </a:r>
          </a:p>
          <a:p>
            <a:r>
              <a:rPr lang="en-US" dirty="0" smtClean="0"/>
              <a:t>Correct for hit rate gradient by measuring the same for high energy multi pixel cluster.</a:t>
            </a:r>
          </a:p>
          <a:p>
            <a:pPr lvl="1"/>
            <a:r>
              <a:rPr lang="en-US" dirty="0" smtClean="0"/>
              <a:t>No photon </a:t>
            </a:r>
            <a:r>
              <a:rPr lang="en-US" dirty="0" err="1" smtClean="0"/>
              <a:t>contibution</a:t>
            </a:r>
            <a:r>
              <a:rPr lang="en-US" dirty="0" smtClean="0"/>
              <a:t> expected in this data set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392829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  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95936" y="1302340"/>
                <a:ext cx="5184576" cy="32856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sz="1400" i="1">
                            <a:latin typeface="Cambria Math"/>
                          </a:rPr>
                          <m:t> </m:t>
                        </m:r>
                        <m:r>
                          <a:rPr lang="de-DE" sz="1400" i="1">
                            <a:latin typeface="Cambria Math"/>
                          </a:rPr>
                          <m:t>𝑃h𝑜𝑡𝑜𝑛𝑠</m:t>
                        </m:r>
                      </m:num>
                      <m:den>
                        <m:r>
                          <a:rPr lang="de-DE" sz="1400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sz="1400" i="1">
                            <a:latin typeface="Cambria Math"/>
                          </a:rPr>
                          <m:t> </m:t>
                        </m:r>
                        <m:r>
                          <a:rPr lang="de-DE" sz="1400" i="1">
                            <a:latin typeface="Cambria Math"/>
                          </a:rPr>
                          <m:t>𝐸𝑙𝑒𝑐𝑡𝑟𝑜𝑛𝑠</m:t>
                        </m:r>
                        <m:r>
                          <a:rPr lang="de-DE" sz="1400" b="0" i="1" smtClean="0">
                            <a:latin typeface="Cambria Math"/>
                          </a:rPr>
                          <m:t>,  </m:t>
                        </m:r>
                        <m:r>
                          <a:rPr lang="de-DE" sz="1400" b="0" i="1" smtClean="0">
                            <a:latin typeface="Cambria Math"/>
                          </a:rPr>
                          <m:t>𝑙𝑜𝑤</m:t>
                        </m:r>
                        <m:r>
                          <a:rPr lang="de-DE" sz="14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/>
                          </a:rPr>
                          <m:t>𝑠𝑖𝑛𝑔𝑙𝑒</m:t>
                        </m:r>
                        <m:r>
                          <a:rPr lang="de-DE" sz="14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/>
                          </a:rPr>
                          <m:t>𝑝𝑖𝑥</m:t>
                        </m:r>
                      </m:den>
                    </m:f>
                    <m:r>
                      <a:rPr lang="de-DE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𝐻𝑖𝑡𝑅𝑎𝑡𝑒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𝑃h𝑜𝑡𝑜𝑛𝐴𝑟𝑒𝑎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𝑙𝑜𝑤𝐸𝑛𝑒𝑟𝑔𝑦</m:t>
                                </m:r>
                              </m:num>
                              <m:den>
                                <m:r>
                                  <a:rPr lang="de-DE" sz="1400" i="1">
                                    <a:latin typeface="Cambria Math"/>
                                  </a:rPr>
                                  <m:t>#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𝐻𝑖𝑡𝑅𝑎𝑡𝑒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𝑅𝑒𝑓𝐴𝑟𝑒𝑎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𝑙𝑜𝑤𝐸𝑛𝑒𝑟𝑔𝑦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400" i="1">
                                    <a:latin typeface="Cambria Math"/>
                                  </a:rPr>
                                  <m:t>𝐻𝑖𝑡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𝑅𝑎𝑡𝑒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𝑃h𝑜𝑡𝑜𝑛𝐴𝑟𝑒𝑎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h𝑖𝑔h𝐸𝑛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𝑒𝑟𝑔𝑦</m:t>
                                </m:r>
                              </m:num>
                              <m:den>
                                <m:r>
                                  <a:rPr lang="de-DE" sz="1400" i="1">
                                    <a:latin typeface="Cambria Math"/>
                                  </a:rPr>
                                  <m:t>𝐻𝑖𝑡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𝑅𝑎𝑡𝑒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𝑅𝑒𝑓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𝐴𝑟𝑒𝑎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h𝑖𝑔h𝐸</m:t>
                                </m:r>
                                <m:r>
                                  <a:rPr lang="de-DE" sz="1400" i="1">
                                    <a:latin typeface="Cambria Math"/>
                                  </a:rPr>
                                  <m:t>𝑛𝑒𝑟𝑔𝑦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de-DE" sz="14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Top part: How many more single pixel clusters do we see in photon area</a:t>
                </a:r>
              </a:p>
              <a:p>
                <a:r>
                  <a:rPr lang="en-US" dirty="0" smtClean="0"/>
                  <a:t>Bottom part: How many do we expect to see more due to gradients?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5936" y="1302340"/>
                <a:ext cx="5184576" cy="3285634"/>
              </a:xfrm>
              <a:blipFill rotWithShape="1">
                <a:blip r:embed="rId2"/>
                <a:stretch>
                  <a:fillRect l="-282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392829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Florian\Pictures\Hit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9539"/>
            <a:ext cx="3168352" cy="17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392829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Observable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3968" y="1214856"/>
                <a:ext cx="4574288" cy="32856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𝐻𝑖𝑡𝑅𝑎𝑡𝑒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𝑃h𝑜𝑡𝑜𝑛𝑠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𝐻𝑖𝑡𝑅𝑎𝑡𝑒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𝐸𝑙𝑒𝑐𝑡𝑟𝑜𝑛𝑠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#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𝐻𝑖𝑡𝑅𝑎𝑡𝑒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#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𝐻𝑖𝑡𝑅𝑎𝑡𝑒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/>
                                  </a:rPr>
                                  <m:t>#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𝐻𝑖𝑡𝑅𝑎𝑡𝑒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/>
                                  </a:rPr>
                                  <m:t>#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𝐻𝑖𝑡𝑅𝑎𝑡𝑒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de-DE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1600" dirty="0" smtClean="0"/>
                  <a:t>Assumption: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 smtClean="0"/>
                  <a:t>A1 has a mix of photons and electrons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 smtClean="0"/>
                  <a:t>All other don’t contain Photons.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400" dirty="0" smtClean="0"/>
                  <a:t>This assumption is not completely true.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A2 shows some Photons too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3968" y="1214856"/>
                <a:ext cx="4574288" cy="3285634"/>
              </a:xfrm>
              <a:blipFill rotWithShape="1">
                <a:blip r:embed="rId4"/>
                <a:stretch>
                  <a:fillRect l="-2800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5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 flipH="1">
            <a:off x="1619672" y="3075806"/>
            <a:ext cx="3036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A1</a:t>
            </a:r>
          </a:p>
        </p:txBody>
      </p:sp>
      <p:sp>
        <p:nvSpPr>
          <p:cNvPr id="8" name="Textfeld 7"/>
          <p:cNvSpPr txBox="1"/>
          <p:nvPr/>
        </p:nvSpPr>
        <p:spPr>
          <a:xfrm flipH="1">
            <a:off x="2227872" y="2876748"/>
            <a:ext cx="3042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A2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2759908" y="3098180"/>
            <a:ext cx="3042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B</a:t>
            </a:r>
            <a:r>
              <a:rPr lang="en-US" sz="1400" b="1" dirty="0"/>
              <a:t>1</a:t>
            </a:r>
            <a:endParaRPr lang="en-US" sz="1400" b="1" dirty="0" smtClean="0"/>
          </a:p>
        </p:txBody>
      </p:sp>
      <p:sp>
        <p:nvSpPr>
          <p:cNvPr id="10" name="Textfeld 9"/>
          <p:cNvSpPr txBox="1"/>
          <p:nvPr/>
        </p:nvSpPr>
        <p:spPr>
          <a:xfrm flipH="1">
            <a:off x="3275856" y="3075806"/>
            <a:ext cx="3042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/>
              <a:t>B</a:t>
            </a:r>
            <a:r>
              <a:rPr lang="en-US" sz="1400" b="1" dirty="0" smtClean="0"/>
              <a:t>2</a:t>
            </a:r>
          </a:p>
        </p:txBody>
      </p:sp>
      <p:sp>
        <p:nvSpPr>
          <p:cNvPr id="13" name="Textfeld 12"/>
          <p:cNvSpPr txBox="1"/>
          <p:nvPr/>
        </p:nvSpPr>
        <p:spPr>
          <a:xfrm flipH="1">
            <a:off x="7531855" y="4018967"/>
            <a:ext cx="3036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A1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7596336" y="4299942"/>
            <a:ext cx="2391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 smtClean="0"/>
              <a:t>A2</a:t>
            </a:r>
          </a:p>
        </p:txBody>
      </p:sp>
      <p:sp>
        <p:nvSpPr>
          <p:cNvPr id="15" name="Textfeld 14"/>
          <p:cNvSpPr txBox="1"/>
          <p:nvPr/>
        </p:nvSpPr>
        <p:spPr>
          <a:xfrm flipH="1">
            <a:off x="7561086" y="3098180"/>
            <a:ext cx="3036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/>
              <a:t>B</a:t>
            </a:r>
            <a:r>
              <a:rPr lang="en-US" sz="1400" b="1" dirty="0" smtClean="0"/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 flipH="1">
            <a:off x="7625567" y="3379155"/>
            <a:ext cx="2391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/>
              <a:t>B</a:t>
            </a:r>
            <a:r>
              <a:rPr lang="en-US" sz="14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14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Photons / cm^2 / s</a:t>
                </a:r>
              </a:p>
              <a:p>
                <a:pPr lvl="1"/>
                <a:r>
                  <a:rPr lang="en-US" dirty="0" smtClean="0"/>
                  <a:t>Luminosity dependent</a:t>
                </a:r>
              </a:p>
              <a:p>
                <a:pPr lvl="1"/>
                <a:r>
                  <a:rPr lang="en-US" dirty="0" smtClean="0"/>
                  <a:t>Absolute value – directly connected to data rate and occupancy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𝑃h𝑜𝑡𝑜𝑛𝑠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𝐸𝑙𝑒𝑐𝑡𝑟𝑜𝑛𝑠</m:t>
                        </m:r>
                      </m:den>
                    </m:f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𝑃h𝑜𝑡𝑜𝑛𝑠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𝐻𝑖𝑡𝑅𝑎𝑡𝑒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𝐸𝑙𝑒𝑐𝑡𝑟𝑜𝑛𝑠</m:t>
                        </m:r>
                        <m:r>
                          <a:rPr lang="de-DE" b="0" i="1" smtClean="0">
                            <a:latin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</a:rPr>
                          <m:t>𝑙𝑜𝑤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𝑠𝑖𝑛𝑔𝑙𝑒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𝑝𝑖𝑥𝑒𝑙</m:t>
                        </m:r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r>
                          <a:rPr lang="de-DE" b="0" i="1" smtClean="0">
                            <a:latin typeface="Cambria Math"/>
                          </a:rPr>
                          <m:t>h𝑖𝑔h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𝑚𝑢𝑙𝑡𝑖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𝑝𝑖𝑥𝑒𝑙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Luminosity independent.</a:t>
                </a:r>
              </a:p>
              <a:p>
                <a:pPr lvl="1"/>
                <a:r>
                  <a:rPr lang="en-US" dirty="0" smtClean="0"/>
                  <a:t>Less strong than first observable</a:t>
                </a:r>
              </a:p>
              <a:p>
                <a:pPr lvl="1"/>
                <a:r>
                  <a:rPr lang="en-US" dirty="0" smtClean="0"/>
                  <a:t>More resistant against photons in reference area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6" t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 for 4 Modules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7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084168" y="2725639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 smtClean="0">
                <a:solidFill>
                  <a:schemeClr val="accent2"/>
                </a:solidFill>
              </a:rPr>
              <a:t>Run 3080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268186" y="3723878"/>
                <a:ext cx="1585690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1">
                              <a:latin typeface="Cambria Math"/>
                            </a:rPr>
                            <m:t>𝐏𝐡𝐨𝐭𝐨𝐧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</m:num>
                        <m:den>
                          <m:r>
                            <a:rPr lang="de-DE" sz="1600" b="1">
                              <a:latin typeface="Cambria Math"/>
                            </a:rPr>
                            <m:t>𝐄𝐥𝐞𝐜𝐭𝐫𝐨𝐧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6" y="3723878"/>
                <a:ext cx="1585690" cy="560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320059" y="2571750"/>
            <a:ext cx="1651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Photon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-108520" y="1347614"/>
                <a:ext cx="2339102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1">
                              <a:latin typeface="Cambria Math"/>
                            </a:rPr>
                            <m:t>𝐏𝐡𝐨𝐭𝐨𝐧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</m:num>
                        <m:den>
                          <m:r>
                            <a:rPr lang="de-DE" sz="1600" b="1">
                              <a:latin typeface="Cambria Math"/>
                            </a:rPr>
                            <m:t>𝐋𝐄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𝟏𝐏𝐢𝐱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𝐄𝐥𝐞𝐜𝐭𝐫𝐨𝐧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347614"/>
                <a:ext cx="2339102" cy="560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Dropbox\DEPFET\different_observable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75" y="1049510"/>
            <a:ext cx="7196953" cy="35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059832" y="2750067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 smtClean="0">
                <a:solidFill>
                  <a:schemeClr val="accent2"/>
                </a:solidFill>
              </a:rPr>
              <a:t>Run 2656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914119" y="2848749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 smtClean="0">
                <a:solidFill>
                  <a:schemeClr val="accent2"/>
                </a:solidFill>
              </a:rPr>
              <a:t>Run 3080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00634" y="2763054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 smtClean="0">
                <a:solidFill>
                  <a:schemeClr val="accent2"/>
                </a:solidFill>
              </a:rPr>
              <a:t>Run 3085</a:t>
            </a:r>
          </a:p>
        </p:txBody>
      </p:sp>
    </p:spTree>
    <p:extLst>
      <p:ext uri="{BB962C8B-B14F-4D97-AF65-F5344CB8AC3E}">
        <p14:creationId xmlns:p14="http://schemas.microsoft.com/office/powerpoint/2010/main" val="1719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 for 4 Modules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:\Dropbox\DEPFET\different_observ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1590"/>
            <a:ext cx="70567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84168" y="2725639"/>
            <a:ext cx="799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 smtClean="0">
                <a:solidFill>
                  <a:schemeClr val="accent2"/>
                </a:solidFill>
              </a:rPr>
              <a:t>Run 3080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268186" y="3723878"/>
                <a:ext cx="1585690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1">
                              <a:latin typeface="Cambria Math"/>
                            </a:rPr>
                            <m:t>𝐏𝐡𝐨𝐭𝐨𝐧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</m:num>
                        <m:den>
                          <m:r>
                            <a:rPr lang="de-DE" sz="1600" b="1">
                              <a:latin typeface="Cambria Math"/>
                            </a:rPr>
                            <m:t>𝐄𝐥𝐞𝐜𝐭𝐫𝐨𝐧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6" y="3723878"/>
                <a:ext cx="1585690" cy="560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320059" y="2571750"/>
            <a:ext cx="1651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Photon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-108520" y="1347614"/>
                <a:ext cx="2339102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1">
                              <a:latin typeface="Cambria Math"/>
                            </a:rPr>
                            <m:t>𝐏𝐡𝐨𝐭𝐨𝐧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</m:num>
                        <m:den>
                          <m:r>
                            <a:rPr lang="de-DE" sz="1600" b="1">
                              <a:latin typeface="Cambria Math"/>
                            </a:rPr>
                            <m:t>𝐋𝐄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𝟏𝐏𝐢𝐱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𝐄𝐥𝐞𝐜𝐭𝐫𝐨𝐧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  <m:r>
                            <a:rPr lang="de-DE" sz="1600" b="1">
                              <a:latin typeface="Cambria Math"/>
                            </a:rPr>
                            <m:t>𝐑𝐚𝐭𝐞</m:t>
                          </m:r>
                          <m:r>
                            <a:rPr lang="de-DE" sz="1600" b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347614"/>
                <a:ext cx="2339102" cy="5600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Inhaltsplatzhalt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8151441"/>
                  </p:ext>
                </p:extLst>
              </p:nvPr>
            </p:nvGraphicFramePr>
            <p:xfrm>
              <a:off x="287338" y="1214438"/>
              <a:ext cx="8570912" cy="3584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2728"/>
                    <a:gridCol w="2142728"/>
                    <a:gridCol w="2142728"/>
                    <a:gridCol w="214272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1" i="0">
                                        <a:latin typeface="Cambria Math"/>
                                      </a:rPr>
                                      <m:t>𝐏𝐡𝐨𝐭𝐨𝐧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𝐑𝐚𝐭𝐞</m:t>
                                    </m:r>
                                  </m:num>
                                  <m:den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𝐋𝐄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𝟏𝐏𝐢𝐱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𝐄𝐥𝐞𝐜𝐭𝐫𝐨𝐧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600" b="1" i="0">
                                        <a:latin typeface="Cambria Math"/>
                                      </a:rPr>
                                      <m:t>𝐑𝐚𝐭𝐞</m:t>
                                    </m:r>
                                    <m:r>
                                      <a:rPr lang="de-DE" sz="1600" b="1" i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 Count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1" i="0">
                                        <a:latin typeface="Cambria Math"/>
                                      </a:rPr>
                                      <m:t>𝐏𝐡𝐨𝐭𝐨𝐧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𝐑𝐚𝐭𝐞</m:t>
                                    </m:r>
                                  </m:num>
                                  <m:den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𝐄𝐥𝐞𝐜𝐭𝐫𝐨𝐧</m:t>
                                    </m:r>
                                    <m:r>
                                      <a:rPr lang="de-DE" sz="1600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600" b="1" i="0">
                                        <a:latin typeface="Cambria Math"/>
                                      </a:rPr>
                                      <m:t>𝐑𝐚𝐭𝐞</m:t>
                                    </m:r>
                                    <m:r>
                                      <a:rPr lang="de-DE" sz="1600" b="1" i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Luminosity</a:t>
                          </a:r>
                          <a:r>
                            <a:rPr lang="en-US" baseline="0" dirty="0" smtClean="0"/>
                            <a:t> dependent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159B48"/>
                              </a:solidFill>
                            </a:rPr>
                            <a:t>no</a:t>
                          </a:r>
                          <a:endParaRPr lang="en-US" b="1" dirty="0">
                            <a:solidFill>
                              <a:srgbClr val="159B4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no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Represents</a:t>
                          </a:r>
                          <a:r>
                            <a:rPr lang="en-US" baseline="0" dirty="0" smtClean="0"/>
                            <a:t> occupancy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</a:t>
                          </a:r>
                          <a:r>
                            <a:rPr lang="en-US" baseline="0" dirty="0" smtClean="0"/>
                            <a:t> present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good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good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778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</a:t>
                          </a:r>
                          <a:r>
                            <a:rPr lang="en-US" baseline="0" dirty="0" smtClean="0"/>
                            <a:t> number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</a:t>
                          </a:r>
                          <a:r>
                            <a:rPr lang="en-US" baseline="0" dirty="0" smtClean="0"/>
                            <a:t> good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good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Photons</a:t>
                          </a:r>
                          <a:r>
                            <a:rPr lang="en-US" baseline="0" dirty="0" smtClean="0"/>
                            <a:t> in Ref. Area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sensitive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Less sensitive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almost</a:t>
                          </a:r>
                          <a:r>
                            <a:rPr lang="en-US" baseline="0" dirty="0" smtClean="0"/>
                            <a:t> insensitive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Collisions</a:t>
                          </a:r>
                          <a:r>
                            <a:rPr lang="en-US" baseline="0" dirty="0" smtClean="0"/>
                            <a:t> vs Single Beam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different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different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Inhaltsplatzhalt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8151441"/>
                  </p:ext>
                </p:extLst>
              </p:nvPr>
            </p:nvGraphicFramePr>
            <p:xfrm>
              <a:off x="287338" y="1214438"/>
              <a:ext cx="8570912" cy="3584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2728"/>
                    <a:gridCol w="2142728"/>
                    <a:gridCol w="2142728"/>
                    <a:gridCol w="2142728"/>
                  </a:tblGrid>
                  <a:tr h="55467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85" t="-5495" r="-200570" b="-563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 Count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70" t="-5495" r="-285" b="-563736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Luminosity</a:t>
                          </a:r>
                          <a:r>
                            <a:rPr lang="en-US" baseline="0" dirty="0" smtClean="0"/>
                            <a:t> dependent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159B48"/>
                              </a:solidFill>
                            </a:rPr>
                            <a:t>no</a:t>
                          </a:r>
                          <a:endParaRPr lang="en-US" b="1" dirty="0">
                            <a:solidFill>
                              <a:srgbClr val="159B4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no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Represents</a:t>
                          </a:r>
                          <a:r>
                            <a:rPr lang="en-US" baseline="0" dirty="0" smtClean="0"/>
                            <a:t> occupancy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</a:t>
                          </a:r>
                          <a:r>
                            <a:rPr lang="en-US" baseline="0" dirty="0" smtClean="0"/>
                            <a:t> present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good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good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778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</a:t>
                          </a:r>
                          <a:r>
                            <a:rPr lang="en-US" baseline="0" dirty="0" smtClean="0"/>
                            <a:t> number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</a:t>
                          </a:r>
                          <a:r>
                            <a:rPr lang="en-US" baseline="0" dirty="0" smtClean="0"/>
                            <a:t> good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good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Photons</a:t>
                          </a:r>
                          <a:r>
                            <a:rPr lang="en-US" baseline="0" dirty="0" smtClean="0"/>
                            <a:t> in Ref. Area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sensitive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Less sensitive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almost</a:t>
                          </a:r>
                          <a:r>
                            <a:rPr lang="en-US" baseline="0" dirty="0" smtClean="0"/>
                            <a:t> insensitive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Collisions</a:t>
                          </a:r>
                          <a:r>
                            <a:rPr lang="en-US" baseline="0" dirty="0" smtClean="0"/>
                            <a:t> vs Single Beam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different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very different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9</a:t>
            </a:fld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2699792" y="1214438"/>
            <a:ext cx="1584176" cy="3517552"/>
          </a:xfrm>
          <a:prstGeom prst="line">
            <a:avLst/>
          </a:prstGeom>
          <a:ln w="57150">
            <a:solidFill>
              <a:srgbClr val="FF0000"/>
            </a:solidFill>
            <a:tailEnd type="non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2699792" y="1214438"/>
            <a:ext cx="1584176" cy="3517552"/>
          </a:xfrm>
          <a:prstGeom prst="line">
            <a:avLst/>
          </a:prstGeom>
          <a:ln w="57150">
            <a:solidFill>
              <a:srgbClr val="FF0000"/>
            </a:solidFill>
            <a:tailEnd type="non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FET_Vorlage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DEPFET_Vorlage</Template>
  <TotalTime>0</TotalTime>
  <Words>639</Words>
  <Application>Microsoft Office PowerPoint</Application>
  <PresentationFormat>Bildschirmpräsentation (16:9)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Exo 2 Semi Bold</vt:lpstr>
      <vt:lpstr>Exo 2</vt:lpstr>
      <vt:lpstr>Cambria Math</vt:lpstr>
      <vt:lpstr>Calibri</vt:lpstr>
      <vt:lpstr>DEPFET_Vorlage</vt:lpstr>
      <vt:lpstr>Florian Lütticke</vt:lpstr>
      <vt:lpstr>PowerPoint-Präsentation</vt:lpstr>
      <vt:lpstr>Measurement Idea</vt:lpstr>
      <vt:lpstr>Observable   (I)</vt:lpstr>
      <vt:lpstr>Issues with Observable (I)</vt:lpstr>
      <vt:lpstr>More Observables</vt:lpstr>
      <vt:lpstr>Observables  for 4 Modules</vt:lpstr>
      <vt:lpstr>Observables  for 4 Modules</vt:lpstr>
      <vt:lpstr>Observables</vt:lpstr>
      <vt:lpstr>Outlook</vt:lpstr>
      <vt:lpstr>PowerPoint-Präsentation</vt:lpstr>
      <vt:lpstr>More Observables</vt:lpstr>
      <vt:lpstr>Test of Photon count</vt:lpstr>
      <vt:lpstr>PowerPoint-Präsentation</vt:lpstr>
      <vt:lpstr>Good Run</vt:lpstr>
      <vt:lpstr>Bad Run</vt:lpstr>
      <vt:lpstr>Measure Photon Rate</vt:lpstr>
      <vt:lpstr>Hit Rates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Teststrahlstudien an großen DEPFET Pixelsensoren für den Belle II Vertexdetektor</dc:title>
  <dc:creator>Windows User</dc:creator>
  <cp:lastModifiedBy>Windows User</cp:lastModifiedBy>
  <cp:revision>192</cp:revision>
  <dcterms:created xsi:type="dcterms:W3CDTF">2018-03-21T15:43:20Z</dcterms:created>
  <dcterms:modified xsi:type="dcterms:W3CDTF">2019-09-23T09:47:31Z</dcterms:modified>
</cp:coreProperties>
</file>