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11"/>
  </p:notesMasterIdLst>
  <p:sldIdLst>
    <p:sldId id="327" r:id="rId2"/>
    <p:sldId id="292" r:id="rId3"/>
    <p:sldId id="359" r:id="rId4"/>
    <p:sldId id="360" r:id="rId5"/>
    <p:sldId id="358" r:id="rId6"/>
    <p:sldId id="361" r:id="rId7"/>
    <p:sldId id="362" r:id="rId8"/>
    <p:sldId id="363" r:id="rId9"/>
    <p:sldId id="364" r:id="rId10"/>
  </p:sldIdLst>
  <p:sldSz cx="9144000" cy="5143500" type="screen16x9"/>
  <p:notesSz cx="6858000" cy="9144000"/>
  <p:embeddedFontLst>
    <p:embeddedFont>
      <p:font typeface="Exo 2 Semi Bold" panose="00000700000000000000" pitchFamily="2" charset="0"/>
      <p:bold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4E45FC47-2DBC-4D07-B391-3319347DC258}">
          <p14:sldIdLst>
            <p14:sldId id="327"/>
            <p14:sldId id="292"/>
            <p14:sldId id="359"/>
            <p14:sldId id="360"/>
            <p14:sldId id="358"/>
            <p14:sldId id="361"/>
            <p14:sldId id="362"/>
            <p14:sldId id="363"/>
            <p14:sldId id="3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9B48"/>
    <a:srgbClr val="FF7D7D"/>
    <a:srgbClr val="F600D3"/>
    <a:srgbClr val="FFA3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0417" autoAdjust="0"/>
    <p:restoredTop sz="93151" autoAdjust="0"/>
  </p:normalViewPr>
  <p:slideViewPr>
    <p:cSldViewPr>
      <p:cViewPr>
        <p:scale>
          <a:sx n="100" d="100"/>
          <a:sy n="100" d="100"/>
        </p:scale>
        <p:origin x="-1098" y="-7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957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135B0-CD53-4310-97D3-AD4D0A589AAD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62130-C70D-4813-8B4E-303D0FDCB58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0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62130-C70D-4813-8B4E-303D0FDCB5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79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ieren 27"/>
          <p:cNvGrpSpPr>
            <a:grpSpLocks noChangeAspect="1"/>
          </p:cNvGrpSpPr>
          <p:nvPr/>
        </p:nvGrpSpPr>
        <p:grpSpPr>
          <a:xfrm>
            <a:off x="3748282" y="1"/>
            <a:ext cx="5401853" cy="5143500"/>
            <a:chOff x="3778209" y="0"/>
            <a:chExt cx="5444993" cy="5184775"/>
          </a:xfrm>
        </p:grpSpPr>
        <p:pic>
          <p:nvPicPr>
            <p:cNvPr id="29" name="Grafik 2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209" y="0"/>
              <a:ext cx="5444993" cy="5184775"/>
            </a:xfrm>
            <a:prstGeom prst="rect">
              <a:avLst/>
            </a:prstGeom>
          </p:spPr>
        </p:pic>
        <p:pic>
          <p:nvPicPr>
            <p:cNvPr id="30" name="Grafik 2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0771" y="1620454"/>
              <a:ext cx="1975907" cy="2653200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86517" y="3363838"/>
            <a:ext cx="5000069" cy="357134"/>
          </a:xfrm>
        </p:spPr>
        <p:txBody>
          <a:bodyPr wrap="none" bIns="0" anchor="b" anchorCtr="0"/>
          <a:lstStyle>
            <a:lvl1pPr>
              <a:lnSpc>
                <a:spcPts val="2400"/>
              </a:lnSpc>
              <a:defRPr sz="24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86517" y="1491630"/>
            <a:ext cx="5000069" cy="1857098"/>
          </a:xfrm>
        </p:spPr>
        <p:txBody>
          <a:bodyPr tIns="0" bIns="0"/>
          <a:lstStyle>
            <a:lvl1pPr marL="0" indent="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  <a:defRPr sz="3200" cap="all" baseline="0">
                <a:solidFill>
                  <a:schemeClr val="accent2"/>
                </a:solidFill>
                <a:latin typeface="Exo 2 Semi Bold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err="1" smtClean="0"/>
              <a:t>Formatvorlage</a:t>
            </a:r>
            <a:r>
              <a:rPr lang="en-US" noProof="0" dirty="0" smtClean="0"/>
              <a:t> des </a:t>
            </a:r>
            <a:r>
              <a:rPr lang="en-US" noProof="0" dirty="0" err="1" smtClean="0"/>
              <a:t>Untertitelmasters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751" y="281842"/>
            <a:ext cx="1722159" cy="634328"/>
          </a:xfrm>
          <a:prstGeom prst="rect">
            <a:avLst/>
          </a:prstGeom>
        </p:spPr>
      </p:pic>
      <p:grpSp>
        <p:nvGrpSpPr>
          <p:cNvPr id="31" name="Gruppieren 29"/>
          <p:cNvGrpSpPr>
            <a:grpSpLocks noChangeAspect="1"/>
          </p:cNvGrpSpPr>
          <p:nvPr userDrawn="1"/>
        </p:nvGrpSpPr>
        <p:grpSpPr>
          <a:xfrm>
            <a:off x="285752" y="285910"/>
            <a:ext cx="1673158" cy="642842"/>
            <a:chOff x="7081838" y="144463"/>
            <a:chExt cx="1871662" cy="719137"/>
          </a:xfrm>
        </p:grpSpPr>
        <p:sp>
          <p:nvSpPr>
            <p:cNvPr id="32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Freeform 12"/>
            <p:cNvSpPr>
              <a:spLocks/>
            </p:cNvSpPr>
            <p:nvPr userDrawn="1"/>
          </p:nvSpPr>
          <p:spPr bwMode="auto">
            <a:xfrm>
              <a:off x="7081838" y="695058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13"/>
            <p:cNvSpPr>
              <a:spLocks/>
            </p:cNvSpPr>
            <p:nvPr userDrawn="1"/>
          </p:nvSpPr>
          <p:spPr bwMode="auto">
            <a:xfrm>
              <a:off x="7207250" y="695058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Rectangle 14"/>
            <p:cNvSpPr>
              <a:spLocks noChangeArrowheads="1"/>
            </p:cNvSpPr>
            <p:nvPr userDrawn="1"/>
          </p:nvSpPr>
          <p:spPr bwMode="auto">
            <a:xfrm>
              <a:off x="7340600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15"/>
            <p:cNvSpPr>
              <a:spLocks/>
            </p:cNvSpPr>
            <p:nvPr userDrawn="1"/>
          </p:nvSpPr>
          <p:spPr bwMode="auto">
            <a:xfrm>
              <a:off x="7378701" y="695058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16"/>
            <p:cNvSpPr>
              <a:spLocks/>
            </p:cNvSpPr>
            <p:nvPr userDrawn="1"/>
          </p:nvSpPr>
          <p:spPr bwMode="auto">
            <a:xfrm>
              <a:off x="7505700" y="695058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17"/>
            <p:cNvSpPr>
              <a:spLocks noEditPoints="1"/>
            </p:cNvSpPr>
            <p:nvPr userDrawn="1"/>
          </p:nvSpPr>
          <p:spPr bwMode="auto">
            <a:xfrm>
              <a:off x="7612063" y="693471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18"/>
            <p:cNvSpPr>
              <a:spLocks/>
            </p:cNvSpPr>
            <p:nvPr userDrawn="1"/>
          </p:nvSpPr>
          <p:spPr bwMode="auto">
            <a:xfrm>
              <a:off x="7723188" y="691883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Rectangle 19"/>
            <p:cNvSpPr>
              <a:spLocks noChangeArrowheads="1"/>
            </p:cNvSpPr>
            <p:nvPr userDrawn="1"/>
          </p:nvSpPr>
          <p:spPr bwMode="auto">
            <a:xfrm>
              <a:off x="7834312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20"/>
            <p:cNvSpPr>
              <a:spLocks/>
            </p:cNvSpPr>
            <p:nvPr userDrawn="1"/>
          </p:nvSpPr>
          <p:spPr bwMode="auto">
            <a:xfrm>
              <a:off x="7872413" y="695058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21"/>
            <p:cNvSpPr>
              <a:spLocks noEditPoints="1"/>
            </p:cNvSpPr>
            <p:nvPr userDrawn="1"/>
          </p:nvSpPr>
          <p:spPr bwMode="auto">
            <a:xfrm>
              <a:off x="7969250" y="660133"/>
              <a:ext cx="114299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22"/>
            <p:cNvSpPr>
              <a:spLocks/>
            </p:cNvSpPr>
            <p:nvPr userDrawn="1"/>
          </p:nvSpPr>
          <p:spPr bwMode="auto">
            <a:xfrm>
              <a:off x="8078788" y="695058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7"/>
          <a:stretch/>
        </p:blipFill>
        <p:spPr bwMode="auto">
          <a:xfrm>
            <a:off x="3713223" y="339502"/>
            <a:ext cx="1794881" cy="499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Florian\Desktop\logo-powerpoint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1470"/>
            <a:ext cx="824042" cy="109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319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5069" y="1214222"/>
            <a:ext cx="4143621" cy="32867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715318" y="1214222"/>
            <a:ext cx="4143622" cy="1500843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 hasCustomPrompt="1"/>
          </p:nvPr>
        </p:nvSpPr>
        <p:spPr>
          <a:xfrm>
            <a:off x="4715318" y="3000113"/>
            <a:ext cx="4143622" cy="1500843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63A8-1028-41B6-95F9-7D099DCF4BBD}" type="datetime1">
              <a:rPr lang="en-US" smtClean="0"/>
              <a:t>9/24/2019</a:t>
            </a:fld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16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85068" y="1214222"/>
            <a:ext cx="4143621" cy="1500843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15318" y="1214222"/>
            <a:ext cx="4143622" cy="1500843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296237" y="3000113"/>
            <a:ext cx="4132449" cy="1500843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15318" y="3000113"/>
            <a:ext cx="4143622" cy="1500843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D78B7-BDB2-4756-8DE5-66A24D0DC6B6}" type="datetime1">
              <a:rPr lang="en-US" smtClean="0"/>
              <a:t>9/24/2019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61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6709" y="1214219"/>
            <a:ext cx="8571547" cy="2928500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5067" y="4143355"/>
            <a:ext cx="8571547" cy="357134"/>
          </a:xfrm>
        </p:spPr>
        <p:txBody>
          <a:bodyPr anchor="ctr" anchorCtr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656A-CCC3-41D3-96E1-F18908FB2A99}" type="datetime1">
              <a:rPr lang="en-US" smtClean="0"/>
              <a:t>9/24/2019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Titel 1"/>
          <p:cNvSpPr>
            <a:spLocks noGrp="1"/>
          </p:cNvSpPr>
          <p:nvPr>
            <p:ph type="title" sz="quarter"/>
          </p:nvPr>
        </p:nvSpPr>
        <p:spPr>
          <a:xfrm>
            <a:off x="3851922" y="286628"/>
            <a:ext cx="5006329" cy="6421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227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6401" y="1214220"/>
            <a:ext cx="5857224" cy="3285634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429381" y="1214220"/>
            <a:ext cx="2429565" cy="32856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BBF4-D3B3-4CF8-B20C-6F18CFE7E087}" type="datetime1">
              <a:rPr lang="en-US" smtClean="0"/>
              <a:t>9/24/2019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Titel 1"/>
          <p:cNvSpPr>
            <a:spLocks noGrp="1"/>
          </p:cNvSpPr>
          <p:nvPr>
            <p:ph type="title" sz="quarter"/>
          </p:nvPr>
        </p:nvSpPr>
        <p:spPr>
          <a:xfrm>
            <a:off x="3851922" y="286628"/>
            <a:ext cx="5006329" cy="6421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2551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der mit 2-spaltige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6408" y="1214221"/>
            <a:ext cx="1857069" cy="1500845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428882" y="1214220"/>
            <a:ext cx="6430065" cy="3285634"/>
          </a:xfrm>
        </p:spPr>
        <p:txBody>
          <a:bodyPr numCol="2" spcCol="21600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F131-345D-46F9-B718-BA4C88180820}" type="datetime1">
              <a:rPr lang="en-US" smtClean="0"/>
              <a:t>9/24/2019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285068" y="3000113"/>
            <a:ext cx="1858409" cy="1500843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 sz="quarter"/>
          </p:nvPr>
        </p:nvSpPr>
        <p:spPr>
          <a:xfrm>
            <a:off x="3851922" y="286628"/>
            <a:ext cx="5006329" cy="6421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4421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EF0D-222F-4114-9E35-8C53F4447A63}" type="datetime1">
              <a:rPr lang="en-US" smtClean="0"/>
              <a:t>9/24/2019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83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160D-570F-4D59-9A74-4ED15258C34B}" type="datetime1">
              <a:rPr lang="en-US" smtClean="0"/>
              <a:t>9/24/2019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64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29171"/>
            <a:ext cx="9144000" cy="4214331"/>
          </a:xfrm>
          <a:noFill/>
        </p:spPr>
        <p:txBody>
          <a:bodyPr lIns="1296000" tIns="720000" rIns="1440000"/>
          <a:lstStyle>
            <a:lvl1pPr mar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09950" algn="l"/>
              </a:tabLst>
              <a:defRPr sz="2800" baseline="0"/>
            </a:lvl1pPr>
          </a:lstStyle>
          <a:p>
            <a:pPr lvl="0"/>
            <a:r>
              <a:rPr lang="de-DE" dirty="0" smtClean="0"/>
              <a:t>Durch Klicken individuelle Dankesformel hinzufügen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285876" y="3286740"/>
            <a:ext cx="4143621" cy="1214219"/>
          </a:xfr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de-DE" dirty="0" smtClean="0"/>
              <a:t>Durch Klicken Autor/Adresse/Kontaktdaten hinzufügen</a:t>
            </a:r>
          </a:p>
        </p:txBody>
      </p:sp>
      <p:grpSp>
        <p:nvGrpSpPr>
          <p:cNvPr id="31" name="Gruppieren 30"/>
          <p:cNvGrpSpPr>
            <a:grpSpLocks noChangeAspect="1"/>
          </p:cNvGrpSpPr>
          <p:nvPr/>
        </p:nvGrpSpPr>
        <p:grpSpPr>
          <a:xfrm>
            <a:off x="285751" y="285910"/>
            <a:ext cx="1673156" cy="642842"/>
            <a:chOff x="7081838" y="144463"/>
            <a:chExt cx="1871662" cy="719137"/>
          </a:xfrm>
        </p:grpSpPr>
        <p:sp>
          <p:nvSpPr>
            <p:cNvPr id="52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Freeform 12"/>
            <p:cNvSpPr>
              <a:spLocks/>
            </p:cNvSpPr>
            <p:nvPr userDrawn="1"/>
          </p:nvSpPr>
          <p:spPr bwMode="auto">
            <a:xfrm>
              <a:off x="7081838" y="692150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Freeform 13"/>
            <p:cNvSpPr>
              <a:spLocks/>
            </p:cNvSpPr>
            <p:nvPr userDrawn="1"/>
          </p:nvSpPr>
          <p:spPr bwMode="auto">
            <a:xfrm>
              <a:off x="7207250" y="692150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Rectangle 14"/>
            <p:cNvSpPr>
              <a:spLocks noChangeArrowheads="1"/>
            </p:cNvSpPr>
            <p:nvPr userDrawn="1"/>
          </p:nvSpPr>
          <p:spPr bwMode="auto">
            <a:xfrm>
              <a:off x="7340600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15"/>
            <p:cNvSpPr>
              <a:spLocks/>
            </p:cNvSpPr>
            <p:nvPr userDrawn="1"/>
          </p:nvSpPr>
          <p:spPr bwMode="auto">
            <a:xfrm>
              <a:off x="7378700" y="692150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Freeform 16"/>
            <p:cNvSpPr>
              <a:spLocks/>
            </p:cNvSpPr>
            <p:nvPr userDrawn="1"/>
          </p:nvSpPr>
          <p:spPr bwMode="auto">
            <a:xfrm>
              <a:off x="7505700" y="692150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Freeform 17"/>
            <p:cNvSpPr>
              <a:spLocks noEditPoints="1"/>
            </p:cNvSpPr>
            <p:nvPr userDrawn="1"/>
          </p:nvSpPr>
          <p:spPr bwMode="auto">
            <a:xfrm>
              <a:off x="7612063" y="690563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" name="Freeform 18"/>
            <p:cNvSpPr>
              <a:spLocks/>
            </p:cNvSpPr>
            <p:nvPr userDrawn="1"/>
          </p:nvSpPr>
          <p:spPr bwMode="auto">
            <a:xfrm>
              <a:off x="7723188" y="688975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Rectangle 19"/>
            <p:cNvSpPr>
              <a:spLocks noChangeArrowheads="1"/>
            </p:cNvSpPr>
            <p:nvPr userDrawn="1"/>
          </p:nvSpPr>
          <p:spPr bwMode="auto">
            <a:xfrm>
              <a:off x="7834313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Freeform 20"/>
            <p:cNvSpPr>
              <a:spLocks/>
            </p:cNvSpPr>
            <p:nvPr userDrawn="1"/>
          </p:nvSpPr>
          <p:spPr bwMode="auto">
            <a:xfrm>
              <a:off x="7872413" y="692150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Freeform 21"/>
            <p:cNvSpPr>
              <a:spLocks noEditPoints="1"/>
            </p:cNvSpPr>
            <p:nvPr userDrawn="1"/>
          </p:nvSpPr>
          <p:spPr bwMode="auto">
            <a:xfrm>
              <a:off x="7969250" y="657225"/>
              <a:ext cx="114300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Freeform 22"/>
            <p:cNvSpPr>
              <a:spLocks/>
            </p:cNvSpPr>
            <p:nvPr userDrawn="1"/>
          </p:nvSpPr>
          <p:spPr bwMode="auto">
            <a:xfrm>
              <a:off x="8078788" y="692150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71" name="Freeform 7"/>
          <p:cNvSpPr>
            <a:spLocks noChangeAspect="1"/>
          </p:cNvSpPr>
          <p:nvPr/>
        </p:nvSpPr>
        <p:spPr bwMode="auto">
          <a:xfrm>
            <a:off x="1285881" y="4"/>
            <a:ext cx="7858125" cy="5142731"/>
          </a:xfrm>
          <a:custGeom>
            <a:avLst/>
            <a:gdLst>
              <a:gd name="T0" fmla="*/ 2000 w 2000"/>
              <a:gd name="T1" fmla="*/ 0 h 1349"/>
              <a:gd name="T2" fmla="*/ 1361 w 2000"/>
              <a:gd name="T3" fmla="*/ 0 h 1349"/>
              <a:gd name="T4" fmla="*/ 992 w 2000"/>
              <a:gd name="T5" fmla="*/ 627 h 1349"/>
              <a:gd name="T6" fmla="*/ 0 w 2000"/>
              <a:gd name="T7" fmla="*/ 1193 h 1349"/>
              <a:gd name="T8" fmla="*/ 0 w 2000"/>
              <a:gd name="T9" fmla="*/ 1349 h 1349"/>
              <a:gd name="T10" fmla="*/ 2000 w 2000"/>
              <a:gd name="T11" fmla="*/ 1349 h 1349"/>
              <a:gd name="T12" fmla="*/ 2000 w 2000"/>
              <a:gd name="T13" fmla="*/ 0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0" h="1349">
                <a:moveTo>
                  <a:pt x="2000" y="0"/>
                </a:moveTo>
                <a:lnTo>
                  <a:pt x="1361" y="0"/>
                </a:lnTo>
                <a:cubicBezTo>
                  <a:pt x="1285" y="208"/>
                  <a:pt x="1168" y="419"/>
                  <a:pt x="992" y="627"/>
                </a:cubicBezTo>
                <a:cubicBezTo>
                  <a:pt x="644" y="1036"/>
                  <a:pt x="259" y="1159"/>
                  <a:pt x="0" y="1193"/>
                </a:cubicBezTo>
                <a:lnTo>
                  <a:pt x="0" y="1349"/>
                </a:lnTo>
                <a:lnTo>
                  <a:pt x="2000" y="1349"/>
                </a:lnTo>
                <a:lnTo>
                  <a:pt x="2000" y="0"/>
                </a:lnTo>
                <a:close/>
              </a:path>
            </a:pathLst>
          </a:custGeom>
          <a:solidFill>
            <a:srgbClr val="7A786C">
              <a:alpha val="1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Datumsplatzhalter 4" hidden="1"/>
          <p:cNvSpPr>
            <a:spLocks noGrp="1"/>
          </p:cNvSpPr>
          <p:nvPr>
            <p:ph type="dt" sz="half" idx="15"/>
          </p:nvPr>
        </p:nvSpPr>
        <p:spPr>
          <a:xfrm>
            <a:off x="285757" y="5214837"/>
            <a:ext cx="857155" cy="285707"/>
          </a:xfrm>
        </p:spPr>
        <p:txBody>
          <a:bodyPr/>
          <a:lstStyle/>
          <a:p>
            <a:fld id="{FDE1F25F-AE9F-4457-82A5-7251FDA5A8F8}" type="datetime1">
              <a:rPr lang="en-US" smtClean="0"/>
              <a:t>9/24/2019</a:t>
            </a:fld>
            <a:endParaRPr lang="en-US"/>
          </a:p>
        </p:txBody>
      </p:sp>
      <p:sp>
        <p:nvSpPr>
          <p:cNvPr id="6" name="Fußzeilenplatzhalter 5" hidden="1"/>
          <p:cNvSpPr>
            <a:spLocks noGrp="1"/>
          </p:cNvSpPr>
          <p:nvPr>
            <p:ph type="ftr" sz="quarter" idx="16"/>
          </p:nvPr>
        </p:nvSpPr>
        <p:spPr>
          <a:xfrm>
            <a:off x="2071694" y="5214867"/>
            <a:ext cx="5000069" cy="285707"/>
          </a:xfrm>
        </p:spPr>
        <p:txBody>
          <a:bodyPr/>
          <a:lstStyle/>
          <a:p>
            <a:r>
              <a:rPr lang="en-US" smtClean="0"/>
              <a:t>luetticke@physik.uni.bonn.de</a:t>
            </a:r>
            <a:endParaRPr lang="en-US"/>
          </a:p>
        </p:txBody>
      </p:sp>
      <p:sp>
        <p:nvSpPr>
          <p:cNvPr id="8" name="Foliennummernplatzhalter 7" hidden="1"/>
          <p:cNvSpPr>
            <a:spLocks noGrp="1"/>
          </p:cNvSpPr>
          <p:nvPr>
            <p:ph type="sldNum" sz="quarter" idx="17"/>
          </p:nvPr>
        </p:nvSpPr>
        <p:spPr>
          <a:xfrm>
            <a:off x="8286813" y="5214837"/>
            <a:ext cx="571436" cy="285707"/>
          </a:xfrm>
        </p:spPr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  <p:pic>
        <p:nvPicPr>
          <p:cNvPr id="29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749" y="281842"/>
            <a:ext cx="1722158" cy="63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39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4BFE-8712-4D2F-A1A5-518F931854CA}" type="datetime1">
              <a:rPr lang="en-US" smtClean="0"/>
              <a:t>9/24/2019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42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15131" y="1214219"/>
            <a:ext cx="2143815" cy="32867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5062" y="1214220"/>
            <a:ext cx="6142942" cy="328563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A9A97-A28E-42B7-AFAC-96AF6DAC9A75}" type="datetime1">
              <a:rPr lang="en-US" smtClean="0"/>
              <a:t>9/24/2019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51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6709" y="1214856"/>
            <a:ext cx="8571547" cy="3285634"/>
          </a:xfrm>
        </p:spPr>
        <p:txBody>
          <a:bodyPr/>
          <a:lstStyle/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7DAD-8892-422D-B769-3E1485AE0852}" type="datetime1">
              <a:rPr lang="en-US" smtClean="0"/>
              <a:t>9/24/2019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77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86589" y="1571695"/>
            <a:ext cx="6428660" cy="357134"/>
          </a:xfrm>
        </p:spPr>
        <p:txBody>
          <a:bodyPr wrap="none" bIns="0" anchor="b" anchorCtr="0"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sz="2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6589" y="1929028"/>
            <a:ext cx="6428660" cy="1714244"/>
          </a:xfrm>
        </p:spPr>
        <p:txBody>
          <a:bodyPr anchor="t"/>
          <a:lstStyle>
            <a:lvl1pPr algn="l">
              <a:lnSpc>
                <a:spcPts val="4400"/>
              </a:lnSpc>
              <a:defRPr sz="4000" b="0" cap="all">
                <a:solidFill>
                  <a:schemeClr val="accent2"/>
                </a:solidFill>
                <a:latin typeface="Exo 2 Semi Bold" pitchFamily="50" charset="0"/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7" name="Datumsplatzhalter 6" hidden="1"/>
          <p:cNvSpPr>
            <a:spLocks noGrp="1"/>
          </p:cNvSpPr>
          <p:nvPr>
            <p:ph type="dt" sz="half" idx="10"/>
          </p:nvPr>
        </p:nvSpPr>
        <p:spPr>
          <a:xfrm>
            <a:off x="285757" y="5214837"/>
            <a:ext cx="857155" cy="285707"/>
          </a:xfrm>
        </p:spPr>
        <p:txBody>
          <a:bodyPr/>
          <a:lstStyle/>
          <a:p>
            <a:fld id="{31D5E88B-FBD6-4FA6-8A8C-D973E850B1C1}" type="datetime1">
              <a:rPr lang="en-US" smtClean="0"/>
              <a:t>9/24/2019</a:t>
            </a:fld>
            <a:endParaRPr lang="en-US"/>
          </a:p>
        </p:txBody>
      </p:sp>
      <p:sp>
        <p:nvSpPr>
          <p:cNvPr id="8" name="Fußzeilenplatzhalter 7" hidden="1"/>
          <p:cNvSpPr>
            <a:spLocks noGrp="1"/>
          </p:cNvSpPr>
          <p:nvPr>
            <p:ph type="ftr" sz="quarter" idx="11"/>
          </p:nvPr>
        </p:nvSpPr>
        <p:spPr>
          <a:xfrm>
            <a:off x="2071694" y="5214867"/>
            <a:ext cx="5000069" cy="285707"/>
          </a:xfrm>
        </p:spPr>
        <p:txBody>
          <a:bodyPr/>
          <a:lstStyle/>
          <a:p>
            <a:r>
              <a:rPr lang="en-US" smtClean="0"/>
              <a:t>luetticke@physik.uni.bonn.de</a:t>
            </a:r>
            <a:endParaRPr lang="en-US"/>
          </a:p>
        </p:txBody>
      </p:sp>
      <p:sp>
        <p:nvSpPr>
          <p:cNvPr id="9" name="Foliennummernplatzhalter 8" hidden="1"/>
          <p:cNvSpPr>
            <a:spLocks noGrp="1"/>
          </p:cNvSpPr>
          <p:nvPr>
            <p:ph type="sldNum" sz="quarter" idx="12"/>
          </p:nvPr>
        </p:nvSpPr>
        <p:spPr>
          <a:xfrm>
            <a:off x="8286813" y="5214837"/>
            <a:ext cx="571436" cy="285707"/>
          </a:xfrm>
        </p:spPr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  <p:grpSp>
        <p:nvGrpSpPr>
          <p:cNvPr id="10" name="Gruppieren 9"/>
          <p:cNvGrpSpPr>
            <a:grpSpLocks noChangeAspect="1"/>
          </p:cNvGrpSpPr>
          <p:nvPr/>
        </p:nvGrpSpPr>
        <p:grpSpPr>
          <a:xfrm>
            <a:off x="285752" y="285910"/>
            <a:ext cx="1673158" cy="642842"/>
            <a:chOff x="7081838" y="144463"/>
            <a:chExt cx="1871662" cy="719137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7081838" y="695058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7207250" y="695058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Rectangle 14"/>
            <p:cNvSpPr>
              <a:spLocks noChangeArrowheads="1"/>
            </p:cNvSpPr>
            <p:nvPr userDrawn="1"/>
          </p:nvSpPr>
          <p:spPr bwMode="auto">
            <a:xfrm>
              <a:off x="7340600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7378701" y="695058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7505700" y="695058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7612063" y="693471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723188" y="691883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Rectangle 19"/>
            <p:cNvSpPr>
              <a:spLocks noChangeArrowheads="1"/>
            </p:cNvSpPr>
            <p:nvPr userDrawn="1"/>
          </p:nvSpPr>
          <p:spPr bwMode="auto">
            <a:xfrm>
              <a:off x="7834312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7872413" y="695058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7969250" y="660133"/>
              <a:ext cx="114299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8078788" y="695058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751" y="281842"/>
            <a:ext cx="1722159" cy="63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1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6210" y="1213751"/>
            <a:ext cx="4213782" cy="32867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4014" y="1214856"/>
            <a:ext cx="4213781" cy="328563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9A59-6260-4897-B520-CB77D3F9D2D8}" type="datetime1">
              <a:rPr lang="en-US" smtClean="0"/>
              <a:t>9/24/2019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luetticke@physik.uni-bonn.de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38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6210" y="1214538"/>
            <a:ext cx="4213782" cy="428561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85511" y="1707655"/>
            <a:ext cx="4214487" cy="279283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008" y="1214538"/>
            <a:ext cx="4214242" cy="428561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014" y="1707656"/>
            <a:ext cx="4214241" cy="279283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8B28-09FB-4754-8E84-E83E6861FCC7}" type="datetime1">
              <a:rPr lang="en-US" smtClean="0"/>
              <a:t>9/24/2019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48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5750" y="1213751"/>
            <a:ext cx="1857168" cy="328673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Font typeface="Arial" panose="020B0604020202020204" pitchFamily="34" charset="0"/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428875" y="1213751"/>
            <a:ext cx="6429374" cy="32867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 smtClean="0"/>
              <a:t> </a:t>
            </a:r>
            <a:endParaRPr lang="en-US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5A3F-73E6-4FD0-A75E-CE32ED35C3FE}" type="datetime1">
              <a:rPr lang="en-US" smtClean="0"/>
              <a:t>9/24/2019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63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5757" y="1214489"/>
            <a:ext cx="8571547" cy="857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86709" y="2357161"/>
            <a:ext cx="8571547" cy="2143328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5248-39B0-4116-BE39-D9981B031A79}" type="datetime1">
              <a:rPr lang="en-US" smtClean="0"/>
              <a:t>9/24/2019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59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85757" y="1214493"/>
            <a:ext cx="8571547" cy="2142805"/>
          </a:xfrm>
        </p:spPr>
        <p:txBody>
          <a:bodyPr/>
          <a:lstStyle>
            <a:lvl1pPr marL="0" indent="0"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5757" y="3643368"/>
            <a:ext cx="8571547" cy="85712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DD9D9-35E2-487C-B3AF-94D8474A21DF}" type="datetime1">
              <a:rPr lang="en-US" smtClean="0"/>
              <a:t>9/24/2019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59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 hasCustomPrompt="1"/>
          </p:nvPr>
        </p:nvSpPr>
        <p:spPr>
          <a:xfrm>
            <a:off x="285750" y="1214730"/>
            <a:ext cx="4142914" cy="2142805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715335" y="1214730"/>
            <a:ext cx="4142914" cy="2142805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285750" y="3643368"/>
            <a:ext cx="8573878" cy="857122"/>
          </a:xfrm>
        </p:spPr>
        <p:txBody>
          <a:bodyPr/>
          <a:lstStyle>
            <a:lvl1pPr marL="0" indent="0">
              <a:spcAft>
                <a:spcPts val="420"/>
              </a:spcAft>
              <a:buNone/>
              <a:defRPr sz="1400"/>
            </a:lvl1pPr>
            <a:lvl2pPr marL="216000" indent="0">
              <a:spcAft>
                <a:spcPts val="420"/>
              </a:spcAft>
              <a:buNone/>
              <a:defRPr sz="1400"/>
            </a:lvl2pPr>
            <a:lvl3pPr marL="432000" indent="0">
              <a:spcAft>
                <a:spcPts val="420"/>
              </a:spcAft>
              <a:buNone/>
              <a:defRPr sz="1400"/>
            </a:lvl3pPr>
            <a:lvl4pPr marL="648000" indent="0">
              <a:spcAft>
                <a:spcPts val="420"/>
              </a:spcAft>
              <a:buNone/>
              <a:defRPr sz="1400"/>
            </a:lvl4pPr>
            <a:lvl5pPr marL="864000" indent="0">
              <a:spcAft>
                <a:spcPts val="420"/>
              </a:spcAft>
              <a:buNone/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89EB9-7825-43BB-8A49-3FCF31A9120F}" type="datetime1">
              <a:rPr lang="en-US" smtClean="0"/>
              <a:t>9/24/2019</a:t>
            </a:fld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8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851922" y="286628"/>
            <a:ext cx="5006329" cy="6421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5757" y="1214490"/>
            <a:ext cx="8571547" cy="32856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85757" y="4786231"/>
            <a:ext cx="857155" cy="28570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EC567954-8F3E-46F8-949B-97F07FF23E55}" type="datetime1">
              <a:rPr lang="en-US" smtClean="0"/>
              <a:t>9/24/2019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071694" y="4786262"/>
            <a:ext cx="5000069" cy="28570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ctr">
              <a:defRPr sz="1000" spc="5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luetticke@physik.uni-bonn.de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86813" y="4786231"/>
            <a:ext cx="571436" cy="28570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737418F7-D44A-4C35-9F9E-823B528FCDF7}" type="slidenum">
              <a:rPr lang="en-US" smtClean="0"/>
              <a:t>‹Nr.›</a:t>
            </a:fld>
            <a:endParaRPr lang="en-US"/>
          </a:p>
        </p:txBody>
      </p:sp>
      <p:grpSp>
        <p:nvGrpSpPr>
          <p:cNvPr id="30" name="Gruppieren 29"/>
          <p:cNvGrpSpPr>
            <a:grpSpLocks noChangeAspect="1"/>
          </p:cNvGrpSpPr>
          <p:nvPr/>
        </p:nvGrpSpPr>
        <p:grpSpPr>
          <a:xfrm>
            <a:off x="285752" y="285910"/>
            <a:ext cx="1673158" cy="642842"/>
            <a:chOff x="7081838" y="144463"/>
            <a:chExt cx="1871662" cy="719137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7081838" y="695058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7207250" y="695058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Rectangle 14"/>
            <p:cNvSpPr>
              <a:spLocks noChangeArrowheads="1"/>
            </p:cNvSpPr>
            <p:nvPr userDrawn="1"/>
          </p:nvSpPr>
          <p:spPr bwMode="auto">
            <a:xfrm>
              <a:off x="7340600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7378701" y="695058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7505700" y="695058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7612063" y="693471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723188" y="691883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Rectangle 19"/>
            <p:cNvSpPr>
              <a:spLocks noChangeArrowheads="1"/>
            </p:cNvSpPr>
            <p:nvPr userDrawn="1"/>
          </p:nvSpPr>
          <p:spPr bwMode="auto">
            <a:xfrm>
              <a:off x="7834312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7872413" y="695058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7969250" y="660133"/>
              <a:ext cx="114299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8078788" y="695058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cxnSp>
        <p:nvCxnSpPr>
          <p:cNvPr id="8" name="Gerade Verbindung 7"/>
          <p:cNvCxnSpPr/>
          <p:nvPr/>
        </p:nvCxnSpPr>
        <p:spPr>
          <a:xfrm>
            <a:off x="285061" y="4786227"/>
            <a:ext cx="857387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749" y="281842"/>
            <a:ext cx="1722158" cy="63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0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ts val="2600"/>
        </a:lnSpc>
        <a:spcBef>
          <a:spcPts val="600"/>
        </a:spcBef>
        <a:buNone/>
        <a:defRPr sz="2200" kern="1200" cap="all" baseline="0">
          <a:solidFill>
            <a:schemeClr val="accent3"/>
          </a:solidFill>
          <a:latin typeface="Exo 2 Semi Bold" pitchFamily="50" charset="0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spcBef>
          <a:spcPts val="600"/>
        </a:spcBef>
        <a:spcAft>
          <a:spcPts val="600"/>
        </a:spcAft>
        <a:buFont typeface="Calibri" panose="020F0502020204030204" pitchFamily="34" charset="0"/>
        <a:buChar char="−"/>
        <a:defRPr sz="1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spcBef>
          <a:spcPts val="600"/>
        </a:spcBef>
        <a:spcAft>
          <a:spcPts val="300"/>
        </a:spcAft>
        <a:buFont typeface="Calibri" panose="020F0502020204030204" pitchFamily="34" charset="0"/>
        <a:buChar char="−"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spcBef>
          <a:spcPts val="300"/>
        </a:spcBef>
        <a:spcAft>
          <a:spcPts val="300"/>
        </a:spcAft>
        <a:buFont typeface="Calibri" panose="020F0502020204030204" pitchFamily="34" charset="0"/>
        <a:buChar char="−"/>
        <a:defRPr sz="1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spcBef>
          <a:spcPts val="300"/>
        </a:spcBef>
        <a:buFont typeface="Calibri" panose="020F0502020204030204" pitchFamily="34" charset="0"/>
        <a:buChar char="−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spcBef>
          <a:spcPts val="0"/>
        </a:spcBef>
        <a:buFont typeface="Calibri" panose="020F0502020204030204" pitchFamily="34" charset="0"/>
        <a:buChar char="−"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Florian Lütticke</a:t>
            </a:r>
            <a:endParaRPr lang="en-US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PV Renaming</a:t>
            </a:r>
          </a:p>
          <a:p>
            <a:endParaRPr lang="en-US" dirty="0"/>
          </a:p>
          <a:p>
            <a:r>
              <a:rPr lang="en-US" dirty="0" smtClean="0"/>
              <a:t>Local DAQ Status</a:t>
            </a:r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0" y="4786313"/>
            <a:ext cx="5000625" cy="285750"/>
          </a:xfrm>
        </p:spPr>
        <p:txBody>
          <a:bodyPr/>
          <a:lstStyle/>
          <a:p>
            <a:r>
              <a:rPr lang="en-US" smtClean="0"/>
              <a:t>luetticke@physik.uni-bonn.de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8572500" y="4786313"/>
            <a:ext cx="571500" cy="285750"/>
          </a:xfrm>
        </p:spPr>
        <p:txBody>
          <a:bodyPr/>
          <a:lstStyle/>
          <a:p>
            <a:fld id="{737418F7-D44A-4C35-9F9E-823B528FCDF7}" type="slidenum">
              <a:rPr lang="en-US" smtClean="0"/>
              <a:t>1</a:t>
            </a:fld>
            <a:endParaRPr lang="en-US"/>
          </a:p>
        </p:txBody>
      </p:sp>
      <p:sp>
        <p:nvSpPr>
          <p:cNvPr id="8" name="Titel 5"/>
          <p:cNvSpPr txBox="1">
            <a:spLocks/>
          </p:cNvSpPr>
          <p:nvPr/>
        </p:nvSpPr>
        <p:spPr>
          <a:xfrm>
            <a:off x="1287066" y="3706610"/>
            <a:ext cx="5000069" cy="357134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2400"/>
              </a:lnSpc>
              <a:spcBef>
                <a:spcPts val="600"/>
              </a:spcBef>
              <a:buNone/>
              <a:defRPr sz="2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chemeClr val="tx1"/>
                </a:solidFill>
              </a:rPr>
              <a:t>Universität Bonn, </a:t>
            </a:r>
            <a:r>
              <a:rPr lang="en-US" sz="1400" dirty="0" err="1" smtClean="0">
                <a:solidFill>
                  <a:schemeClr val="tx1"/>
                </a:solidFill>
              </a:rPr>
              <a:t>Physikalisches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Institut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Nußalle</a:t>
            </a:r>
            <a:r>
              <a:rPr lang="en-US" sz="1400" dirty="0" smtClean="0">
                <a:solidFill>
                  <a:schemeClr val="tx1"/>
                </a:solidFill>
              </a:rPr>
              <a:t> 12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39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PV Renaming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6709" y="987574"/>
            <a:ext cx="8571547" cy="3877174"/>
          </a:xfrm>
        </p:spPr>
        <p:txBody>
          <a:bodyPr/>
          <a:lstStyle/>
          <a:p>
            <a:r>
              <a:rPr lang="en-US" dirty="0" smtClean="0"/>
              <a:t>Online Monitor:    -&gt;U</a:t>
            </a:r>
            <a:br>
              <a:rPr lang="en-US" dirty="0" smtClean="0"/>
            </a:br>
            <a:r>
              <a:rPr lang="en-US" sz="1600" dirty="0" err="1" smtClean="0"/>
              <a:t>PXD:Hxyyz:OnlineMon:hitmap</a:t>
            </a:r>
            <a:r>
              <a:rPr lang="en-US" sz="1600" dirty="0" smtClean="0"/>
              <a:t>   -&gt; </a:t>
            </a:r>
            <a:r>
              <a:rPr lang="en-US" sz="1600" dirty="0" err="1" smtClean="0"/>
              <a:t>PXD:Uxyyz:hitmap:MAP:cur</a:t>
            </a:r>
            <a:endParaRPr lang="en-US" sz="1600" dirty="0"/>
          </a:p>
          <a:p>
            <a:r>
              <a:rPr lang="en-US" dirty="0"/>
              <a:t>Photon Monitor    -&gt; V</a:t>
            </a:r>
            <a:br>
              <a:rPr lang="en-US" dirty="0"/>
            </a:br>
            <a:r>
              <a:rPr lang="en-US" dirty="0" err="1"/>
              <a:t>PXD:Hxyyz:PhotonMon:PhotonRate:VALUE:cur</a:t>
            </a:r>
            <a:r>
              <a:rPr lang="en-US" dirty="0"/>
              <a:t> -&gt; </a:t>
            </a:r>
            <a:r>
              <a:rPr lang="en-US" dirty="0" err="1" smtClean="0"/>
              <a:t>PXD:Vxyyz:PhotonRate:RATE:cur</a:t>
            </a:r>
            <a:endParaRPr lang="en-US" dirty="0" smtClean="0"/>
          </a:p>
          <a:p>
            <a:r>
              <a:rPr lang="en-US" dirty="0" smtClean="0"/>
              <a:t>Format Monitor     -&gt;W</a:t>
            </a:r>
            <a:br>
              <a:rPr lang="en-US" dirty="0" smtClean="0"/>
            </a:br>
            <a:r>
              <a:rPr lang="en-US" sz="1600" dirty="0" err="1" smtClean="0"/>
              <a:t>PXD:Hxyyz:FormatMon:CRC_Error:VALUE:cur</a:t>
            </a:r>
            <a:r>
              <a:rPr lang="en-US" sz="1600" dirty="0" smtClean="0"/>
              <a:t> -&gt; </a:t>
            </a:r>
            <a:r>
              <a:rPr lang="en-US" sz="1600" dirty="0" err="1" smtClean="0"/>
              <a:t>PXD:Wxyyz:CRC_Error:CNT:cur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err="1" smtClean="0"/>
              <a:t>PXD:Hxy:FormatMon:Size_word_bad:VALUE:cur</a:t>
            </a:r>
            <a:r>
              <a:rPr lang="en-US" sz="1600" dirty="0" smtClean="0"/>
              <a:t> -&gt; </a:t>
            </a:r>
            <a:r>
              <a:rPr lang="en-US" sz="1600" dirty="0" err="1"/>
              <a:t>PXD:Wxy:Size_word_bad:CNT:cur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err="1" smtClean="0"/>
              <a:t>PXD:Hxyyz:Dx:FormatMon:padding:VALUE:cur</a:t>
            </a:r>
            <a:r>
              <a:rPr lang="en-US" sz="1600" dirty="0" smtClean="0"/>
              <a:t> -&gt; </a:t>
            </a:r>
            <a:r>
              <a:rPr lang="en-US" sz="1600" dirty="0" err="1"/>
              <a:t>PXD:Wxyyz:Dx:padding:CNT:cur</a:t>
            </a:r>
            <a:endParaRPr lang="en-US" sz="1600" dirty="0" smtClean="0"/>
          </a:p>
          <a:p>
            <a:r>
              <a:rPr lang="en-US" dirty="0" err="1" smtClean="0"/>
              <a:t>daqMonitor</a:t>
            </a:r>
            <a:r>
              <a:rPr lang="en-US" dirty="0" smtClean="0"/>
              <a:t>  -&gt; X</a:t>
            </a:r>
            <a:r>
              <a:rPr lang="en-US" dirty="0"/>
              <a:t/>
            </a:r>
            <a:br>
              <a:rPr lang="en-US" dirty="0"/>
            </a:br>
            <a:r>
              <a:rPr lang="en-US" sz="1600" dirty="0" err="1" smtClean="0"/>
              <a:t>PXD:LDAQ:connections</a:t>
            </a:r>
            <a:r>
              <a:rPr lang="en-US" sz="1600" dirty="0" smtClean="0"/>
              <a:t> -&gt; </a:t>
            </a:r>
            <a:r>
              <a:rPr lang="en-US" sz="1600" dirty="0" err="1" smtClean="0"/>
              <a:t>PXD:X:connections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err="1" smtClean="0"/>
              <a:t>PXD:Hxyyz:LDAQ:trigger_missmatch_errors</a:t>
            </a:r>
            <a:r>
              <a:rPr lang="en-US" sz="1600" dirty="0" smtClean="0"/>
              <a:t> </a:t>
            </a:r>
            <a:r>
              <a:rPr lang="en-US" sz="1600" dirty="0"/>
              <a:t>-&gt; </a:t>
            </a:r>
            <a:r>
              <a:rPr lang="en-US" sz="1600" dirty="0" err="1" smtClean="0"/>
              <a:t>PXD:Xxyyz:trigger_missmatch_errors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err="1"/>
              <a:t>PXD:Hxy:LDAQ:frameNumber</a:t>
            </a:r>
            <a:r>
              <a:rPr lang="en-US" sz="1600" dirty="0"/>
              <a:t> -&gt; </a:t>
            </a:r>
            <a:r>
              <a:rPr lang="en-US" sz="1600" dirty="0" err="1" smtClean="0"/>
              <a:t>PXD:Xxy:frameNumber</a:t>
            </a:r>
            <a:endParaRPr lang="en-US" sz="16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luetticke@physik.uni.bonn.de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6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the naming Document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running out of letter for IOC names…</a:t>
            </a:r>
          </a:p>
          <a:p>
            <a:pPr lvl="1"/>
            <a:r>
              <a:rPr lang="en-US" dirty="0" smtClean="0"/>
              <a:t>Chosen U, V, W, X for Online Monitor, Photon Monitor, Data Format Monitor and DAQ Monitor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The PV Naming document is out of date. Fixed where I noticed inconsistency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luetticke@physik.uni-bonn.de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" t="15134"/>
          <a:stretch/>
        </p:blipFill>
        <p:spPr bwMode="auto">
          <a:xfrm>
            <a:off x="611560" y="2812157"/>
            <a:ext cx="4666084" cy="105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19006"/>
            <a:ext cx="5184576" cy="79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46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DAQ Status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luetticke@physik.uni-bonn.de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4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6709" y="1214856"/>
            <a:ext cx="8571547" cy="3589142"/>
          </a:xfrm>
        </p:spPr>
        <p:txBody>
          <a:bodyPr/>
          <a:lstStyle/>
          <a:p>
            <a:r>
              <a:rPr lang="en-US" dirty="0"/>
              <a:t>2 free PCI Slots: We can add the Server to another </a:t>
            </a:r>
            <a:r>
              <a:rPr lang="en-US" dirty="0" smtClean="0"/>
              <a:t>network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40 TB Storage full -&gt; Was assumed to last 10 years</a:t>
            </a:r>
          </a:p>
          <a:p>
            <a:pPr lvl="1"/>
            <a:r>
              <a:rPr lang="en-US" dirty="0" smtClean="0"/>
              <a:t>Current configuration:  5+1 Discs  (Raid5 + Hot Spare)</a:t>
            </a:r>
            <a:endParaRPr lang="en-US" dirty="0"/>
          </a:p>
          <a:p>
            <a:r>
              <a:rPr lang="en-US" dirty="0" smtClean="0"/>
              <a:t>New Storage </a:t>
            </a:r>
          </a:p>
          <a:p>
            <a:pPr lvl="1"/>
            <a:r>
              <a:rPr lang="en-US" dirty="0" smtClean="0"/>
              <a:t>4 free Slots,  30-50TB more possible (Raid 6+ Hot Spare – Raid 5, no hot spare) , 1.5k€</a:t>
            </a:r>
          </a:p>
          <a:p>
            <a:pPr lvl="1"/>
            <a:r>
              <a:rPr lang="en-US" dirty="0" smtClean="0"/>
              <a:t>Else: External Storage Box?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Firmware updates needed.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luetticke@physik.uni-bonn.de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6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Data Format Document </a:t>
            </a:r>
            <a:r>
              <a:rPr lang="en-US" dirty="0"/>
              <a:t>(</a:t>
            </a:r>
            <a:r>
              <a:rPr lang="en-US" dirty="0" smtClean="0"/>
              <a:t>I)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luetticke@physik.uni-bonn.de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63638"/>
            <a:ext cx="253836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051" y="1491630"/>
            <a:ext cx="256653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19622"/>
            <a:ext cx="2481627" cy="328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Inhaltsplatzhalter 2"/>
          <p:cNvSpPr txBox="1">
            <a:spLocks/>
          </p:cNvSpPr>
          <p:nvPr/>
        </p:nvSpPr>
        <p:spPr>
          <a:xfrm>
            <a:off x="286709" y="1214856"/>
            <a:ext cx="8571547" cy="30130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−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 typeface="Calibri" panose="020F0502020204030204" pitchFamily="34" charset="0"/>
              <a:buChar char="−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Calibri" panose="020F0502020204030204" pitchFamily="34" charset="0"/>
              <a:buChar char="−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−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spcBef>
                <a:spcPts val="0"/>
              </a:spcBef>
              <a:buFont typeface="Calibri" panose="020F0502020204030204" pitchFamily="34" charset="0"/>
              <a:buChar char="−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Document available soon. Could Experts have a look?</a:t>
            </a:r>
          </a:p>
        </p:txBody>
      </p:sp>
    </p:spTree>
    <p:extLst>
      <p:ext uri="{BB962C8B-B14F-4D97-AF65-F5344CB8AC3E}">
        <p14:creationId xmlns:p14="http://schemas.microsoft.com/office/powerpoint/2010/main" val="1791532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Data Format Document </a:t>
            </a:r>
            <a:r>
              <a:rPr lang="en-US" dirty="0"/>
              <a:t>(</a:t>
            </a:r>
            <a:r>
              <a:rPr lang="en-US" dirty="0" smtClean="0"/>
              <a:t>II)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luetticke@physik.uni-bonn.de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48824"/>
            <a:ext cx="2448272" cy="258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31590"/>
            <a:ext cx="2443230" cy="340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256698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271938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30437"/>
            <a:ext cx="2516934" cy="330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050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</a:t>
            </a:r>
            <a:r>
              <a:rPr lang="en-US" dirty="0" smtClean="0"/>
              <a:t>Data </a:t>
            </a:r>
            <a:r>
              <a:rPr lang="en-US" dirty="0"/>
              <a:t>Format </a:t>
            </a:r>
            <a:r>
              <a:rPr lang="en-US" dirty="0" smtClean="0"/>
              <a:t>Document </a:t>
            </a:r>
            <a:r>
              <a:rPr lang="en-US" dirty="0"/>
              <a:t>(III)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luetticke@physik.uni-bonn.de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03598"/>
            <a:ext cx="2543025" cy="3430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009" y="1131590"/>
            <a:ext cx="2440199" cy="3430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584" y="1240949"/>
            <a:ext cx="2226872" cy="321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986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luetticke@physik.uni-bonn.de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18F7-D44A-4C35-9F9E-823B528FCDF7}" type="slidenum">
              <a:rPr lang="en-US" smtClean="0"/>
              <a:t>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56" y="1131590"/>
            <a:ext cx="24384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820" y="987574"/>
            <a:ext cx="2641348" cy="367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31590"/>
            <a:ext cx="2833243" cy="357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551326"/>
      </p:ext>
    </p:extLst>
  </p:cSld>
  <p:clrMapOvr>
    <a:masterClrMapping/>
  </p:clrMapOvr>
</p:sld>
</file>

<file path=ppt/theme/theme1.xml><?xml version="1.0" encoding="utf-8"?>
<a:theme xmlns:a="http://schemas.openxmlformats.org/drawingml/2006/main" name="DEPFET_Vorlage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F8DE83"/>
      </a:accent6>
      <a:hlink>
        <a:srgbClr val="79BAF8"/>
      </a:hlink>
      <a:folHlink>
        <a:srgbClr val="6C6C62"/>
      </a:folHlink>
    </a:clrScheme>
    <a:fontScheme name="Uni-Bonn">
      <a:majorFont>
        <a:latin typeface="Exo 2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1400" dirty="0" err="1" smtClean="0">
            <a:solidFill>
              <a:schemeClr val="accent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16000" indent="-216000">
          <a:spcAft>
            <a:spcPts val="420"/>
          </a:spcAft>
          <a:buFont typeface="Calibri" panose="020F0502020204030204" pitchFamily="34" charset="0"/>
          <a:buChar char="−"/>
          <a:defRPr sz="1400" dirty="0" err="1" smtClean="0">
            <a:solidFill>
              <a:schemeClr val="accent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DEPFET_Vorlage</Template>
  <TotalTime>0</TotalTime>
  <Words>196</Words>
  <Application>Microsoft Office PowerPoint</Application>
  <PresentationFormat>Bildschirmpräsentation (16:9)</PresentationFormat>
  <Paragraphs>49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Exo 2</vt:lpstr>
      <vt:lpstr>Exo 2 Semi Bold</vt:lpstr>
      <vt:lpstr>Calibri</vt:lpstr>
      <vt:lpstr>DEPFET_Vorlage</vt:lpstr>
      <vt:lpstr>Florian Lütticke</vt:lpstr>
      <vt:lpstr>PV Renaming</vt:lpstr>
      <vt:lpstr>Updating the naming Document</vt:lpstr>
      <vt:lpstr>Local DAQ Status</vt:lpstr>
      <vt:lpstr>Server</vt:lpstr>
      <vt:lpstr>Local Data Format Document (I)</vt:lpstr>
      <vt:lpstr>Local Data Format Document (II)</vt:lpstr>
      <vt:lpstr>Local Data Format Document (III)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Teststrahlstudien an großen DEPFET Pixelsensoren für den Belle II Vertexdetektor</dc:title>
  <dc:creator>Windows User</dc:creator>
  <cp:lastModifiedBy>Windows User</cp:lastModifiedBy>
  <cp:revision>208</cp:revision>
  <dcterms:created xsi:type="dcterms:W3CDTF">2018-03-21T15:43:20Z</dcterms:created>
  <dcterms:modified xsi:type="dcterms:W3CDTF">2019-09-24T10:10:18Z</dcterms:modified>
</cp:coreProperties>
</file>