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8" r:id="rId3"/>
    <p:sldId id="289" r:id="rId4"/>
    <p:sldId id="262" r:id="rId5"/>
    <p:sldId id="283" r:id="rId6"/>
    <p:sldId id="288" r:id="rId7"/>
    <p:sldId id="263" r:id="rId8"/>
    <p:sldId id="271" r:id="rId9"/>
    <p:sldId id="272" r:id="rId10"/>
    <p:sldId id="274" r:id="rId11"/>
    <p:sldId id="277" r:id="rId12"/>
    <p:sldId id="278" r:id="rId13"/>
    <p:sldId id="275" r:id="rId14"/>
    <p:sldId id="276" r:id="rId15"/>
    <p:sldId id="284" r:id="rId16"/>
    <p:sldId id="285" r:id="rId17"/>
    <p:sldId id="293" r:id="rId18"/>
    <p:sldId id="291" r:id="rId19"/>
    <p:sldId id="292" r:id="rId20"/>
    <p:sldId id="270" r:id="rId21"/>
    <p:sldId id="297" r:id="rId22"/>
    <p:sldId id="301" r:id="rId23"/>
    <p:sldId id="279" r:id="rId24"/>
    <p:sldId id="280" r:id="rId25"/>
    <p:sldId id="281" r:id="rId26"/>
    <p:sldId id="282" r:id="rId27"/>
    <p:sldId id="290" r:id="rId28"/>
    <p:sldId id="294" r:id="rId29"/>
    <p:sldId id="295" r:id="rId30"/>
    <p:sldId id="296" r:id="rId31"/>
    <p:sldId id="298" r:id="rId32"/>
    <p:sldId id="300" r:id="rId33"/>
    <p:sldId id="299" r:id="rId34"/>
    <p:sldId id="30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AB019-4DAA-4333-9BD7-5CEB771F8D3B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F9B4F-FA41-49DE-8FE9-47C52614C1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4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68464-2F3A-4CF4-9DF0-22862C695B63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072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68464-2F3A-4CF4-9DF0-22862C695B63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07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4"/>
            <a:ext cx="793750" cy="794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90" y="349611"/>
            <a:ext cx="8353425" cy="1855255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9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5" y="4096780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FA66228A-40CC-4875-B5B2-E0DA77FB3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5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9" y="817501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E704B3C6-C432-42C5-94A1-832129851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1" y="4587297"/>
            <a:ext cx="598825" cy="18511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2E82049A-6019-4056-8638-0E7938261DF0}"/>
              </a:ext>
            </a:extLst>
          </p:cNvPr>
          <p:cNvSpPr/>
          <p:nvPr/>
        </p:nvSpPr>
        <p:spPr>
          <a:xfrm>
            <a:off x="395288" y="3980132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8E7668B4-E772-45DD-8F6B-23E9883B6073}"/>
              </a:ext>
            </a:extLst>
          </p:cNvPr>
          <p:cNvSpPr/>
          <p:nvPr/>
        </p:nvSpPr>
        <p:spPr>
          <a:xfrm>
            <a:off x="395288" y="4516741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1383398B-695A-4C6B-980D-9B67FB512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3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050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1" y="1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90" y="349613"/>
            <a:ext cx="83534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9" y="2335013"/>
            <a:ext cx="83534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5" y="4096780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DC059C8A-4E30-4CF7-8596-8085B43DF3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5"/>
            <a:ext cx="2168482" cy="1606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AD71804E-76B6-4901-BC63-91145FE900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4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90" y="349610"/>
            <a:ext cx="8353425" cy="3511191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90" y="349610"/>
            <a:ext cx="8353425" cy="3511191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715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9" y="817501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6428"/>
            <a:ext cx="4105276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9" y="817501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43438" y="1406428"/>
            <a:ext cx="4116548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9" y="817501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5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4"/>
            <a:ext cx="4105276" cy="2454375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8" y="1449390"/>
            <a:ext cx="4105274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3439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9" y="817501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5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4"/>
            <a:ext cx="4105276" cy="2454375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="" xmlns:a16="http://schemas.microsoft.com/office/drawing/2014/main" id="{3940162A-D75D-4335-9E40-1D7B2D50CB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43438" y="1449389"/>
            <a:ext cx="4105274" cy="241141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="" xmlns:a16="http://schemas.microsoft.com/office/drawing/2014/main" id="{383D9EF4-C943-4128-A189-76FB47C215C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3438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80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9" y="817501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95288" y="1449390"/>
            <a:ext cx="83534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9" y="349611"/>
            <a:ext cx="8353425" cy="451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9" y="1406428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9" y="6580801"/>
            <a:ext cx="7272810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8136396" y="6580801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91A9E512-39DB-45FA-95C7-CE8C891DDC6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21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Back </a:t>
            </a:r>
            <a:r>
              <a:rPr lang="de-DE" dirty="0" err="1" smtClean="0"/>
              <a:t>Again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395289" y="2335013"/>
            <a:ext cx="4557711" cy="941587"/>
          </a:xfrm>
          <a:solidFill>
            <a:schemeClr val="bg1">
              <a:alpha val="78000"/>
            </a:schemeClr>
          </a:solidFill>
        </p:spPr>
        <p:txBody>
          <a:bodyPr/>
          <a:lstStyle/>
          <a:p>
            <a:r>
              <a:rPr lang="de-DE" dirty="0" smtClean="0"/>
              <a:t>LC </a:t>
            </a:r>
            <a:r>
              <a:rPr lang="de-DE" dirty="0" err="1" smtClean="0"/>
              <a:t>from</a:t>
            </a:r>
            <a:r>
              <a:rPr lang="de-DE" dirty="0" smtClean="0"/>
              <a:t> an European XFEL </a:t>
            </a:r>
            <a:r>
              <a:rPr lang="de-DE" dirty="0" err="1" smtClean="0"/>
              <a:t>perspective</a:t>
            </a:r>
            <a:endParaRPr lang="de-DE" dirty="0" smtClean="0"/>
          </a:p>
          <a:p>
            <a:r>
              <a:rPr lang="de-DE" sz="1200" dirty="0" smtClean="0"/>
              <a:t>(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dirty="0" err="1" smtClean="0"/>
              <a:t>many</a:t>
            </a:r>
            <a:r>
              <a:rPr lang="de-DE" sz="1200" dirty="0" smtClean="0"/>
              <a:t> </a:t>
            </a:r>
            <a:r>
              <a:rPr lang="de-DE" sz="1200" dirty="0" err="1" smtClean="0"/>
              <a:t>stolen</a:t>
            </a:r>
            <a:r>
              <a:rPr lang="de-DE" sz="1200" dirty="0" smtClean="0"/>
              <a:t> </a:t>
            </a:r>
            <a:r>
              <a:rPr lang="de-DE" sz="1200" dirty="0" err="1" smtClean="0"/>
              <a:t>slides</a:t>
            </a:r>
            <a:r>
              <a:rPr lang="de-DE" sz="1200" dirty="0" smtClean="0"/>
              <a:t> </a:t>
            </a:r>
            <a:r>
              <a:rPr lang="de-DE" sz="1200" dirty="0" err="1" smtClean="0"/>
              <a:t>from</a:t>
            </a:r>
            <a:r>
              <a:rPr lang="de-DE" sz="1200" dirty="0" smtClean="0"/>
              <a:t> N. Walker, O. </a:t>
            </a:r>
            <a:r>
              <a:rPr lang="de-DE" sz="1200" dirty="0" err="1" smtClean="0"/>
              <a:t>Napoly</a:t>
            </a:r>
            <a:r>
              <a:rPr lang="de-DE" sz="1200" dirty="0" smtClean="0"/>
              <a:t>, M. </a:t>
            </a:r>
            <a:r>
              <a:rPr lang="de-DE" sz="1200" dirty="0" err="1" smtClean="0"/>
              <a:t>Omet</a:t>
            </a:r>
            <a:r>
              <a:rPr lang="de-DE" sz="1200" dirty="0" smtClean="0"/>
              <a:t>, S. </a:t>
            </a:r>
            <a:r>
              <a:rPr lang="de-DE" sz="1200" dirty="0" err="1" smtClean="0"/>
              <a:t>Michizono</a:t>
            </a:r>
            <a:r>
              <a:rPr lang="de-DE" sz="1200" dirty="0" smtClean="0"/>
              <a:t>, A. </a:t>
            </a:r>
            <a:r>
              <a:rPr lang="de-DE" sz="1200" dirty="0" err="1" smtClean="0"/>
              <a:t>Grassellino</a:t>
            </a:r>
            <a:r>
              <a:rPr lang="de-DE" sz="1200" dirty="0" smtClean="0"/>
              <a:t>)</a:t>
            </a:r>
            <a:endParaRPr lang="de-DE" sz="12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Marc </a:t>
            </a:r>
            <a:r>
              <a:rPr lang="de-DE" dirty="0" err="1" smtClean="0"/>
              <a:t>Wenskat</a:t>
            </a:r>
            <a:r>
              <a:rPr lang="de-DE" dirty="0" smtClean="0"/>
              <a:t> (UHH)</a:t>
            </a:r>
          </a:p>
          <a:p>
            <a:endParaRPr lang="de-DE" dirty="0"/>
          </a:p>
          <a:p>
            <a:r>
              <a:rPr lang="de-DE" dirty="0" smtClean="0"/>
              <a:t>LC Forum @ 13th „</a:t>
            </a:r>
            <a:r>
              <a:rPr lang="de-DE" dirty="0" err="1" smtClean="0"/>
              <a:t>Physics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Terascale</a:t>
            </a:r>
            <a:r>
              <a:rPr lang="de-DE" dirty="0" smtClean="0"/>
              <a:t>“ 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4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EXFEL </a:t>
            </a:r>
            <a:r>
              <a:rPr lang="de-DE" dirty="0" err="1"/>
              <a:t>Fabrication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62" y="793200"/>
            <a:ext cx="8259138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8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EXFEL </a:t>
            </a:r>
            <a:r>
              <a:rPr lang="de-DE" dirty="0" err="1"/>
              <a:t>Fabrication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93200"/>
            <a:ext cx="8319049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1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Operation </a:t>
            </a:r>
            <a:r>
              <a:rPr lang="de-DE" dirty="0" err="1" smtClean="0"/>
              <a:t>of</a:t>
            </a:r>
            <a:r>
              <a:rPr lang="de-DE" dirty="0" smtClean="0"/>
              <a:t> EXFEL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Incl. Installation in </a:t>
            </a:r>
            <a:r>
              <a:rPr lang="de-DE" dirty="0" err="1" smtClean="0"/>
              <a:t>module</a:t>
            </a:r>
            <a:r>
              <a:rPr lang="de-DE" dirty="0" smtClean="0"/>
              <a:t>, </a:t>
            </a:r>
            <a:r>
              <a:rPr lang="de-DE" dirty="0" err="1" smtClean="0"/>
              <a:t>impact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waveguide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66944"/>
            <a:ext cx="8867775" cy="546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04800" y="2743200"/>
            <a:ext cx="2590800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Avg</a:t>
            </a:r>
            <a:r>
              <a:rPr lang="de-DE" sz="1600" dirty="0" smtClean="0"/>
              <a:t>. Gradient </a:t>
            </a:r>
            <a:r>
              <a:rPr lang="de-DE" sz="1600" dirty="0" err="1" smtClean="0"/>
              <a:t>is</a:t>
            </a:r>
            <a:r>
              <a:rPr lang="de-DE" sz="1600" dirty="0" smtClean="0"/>
              <a:t> 23 MV/m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3352800" y="2057400"/>
            <a:ext cx="51816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33400" y="1828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If</a:t>
            </a:r>
            <a:r>
              <a:rPr lang="de-DE" sz="1600" dirty="0" smtClean="0"/>
              <a:t> all </a:t>
            </a:r>
            <a:r>
              <a:rPr lang="de-DE" sz="1600" dirty="0" err="1" smtClean="0"/>
              <a:t>cavities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RF </a:t>
            </a:r>
            <a:r>
              <a:rPr lang="de-DE" sz="1600" dirty="0" err="1" smtClean="0"/>
              <a:t>station</a:t>
            </a:r>
            <a:r>
              <a:rPr lang="de-DE" sz="1600" dirty="0" smtClean="0"/>
              <a:t> </a:t>
            </a:r>
            <a:r>
              <a:rPr lang="de-DE" sz="1600" dirty="0" err="1" smtClean="0"/>
              <a:t>operate</a:t>
            </a:r>
            <a:r>
              <a:rPr lang="de-DE" sz="1600" dirty="0" smtClean="0"/>
              <a:t> at 29 MV/m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3352800" y="2819400"/>
            <a:ext cx="51816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18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From</a:t>
            </a:r>
            <a:r>
              <a:rPr lang="de-DE" dirty="0" smtClean="0"/>
              <a:t> EXFEL </a:t>
            </a:r>
            <a:r>
              <a:rPr lang="de-DE" dirty="0" err="1" smtClean="0"/>
              <a:t>to</a:t>
            </a:r>
            <a:r>
              <a:rPr lang="de-DE" smtClean="0"/>
              <a:t> ILC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Specs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ILC TDR </a:t>
            </a:r>
            <a:r>
              <a:rPr lang="de-DE" dirty="0" err="1" smtClean="0"/>
              <a:t>assumed</a:t>
            </a:r>
            <a:r>
              <a:rPr lang="de-DE" dirty="0" smtClean="0"/>
              <a:t> ±20% </a:t>
            </a:r>
            <a:r>
              <a:rPr lang="de-DE" dirty="0" err="1" smtClean="0"/>
              <a:t>gradient</a:t>
            </a:r>
            <a:r>
              <a:rPr lang="de-DE" dirty="0" smtClean="0"/>
              <a:t> </a:t>
            </a:r>
            <a:r>
              <a:rPr lang="de-DE" dirty="0" err="1" smtClean="0"/>
              <a:t>spread</a:t>
            </a:r>
            <a:r>
              <a:rPr lang="de-DE" dirty="0" smtClean="0"/>
              <a:t> (28</a:t>
            </a:r>
            <a:r>
              <a:rPr lang="de-DE" dirty="0"/>
              <a:t> ≤ </a:t>
            </a:r>
            <a:r>
              <a:rPr lang="de-DE" dirty="0" smtClean="0"/>
              <a:t>G</a:t>
            </a:r>
            <a:r>
              <a:rPr lang="de-DE" dirty="0"/>
              <a:t> ≤ </a:t>
            </a:r>
            <a:r>
              <a:rPr lang="de-DE" dirty="0" smtClean="0"/>
              <a:t>42 MV/m)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?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746906"/>
              </p:ext>
            </p:extLst>
          </p:nvPr>
        </p:nvGraphicFramePr>
        <p:xfrm>
          <a:off x="1143000" y="1905000"/>
          <a:ext cx="6934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49680"/>
                <a:gridCol w="1386840"/>
                <a:gridCol w="1386840"/>
                <a:gridCol w="1386840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ILC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XFEL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 [MV/m]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Q</a:t>
                      </a:r>
                      <a:r>
                        <a:rPr lang="de-DE" baseline="-25000" dirty="0" smtClean="0"/>
                        <a:t>0</a:t>
                      </a:r>
                      <a:endParaRPr lang="de-D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 [MV/m]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Q</a:t>
                      </a:r>
                      <a:r>
                        <a:rPr lang="de-DE" baseline="-25000" dirty="0" smtClean="0"/>
                        <a:t>0</a:t>
                      </a:r>
                      <a:endParaRPr lang="de-DE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Vertical</a:t>
                      </a:r>
                      <a:r>
                        <a:rPr lang="de-DE" baseline="0" dirty="0" smtClean="0"/>
                        <a:t> Test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5x10</a:t>
                      </a:r>
                      <a:r>
                        <a:rPr lang="de-DE" baseline="30000" dirty="0" smtClean="0"/>
                        <a:t>9</a:t>
                      </a:r>
                      <a:endParaRPr lang="de-DE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10</a:t>
                      </a:r>
                      <a:r>
                        <a:rPr lang="de-DE" baseline="30000" dirty="0" smtClean="0"/>
                        <a:t>10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Installed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31.5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10</a:t>
                      </a:r>
                      <a:r>
                        <a:rPr lang="de-DE" baseline="30000" dirty="0" smtClean="0"/>
                        <a:t>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23.6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10</a:t>
                      </a:r>
                      <a:r>
                        <a:rPr lang="de-DE" baseline="30000" dirty="0" smtClean="0"/>
                        <a:t>10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66967"/>
              </p:ext>
            </p:extLst>
          </p:nvPr>
        </p:nvGraphicFramePr>
        <p:xfrm>
          <a:off x="1143000" y="4419600"/>
          <a:ext cx="7010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1905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Yield</a:t>
                      </a:r>
                      <a:r>
                        <a:rPr lang="de-DE" dirty="0" smtClean="0"/>
                        <a:t> ≥28MV/m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‹G›≥28MV/m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As </a:t>
                      </a:r>
                      <a:r>
                        <a:rPr lang="de-DE" dirty="0" err="1" smtClean="0"/>
                        <a:t>received</a:t>
                      </a:r>
                      <a:r>
                        <a:rPr lang="de-DE" dirty="0" smtClean="0"/>
                        <a:t> (1st Pass)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75%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35MV/m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After 25% </a:t>
                      </a:r>
                      <a:r>
                        <a:rPr lang="de-DE" dirty="0" err="1" smtClean="0"/>
                        <a:t>retreated</a:t>
                      </a:r>
                      <a:r>
                        <a:rPr lang="de-DE" baseline="0" dirty="0" smtClean="0"/>
                        <a:t> (2nd Pass)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90%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35MV/m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486400" y="5528846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This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usable</a:t>
            </a:r>
            <a:r>
              <a:rPr lang="de-DE" sz="1600" dirty="0" smtClean="0"/>
              <a:t> </a:t>
            </a:r>
            <a:r>
              <a:rPr lang="de-DE" sz="1600" dirty="0" err="1" smtClean="0"/>
              <a:t>gradient</a:t>
            </a:r>
            <a:r>
              <a:rPr lang="de-DE" sz="16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298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</a:t>
            </a:r>
            <a:r>
              <a:rPr lang="de-DE" dirty="0" err="1" smtClean="0"/>
              <a:t>results</a:t>
            </a:r>
            <a:r>
              <a:rPr lang="de-DE" dirty="0" smtClean="0"/>
              <a:t> per </a:t>
            </a:r>
            <a:r>
              <a:rPr lang="de-DE" dirty="0" err="1" smtClean="0"/>
              <a:t>Vendor</a:t>
            </a:r>
            <a:r>
              <a:rPr lang="de-DE" dirty="0" smtClean="0"/>
              <a:t> (max. G)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8800"/>
            <a:ext cx="9132579" cy="54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8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Retreatment</a:t>
            </a:r>
            <a:r>
              <a:rPr lang="de-DE" dirty="0" smtClean="0"/>
              <a:t> Model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Nick Walker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152525"/>
            <a:ext cx="90106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4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Extrapolation </a:t>
            </a:r>
            <a:r>
              <a:rPr lang="de-DE" dirty="0" err="1" smtClean="0"/>
              <a:t>to</a:t>
            </a:r>
            <a:r>
              <a:rPr lang="de-DE" dirty="0" smtClean="0"/>
              <a:t> ILC-VT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916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152400" y="4724400"/>
            <a:ext cx="87630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8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SRF </a:t>
            </a:r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reduction</a:t>
            </a:r>
            <a:r>
              <a:rPr lang="de-DE" dirty="0" smtClean="0"/>
              <a:t> R&amp;D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safe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50000" r="68116" b="15711"/>
          <a:stretch/>
        </p:blipFill>
        <p:spPr bwMode="auto">
          <a:xfrm>
            <a:off x="152400" y="1524000"/>
            <a:ext cx="291052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2971801" y="1143000"/>
            <a:ext cx="6161314" cy="5029200"/>
            <a:chOff x="3962400" y="1524000"/>
            <a:chExt cx="5159829" cy="391324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30" t="19886" r="8826" b="30569"/>
            <a:stretch/>
          </p:blipFill>
          <p:spPr bwMode="auto">
            <a:xfrm>
              <a:off x="4321629" y="1752600"/>
              <a:ext cx="4800600" cy="3684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3962400" y="1524000"/>
              <a:ext cx="9906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General R&amp;D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7"/>
          <p:cNvSpPr/>
          <p:nvPr/>
        </p:nvSpPr>
        <p:spPr>
          <a:xfrm>
            <a:off x="11964904" y="2635107"/>
            <a:ext cx="113993" cy="61317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99592" y="5949280"/>
            <a:ext cx="3851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[Reschke et al., Phys. </a:t>
            </a:r>
            <a:r>
              <a:rPr lang="de-DE" sz="1000" b="1" dirty="0" err="1"/>
              <a:t>Rev</a:t>
            </a:r>
            <a:r>
              <a:rPr lang="de-DE" sz="1000" b="1" dirty="0"/>
              <a:t>. Accel. </a:t>
            </a:r>
            <a:r>
              <a:rPr lang="de-DE" sz="1000" b="1" dirty="0" err="1"/>
              <a:t>Beams</a:t>
            </a:r>
            <a:r>
              <a:rPr lang="de-DE" sz="1000" b="1" dirty="0"/>
              <a:t>, 20, 042004 (2017</a:t>
            </a:r>
            <a:r>
              <a:rPr lang="de-DE" sz="1000" b="1" dirty="0" smtClean="0"/>
              <a:t>)]</a:t>
            </a:r>
            <a:endParaRPr lang="de-DE" sz="1000" b="1" dirty="0" smtClean="0">
              <a:solidFill>
                <a:srgbClr val="00B0F0"/>
              </a:solidFill>
            </a:endParaRPr>
          </a:p>
          <a:p>
            <a:r>
              <a:rPr lang="de-DE" sz="1000" b="1" dirty="0" smtClean="0">
                <a:solidFill>
                  <a:srgbClr val="00B0F0"/>
                </a:solidFill>
              </a:rPr>
              <a:t>[</a:t>
            </a:r>
            <a:r>
              <a:rPr lang="de-DE" sz="1000" b="1" dirty="0" err="1" smtClean="0">
                <a:solidFill>
                  <a:srgbClr val="00B0F0"/>
                </a:solidFill>
              </a:rPr>
              <a:t>Grassellino</a:t>
            </a:r>
            <a:r>
              <a:rPr lang="de-DE" sz="1000" b="1" dirty="0" smtClean="0">
                <a:solidFill>
                  <a:srgbClr val="00B0F0"/>
                </a:solidFill>
              </a:rPr>
              <a:t> </a:t>
            </a:r>
            <a:r>
              <a:rPr lang="de-DE" sz="1000" b="1" dirty="0">
                <a:solidFill>
                  <a:srgbClr val="00B0F0"/>
                </a:solidFill>
              </a:rPr>
              <a:t>et al., SUST, 26, 102001  (2013) ]</a:t>
            </a:r>
          </a:p>
          <a:p>
            <a:r>
              <a:rPr lang="de-DE" sz="1000" b="1" dirty="0" smtClean="0">
                <a:solidFill>
                  <a:srgbClr val="FF0000"/>
                </a:solidFill>
              </a:rPr>
              <a:t>[</a:t>
            </a:r>
            <a:r>
              <a:rPr lang="de-DE" sz="1000" b="1" dirty="0" err="1" smtClean="0">
                <a:solidFill>
                  <a:srgbClr val="FF0000"/>
                </a:solidFill>
              </a:rPr>
              <a:t>Grassellino</a:t>
            </a:r>
            <a:r>
              <a:rPr lang="de-DE" sz="1000" b="1" dirty="0" smtClean="0">
                <a:solidFill>
                  <a:srgbClr val="FF0000"/>
                </a:solidFill>
              </a:rPr>
              <a:t> et al., SUST, 30, 094004  (2017) ]</a:t>
            </a:r>
          </a:p>
          <a:p>
            <a:r>
              <a:rPr lang="de-DE" sz="1000" b="1" dirty="0" smtClean="0">
                <a:solidFill>
                  <a:srgbClr val="00B050"/>
                </a:solidFill>
              </a:rPr>
              <a:t>[</a:t>
            </a:r>
            <a:r>
              <a:rPr lang="de-DE" sz="1000" b="1" dirty="0" err="1" smtClean="0">
                <a:solidFill>
                  <a:srgbClr val="00B050"/>
                </a:solidFill>
              </a:rPr>
              <a:t>Grassellino</a:t>
            </a:r>
            <a:r>
              <a:rPr lang="de-DE" sz="1000" b="1" dirty="0" smtClean="0">
                <a:solidFill>
                  <a:srgbClr val="00B050"/>
                </a:solidFill>
              </a:rPr>
              <a:t> et al</a:t>
            </a:r>
            <a:r>
              <a:rPr lang="de-DE" sz="1000" b="1" dirty="0">
                <a:solidFill>
                  <a:srgbClr val="00B050"/>
                </a:solidFill>
              </a:rPr>
              <a:t>., </a:t>
            </a:r>
            <a:r>
              <a:rPr lang="de-DE" sz="1000" b="1" dirty="0" err="1" smtClean="0">
                <a:solidFill>
                  <a:srgbClr val="00B050"/>
                </a:solidFill>
              </a:rPr>
              <a:t>arxiv</a:t>
            </a:r>
            <a:r>
              <a:rPr lang="de-DE" sz="1000" b="1" dirty="0" smtClean="0">
                <a:solidFill>
                  <a:srgbClr val="00B050"/>
                </a:solidFill>
              </a:rPr>
              <a:t> 1806.09824]</a:t>
            </a:r>
          </a:p>
          <a:p>
            <a:endParaRPr lang="de-DE" sz="1000" b="1" dirty="0" smtClean="0"/>
          </a:p>
        </p:txBody>
      </p:sp>
      <p:pic>
        <p:nvPicPr>
          <p:cNvPr id="11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7908"/>
            <a:ext cx="8229600" cy="4050546"/>
          </a:xfrm>
          <a:prstGeom prst="rect">
            <a:avLst/>
          </a:prstGeom>
        </p:spPr>
      </p:pic>
      <p:sp>
        <p:nvSpPr>
          <p:cNvPr id="12" name="Freihandform 11"/>
          <p:cNvSpPr/>
          <p:nvPr/>
        </p:nvSpPr>
        <p:spPr>
          <a:xfrm>
            <a:off x="2013857" y="3126551"/>
            <a:ext cx="4093029" cy="650792"/>
          </a:xfrm>
          <a:custGeom>
            <a:avLst/>
            <a:gdLst>
              <a:gd name="connsiteX0" fmla="*/ 0 w 4093029"/>
              <a:gd name="connsiteY0" fmla="*/ 62963 h 650792"/>
              <a:gd name="connsiteX1" fmla="*/ 751114 w 4093029"/>
              <a:gd name="connsiteY1" fmla="*/ 52078 h 650792"/>
              <a:gd name="connsiteX2" fmla="*/ 3940629 w 4093029"/>
              <a:gd name="connsiteY2" fmla="*/ 629020 h 650792"/>
              <a:gd name="connsiteX3" fmla="*/ 3940629 w 4093029"/>
              <a:gd name="connsiteY3" fmla="*/ 629020 h 650792"/>
              <a:gd name="connsiteX4" fmla="*/ 4093029 w 4093029"/>
              <a:gd name="connsiteY4" fmla="*/ 650792 h 65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029" h="650792">
                <a:moveTo>
                  <a:pt x="0" y="62963"/>
                </a:moveTo>
                <a:cubicBezTo>
                  <a:pt x="47171" y="10349"/>
                  <a:pt x="94343" y="-42265"/>
                  <a:pt x="751114" y="52078"/>
                </a:cubicBezTo>
                <a:cubicBezTo>
                  <a:pt x="1407886" y="146421"/>
                  <a:pt x="3940629" y="629020"/>
                  <a:pt x="3940629" y="629020"/>
                </a:cubicBezTo>
                <a:lnTo>
                  <a:pt x="3940629" y="629020"/>
                </a:lnTo>
                <a:lnTo>
                  <a:pt x="4093029" y="650792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 12"/>
          <p:cNvSpPr/>
          <p:nvPr/>
        </p:nvSpPr>
        <p:spPr>
          <a:xfrm>
            <a:off x="2051720" y="2852936"/>
            <a:ext cx="4896544" cy="864096"/>
          </a:xfrm>
          <a:custGeom>
            <a:avLst/>
            <a:gdLst>
              <a:gd name="connsiteX0" fmla="*/ 0 w 4093029"/>
              <a:gd name="connsiteY0" fmla="*/ 62963 h 650792"/>
              <a:gd name="connsiteX1" fmla="*/ 751114 w 4093029"/>
              <a:gd name="connsiteY1" fmla="*/ 52078 h 650792"/>
              <a:gd name="connsiteX2" fmla="*/ 3940629 w 4093029"/>
              <a:gd name="connsiteY2" fmla="*/ 629020 h 650792"/>
              <a:gd name="connsiteX3" fmla="*/ 3940629 w 4093029"/>
              <a:gd name="connsiteY3" fmla="*/ 629020 h 650792"/>
              <a:gd name="connsiteX4" fmla="*/ 4093029 w 4093029"/>
              <a:gd name="connsiteY4" fmla="*/ 650792 h 65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029" h="650792">
                <a:moveTo>
                  <a:pt x="0" y="62963"/>
                </a:moveTo>
                <a:cubicBezTo>
                  <a:pt x="47171" y="10349"/>
                  <a:pt x="94343" y="-42265"/>
                  <a:pt x="751114" y="52078"/>
                </a:cubicBezTo>
                <a:cubicBezTo>
                  <a:pt x="1407886" y="146421"/>
                  <a:pt x="3940629" y="629020"/>
                  <a:pt x="3940629" y="629020"/>
                </a:cubicBezTo>
                <a:lnTo>
                  <a:pt x="3940629" y="629020"/>
                </a:lnTo>
                <a:lnTo>
                  <a:pt x="4093029" y="65079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 13"/>
          <p:cNvSpPr/>
          <p:nvPr/>
        </p:nvSpPr>
        <p:spPr>
          <a:xfrm>
            <a:off x="2057400" y="2853628"/>
            <a:ext cx="2373086" cy="359348"/>
          </a:xfrm>
          <a:custGeom>
            <a:avLst/>
            <a:gdLst>
              <a:gd name="connsiteX0" fmla="*/ 0 w 2373086"/>
              <a:gd name="connsiteY0" fmla="*/ 359348 h 359348"/>
              <a:gd name="connsiteX1" fmla="*/ 936171 w 2373086"/>
              <a:gd name="connsiteY1" fmla="*/ 120 h 359348"/>
              <a:gd name="connsiteX2" fmla="*/ 2373086 w 2373086"/>
              <a:gd name="connsiteY2" fmla="*/ 315805 h 359348"/>
              <a:gd name="connsiteX3" fmla="*/ 2373086 w 2373086"/>
              <a:gd name="connsiteY3" fmla="*/ 315805 h 35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086" h="359348">
                <a:moveTo>
                  <a:pt x="0" y="359348"/>
                </a:moveTo>
                <a:cubicBezTo>
                  <a:pt x="270328" y="183362"/>
                  <a:pt x="540657" y="7377"/>
                  <a:pt x="936171" y="120"/>
                </a:cubicBezTo>
                <a:cubicBezTo>
                  <a:pt x="1331685" y="-7137"/>
                  <a:pt x="2373086" y="315805"/>
                  <a:pt x="2373086" y="315805"/>
                </a:cubicBezTo>
                <a:lnTo>
                  <a:pt x="2373086" y="315805"/>
                </a:ln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5940152" y="2133600"/>
            <a:ext cx="22894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Standard Cavity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Doped Cavity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Infused Cavity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Low-T Baked Cavity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64088" y="5949280"/>
            <a:ext cx="26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Cavities limited by quench</a:t>
            </a:r>
          </a:p>
        </p:txBody>
      </p:sp>
      <p:sp>
        <p:nvSpPr>
          <p:cNvPr id="17" name="Freihandform 16"/>
          <p:cNvSpPr/>
          <p:nvPr/>
        </p:nvSpPr>
        <p:spPr>
          <a:xfrm rot="21288956">
            <a:off x="2038402" y="2794347"/>
            <a:ext cx="5247028" cy="896482"/>
          </a:xfrm>
          <a:custGeom>
            <a:avLst/>
            <a:gdLst>
              <a:gd name="connsiteX0" fmla="*/ 0 w 4093029"/>
              <a:gd name="connsiteY0" fmla="*/ 62963 h 650792"/>
              <a:gd name="connsiteX1" fmla="*/ 751114 w 4093029"/>
              <a:gd name="connsiteY1" fmla="*/ 52078 h 650792"/>
              <a:gd name="connsiteX2" fmla="*/ 3940629 w 4093029"/>
              <a:gd name="connsiteY2" fmla="*/ 629020 h 650792"/>
              <a:gd name="connsiteX3" fmla="*/ 3940629 w 4093029"/>
              <a:gd name="connsiteY3" fmla="*/ 629020 h 650792"/>
              <a:gd name="connsiteX4" fmla="*/ 4093029 w 4093029"/>
              <a:gd name="connsiteY4" fmla="*/ 650792 h 65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029" h="650792">
                <a:moveTo>
                  <a:pt x="0" y="62963"/>
                </a:moveTo>
                <a:cubicBezTo>
                  <a:pt x="47171" y="10349"/>
                  <a:pt x="94343" y="-42265"/>
                  <a:pt x="751114" y="52078"/>
                </a:cubicBezTo>
                <a:cubicBezTo>
                  <a:pt x="1407886" y="146421"/>
                  <a:pt x="3940629" y="629020"/>
                  <a:pt x="3940629" y="629020"/>
                </a:cubicBezTo>
                <a:lnTo>
                  <a:pt x="3940629" y="629020"/>
                </a:lnTo>
                <a:lnTo>
                  <a:pt x="4093029" y="650792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98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Fabrication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452437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5334000" y="914400"/>
            <a:ext cx="1552575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2819400" y="2819400"/>
            <a:ext cx="2286000" cy="762000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274320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Only</a:t>
            </a:r>
            <a:r>
              <a:rPr lang="de-DE" sz="1600" dirty="0" smtClean="0"/>
              <a:t> </a:t>
            </a:r>
            <a:r>
              <a:rPr lang="de-DE" sz="1600" dirty="0" err="1" smtClean="0"/>
              <a:t>modifies</a:t>
            </a:r>
            <a:r>
              <a:rPr lang="de-DE" sz="1600" dirty="0" smtClean="0"/>
              <a:t> </a:t>
            </a:r>
            <a:r>
              <a:rPr lang="de-DE" sz="1600" dirty="0" err="1" smtClean="0"/>
              <a:t>recipe</a:t>
            </a:r>
            <a:endParaRPr lang="de-DE" sz="1600" dirty="0" smtClean="0"/>
          </a:p>
          <a:p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industrialized</a:t>
            </a:r>
            <a:r>
              <a:rPr lang="de-DE" sz="1600" dirty="0" smtClean="0"/>
              <a:t> (LCLSII)</a:t>
            </a:r>
          </a:p>
          <a:p>
            <a:r>
              <a:rPr lang="de-DE" sz="1600" dirty="0" err="1" smtClean="0"/>
              <a:t>No</a:t>
            </a:r>
            <a:r>
              <a:rPr lang="de-DE" sz="1600" dirty="0" smtClean="0"/>
              <a:t> high </a:t>
            </a:r>
            <a:r>
              <a:rPr lang="de-DE" sz="1600" dirty="0" err="1" smtClean="0"/>
              <a:t>gradients</a:t>
            </a:r>
            <a:r>
              <a:rPr lang="de-DE" sz="1600" dirty="0" smtClean="0"/>
              <a:t> (LCLS-HE)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2819400" y="2819400"/>
            <a:ext cx="2286000" cy="2438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17275" y="3682425"/>
            <a:ext cx="2727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Changes</a:t>
            </a:r>
            <a:r>
              <a:rPr lang="de-DE" sz="1600" dirty="0" smtClean="0"/>
              <a:t> </a:t>
            </a:r>
            <a:r>
              <a:rPr lang="de-DE" sz="1600" dirty="0" err="1" smtClean="0"/>
              <a:t>recipe</a:t>
            </a:r>
            <a:r>
              <a:rPr lang="de-DE" sz="1600" dirty="0" smtClean="0"/>
              <a:t> (</a:t>
            </a:r>
            <a:r>
              <a:rPr lang="de-DE" sz="1600" dirty="0" err="1" smtClean="0"/>
              <a:t>less</a:t>
            </a:r>
            <a:r>
              <a:rPr lang="de-DE" sz="1600" dirty="0" smtClean="0"/>
              <a:t> </a:t>
            </a:r>
            <a:r>
              <a:rPr lang="de-DE" sz="1600" dirty="0" err="1" smtClean="0"/>
              <a:t>steps</a:t>
            </a:r>
            <a:r>
              <a:rPr lang="de-DE" sz="1600" dirty="0" smtClean="0"/>
              <a:t>)</a:t>
            </a:r>
          </a:p>
          <a:p>
            <a:r>
              <a:rPr lang="de-DE" sz="1600" dirty="0" smtClean="0"/>
              <a:t>Not </a:t>
            </a:r>
            <a:r>
              <a:rPr lang="de-DE" sz="1600" dirty="0" err="1" smtClean="0"/>
              <a:t>every</a:t>
            </a:r>
            <a:r>
              <a:rPr lang="de-DE" sz="1600" dirty="0" smtClean="0"/>
              <a:t> lab </a:t>
            </a:r>
            <a:r>
              <a:rPr lang="de-DE" sz="1600" dirty="0" err="1" smtClean="0"/>
              <a:t>succeeds</a:t>
            </a:r>
            <a:endParaRPr lang="de-DE" sz="1600" dirty="0" smtClean="0"/>
          </a:p>
          <a:p>
            <a:r>
              <a:rPr lang="de-DE" sz="1600" dirty="0" err="1" smtClean="0"/>
              <a:t>Recipe</a:t>
            </a:r>
            <a:r>
              <a:rPr lang="de-DE" sz="1600" dirty="0" smtClean="0"/>
              <a:t> not </a:t>
            </a:r>
            <a:r>
              <a:rPr lang="de-DE" sz="1600" dirty="0" err="1" smtClean="0"/>
              <a:t>fully</a:t>
            </a:r>
            <a:r>
              <a:rPr lang="de-DE" sz="1600" dirty="0" smtClean="0"/>
              <a:t> </a:t>
            </a:r>
            <a:r>
              <a:rPr lang="de-DE" sz="1600" dirty="0" err="1" smtClean="0"/>
              <a:t>understood</a:t>
            </a:r>
            <a:endParaRPr lang="de-DE" sz="1600" dirty="0" smtClean="0"/>
          </a:p>
        </p:txBody>
      </p:sp>
      <p:sp>
        <p:nvSpPr>
          <p:cNvPr id="12" name="Abgerundetes Rechteck 11"/>
          <p:cNvSpPr/>
          <p:nvPr/>
        </p:nvSpPr>
        <p:spPr>
          <a:xfrm>
            <a:off x="4079675" y="4749225"/>
            <a:ext cx="1178125" cy="5085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52400" y="4749225"/>
            <a:ext cx="2658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Only</a:t>
            </a:r>
            <a:r>
              <a:rPr lang="de-DE" sz="1600" dirty="0" smtClean="0"/>
              <a:t> </a:t>
            </a:r>
            <a:r>
              <a:rPr lang="de-DE" sz="1600" dirty="0" err="1" smtClean="0"/>
              <a:t>modifies</a:t>
            </a:r>
            <a:r>
              <a:rPr lang="de-DE" sz="1600" dirty="0" smtClean="0"/>
              <a:t> </a:t>
            </a:r>
            <a:r>
              <a:rPr lang="de-DE" sz="1600" dirty="0" err="1" smtClean="0"/>
              <a:t>recipe</a:t>
            </a:r>
            <a:endParaRPr lang="de-DE" sz="1600" dirty="0" smtClean="0"/>
          </a:p>
          <a:p>
            <a:r>
              <a:rPr lang="de-DE" sz="1600" dirty="0" smtClean="0"/>
              <a:t>Shows strong </a:t>
            </a:r>
            <a:r>
              <a:rPr lang="de-DE" sz="1600" dirty="0" err="1" smtClean="0"/>
              <a:t>dependency</a:t>
            </a:r>
            <a:r>
              <a:rPr lang="de-DE" sz="1600" dirty="0" smtClean="0"/>
              <a:t> </a:t>
            </a:r>
          </a:p>
          <a:p>
            <a:r>
              <a:rPr lang="de-DE" sz="1600" dirty="0" smtClean="0"/>
              <a:t>on </a:t>
            </a:r>
            <a:r>
              <a:rPr lang="de-DE" sz="1600" dirty="0" err="1" smtClean="0"/>
              <a:t>cooldown</a:t>
            </a:r>
            <a:r>
              <a:rPr lang="de-DE" sz="1600" dirty="0" smtClean="0"/>
              <a:t> </a:t>
            </a:r>
            <a:r>
              <a:rPr lang="de-DE" sz="1600" dirty="0" err="1" smtClean="0"/>
              <a:t>procedure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13899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/>
      <p:bldP spid="8" grpId="1"/>
      <p:bldP spid="10" grpId="0" animBg="1"/>
      <p:bldP spid="10" grpId="1" animBg="1"/>
      <p:bldP spid="11" grpId="0"/>
      <p:bldP spid="11" grpId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LC at all?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95289" y="5505452"/>
            <a:ext cx="8353425" cy="911225"/>
          </a:xfrm>
        </p:spPr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argue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cross-over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– but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endParaRPr lang="de-DE" dirty="0" smtClean="0"/>
          </a:p>
          <a:p>
            <a:r>
              <a:rPr lang="de-DE" dirty="0" smtClean="0"/>
              <a:t>Future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</a:t>
            </a:r>
            <a:r>
              <a:rPr lang="de-DE" baseline="30000" dirty="0" err="1" smtClean="0"/>
              <a:t>+</a:t>
            </a:r>
            <a:r>
              <a:rPr lang="de-DE" dirty="0" err="1" smtClean="0"/>
              <a:t>e</a:t>
            </a:r>
            <a:r>
              <a:rPr lang="de-DE" baseline="30000" dirty="0" smtClean="0"/>
              <a:t>-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linear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2" y="838200"/>
            <a:ext cx="4924425" cy="46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7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been a long </a:t>
            </a:r>
            <a:r>
              <a:rPr lang="en-US" dirty="0" smtClean="0"/>
              <a:t>road…</a:t>
            </a:r>
          </a:p>
          <a:p>
            <a:pPr lvl="1"/>
            <a:r>
              <a:rPr lang="en-US" dirty="0" smtClean="0"/>
              <a:t>TESLA </a:t>
            </a:r>
            <a:r>
              <a:rPr lang="en-US" dirty="0"/>
              <a:t>technology is now mature and </a:t>
            </a:r>
            <a:r>
              <a:rPr lang="en-US" dirty="0" smtClean="0"/>
              <a:t>industrialized</a:t>
            </a:r>
            <a:endParaRPr lang="en-US" dirty="0"/>
          </a:p>
          <a:p>
            <a:pPr lvl="1"/>
            <a:r>
              <a:rPr lang="en-US" dirty="0" smtClean="0"/>
              <a:t>almost </a:t>
            </a:r>
            <a:r>
              <a:rPr lang="en-US" dirty="0"/>
              <a:t>‘off the shelf’ </a:t>
            </a:r>
            <a:r>
              <a:rPr lang="en-US" dirty="0" smtClean="0"/>
              <a:t>(see LCLS-II</a:t>
            </a:r>
            <a:r>
              <a:rPr lang="en-US" dirty="0"/>
              <a:t>)</a:t>
            </a:r>
          </a:p>
          <a:p>
            <a:r>
              <a:rPr lang="en-US" dirty="0" smtClean="0"/>
              <a:t>Performance </a:t>
            </a:r>
            <a:r>
              <a:rPr lang="en-US" dirty="0"/>
              <a:t>is very close to ILC </a:t>
            </a:r>
            <a:r>
              <a:rPr lang="en-US" dirty="0" smtClean="0"/>
              <a:t>requirements</a:t>
            </a:r>
          </a:p>
          <a:p>
            <a:pPr lvl="1"/>
            <a:r>
              <a:rPr lang="de-DE" dirty="0" smtClean="0"/>
              <a:t>But </a:t>
            </a:r>
            <a:r>
              <a:rPr lang="de-DE" dirty="0"/>
              <a:t>not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cost</a:t>
            </a:r>
            <a:r>
              <a:rPr lang="de-DE" dirty="0" smtClean="0"/>
              <a:t>!</a:t>
            </a:r>
          </a:p>
          <a:p>
            <a:pPr lvl="1"/>
            <a:r>
              <a:rPr lang="en-US" dirty="0" smtClean="0"/>
              <a:t>Larger </a:t>
            </a:r>
            <a:r>
              <a:rPr lang="en-US" dirty="0"/>
              <a:t>scale </a:t>
            </a:r>
            <a:r>
              <a:rPr lang="en-US" dirty="0" smtClean="0"/>
              <a:t>industrialization </a:t>
            </a:r>
            <a:r>
              <a:rPr lang="en-US" dirty="0"/>
              <a:t>will help if planned correctly</a:t>
            </a:r>
          </a:p>
          <a:p>
            <a:r>
              <a:rPr lang="en-US" dirty="0" smtClean="0"/>
              <a:t>New </a:t>
            </a:r>
            <a:r>
              <a:rPr lang="en-US" dirty="0"/>
              <a:t>SRF ‘breakthroughs’ may bring significant cost </a:t>
            </a:r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higher </a:t>
            </a:r>
            <a:r>
              <a:rPr lang="en-US" dirty="0"/>
              <a:t>gradients, higher quality </a:t>
            </a:r>
            <a:r>
              <a:rPr lang="en-US" dirty="0" smtClean="0"/>
              <a:t>factors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it’s industrial yield that matters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2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9" y="1758701"/>
            <a:ext cx="8353425" cy="451099"/>
          </a:xfrm>
        </p:spPr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Listening!</a:t>
            </a:r>
            <a:endParaRPr lang="de-DE" dirty="0"/>
          </a:p>
        </p:txBody>
      </p:sp>
      <p:pic>
        <p:nvPicPr>
          <p:cNvPr id="5122" name="Picture 2" descr="https://i.pinimg.com/originals/f1/2c/15/f12c15db3b71a607b5eae7d7580735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00" y="510900"/>
            <a:ext cx="480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pinimg.com/originals/de/6a/0e/de6a0eec4cb6d8e56ec1d59687e6b41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50" y="3486150"/>
            <a:ext cx="45339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81000" y="4501901"/>
            <a:ext cx="8353425" cy="451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Questions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8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Cavity</a:t>
            </a:r>
            <a:r>
              <a:rPr lang="de-DE" dirty="0" smtClean="0"/>
              <a:t> &amp; </a:t>
            </a:r>
            <a:r>
              <a:rPr lang="de-DE" dirty="0" err="1" smtClean="0"/>
              <a:t>Cryomodule</a:t>
            </a:r>
            <a:r>
              <a:rPr lang="de-DE" dirty="0" smtClean="0"/>
              <a:t> </a:t>
            </a:r>
            <a:r>
              <a:rPr lang="de-DE" dirty="0" err="1" smtClean="0"/>
              <a:t>Fabrication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86400" y="1219200"/>
            <a:ext cx="3262314" cy="5010249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AMTF @ DESY</a:t>
            </a:r>
          </a:p>
          <a:p>
            <a:pPr lvl="1"/>
            <a:r>
              <a:rPr lang="de-DE" dirty="0" err="1" smtClean="0"/>
              <a:t>Cavities</a:t>
            </a:r>
            <a:endParaRPr lang="de-DE" dirty="0" smtClean="0"/>
          </a:p>
          <a:p>
            <a:pPr lvl="2"/>
            <a:r>
              <a:rPr lang="de-DE" dirty="0" err="1" smtClean="0"/>
              <a:t>Vertical</a:t>
            </a:r>
            <a:r>
              <a:rPr lang="de-DE" dirty="0" smtClean="0"/>
              <a:t> Tests</a:t>
            </a:r>
          </a:p>
          <a:p>
            <a:pPr lvl="2"/>
            <a:r>
              <a:rPr lang="de-DE" dirty="0" smtClean="0"/>
              <a:t>2 </a:t>
            </a:r>
            <a:r>
              <a:rPr lang="de-DE" dirty="0" err="1" smtClean="0"/>
              <a:t>independen</a:t>
            </a:r>
            <a:r>
              <a:rPr lang="de-DE" dirty="0" smtClean="0"/>
              <a:t> </a:t>
            </a:r>
            <a:r>
              <a:rPr lang="de-DE" dirty="0" err="1" smtClean="0"/>
              <a:t>cryostats</a:t>
            </a:r>
            <a:endParaRPr lang="de-DE" dirty="0" smtClean="0"/>
          </a:p>
          <a:p>
            <a:pPr lvl="2"/>
            <a:r>
              <a:rPr lang="de-DE" dirty="0" smtClean="0"/>
              <a:t>6 </a:t>
            </a:r>
            <a:r>
              <a:rPr lang="de-DE" dirty="0" err="1" smtClean="0"/>
              <a:t>inserts</a:t>
            </a:r>
            <a:r>
              <a:rPr lang="de-DE" dirty="0" smtClean="0"/>
              <a:t>, 4 </a:t>
            </a:r>
            <a:r>
              <a:rPr lang="de-DE" dirty="0" err="1" smtClean="0"/>
              <a:t>cavities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endParaRPr lang="de-DE" dirty="0" smtClean="0"/>
          </a:p>
          <a:p>
            <a:pPr lvl="2"/>
            <a:r>
              <a:rPr lang="de-DE" dirty="0" smtClean="0"/>
              <a:t>3 </a:t>
            </a:r>
            <a:r>
              <a:rPr lang="de-DE" dirty="0" err="1" smtClean="0"/>
              <a:t>days</a:t>
            </a:r>
            <a:r>
              <a:rPr lang="de-DE" dirty="0" smtClean="0"/>
              <a:t> per Tests</a:t>
            </a:r>
          </a:p>
          <a:p>
            <a:pPr lvl="2"/>
            <a:r>
              <a:rPr lang="de-DE" dirty="0" smtClean="0"/>
              <a:t>Plan: 8 </a:t>
            </a:r>
            <a:r>
              <a:rPr lang="de-DE" dirty="0" err="1" smtClean="0"/>
              <a:t>cavities</a:t>
            </a:r>
            <a:r>
              <a:rPr lang="de-DE" dirty="0" smtClean="0"/>
              <a:t> per </a:t>
            </a:r>
            <a:r>
              <a:rPr lang="de-DE" dirty="0" err="1" smtClean="0"/>
              <a:t>week</a:t>
            </a:r>
            <a:endParaRPr lang="de-DE" dirty="0" smtClean="0"/>
          </a:p>
          <a:p>
            <a:pPr lvl="1"/>
            <a:r>
              <a:rPr lang="de-DE" dirty="0" smtClean="0"/>
              <a:t>Modules</a:t>
            </a:r>
          </a:p>
          <a:p>
            <a:pPr lvl="2"/>
            <a:r>
              <a:rPr lang="de-DE" dirty="0" smtClean="0"/>
              <a:t>3 parallel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benches</a:t>
            </a:r>
            <a:endParaRPr lang="de-DE" dirty="0" smtClean="0"/>
          </a:p>
          <a:p>
            <a:pPr lvl="2"/>
            <a:r>
              <a:rPr lang="de-DE" dirty="0" smtClean="0"/>
              <a:t>Original plan 21 </a:t>
            </a:r>
            <a:r>
              <a:rPr lang="de-DE" dirty="0" err="1" smtClean="0"/>
              <a:t>days</a:t>
            </a:r>
            <a:endParaRPr lang="de-DE" dirty="0" smtClean="0"/>
          </a:p>
          <a:p>
            <a:pPr lvl="2"/>
            <a:r>
              <a:rPr lang="de-DE" dirty="0" err="1" smtClean="0"/>
              <a:t>Optimized</a:t>
            </a:r>
            <a:r>
              <a:rPr lang="de-DE" dirty="0" smtClean="0"/>
              <a:t> down </a:t>
            </a:r>
            <a:r>
              <a:rPr lang="de-DE" dirty="0" err="1" smtClean="0"/>
              <a:t>to</a:t>
            </a:r>
            <a:r>
              <a:rPr lang="de-DE" dirty="0" smtClean="0"/>
              <a:t> 14 </a:t>
            </a:r>
            <a:r>
              <a:rPr lang="de-DE" dirty="0" err="1" smtClean="0"/>
              <a:t>days</a:t>
            </a:r>
            <a:endParaRPr lang="de-DE" dirty="0" smtClean="0"/>
          </a:p>
          <a:p>
            <a:pPr lvl="2"/>
            <a:r>
              <a:rPr lang="de-DE" dirty="0" smtClean="0"/>
              <a:t>1 </a:t>
            </a:r>
            <a:r>
              <a:rPr lang="de-DE" dirty="0" err="1" smtClean="0"/>
              <a:t>module</a:t>
            </a:r>
            <a:r>
              <a:rPr lang="de-DE" dirty="0" smtClean="0"/>
              <a:t> </a:t>
            </a:r>
            <a:r>
              <a:rPr lang="de-DE" dirty="0" err="1" smtClean="0"/>
              <a:t>finished</a:t>
            </a:r>
            <a:r>
              <a:rPr lang="de-DE" dirty="0" smtClean="0"/>
              <a:t> per </a:t>
            </a:r>
            <a:r>
              <a:rPr lang="de-DE" dirty="0" err="1" smtClean="0"/>
              <a:t>week</a:t>
            </a:r>
            <a:endParaRPr lang="de-DE" dirty="0" smtClean="0"/>
          </a:p>
          <a:p>
            <a:pPr lvl="2"/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3323"/>
            <a:ext cx="4732337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21160"/>
            <a:ext cx="5475287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Comparison</a:t>
            </a:r>
            <a:r>
              <a:rPr lang="de-DE" dirty="0" smtClean="0"/>
              <a:t> VT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333500"/>
            <a:ext cx="80486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6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Comparison</a:t>
            </a:r>
            <a:r>
              <a:rPr lang="de-DE" dirty="0" smtClean="0"/>
              <a:t> VT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1" y="869400"/>
            <a:ext cx="8189329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2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Degradation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923925"/>
            <a:ext cx="9122341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9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781175"/>
            <a:ext cx="88296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3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92202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3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6"/>
          <a:stretch/>
        </p:blipFill>
        <p:spPr bwMode="auto">
          <a:xfrm>
            <a:off x="4764134" y="273429"/>
            <a:ext cx="4118609" cy="299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hteck 30"/>
          <p:cNvSpPr/>
          <p:nvPr/>
        </p:nvSpPr>
        <p:spPr>
          <a:xfrm>
            <a:off x="3707904" y="1484784"/>
            <a:ext cx="72008" cy="309634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Recipe</a:t>
            </a:r>
            <a:endParaRPr lang="en-US" dirty="0"/>
          </a:p>
        </p:txBody>
      </p:sp>
      <p:cxnSp>
        <p:nvCxnSpPr>
          <p:cNvPr id="17" name="Gerade Verbindung 16"/>
          <p:cNvCxnSpPr/>
          <p:nvPr/>
        </p:nvCxnSpPr>
        <p:spPr>
          <a:xfrm flipV="1">
            <a:off x="1259632" y="2564904"/>
            <a:ext cx="1008112" cy="20377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2267744" y="2564904"/>
            <a:ext cx="15841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/>
          <p:cNvGrpSpPr/>
          <p:nvPr/>
        </p:nvGrpSpPr>
        <p:grpSpPr>
          <a:xfrm>
            <a:off x="921078" y="1268760"/>
            <a:ext cx="6891282" cy="3816424"/>
            <a:chOff x="921078" y="1268760"/>
            <a:chExt cx="6891282" cy="3816424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1259632" y="1772816"/>
              <a:ext cx="6552728" cy="3312368"/>
              <a:chOff x="1259632" y="1463298"/>
              <a:chExt cx="6552728" cy="3312368"/>
            </a:xfrm>
          </p:grpSpPr>
          <p:grpSp>
            <p:nvGrpSpPr>
              <p:cNvPr id="13" name="Gruppieren 12"/>
              <p:cNvGrpSpPr/>
              <p:nvPr/>
            </p:nvGrpSpPr>
            <p:grpSpPr>
              <a:xfrm>
                <a:off x="1259632" y="1463298"/>
                <a:ext cx="6552728" cy="2829798"/>
                <a:chOff x="1259632" y="887234"/>
                <a:chExt cx="6552728" cy="2829798"/>
              </a:xfrm>
            </p:grpSpPr>
            <p:cxnSp>
              <p:nvCxnSpPr>
                <p:cNvPr id="10" name="Gerade Verbindung mit Pfeil 9"/>
                <p:cNvCxnSpPr/>
                <p:nvPr/>
              </p:nvCxnSpPr>
              <p:spPr>
                <a:xfrm flipV="1">
                  <a:off x="1259632" y="887234"/>
                  <a:ext cx="0" cy="282979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Gerade Verbindung mit Pfeil 11"/>
                <p:cNvCxnSpPr/>
                <p:nvPr/>
              </p:nvCxnSpPr>
              <p:spPr>
                <a:xfrm>
                  <a:off x="1259632" y="3717032"/>
                  <a:ext cx="6552728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feld 13"/>
              <p:cNvSpPr txBox="1"/>
              <p:nvPr/>
            </p:nvSpPr>
            <p:spPr>
              <a:xfrm>
                <a:off x="3995936" y="4437112"/>
                <a:ext cx="144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/>
                  <a:t>Time [h]</a:t>
                </a:r>
              </a:p>
            </p:txBody>
          </p:sp>
        </p:grpSp>
        <p:sp>
          <p:nvSpPr>
            <p:cNvPr id="20" name="Textfeld 19"/>
            <p:cNvSpPr txBox="1"/>
            <p:nvPr/>
          </p:nvSpPr>
          <p:spPr>
            <a:xfrm rot="16200000">
              <a:off x="-241793" y="2431631"/>
              <a:ext cx="2664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>
                  <a:solidFill>
                    <a:srgbClr val="FF0000"/>
                  </a:solidFill>
                </a:rPr>
                <a:t>Temperature</a:t>
              </a:r>
              <a:r>
                <a:rPr lang="de-DE" sz="1600" dirty="0" smtClean="0">
                  <a:solidFill>
                    <a:srgbClr val="FF0000"/>
                  </a:solidFill>
                </a:rPr>
                <a:t> [°C]</a:t>
              </a:r>
            </a:p>
          </p:txBody>
        </p:sp>
      </p:grpSp>
      <p:sp>
        <p:nvSpPr>
          <p:cNvPr id="30" name="Freihandform 29"/>
          <p:cNvSpPr/>
          <p:nvPr/>
        </p:nvSpPr>
        <p:spPr>
          <a:xfrm>
            <a:off x="3851920" y="2564904"/>
            <a:ext cx="4299857" cy="1676400"/>
          </a:xfrm>
          <a:custGeom>
            <a:avLst/>
            <a:gdLst>
              <a:gd name="connsiteX0" fmla="*/ 0 w 4299857"/>
              <a:gd name="connsiteY0" fmla="*/ 0 h 1676400"/>
              <a:gd name="connsiteX1" fmla="*/ 707571 w 4299857"/>
              <a:gd name="connsiteY1" fmla="*/ 696686 h 1676400"/>
              <a:gd name="connsiteX2" fmla="*/ 1632857 w 4299857"/>
              <a:gd name="connsiteY2" fmla="*/ 1034143 h 1676400"/>
              <a:gd name="connsiteX3" fmla="*/ 3265714 w 4299857"/>
              <a:gd name="connsiteY3" fmla="*/ 1426029 h 1676400"/>
              <a:gd name="connsiteX4" fmla="*/ 4299857 w 4299857"/>
              <a:gd name="connsiteY4" fmla="*/ 1676400 h 1676400"/>
              <a:gd name="connsiteX5" fmla="*/ 4299857 w 4299857"/>
              <a:gd name="connsiteY5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57" h="1676400">
                <a:moveTo>
                  <a:pt x="0" y="0"/>
                </a:moveTo>
                <a:cubicBezTo>
                  <a:pt x="217714" y="262164"/>
                  <a:pt x="435428" y="524329"/>
                  <a:pt x="707571" y="696686"/>
                </a:cubicBezTo>
                <a:cubicBezTo>
                  <a:pt x="979714" y="869043"/>
                  <a:pt x="1206500" y="912586"/>
                  <a:pt x="1632857" y="1034143"/>
                </a:cubicBezTo>
                <a:cubicBezTo>
                  <a:pt x="2059214" y="1155700"/>
                  <a:pt x="3265714" y="1426029"/>
                  <a:pt x="3265714" y="1426029"/>
                </a:cubicBezTo>
                <a:lnTo>
                  <a:pt x="4299857" y="1676400"/>
                </a:lnTo>
                <a:lnTo>
                  <a:pt x="4299857" y="167640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 rot="16200000">
            <a:off x="-551310" y="2431631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rgbClr val="00B0F0"/>
                </a:solidFill>
              </a:rPr>
              <a:t>Pressure</a:t>
            </a:r>
            <a:r>
              <a:rPr lang="de-DE" sz="1600" dirty="0" smtClean="0">
                <a:solidFill>
                  <a:srgbClr val="00B0F0"/>
                </a:solidFill>
              </a:rPr>
              <a:t> [mbar]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/>
          <a:p>
            <a:r>
              <a:rPr lang="de-DE" dirty="0" smtClean="0"/>
              <a:t>N-Doping: Change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baking</a:t>
            </a:r>
            <a:r>
              <a:rPr lang="de-DE" dirty="0" smtClean="0"/>
              <a:t> </a:t>
            </a:r>
            <a:r>
              <a:rPr lang="de-DE" dirty="0" err="1" smtClean="0"/>
              <a:t>procedure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907704" y="5225425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+ 5-10 </a:t>
            </a:r>
            <a:r>
              <a:rPr lang="el-GR" sz="1600" dirty="0" smtClean="0">
                <a:latin typeface="Arial"/>
                <a:cs typeface="Arial"/>
              </a:rPr>
              <a:t>μ</a:t>
            </a:r>
            <a:r>
              <a:rPr lang="de-DE" sz="1600" dirty="0" smtClean="0"/>
              <a:t>m </a:t>
            </a:r>
            <a:r>
              <a:rPr lang="en-US" sz="1600" dirty="0" smtClean="0"/>
              <a:t>removal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inner</a:t>
            </a:r>
            <a:r>
              <a:rPr lang="de-DE" sz="1600" dirty="0" smtClean="0"/>
              <a:t> </a:t>
            </a:r>
            <a:r>
              <a:rPr lang="de-DE" sz="1600" dirty="0" err="1" smtClean="0"/>
              <a:t>layer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chemical</a:t>
            </a:r>
            <a:r>
              <a:rPr lang="de-DE" sz="1600" dirty="0" smtClean="0"/>
              <a:t> </a:t>
            </a:r>
            <a:r>
              <a:rPr lang="de-DE" sz="1600" dirty="0" err="1" smtClean="0"/>
              <a:t>etching</a:t>
            </a:r>
            <a:r>
              <a:rPr lang="de-DE" sz="1600" dirty="0" smtClean="0"/>
              <a:t> </a:t>
            </a:r>
            <a:r>
              <a:rPr lang="de-DE" sz="1600" dirty="0" err="1" smtClean="0"/>
              <a:t>necessary</a:t>
            </a:r>
            <a:endParaRPr lang="de-DE" sz="16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3563888" y="112474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B0F0"/>
                </a:solidFill>
              </a:rPr>
              <a:t>N</a:t>
            </a:r>
            <a:r>
              <a:rPr lang="de-DE" sz="1600" baseline="-25000" dirty="0" smtClean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483768" y="222635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800°C</a:t>
            </a:r>
          </a:p>
        </p:txBody>
      </p:sp>
      <p:sp>
        <p:nvSpPr>
          <p:cNvPr id="5" name="Freihandform 4"/>
          <p:cNvSpPr/>
          <p:nvPr/>
        </p:nvSpPr>
        <p:spPr>
          <a:xfrm>
            <a:off x="5638800" y="1015167"/>
            <a:ext cx="2362200" cy="541490"/>
          </a:xfrm>
          <a:custGeom>
            <a:avLst/>
            <a:gdLst>
              <a:gd name="connsiteX0" fmla="*/ 0 w 2362200"/>
              <a:gd name="connsiteY0" fmla="*/ 269347 h 541490"/>
              <a:gd name="connsiteX1" fmla="*/ 576943 w 2362200"/>
              <a:gd name="connsiteY1" fmla="*/ 8090 h 541490"/>
              <a:gd name="connsiteX2" fmla="*/ 2362200 w 2362200"/>
              <a:gd name="connsiteY2" fmla="*/ 541490 h 541490"/>
              <a:gd name="connsiteX3" fmla="*/ 2362200 w 2362200"/>
              <a:gd name="connsiteY3" fmla="*/ 541490 h 54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2200" h="541490">
                <a:moveTo>
                  <a:pt x="0" y="269347"/>
                </a:moveTo>
                <a:cubicBezTo>
                  <a:pt x="91621" y="116040"/>
                  <a:pt x="183243" y="-37267"/>
                  <a:pt x="576943" y="8090"/>
                </a:cubicBezTo>
                <a:cubicBezTo>
                  <a:pt x="970643" y="53447"/>
                  <a:pt x="2362200" y="541490"/>
                  <a:pt x="2362200" y="541490"/>
                </a:cubicBezTo>
                <a:lnTo>
                  <a:pt x="2362200" y="54149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34" y="291685"/>
            <a:ext cx="4200354" cy="299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Wenskat –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Bate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Semione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| PIER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Seed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Project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Presentation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| 9.7.18 Hamburg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" grpId="0"/>
      <p:bldP spid="3" grpId="0"/>
      <p:bldP spid="4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/>
          <p:cNvSpPr/>
          <p:nvPr/>
        </p:nvSpPr>
        <p:spPr>
          <a:xfrm>
            <a:off x="4427984" y="1484784"/>
            <a:ext cx="2952328" cy="309634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Recipe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4932040" y="2492896"/>
            <a:ext cx="212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chemistry</a:t>
            </a:r>
            <a:r>
              <a:rPr lang="de-DE" sz="1600" dirty="0" smtClean="0"/>
              <a:t> </a:t>
            </a:r>
            <a:r>
              <a:rPr lang="de-DE" sz="1600" dirty="0" err="1" smtClean="0"/>
              <a:t>needed</a:t>
            </a:r>
            <a:endParaRPr lang="de-DE" sz="1600" dirty="0" smtClean="0"/>
          </a:p>
        </p:txBody>
      </p:sp>
      <p:cxnSp>
        <p:nvCxnSpPr>
          <p:cNvPr id="17" name="Gerade Verbindung 16"/>
          <p:cNvCxnSpPr/>
          <p:nvPr/>
        </p:nvCxnSpPr>
        <p:spPr>
          <a:xfrm flipV="1">
            <a:off x="1259632" y="2564904"/>
            <a:ext cx="1008112" cy="20377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4345728" y="3933056"/>
            <a:ext cx="33226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/>
          <p:cNvGrpSpPr/>
          <p:nvPr/>
        </p:nvGrpSpPr>
        <p:grpSpPr>
          <a:xfrm>
            <a:off x="921078" y="1268760"/>
            <a:ext cx="6891282" cy="3816424"/>
            <a:chOff x="921078" y="1268760"/>
            <a:chExt cx="6891282" cy="3816424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1259632" y="1772816"/>
              <a:ext cx="6552728" cy="3312368"/>
              <a:chOff x="1259632" y="1463298"/>
              <a:chExt cx="6552728" cy="3312368"/>
            </a:xfrm>
          </p:grpSpPr>
          <p:grpSp>
            <p:nvGrpSpPr>
              <p:cNvPr id="13" name="Gruppieren 12"/>
              <p:cNvGrpSpPr/>
              <p:nvPr/>
            </p:nvGrpSpPr>
            <p:grpSpPr>
              <a:xfrm>
                <a:off x="1259632" y="1463298"/>
                <a:ext cx="6552728" cy="2829798"/>
                <a:chOff x="1259632" y="887234"/>
                <a:chExt cx="6552728" cy="2829798"/>
              </a:xfrm>
            </p:grpSpPr>
            <p:cxnSp>
              <p:nvCxnSpPr>
                <p:cNvPr id="10" name="Gerade Verbindung mit Pfeil 9"/>
                <p:cNvCxnSpPr/>
                <p:nvPr/>
              </p:nvCxnSpPr>
              <p:spPr>
                <a:xfrm flipV="1">
                  <a:off x="1259632" y="887234"/>
                  <a:ext cx="0" cy="282979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Gerade Verbindung mit Pfeil 11"/>
                <p:cNvCxnSpPr/>
                <p:nvPr/>
              </p:nvCxnSpPr>
              <p:spPr>
                <a:xfrm>
                  <a:off x="1259632" y="3717032"/>
                  <a:ext cx="6552728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feld 13"/>
              <p:cNvSpPr txBox="1"/>
              <p:nvPr/>
            </p:nvSpPr>
            <p:spPr>
              <a:xfrm>
                <a:off x="3995936" y="4437112"/>
                <a:ext cx="144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/>
                  <a:t>Time [h]</a:t>
                </a:r>
              </a:p>
            </p:txBody>
          </p:sp>
        </p:grpSp>
        <p:sp>
          <p:nvSpPr>
            <p:cNvPr id="20" name="Textfeld 19"/>
            <p:cNvSpPr txBox="1"/>
            <p:nvPr/>
          </p:nvSpPr>
          <p:spPr>
            <a:xfrm rot="16200000">
              <a:off x="-241793" y="2431631"/>
              <a:ext cx="2664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>
                  <a:solidFill>
                    <a:srgbClr val="FF0000"/>
                  </a:solidFill>
                </a:rPr>
                <a:t>Temperature</a:t>
              </a:r>
              <a:r>
                <a:rPr lang="de-DE" sz="1600" dirty="0" smtClean="0">
                  <a:solidFill>
                    <a:srgbClr val="FF0000"/>
                  </a:solidFill>
                </a:rPr>
                <a:t> [°C]</a:t>
              </a:r>
            </a:p>
          </p:txBody>
        </p:sp>
      </p:grpSp>
      <p:sp>
        <p:nvSpPr>
          <p:cNvPr id="16" name="Textfeld 15"/>
          <p:cNvSpPr txBox="1"/>
          <p:nvPr/>
        </p:nvSpPr>
        <p:spPr>
          <a:xfrm rot="16200000">
            <a:off x="-551310" y="2431631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rgbClr val="00B0F0"/>
                </a:solidFill>
              </a:rPr>
              <a:t>Pressure</a:t>
            </a:r>
            <a:r>
              <a:rPr lang="de-DE" sz="1600" dirty="0" smtClean="0">
                <a:solidFill>
                  <a:srgbClr val="00B0F0"/>
                </a:solidFill>
              </a:rPr>
              <a:t> [mbar]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/>
          <a:p>
            <a:r>
              <a:rPr lang="de-DE" dirty="0" smtClean="0"/>
              <a:t>N-Infusion</a:t>
            </a:r>
            <a:endParaRPr lang="de-DE" dirty="0"/>
          </a:p>
        </p:txBody>
      </p:sp>
      <p:cxnSp>
        <p:nvCxnSpPr>
          <p:cNvPr id="22" name="Gerade Verbindung 21"/>
          <p:cNvCxnSpPr/>
          <p:nvPr/>
        </p:nvCxnSpPr>
        <p:spPr>
          <a:xfrm>
            <a:off x="2267744" y="2564904"/>
            <a:ext cx="1440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ihandform 8"/>
          <p:cNvSpPr/>
          <p:nvPr/>
        </p:nvSpPr>
        <p:spPr>
          <a:xfrm>
            <a:off x="3707904" y="2558143"/>
            <a:ext cx="653143" cy="1393371"/>
          </a:xfrm>
          <a:custGeom>
            <a:avLst/>
            <a:gdLst>
              <a:gd name="connsiteX0" fmla="*/ 0 w 653143"/>
              <a:gd name="connsiteY0" fmla="*/ 0 h 1393371"/>
              <a:gd name="connsiteX1" fmla="*/ 206828 w 653143"/>
              <a:gd name="connsiteY1" fmla="*/ 522514 h 1393371"/>
              <a:gd name="connsiteX2" fmla="*/ 653143 w 653143"/>
              <a:gd name="connsiteY2" fmla="*/ 1393371 h 1393371"/>
              <a:gd name="connsiteX3" fmla="*/ 653143 w 653143"/>
              <a:gd name="connsiteY3" fmla="*/ 1393371 h 139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143" h="1393371">
                <a:moveTo>
                  <a:pt x="0" y="0"/>
                </a:moveTo>
                <a:cubicBezTo>
                  <a:pt x="48985" y="145143"/>
                  <a:pt x="97971" y="290286"/>
                  <a:pt x="206828" y="522514"/>
                </a:cubicBezTo>
                <a:cubicBezTo>
                  <a:pt x="315685" y="754743"/>
                  <a:pt x="653143" y="1393371"/>
                  <a:pt x="653143" y="1393371"/>
                </a:cubicBezTo>
                <a:lnTo>
                  <a:pt x="653143" y="1393371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4644008" y="112474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B0F0"/>
                </a:solidFill>
              </a:rPr>
              <a:t>N</a:t>
            </a:r>
            <a:r>
              <a:rPr lang="de-DE" sz="1600" baseline="-25000" dirty="0" smtClean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483768" y="222635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800°C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148064" y="364502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120°C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188340" y="5589240"/>
            <a:ext cx="3594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solidFill>
                  <a:srgbClr val="C00000"/>
                </a:solidFill>
              </a:rPr>
              <a:t>Problem: </a:t>
            </a:r>
            <a:r>
              <a:rPr lang="de-DE" sz="1600" i="1" dirty="0" err="1" smtClean="0">
                <a:solidFill>
                  <a:srgbClr val="C00000"/>
                </a:solidFill>
              </a:rPr>
              <a:t>No</a:t>
            </a:r>
            <a:r>
              <a:rPr lang="de-DE" sz="1600" i="1" dirty="0" smtClean="0">
                <a:solidFill>
                  <a:srgbClr val="C00000"/>
                </a:solidFill>
              </a:rPr>
              <a:t> </a:t>
            </a:r>
            <a:r>
              <a:rPr lang="de-DE" sz="1600" i="1" dirty="0" err="1" smtClean="0">
                <a:solidFill>
                  <a:srgbClr val="C00000"/>
                </a:solidFill>
              </a:rPr>
              <a:t>one</a:t>
            </a:r>
            <a:r>
              <a:rPr lang="de-DE" sz="1600" i="1" dirty="0" smtClean="0">
                <a:solidFill>
                  <a:srgbClr val="C00000"/>
                </a:solidFill>
              </a:rPr>
              <a:t> </a:t>
            </a:r>
            <a:r>
              <a:rPr lang="de-DE" sz="1600" i="1" dirty="0" err="1" smtClean="0">
                <a:solidFill>
                  <a:srgbClr val="C00000"/>
                </a:solidFill>
              </a:rPr>
              <a:t>cooks</a:t>
            </a:r>
            <a:r>
              <a:rPr lang="de-DE" sz="1600" i="1" dirty="0" smtClean="0">
                <a:solidFill>
                  <a:srgbClr val="C00000"/>
                </a:solidFill>
              </a:rPr>
              <a:t> like </a:t>
            </a:r>
            <a:r>
              <a:rPr lang="de-DE" sz="1600" i="1" dirty="0" err="1" smtClean="0">
                <a:solidFill>
                  <a:srgbClr val="C00000"/>
                </a:solidFill>
              </a:rPr>
              <a:t>Grandma</a:t>
            </a:r>
            <a:endParaRPr lang="de-DE" sz="1600" i="1" dirty="0" smtClean="0">
              <a:solidFill>
                <a:srgbClr val="C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Wenskat –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Bate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Semione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| PIER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Seed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Project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Presentation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| 9.7.18 Hamburg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281600" y="1988840"/>
            <a:ext cx="6408712" cy="25922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1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/>
      <p:bldP spid="16" grpId="0"/>
      <p:bldP spid="25" grpId="0"/>
      <p:bldP spid="2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Evolution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Linearcollider</a:t>
            </a:r>
            <a:r>
              <a:rPr lang="de-DE" dirty="0" smtClean="0"/>
              <a:t> </a:t>
            </a:r>
            <a:r>
              <a:rPr lang="de-DE" dirty="0" err="1" smtClean="0"/>
              <a:t>Ideas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3551" y="1066801"/>
            <a:ext cx="1947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1994</a:t>
            </a:r>
          </a:p>
          <a:p>
            <a:pPr algn="ctr"/>
            <a:r>
              <a:rPr lang="de-DE" sz="1600" dirty="0" smtClean="0"/>
              <a:t>Technology Review</a:t>
            </a:r>
          </a:p>
          <a:p>
            <a:pPr algn="ctr"/>
            <a:r>
              <a:rPr lang="de-DE" sz="1600" dirty="0" err="1" smtClean="0"/>
              <a:t>Comittee</a:t>
            </a:r>
            <a:r>
              <a:rPr lang="de-DE" sz="1600" dirty="0" smtClean="0"/>
              <a:t> (TRC) I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6200" y="4766846"/>
            <a:ext cx="1872000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CLIC (CERN) 30GHz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6200" y="1947446"/>
            <a:ext cx="1872000" cy="307777"/>
          </a:xfrm>
          <a:prstGeom prst="rect">
            <a:avLst/>
          </a:prstGeom>
          <a:solidFill>
            <a:srgbClr val="5BC5F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TESLA (DESY) 1.3GHz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6200" y="2350218"/>
            <a:ext cx="1872000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SBLC (DESY) 3.0GHz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6200" y="2752988"/>
            <a:ext cx="1872000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JLC-S (KEK) 2.8GHz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6200" y="3155759"/>
            <a:ext cx="1872000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JLC-C (KEK) 5.7GHz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6200" y="3558530"/>
            <a:ext cx="1872000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JLC-X (KEK) 11.4GHz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6200" y="3961301"/>
            <a:ext cx="1872000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NLC (SLAC) 11.4GHz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6200" y="4364072"/>
            <a:ext cx="1872000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VLEP (IHEP) 14GHz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286000" y="4766846"/>
            <a:ext cx="1872000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CLIC (CERN) 30GHz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286000" y="1947446"/>
            <a:ext cx="1872000" cy="307777"/>
          </a:xfrm>
          <a:prstGeom prst="rect">
            <a:avLst/>
          </a:prstGeom>
          <a:solidFill>
            <a:srgbClr val="5BC5F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TESLA (DESY) 1.3GHz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286000" y="3155759"/>
            <a:ext cx="1872000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JLC-C (KEK) 5.7GHz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286000" y="3558530"/>
            <a:ext cx="1872000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JLC-X (KEK) 11.4GHz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286000" y="3961301"/>
            <a:ext cx="1872000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NLC (SLAC) 11.4GHz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895600" y="1066802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2003</a:t>
            </a:r>
          </a:p>
          <a:p>
            <a:pPr algn="ctr"/>
            <a:r>
              <a:rPr lang="de-DE" sz="1600" dirty="0" smtClean="0"/>
              <a:t>TRC II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544372" y="4766846"/>
            <a:ext cx="1872000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CLIC (CERN) 12GHz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544372" y="1947446"/>
            <a:ext cx="1872000" cy="307777"/>
          </a:xfrm>
          <a:prstGeom prst="rect">
            <a:avLst/>
          </a:prstGeom>
          <a:solidFill>
            <a:srgbClr val="5BC5F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TESLA (DESY) 1.3GHz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544372" y="3558531"/>
            <a:ext cx="1872000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JLC-X (KEK) </a:t>
            </a:r>
          </a:p>
          <a:p>
            <a:pPr algn="ctr"/>
            <a:r>
              <a:rPr lang="de-DE" sz="1400" dirty="0" smtClean="0"/>
              <a:t>NLC (SLAC) 11.4GHz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4245504" y="1066800"/>
            <a:ext cx="2460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2003</a:t>
            </a:r>
          </a:p>
          <a:p>
            <a:pPr algn="ctr"/>
            <a:r>
              <a:rPr lang="de-DE" sz="1600" dirty="0" smtClean="0"/>
              <a:t>International Technology </a:t>
            </a:r>
          </a:p>
          <a:p>
            <a:pPr algn="ctr"/>
            <a:r>
              <a:rPr lang="de-DE" sz="1600" dirty="0" smtClean="0"/>
              <a:t>Review Panel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7365392" y="10668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2005</a:t>
            </a:r>
          </a:p>
          <a:p>
            <a:pPr algn="ctr"/>
            <a:endParaRPr lang="de-DE" sz="1600" dirty="0" smtClean="0"/>
          </a:p>
        </p:txBody>
      </p:sp>
      <p:sp>
        <p:nvSpPr>
          <p:cNvPr id="35" name="Textfeld 34"/>
          <p:cNvSpPr txBox="1"/>
          <p:nvPr/>
        </p:nvSpPr>
        <p:spPr>
          <a:xfrm>
            <a:off x="6858000" y="2740223"/>
            <a:ext cx="1678666" cy="307777"/>
          </a:xfrm>
          <a:prstGeom prst="rect">
            <a:avLst/>
          </a:prstGeom>
          <a:solidFill>
            <a:srgbClr val="5BC5F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ILC (GDE) 1.3GHz</a:t>
            </a:r>
          </a:p>
        </p:txBody>
      </p:sp>
      <p:sp>
        <p:nvSpPr>
          <p:cNvPr id="5" name="Pfeil nach rechts 4"/>
          <p:cNvSpPr/>
          <p:nvPr/>
        </p:nvSpPr>
        <p:spPr>
          <a:xfrm>
            <a:off x="1981200" y="4876800"/>
            <a:ext cx="304800" cy="152400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36" name="Pfeil nach rechts 35"/>
          <p:cNvSpPr/>
          <p:nvPr/>
        </p:nvSpPr>
        <p:spPr>
          <a:xfrm>
            <a:off x="1981200" y="4038600"/>
            <a:ext cx="304800" cy="152400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37" name="Pfeil nach rechts 36"/>
          <p:cNvSpPr/>
          <p:nvPr/>
        </p:nvSpPr>
        <p:spPr>
          <a:xfrm>
            <a:off x="1981200" y="3657600"/>
            <a:ext cx="304800" cy="152400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38" name="Pfeil nach rechts 37"/>
          <p:cNvSpPr/>
          <p:nvPr/>
        </p:nvSpPr>
        <p:spPr>
          <a:xfrm>
            <a:off x="1981200" y="3276600"/>
            <a:ext cx="304800" cy="152400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39" name="Pfeil nach rechts 38"/>
          <p:cNvSpPr/>
          <p:nvPr/>
        </p:nvSpPr>
        <p:spPr>
          <a:xfrm>
            <a:off x="4191000" y="4876800"/>
            <a:ext cx="304800" cy="152400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814800" y="4797623"/>
            <a:ext cx="1872000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CLIC (CERN) 12GHz</a:t>
            </a:r>
          </a:p>
        </p:txBody>
      </p:sp>
      <p:sp>
        <p:nvSpPr>
          <p:cNvPr id="41" name="Pfeil nach rechts 40"/>
          <p:cNvSpPr/>
          <p:nvPr/>
        </p:nvSpPr>
        <p:spPr>
          <a:xfrm>
            <a:off x="6510000" y="4907577"/>
            <a:ext cx="304800" cy="152400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7" name="Pfeil nach rechts 6"/>
          <p:cNvSpPr/>
          <p:nvPr/>
        </p:nvSpPr>
        <p:spPr>
          <a:xfrm>
            <a:off x="4191000" y="3429000"/>
            <a:ext cx="261600" cy="805542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4398000" y="1828801"/>
            <a:ext cx="2155200" cy="244027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43" name="Gewinkelte Verbindung 42"/>
          <p:cNvCxnSpPr>
            <a:stCxn id="23" idx="3"/>
            <a:endCxn id="35" idx="0"/>
          </p:cNvCxnSpPr>
          <p:nvPr/>
        </p:nvCxnSpPr>
        <p:spPr>
          <a:xfrm>
            <a:off x="6416372" y="2101335"/>
            <a:ext cx="1280961" cy="638888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winkelte Verbindung 45"/>
          <p:cNvCxnSpPr>
            <a:stCxn id="24" idx="3"/>
            <a:endCxn id="35" idx="2"/>
          </p:cNvCxnSpPr>
          <p:nvPr/>
        </p:nvCxnSpPr>
        <p:spPr>
          <a:xfrm flipV="1">
            <a:off x="6416372" y="3048000"/>
            <a:ext cx="1280961" cy="772141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feil nach rechts 49"/>
          <p:cNvSpPr/>
          <p:nvPr/>
        </p:nvSpPr>
        <p:spPr>
          <a:xfrm>
            <a:off x="1981200" y="2057400"/>
            <a:ext cx="304800" cy="152400"/>
          </a:xfrm>
          <a:prstGeom prst="rightArrow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51" name="Pfeil nach rechts 50"/>
          <p:cNvSpPr/>
          <p:nvPr/>
        </p:nvSpPr>
        <p:spPr>
          <a:xfrm>
            <a:off x="4191000" y="2057400"/>
            <a:ext cx="304800" cy="152400"/>
          </a:xfrm>
          <a:prstGeom prst="rightArrow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:\Documents\NeueVersion\BCS_mf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t="4541" r="8776"/>
          <a:stretch/>
        </p:blipFill>
        <p:spPr bwMode="auto">
          <a:xfrm>
            <a:off x="1610555" y="1948770"/>
            <a:ext cx="6070769" cy="400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115616" y="836712"/>
            <a:ext cx="705678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Model </a:t>
            </a:r>
            <a:r>
              <a:rPr lang="de-DE" sz="1600" dirty="0" err="1" smtClean="0"/>
              <a:t>can</a:t>
            </a:r>
            <a:r>
              <a:rPr lang="de-DE" sz="1600" dirty="0" smtClean="0"/>
              <a:t> </a:t>
            </a:r>
            <a:r>
              <a:rPr lang="de-DE" sz="1600" dirty="0" err="1" smtClean="0"/>
              <a:t>explain</a:t>
            </a:r>
            <a:r>
              <a:rPr lang="de-DE" sz="1600" dirty="0" smtClean="0"/>
              <a:t> Q</a:t>
            </a:r>
            <a:r>
              <a:rPr lang="de-DE" sz="1600" baseline="-25000" dirty="0" smtClean="0"/>
              <a:t>0</a:t>
            </a:r>
            <a:r>
              <a:rPr lang="de-DE" sz="1600" dirty="0" smtClean="0"/>
              <a:t> </a:t>
            </a:r>
            <a:r>
              <a:rPr lang="de-DE" sz="1600" dirty="0" err="1" smtClean="0"/>
              <a:t>increase</a:t>
            </a:r>
            <a:r>
              <a:rPr lang="de-DE" sz="1600" dirty="0" smtClean="0"/>
              <a:t> but not </a:t>
            </a:r>
            <a:r>
              <a:rPr lang="de-DE" sz="1600" dirty="0" err="1" smtClean="0"/>
              <a:t>difference</a:t>
            </a:r>
            <a:r>
              <a:rPr lang="de-DE" sz="1600" dirty="0" smtClean="0"/>
              <a:t> </a:t>
            </a:r>
            <a:r>
              <a:rPr lang="de-DE" sz="1600" dirty="0" err="1" smtClean="0"/>
              <a:t>between</a:t>
            </a:r>
            <a:r>
              <a:rPr lang="de-DE" sz="1600" dirty="0" smtClean="0"/>
              <a:t> Doping &amp; Infusion</a:t>
            </a:r>
          </a:p>
          <a:p>
            <a:pPr marL="285750" indent="-285750">
              <a:buFontTx/>
              <a:buChar char="-"/>
            </a:pPr>
            <a:r>
              <a:rPr lang="de-DE" sz="1600" dirty="0" smtClean="0"/>
              <a:t>Q</a:t>
            </a:r>
            <a:r>
              <a:rPr lang="de-DE" sz="1600" baseline="-25000" dirty="0" smtClean="0"/>
              <a:t>0</a:t>
            </a:r>
            <a:r>
              <a:rPr lang="de-DE" sz="1600" dirty="0" smtClean="0"/>
              <a:t>(E) </a:t>
            </a:r>
            <a:r>
              <a:rPr lang="de-DE" sz="1600" dirty="0" err="1" smtClean="0"/>
              <a:t>dependency</a:t>
            </a:r>
            <a:r>
              <a:rPr lang="de-DE" sz="1600" dirty="0" smtClean="0"/>
              <a:t> </a:t>
            </a:r>
            <a:r>
              <a:rPr lang="de-DE" sz="1600" dirty="0" err="1" smtClean="0"/>
              <a:t>change</a:t>
            </a:r>
            <a:endParaRPr lang="de-DE" sz="1600" dirty="0" smtClean="0"/>
          </a:p>
          <a:p>
            <a:pPr marL="285750" indent="-285750">
              <a:buFontTx/>
              <a:buChar char="-"/>
            </a:pPr>
            <a:r>
              <a:rPr lang="de-DE" sz="1600" dirty="0" err="1"/>
              <a:t>Effect</a:t>
            </a:r>
            <a:r>
              <a:rPr lang="de-DE" sz="1600" dirty="0"/>
              <a:t> </a:t>
            </a:r>
            <a:r>
              <a:rPr lang="de-DE" sz="1600" dirty="0" err="1"/>
              <a:t>has</a:t>
            </a:r>
            <a:r>
              <a:rPr lang="de-DE" sz="1600" dirty="0"/>
              <a:t> not </a:t>
            </a:r>
            <a:r>
              <a:rPr lang="de-DE" sz="1600" dirty="0" err="1"/>
              <a:t>been</a:t>
            </a:r>
            <a:r>
              <a:rPr lang="de-DE" sz="1600" dirty="0"/>
              <a:t> </a:t>
            </a:r>
            <a:r>
              <a:rPr lang="de-DE" sz="1600" dirty="0" err="1"/>
              <a:t>seen</a:t>
            </a:r>
            <a:r>
              <a:rPr lang="de-DE" sz="1600" dirty="0"/>
              <a:t> in </a:t>
            </a:r>
            <a:r>
              <a:rPr lang="de-DE" sz="1600" dirty="0" err="1"/>
              <a:t>low</a:t>
            </a:r>
            <a:r>
              <a:rPr lang="de-DE" sz="1600" dirty="0"/>
              <a:t> </a:t>
            </a:r>
            <a:r>
              <a:rPr lang="de-DE" sz="1600" dirty="0" err="1"/>
              <a:t>mfp</a:t>
            </a:r>
            <a:r>
              <a:rPr lang="de-DE" sz="1600" dirty="0"/>
              <a:t> </a:t>
            </a:r>
            <a:r>
              <a:rPr lang="de-DE" sz="1600" dirty="0" err="1" smtClean="0"/>
              <a:t>cavities</a:t>
            </a:r>
            <a:endParaRPr lang="de-DE" sz="1600" dirty="0" smtClean="0"/>
          </a:p>
          <a:p>
            <a:pPr marL="285750" indent="-285750">
              <a:buFontTx/>
              <a:buChar char="-"/>
            </a:pPr>
            <a:r>
              <a:rPr lang="de-DE" sz="1600" dirty="0" err="1" smtClean="0"/>
              <a:t>Difference</a:t>
            </a:r>
            <a:r>
              <a:rPr lang="de-DE" sz="1600" dirty="0" smtClean="0"/>
              <a:t> in </a:t>
            </a:r>
            <a:r>
              <a:rPr lang="de-DE" sz="1600" dirty="0" err="1" smtClean="0"/>
              <a:t>Quenchfield</a:t>
            </a:r>
            <a:endParaRPr lang="de-DE" sz="1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2"/>
              <p:cNvSpPr txBox="1"/>
              <p:nvPr/>
            </p:nvSpPr>
            <p:spPr>
              <a:xfrm>
                <a:off x="2182756" y="5909210"/>
                <a:ext cx="2029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de-DE" sz="200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𝐵𝐶𝑆</m:t>
                        </m:r>
                      </m:sub>
                    </m:sSub>
                  </m:oMath>
                </a14:m>
                <a:r>
                  <a:rPr lang="de-DE" sz="20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𝑟𝑒</m:t>
                        </m:r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de-DE" sz="2000" dirty="0"/>
              </a:p>
            </p:txBody>
          </p:sp>
        </mc:Choice>
        <mc:Fallback xmlns="">
          <p:sp>
            <p:nvSpPr>
              <p:cNvPr id="11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756" y="5909210"/>
                <a:ext cx="2029204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affected</a:t>
            </a:r>
            <a:r>
              <a:rPr lang="de-DE" dirty="0"/>
              <a:t>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987" y="2564904"/>
            <a:ext cx="3555843" cy="281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29431"/>
            <a:ext cx="3363955" cy="254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331640" y="5232578"/>
            <a:ext cx="71806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Quench</a:t>
            </a:r>
            <a:r>
              <a:rPr lang="de-DE" sz="1600" dirty="0" smtClean="0"/>
              <a:t> </a:t>
            </a:r>
            <a:r>
              <a:rPr lang="de-DE" sz="1600" dirty="0" err="1" smtClean="0"/>
              <a:t>field</a:t>
            </a:r>
            <a:r>
              <a:rPr lang="de-DE" sz="1600" dirty="0" smtClean="0"/>
              <a:t> </a:t>
            </a:r>
            <a:r>
              <a:rPr lang="de-DE" sz="1600" dirty="0" err="1" smtClean="0"/>
              <a:t>does</a:t>
            </a:r>
            <a:r>
              <a:rPr lang="de-DE" sz="1600" dirty="0" smtClean="0"/>
              <a:t> not </a:t>
            </a:r>
            <a:r>
              <a:rPr lang="de-DE" sz="1600" dirty="0" err="1" smtClean="0"/>
              <a:t>increase</a:t>
            </a:r>
            <a:r>
              <a:rPr lang="de-DE" sz="1600" dirty="0" smtClean="0"/>
              <a:t>/</a:t>
            </a:r>
            <a:r>
              <a:rPr lang="de-DE" sz="1600" dirty="0" err="1" smtClean="0"/>
              <a:t>reset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more</a:t>
            </a:r>
            <a:r>
              <a:rPr lang="de-DE" sz="1600" dirty="0" smtClean="0"/>
              <a:t> </a:t>
            </a:r>
            <a:r>
              <a:rPr lang="de-DE" sz="1600" dirty="0" err="1" smtClean="0"/>
              <a:t>inner</a:t>
            </a:r>
            <a:r>
              <a:rPr lang="de-DE" sz="1600" dirty="0" smtClean="0"/>
              <a:t> </a:t>
            </a:r>
            <a:r>
              <a:rPr lang="de-DE" sz="1600" dirty="0" err="1" smtClean="0"/>
              <a:t>surface</a:t>
            </a:r>
            <a:r>
              <a:rPr lang="de-DE" sz="1600" dirty="0" smtClean="0"/>
              <a:t> </a:t>
            </a:r>
            <a:r>
              <a:rPr lang="de-DE" sz="1600" dirty="0" err="1" smtClean="0"/>
              <a:t>removal</a:t>
            </a:r>
            <a:r>
              <a:rPr lang="de-DE" sz="1600" dirty="0" smtClean="0"/>
              <a:t>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Wenskat – Bate – Semione | PIER Seed Project Presentation | 9.7.18 Hamburg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1536924" cy="108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973165"/>
            <a:ext cx="1512168" cy="109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4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Cavity</a:t>
            </a:r>
            <a:r>
              <a:rPr lang="de-DE" dirty="0" smtClean="0"/>
              <a:t>-Tests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67400" y="1406428"/>
            <a:ext cx="2881314" cy="5010249"/>
          </a:xfrm>
        </p:spPr>
        <p:txBody>
          <a:bodyPr/>
          <a:lstStyle/>
          <a:p>
            <a:r>
              <a:rPr lang="de-DE" dirty="0" smtClean="0"/>
              <a:t>10.4 </a:t>
            </a:r>
            <a:r>
              <a:rPr lang="de-DE" dirty="0" err="1" smtClean="0"/>
              <a:t>tests</a:t>
            </a:r>
            <a:r>
              <a:rPr lang="de-DE" dirty="0" smtClean="0"/>
              <a:t> per </a:t>
            </a:r>
            <a:r>
              <a:rPr lang="de-DE" dirty="0" err="1" smtClean="0"/>
              <a:t>week</a:t>
            </a:r>
            <a:endParaRPr lang="de-DE" dirty="0" smtClean="0"/>
          </a:p>
          <a:p>
            <a:r>
              <a:rPr lang="de-DE" dirty="0" smtClean="0"/>
              <a:t>Peak: 15 </a:t>
            </a:r>
            <a:r>
              <a:rPr lang="de-DE" dirty="0" err="1" smtClean="0"/>
              <a:t>tests</a:t>
            </a:r>
            <a:r>
              <a:rPr lang="de-DE" dirty="0" smtClean="0"/>
              <a:t> per </a:t>
            </a:r>
            <a:r>
              <a:rPr lang="de-DE" dirty="0" err="1" smtClean="0"/>
              <a:t>week</a:t>
            </a:r>
            <a:endParaRPr lang="de-DE" dirty="0" smtClean="0"/>
          </a:p>
          <a:p>
            <a:r>
              <a:rPr lang="de-DE" dirty="0" smtClean="0"/>
              <a:t>1.48 </a:t>
            </a:r>
            <a:r>
              <a:rPr lang="de-DE" dirty="0" err="1" smtClean="0"/>
              <a:t>tests</a:t>
            </a:r>
            <a:r>
              <a:rPr lang="de-DE" dirty="0" smtClean="0"/>
              <a:t> per </a:t>
            </a:r>
            <a:r>
              <a:rPr lang="de-DE" dirty="0" err="1" smtClean="0"/>
              <a:t>cavity</a:t>
            </a:r>
            <a:endParaRPr lang="de-DE" dirty="0" smtClean="0"/>
          </a:p>
          <a:p>
            <a:pPr lvl="1"/>
            <a:r>
              <a:rPr lang="de-DE" dirty="0" smtClean="0"/>
              <a:t>(1.2 </a:t>
            </a:r>
            <a:r>
              <a:rPr lang="de-DE" dirty="0" err="1" smtClean="0"/>
              <a:t>assumed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366706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2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Tesla Technologie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of niobium material (high </a:t>
            </a:r>
            <a:r>
              <a:rPr lang="en-US" dirty="0" smtClean="0"/>
              <a:t>purity)</a:t>
            </a:r>
          </a:p>
          <a:p>
            <a:r>
              <a:rPr lang="en-US" dirty="0" smtClean="0"/>
              <a:t>Mechanical </a:t>
            </a:r>
            <a:r>
              <a:rPr lang="en-US" dirty="0"/>
              <a:t>construction in a clean </a:t>
            </a:r>
            <a:r>
              <a:rPr lang="en-US" dirty="0" smtClean="0"/>
              <a:t>environment</a:t>
            </a:r>
          </a:p>
          <a:p>
            <a:pPr lvl="1"/>
            <a:r>
              <a:rPr lang="de-DE" dirty="0" err="1" smtClean="0"/>
              <a:t>electron</a:t>
            </a:r>
            <a:r>
              <a:rPr lang="de-DE" dirty="0" smtClean="0"/>
              <a:t>-beam </a:t>
            </a:r>
            <a:r>
              <a:rPr lang="de-DE" dirty="0" err="1"/>
              <a:t>welding</a:t>
            </a:r>
            <a:r>
              <a:rPr lang="de-DE" dirty="0"/>
              <a:t> (EBW</a:t>
            </a:r>
            <a:r>
              <a:rPr lang="de-DE" dirty="0" smtClean="0"/>
              <a:t>)</a:t>
            </a:r>
          </a:p>
          <a:p>
            <a:pPr lvl="1"/>
            <a:endParaRPr lang="de-DE" dirty="0"/>
          </a:p>
          <a:p>
            <a:r>
              <a:rPr lang="en-US" dirty="0" smtClean="0"/>
              <a:t>Preparing </a:t>
            </a:r>
            <a:r>
              <a:rPr lang="en-US" dirty="0"/>
              <a:t>RF (inner) surface ultra-clean </a:t>
            </a:r>
            <a:r>
              <a:rPr lang="en-US" dirty="0" smtClean="0"/>
              <a:t>mirror </a:t>
            </a:r>
            <a:r>
              <a:rPr lang="de-DE" dirty="0" err="1" smtClean="0"/>
              <a:t>surface</a:t>
            </a:r>
            <a:endParaRPr lang="de-DE" dirty="0"/>
          </a:p>
          <a:p>
            <a:pPr lvl="1"/>
            <a:r>
              <a:rPr lang="de-DE" dirty="0" err="1" smtClean="0"/>
              <a:t>electro-polishing</a:t>
            </a:r>
            <a:r>
              <a:rPr lang="de-DE" dirty="0" smtClean="0"/>
              <a:t> </a:t>
            </a:r>
            <a:r>
              <a:rPr lang="de-DE" dirty="0"/>
              <a:t>(EP)</a:t>
            </a:r>
          </a:p>
          <a:p>
            <a:r>
              <a:rPr lang="en-US" dirty="0" smtClean="0"/>
              <a:t>Removing </a:t>
            </a:r>
            <a:r>
              <a:rPr lang="en-US" dirty="0"/>
              <a:t>hydrogen from the surface layer</a:t>
            </a:r>
          </a:p>
          <a:p>
            <a:pPr lvl="1"/>
            <a:r>
              <a:rPr lang="de-DE" dirty="0" smtClean="0"/>
              <a:t>800° </a:t>
            </a:r>
            <a:r>
              <a:rPr lang="de-DE" dirty="0"/>
              <a:t>C bake</a:t>
            </a:r>
          </a:p>
          <a:p>
            <a:endParaRPr lang="de-DE" dirty="0" smtClean="0"/>
          </a:p>
          <a:p>
            <a:r>
              <a:rPr lang="de-DE" dirty="0" err="1" smtClean="0"/>
              <a:t>Removing</a:t>
            </a:r>
            <a:r>
              <a:rPr lang="de-DE" dirty="0" smtClean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 smtClean="0"/>
              <a:t>contamination</a:t>
            </a:r>
            <a:endParaRPr lang="de-DE" dirty="0" smtClean="0"/>
          </a:p>
          <a:p>
            <a:pPr lvl="1"/>
            <a:r>
              <a:rPr lang="de-DE" dirty="0" err="1" smtClean="0"/>
              <a:t>alcohol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/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detergent</a:t>
            </a:r>
            <a:r>
              <a:rPr lang="de-DE" dirty="0"/>
              <a:t> </a:t>
            </a:r>
            <a:r>
              <a:rPr lang="de-DE" dirty="0" err="1" smtClean="0"/>
              <a:t>rinsing</a:t>
            </a:r>
            <a:endParaRPr lang="de-DE" dirty="0"/>
          </a:p>
          <a:p>
            <a:pPr lvl="1"/>
            <a:r>
              <a:rPr lang="en-US" dirty="0" smtClean="0"/>
              <a:t>100-150 </a:t>
            </a:r>
            <a:r>
              <a:rPr lang="en-US" dirty="0"/>
              <a:t>bar high-pressure rinsing (HPR)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Adventure </a:t>
            </a:r>
            <a:r>
              <a:rPr lang="de-DE" dirty="0" err="1" smtClean="0"/>
              <a:t>for</a:t>
            </a:r>
            <a:r>
              <a:rPr lang="de-DE" dirty="0" smtClean="0"/>
              <a:t> High </a:t>
            </a:r>
            <a:r>
              <a:rPr lang="de-DE" dirty="0" err="1" smtClean="0"/>
              <a:t>Gradients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Low </a:t>
            </a:r>
            <a:r>
              <a:rPr lang="de-DE" dirty="0" err="1" smtClean="0"/>
              <a:t>Losses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62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Module </a:t>
            </a:r>
            <a:r>
              <a:rPr lang="de-DE" dirty="0" err="1" smtClean="0"/>
              <a:t>Assembly</a:t>
            </a:r>
            <a:r>
              <a:rPr lang="de-DE" dirty="0" smtClean="0"/>
              <a:t> Rate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900113"/>
            <a:ext cx="83724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0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SRF?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Low-Loss </a:t>
            </a:r>
            <a:r>
              <a:rPr lang="de-DE" dirty="0" err="1" smtClean="0"/>
              <a:t>cavities</a:t>
            </a:r>
            <a:endParaRPr lang="de-DE" dirty="0" smtClean="0"/>
          </a:p>
          <a:p>
            <a:pPr lvl="1"/>
            <a:r>
              <a:rPr lang="de-DE" dirty="0" smtClean="0"/>
              <a:t>High RF → Beam-power </a:t>
            </a:r>
            <a:r>
              <a:rPr lang="de-DE" dirty="0" err="1" smtClean="0"/>
              <a:t>efficiency</a:t>
            </a:r>
            <a:endParaRPr lang="de-DE" dirty="0" smtClean="0"/>
          </a:p>
          <a:p>
            <a:pPr lvl="1"/>
            <a:r>
              <a:rPr lang="de-DE" dirty="0" err="1" smtClean="0"/>
              <a:t>Lower</a:t>
            </a:r>
            <a:r>
              <a:rPr lang="de-DE" dirty="0" smtClean="0"/>
              <a:t> operational </a:t>
            </a:r>
            <a:r>
              <a:rPr lang="de-DE" dirty="0" err="1" smtClean="0"/>
              <a:t>costs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„Simple“ RF power </a:t>
            </a:r>
            <a:r>
              <a:rPr lang="de-DE" dirty="0" err="1" smtClean="0"/>
              <a:t>generation</a:t>
            </a:r>
            <a:endParaRPr lang="de-DE" dirty="0" smtClean="0"/>
          </a:p>
          <a:p>
            <a:pPr lvl="1"/>
            <a:r>
              <a:rPr lang="de-DE" dirty="0" smtClean="0"/>
              <a:t>1.3 GHz relative </a:t>
            </a:r>
            <a:r>
              <a:rPr lang="de-DE" dirty="0" err="1" smtClean="0"/>
              <a:t>low</a:t>
            </a:r>
            <a:r>
              <a:rPr lang="de-DE" dirty="0" smtClean="0"/>
              <a:t> f –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de-DE" dirty="0" smtClean="0"/>
          </a:p>
          <a:p>
            <a:pPr lvl="1"/>
            <a:r>
              <a:rPr lang="de-DE" dirty="0" smtClean="0"/>
              <a:t>Long </a:t>
            </a:r>
            <a:r>
              <a:rPr lang="de-DE" dirty="0" err="1" smtClean="0"/>
              <a:t>pulses</a:t>
            </a:r>
            <a:r>
              <a:rPr lang="de-DE" dirty="0" smtClean="0"/>
              <a:t> / </a:t>
            </a:r>
            <a:r>
              <a:rPr lang="de-DE" dirty="0" err="1" smtClean="0"/>
              <a:t>fill</a:t>
            </a:r>
            <a:r>
              <a:rPr lang="de-DE" dirty="0" smtClean="0"/>
              <a:t> time (1ms/0.6ms)</a:t>
            </a:r>
          </a:p>
          <a:p>
            <a:pPr lvl="1"/>
            <a:r>
              <a:rPr lang="de-DE" dirty="0" smtClean="0"/>
              <a:t>Low </a:t>
            </a:r>
            <a:r>
              <a:rPr lang="de-DE" dirty="0" err="1" smtClean="0"/>
              <a:t>peak</a:t>
            </a:r>
            <a:r>
              <a:rPr lang="de-DE" dirty="0" smtClean="0"/>
              <a:t> power </a:t>
            </a:r>
          </a:p>
          <a:p>
            <a:endParaRPr lang="de-DE" dirty="0"/>
          </a:p>
          <a:p>
            <a:r>
              <a:rPr lang="de-DE" dirty="0" err="1" smtClean="0"/>
              <a:t>Emittance</a:t>
            </a:r>
            <a:r>
              <a:rPr lang="de-DE" dirty="0" smtClean="0"/>
              <a:t> </a:t>
            </a:r>
            <a:r>
              <a:rPr lang="de-DE" dirty="0" err="1" smtClean="0"/>
              <a:t>preservation</a:t>
            </a:r>
            <a:endParaRPr lang="de-DE" dirty="0" smtClean="0"/>
          </a:p>
          <a:p>
            <a:pPr lvl="1"/>
            <a:r>
              <a:rPr lang="de-DE" dirty="0" smtClean="0"/>
              <a:t>Large </a:t>
            </a: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iris</a:t>
            </a:r>
            <a:r>
              <a:rPr lang="de-DE" dirty="0" smtClean="0"/>
              <a:t> (</a:t>
            </a:r>
            <a:r>
              <a:rPr lang="de-DE" dirty="0" err="1" smtClean="0"/>
              <a:t>low</a:t>
            </a:r>
            <a:r>
              <a:rPr lang="de-DE" dirty="0" smtClean="0"/>
              <a:t> f)</a:t>
            </a:r>
          </a:p>
          <a:p>
            <a:pPr lvl="1"/>
            <a:r>
              <a:rPr lang="de-DE" dirty="0" smtClean="0"/>
              <a:t>Low </a:t>
            </a:r>
            <a:r>
              <a:rPr lang="de-DE" dirty="0" err="1" smtClean="0"/>
              <a:t>transverse</a:t>
            </a:r>
            <a:r>
              <a:rPr lang="de-DE" dirty="0" smtClean="0"/>
              <a:t> / longitudinal </a:t>
            </a:r>
            <a:r>
              <a:rPr lang="de-DE" dirty="0" err="1" smtClean="0"/>
              <a:t>wakefields</a:t>
            </a:r>
            <a:endParaRPr lang="de-DE" dirty="0" smtClean="0"/>
          </a:p>
          <a:p>
            <a:pPr lvl="1"/>
            <a:r>
              <a:rPr lang="de-DE" dirty="0" smtClean="0"/>
              <a:t>Loose </a:t>
            </a:r>
            <a:r>
              <a:rPr lang="de-DE" dirty="0" err="1" smtClean="0"/>
              <a:t>alignment</a:t>
            </a:r>
            <a:r>
              <a:rPr lang="de-DE" dirty="0" smtClean="0"/>
              <a:t> </a:t>
            </a:r>
            <a:r>
              <a:rPr lang="de-DE" dirty="0" err="1" smtClean="0"/>
              <a:t>tolerances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https://cerncourier.com/wp-content/uploads/2011/10/CCsup5_09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05350" y="2228850"/>
            <a:ext cx="5905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ch rechts gekrümmter Pfeil 7"/>
          <p:cNvSpPr/>
          <p:nvPr/>
        </p:nvSpPr>
        <p:spPr>
          <a:xfrm rot="10800000">
            <a:off x="5105400" y="1905000"/>
            <a:ext cx="1066800" cy="3429000"/>
          </a:xfrm>
          <a:prstGeom prst="curved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0" name="Nach rechts gekrümmter Pfeil 9"/>
          <p:cNvSpPr/>
          <p:nvPr/>
        </p:nvSpPr>
        <p:spPr>
          <a:xfrm rot="10800000">
            <a:off x="4419601" y="1905000"/>
            <a:ext cx="685799" cy="1352550"/>
          </a:xfrm>
          <a:prstGeom prst="curved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3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Tesla Technologie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3829050"/>
            <a:ext cx="8353425" cy="2587627"/>
          </a:xfrm>
        </p:spPr>
        <p:txBody>
          <a:bodyPr/>
          <a:lstStyle/>
          <a:p>
            <a:r>
              <a:rPr lang="de-DE" dirty="0" smtClean="0"/>
              <a:t>R&amp;D Goal in </a:t>
            </a:r>
            <a:r>
              <a:rPr lang="de-DE" dirty="0" err="1" smtClean="0"/>
              <a:t>the</a:t>
            </a:r>
            <a:r>
              <a:rPr lang="de-DE" dirty="0" smtClean="0"/>
              <a:t> 1990s: </a:t>
            </a:r>
            <a:r>
              <a:rPr lang="de-DE" dirty="0" err="1" smtClean="0"/>
              <a:t>reduction</a:t>
            </a:r>
            <a:r>
              <a:rPr lang="de-DE" dirty="0" smtClean="0"/>
              <a:t> $/</a:t>
            </a:r>
            <a:r>
              <a:rPr lang="de-DE" dirty="0" err="1" smtClean="0"/>
              <a:t>MeV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 </a:t>
            </a:r>
            <a:r>
              <a:rPr lang="de-DE" dirty="0" err="1" smtClean="0"/>
              <a:t>factor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20!</a:t>
            </a:r>
          </a:p>
          <a:p>
            <a:pPr lvl="1"/>
            <a:r>
              <a:rPr lang="de-DE" dirty="0" err="1" smtClean="0"/>
              <a:t>Factor</a:t>
            </a:r>
            <a:r>
              <a:rPr lang="de-DE" dirty="0" smtClean="0"/>
              <a:t> 5 in Gradient 5 </a:t>
            </a:r>
            <a:r>
              <a:rPr lang="de-DE" dirty="0" err="1" smtClean="0"/>
              <a:t>to</a:t>
            </a:r>
            <a:r>
              <a:rPr lang="de-DE" dirty="0" smtClean="0"/>
              <a:t> 25 MV/m</a:t>
            </a:r>
          </a:p>
          <a:p>
            <a:pPr lvl="1"/>
            <a:r>
              <a:rPr lang="de-DE" dirty="0" err="1" smtClean="0"/>
              <a:t>Factor</a:t>
            </a:r>
            <a:r>
              <a:rPr lang="de-DE" dirty="0" smtClean="0"/>
              <a:t> 4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cryomodule</a:t>
            </a:r>
            <a:r>
              <a:rPr lang="de-DE" dirty="0" smtClean="0"/>
              <a:t> </a:t>
            </a:r>
            <a:r>
              <a:rPr lang="de-DE" dirty="0" err="1" smtClean="0"/>
              <a:t>fabrication</a:t>
            </a:r>
            <a:endParaRPr lang="de-DE" dirty="0" smtClean="0"/>
          </a:p>
          <a:p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endParaRPr lang="de-DE" dirty="0" smtClean="0"/>
          </a:p>
          <a:p>
            <a:pPr lvl="1"/>
            <a:r>
              <a:rPr lang="de-DE" dirty="0"/>
              <a:t>Low-Loss </a:t>
            </a:r>
            <a:r>
              <a:rPr lang="de-DE" dirty="0" err="1" smtClean="0"/>
              <a:t>operation</a:t>
            </a:r>
            <a:endParaRPr lang="de-DE" dirty="0"/>
          </a:p>
          <a:p>
            <a:pPr lvl="1"/>
            <a:r>
              <a:rPr lang="de-DE" dirty="0" err="1" smtClean="0"/>
              <a:t>Emittance</a:t>
            </a:r>
            <a:r>
              <a:rPr lang="de-DE" dirty="0" smtClean="0"/>
              <a:t> </a:t>
            </a:r>
            <a:r>
              <a:rPr lang="de-DE" dirty="0" err="1" smtClean="0"/>
              <a:t>preservation</a:t>
            </a:r>
            <a:endParaRPr lang="de-DE" dirty="0" smtClean="0"/>
          </a:p>
          <a:p>
            <a:pPr lvl="1"/>
            <a:r>
              <a:rPr lang="de-DE" dirty="0" smtClean="0"/>
              <a:t>RF power </a:t>
            </a:r>
            <a:r>
              <a:rPr lang="de-DE" dirty="0" err="1" smtClean="0"/>
              <a:t>generation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Adventure </a:t>
            </a:r>
            <a:r>
              <a:rPr lang="de-DE" dirty="0" err="1" smtClean="0"/>
              <a:t>for</a:t>
            </a:r>
            <a:r>
              <a:rPr lang="de-DE" dirty="0" smtClean="0"/>
              <a:t> High </a:t>
            </a:r>
            <a:r>
              <a:rPr lang="de-DE" dirty="0" err="1" smtClean="0"/>
              <a:t>Gradients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Low </a:t>
            </a:r>
            <a:r>
              <a:rPr lang="de-DE" dirty="0" err="1" smtClean="0"/>
              <a:t>Losses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371600"/>
            <a:ext cx="89058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1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Tesla Technologie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80017"/>
            <a:ext cx="6934200" cy="552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4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SRF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0" y="1905000"/>
            <a:ext cx="9144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“The construction of the superconducting </a:t>
            </a:r>
            <a:r>
              <a:rPr lang="en-US" sz="3400" dirty="0" smtClean="0"/>
              <a:t>XFEL free </a:t>
            </a:r>
            <a:r>
              <a:rPr lang="en-US" sz="3400" dirty="0"/>
              <a:t>electron laser will provide </a:t>
            </a:r>
            <a:r>
              <a:rPr lang="en-US" sz="3400" dirty="0" smtClean="0"/>
              <a:t>prototypes and test </a:t>
            </a:r>
            <a:r>
              <a:rPr lang="en-US" sz="3400" dirty="0"/>
              <a:t>many aspects of the </a:t>
            </a:r>
            <a:r>
              <a:rPr lang="en-US" sz="3400" dirty="0" err="1"/>
              <a:t>linac</a:t>
            </a:r>
            <a:r>
              <a:rPr lang="en-US" sz="3400" dirty="0" smtClean="0"/>
              <a:t>.”</a:t>
            </a:r>
          </a:p>
          <a:p>
            <a:pPr algn="ctr"/>
            <a:endParaRPr lang="en-US" sz="3400" dirty="0"/>
          </a:p>
          <a:p>
            <a:pPr algn="r"/>
            <a:r>
              <a:rPr lang="en-US" sz="3400" dirty="0" smtClean="0">
                <a:solidFill>
                  <a:schemeClr val="tx2"/>
                </a:solidFill>
              </a:rPr>
              <a:t>ITRP final report summary</a:t>
            </a:r>
            <a:endParaRPr lang="de-DE" sz="340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7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European XFEL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 „Sandbox-ILC“ ?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371600"/>
            <a:ext cx="9105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42"/>
          <a:stretch/>
        </p:blipFill>
        <p:spPr bwMode="auto">
          <a:xfrm>
            <a:off x="150359" y="3200400"/>
            <a:ext cx="4152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7" y="3200400"/>
            <a:ext cx="47339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6"/>
          <a:stretch/>
        </p:blipFill>
        <p:spPr bwMode="auto">
          <a:xfrm>
            <a:off x="150359" y="3801835"/>
            <a:ext cx="4152900" cy="263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2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EXFEL </a:t>
            </a:r>
            <a:r>
              <a:rPr lang="de-DE" dirty="0" err="1" smtClean="0"/>
              <a:t>Fabrication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4" y="762000"/>
            <a:ext cx="8210526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9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EXFEL </a:t>
            </a:r>
            <a:r>
              <a:rPr lang="de-DE" dirty="0" err="1"/>
              <a:t>Fabrication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34" y="762000"/>
            <a:ext cx="8260266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4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DESY_PowerPoint_4x3_en" id="{3CF89BDB-0659-E849-8D13-D70D8CFA5BCD}" vid="{CC185F4F-326D-3949-A293-BD8B2AFA8F49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DESY_PowerPoint_4x3_en</Template>
  <TotalTime>0</TotalTime>
  <Words>973</Words>
  <Application>Microsoft Office PowerPoint</Application>
  <PresentationFormat>Bildschirmpräsentation (4:3)</PresentationFormat>
  <Paragraphs>215</Paragraphs>
  <Slides>34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DESY</vt:lpstr>
      <vt:lpstr>There and Back Again</vt:lpstr>
      <vt:lpstr>Why LC at all?</vt:lpstr>
      <vt:lpstr>Evolution of Linearcollider Ideas</vt:lpstr>
      <vt:lpstr>Tesla Technologie</vt:lpstr>
      <vt:lpstr>Tesla Technologie</vt:lpstr>
      <vt:lpstr>Why SRF</vt:lpstr>
      <vt:lpstr>European XFEL</vt:lpstr>
      <vt:lpstr>EXFEL Fabrication Results</vt:lpstr>
      <vt:lpstr>EXFEL Fabrication Results</vt:lpstr>
      <vt:lpstr>EXFEL Fabrication Results</vt:lpstr>
      <vt:lpstr>EXFEL Fabrication Results</vt:lpstr>
      <vt:lpstr>Operation of EXFEL</vt:lpstr>
      <vt:lpstr>From EXFEL to ILC</vt:lpstr>
      <vt:lpstr>Test results per Vendor (max. G)</vt:lpstr>
      <vt:lpstr>Retreatment Model </vt:lpstr>
      <vt:lpstr>Extrapolation to ILC-VT</vt:lpstr>
      <vt:lpstr>SRF cost reduction R&amp;D</vt:lpstr>
      <vt:lpstr>General R&amp;D</vt:lpstr>
      <vt:lpstr>Cavity Fabrication Process</vt:lpstr>
      <vt:lpstr>Summary</vt:lpstr>
      <vt:lpstr>Thanks for Listening!</vt:lpstr>
      <vt:lpstr>Cavity &amp; Cryomodule Fabrication </vt:lpstr>
      <vt:lpstr>Comparison VT to module</vt:lpstr>
      <vt:lpstr>Comparison VT to module</vt:lpstr>
      <vt:lpstr>Degradation</vt:lpstr>
      <vt:lpstr>PowerPoint-Präsentation</vt:lpstr>
      <vt:lpstr>PowerPoint-Präsentation</vt:lpstr>
      <vt:lpstr>The Recipe</vt:lpstr>
      <vt:lpstr>The Recipe</vt:lpstr>
      <vt:lpstr>How is the performance affected?</vt:lpstr>
      <vt:lpstr>Cavity-Tests</vt:lpstr>
      <vt:lpstr>Tesla Technologie</vt:lpstr>
      <vt:lpstr>Module Assembly Rate</vt:lpstr>
      <vt:lpstr>Why SRF?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and Back Again</dc:title>
  <dc:creator/>
  <cp:lastModifiedBy>Wenskat, Marc</cp:lastModifiedBy>
  <cp:revision>96</cp:revision>
  <dcterms:created xsi:type="dcterms:W3CDTF">2006-08-16T00:00:00Z</dcterms:created>
  <dcterms:modified xsi:type="dcterms:W3CDTF">2019-11-26T07:56:21Z</dcterms:modified>
</cp:coreProperties>
</file>