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67" r:id="rId5"/>
    <p:sldId id="265" r:id="rId6"/>
    <p:sldId id="266" r:id="rId7"/>
    <p:sldId id="268" r:id="rId8"/>
    <p:sldId id="262" r:id="rId9"/>
    <p:sldId id="263" r:id="rId10"/>
    <p:sldId id="264" r:id="rId11"/>
    <p:sldId id="269" r:id="rId12"/>
    <p:sldId id="25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6292E-74FD-4BAD-92A1-6533259C819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815C-28A6-413A-B4E9-9EF490EAB9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38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37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7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34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45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44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01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19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815C-28A6-413A-B4E9-9EF490EAB9D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1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 fontScale="90000"/>
          </a:bodyPr>
          <a:lstStyle/>
          <a:p>
            <a:r>
              <a:rPr lang="en-US" sz="6000" u="sng" dirty="0"/>
              <a:t>Plasma Lens: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Possible alternative OMD</a:t>
            </a:r>
            <a:br>
              <a:rPr lang="en-US" dirty="0"/>
            </a:br>
            <a:r>
              <a:rPr lang="en-US" dirty="0"/>
              <a:t> at the ILC</a:t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(work in progress)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G. Moortgat-Pick, K. </a:t>
            </a:r>
            <a:r>
              <a:rPr lang="en-US" dirty="0" err="1"/>
              <a:t>Floettmann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S. Riemann, M. </a:t>
            </a:r>
            <a:r>
              <a:rPr lang="en-US" dirty="0" err="1"/>
              <a:t>Formela</a:t>
            </a:r>
            <a:r>
              <a:rPr lang="en-US" dirty="0"/>
              <a:t>, N. Hamann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7E508FB-B88E-4DEA-B2EF-3E6BF125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488CC27-22C5-4911-BFE7-1E418BE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B98A08C-55F6-4760-8F2E-C2FBB5E0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LCForum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3123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28" name="Fußzeilenplatzhalter 6">
            <a:extLst>
              <a:ext uri="{FF2B5EF4-FFF2-40B4-BE49-F238E27FC236}">
                <a16:creationId xmlns:a16="http://schemas.microsoft.com/office/drawing/2014/main" xmlns="" id="{4D90A84C-097F-4ED0-B56F-8CCA200270D5}"/>
              </a:ext>
            </a:extLst>
          </p:cNvPr>
          <p:cNvSpPr txBox="1">
            <a:spLocks/>
          </p:cNvSpPr>
          <p:nvPr/>
        </p:nvSpPr>
        <p:spPr>
          <a:xfrm>
            <a:off x="561004" y="6357620"/>
            <a:ext cx="814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	M. Fukuda, “Undulator Positron Source</a:t>
            </a:r>
          </a:p>
          <a:p>
            <a:r>
              <a:rPr lang="en-US" dirty="0"/>
              <a:t>	 Capture Simulation” LCWS 2019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xmlns="" id="{486AA353-9AFD-4B7C-8D65-F7FB7D9E4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39" y="2535548"/>
            <a:ext cx="5181600" cy="3331648"/>
          </a:xfrm>
          <a:prstGeom prst="rect">
            <a:avLst/>
          </a:prstGeom>
        </p:spPr>
      </p:pic>
      <p:pic>
        <p:nvPicPr>
          <p:cNvPr id="41" name="Grafik 4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xmlns="" id="{703122FE-B0C1-4C6A-B57A-01EB8C15B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" y="2573648"/>
            <a:ext cx="4431618" cy="3365500"/>
          </a:xfrm>
          <a:prstGeom prst="rect">
            <a:avLst/>
          </a:prstGeom>
        </p:spPr>
      </p:pic>
      <p:sp>
        <p:nvSpPr>
          <p:cNvPr id="12" name="Textfeld 5">
            <a:extLst>
              <a:ext uri="{FF2B5EF4-FFF2-40B4-BE49-F238E27FC236}">
                <a16:creationId xmlns:a16="http://schemas.microsoft.com/office/drawing/2014/main" xmlns="" id="{F875E881-B830-4E6D-9190-9A832B27282D}"/>
              </a:ext>
            </a:extLst>
          </p:cNvPr>
          <p:cNvSpPr txBox="1"/>
          <p:nvPr/>
        </p:nvSpPr>
        <p:spPr>
          <a:xfrm>
            <a:off x="429571" y="210151"/>
            <a:ext cx="840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/>
              <a:t>QWT: </a:t>
            </a:r>
            <a:r>
              <a:rPr lang="de-DE" sz="4000" u="sng" dirty="0" err="1" smtClean="0"/>
              <a:t>results</a:t>
            </a:r>
            <a:r>
              <a:rPr lang="de-DE" sz="4000" u="sng" dirty="0" smtClean="0"/>
              <a:t> at </a:t>
            </a:r>
            <a:r>
              <a:rPr lang="de-DE" sz="4000" u="sng" dirty="0" err="1" smtClean="0"/>
              <a:t>Acc</a:t>
            </a:r>
            <a:r>
              <a:rPr lang="de-DE" sz="4000" u="sng" dirty="0" smtClean="0"/>
              <a:t> front </a:t>
            </a:r>
            <a:r>
              <a:rPr lang="de-DE" sz="4000" u="sng" dirty="0"/>
              <a:t>(</a:t>
            </a:r>
            <a:r>
              <a:rPr lang="de-DE" sz="4000" u="sng" dirty="0" err="1"/>
              <a:t>approx</a:t>
            </a:r>
            <a:r>
              <a:rPr lang="de-DE" sz="4000" u="sng" dirty="0"/>
              <a:t>. </a:t>
            </a:r>
            <a:r>
              <a:rPr lang="de-DE" sz="4000" u="sng" dirty="0" err="1"/>
              <a:t>field</a:t>
            </a:r>
            <a:r>
              <a:rPr lang="de-DE" sz="4000" u="sng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26">
                <a:extLst>
                  <a:ext uri="{FF2B5EF4-FFF2-40B4-BE49-F238E27FC236}">
                    <a16:creationId xmlns:a16="http://schemas.microsoft.com/office/drawing/2014/main" xmlns="" id="{12253F92-7A36-451D-87A2-1CF72E132E5C}"/>
                  </a:ext>
                </a:extLst>
              </p:cNvPr>
              <p:cNvSpPr txBox="1"/>
              <p:nvPr/>
            </p:nvSpPr>
            <p:spPr>
              <a:xfrm>
                <a:off x="239504" y="1548227"/>
                <a:ext cx="4159793" cy="463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>
                    <a:solidFill>
                      <a:srgbClr val="0070C0"/>
                    </a:solidFill>
                  </a:rPr>
                  <a:t>Target (Ti6Al4V):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=42917</m:t>
                    </m:r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13" name="Textfeld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253F92-7A36-451D-87A2-1CF72E132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04" y="1548227"/>
                <a:ext cx="4159793" cy="463717"/>
              </a:xfrm>
              <a:prstGeom prst="rect">
                <a:avLst/>
              </a:prstGeom>
              <a:blipFill rotWithShape="1">
                <a:blip r:embed="rId5"/>
                <a:stretch>
                  <a:fillRect l="-2196"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28">
                <a:extLst>
                  <a:ext uri="{FF2B5EF4-FFF2-40B4-BE49-F238E27FC236}">
                    <a16:creationId xmlns:a16="http://schemas.microsoft.com/office/drawing/2014/main" xmlns="" id="{6F543277-02F9-47AC-AB60-2B2439493DA4}"/>
                  </a:ext>
                </a:extLst>
              </p:cNvPr>
              <p:cNvSpPr txBox="1"/>
              <p:nvPr/>
            </p:nvSpPr>
            <p:spPr>
              <a:xfrm>
                <a:off x="5656183" y="1175234"/>
                <a:ext cx="3199017" cy="1481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/>
                  <a:t>Fukuda: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35865</m:t>
                    </m:r>
                  </m:oMath>
                </a14:m>
                <a:endParaRPr lang="de-DE" sz="2400" dirty="0"/>
              </a:p>
              <a:p>
                <a:r>
                  <a:rPr lang="de-DE" sz="2400" dirty="0" err="1"/>
                  <a:t>Formela</a:t>
                </a:r>
                <a:r>
                  <a:rPr lang="de-DE" sz="2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=33732</m:t>
                    </m:r>
                  </m:oMath>
                </a14:m>
                <a:endParaRPr lang="de-DE" sz="2400" dirty="0"/>
              </a:p>
              <a:p>
                <a:pPr algn="ctr"/>
                <a:r>
                  <a:rPr lang="de-DE" sz="2400" dirty="0"/>
                  <a:t>(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6%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/>
                  <a:t>less)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4" name="Textfeld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543277-02F9-47AC-AB60-2B243949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83" y="1175234"/>
                <a:ext cx="3199017" cy="1481431"/>
              </a:xfrm>
              <a:prstGeom prst="rect">
                <a:avLst/>
              </a:prstGeom>
              <a:blipFill rotWithShape="1">
                <a:blip r:embed="rId6"/>
                <a:stretch>
                  <a:fillRect l="-3048" t="-3292" r="-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30">
            <a:extLst>
              <a:ext uri="{FF2B5EF4-FFF2-40B4-BE49-F238E27FC236}">
                <a16:creationId xmlns:a16="http://schemas.microsoft.com/office/drawing/2014/main" xmlns="" id="{B96A0313-9758-4416-9375-E2335250B541}"/>
              </a:ext>
            </a:extLst>
          </p:cNvPr>
          <p:cNvCxnSpPr/>
          <p:nvPr/>
        </p:nvCxnSpPr>
        <p:spPr>
          <a:xfrm>
            <a:off x="4380531" y="1809777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31">
            <a:extLst>
              <a:ext uri="{FF2B5EF4-FFF2-40B4-BE49-F238E27FC236}">
                <a16:creationId xmlns:a16="http://schemas.microsoft.com/office/drawing/2014/main" xmlns="" id="{3FE7D0B9-91EF-4D2D-AB17-B63BDAD5CB92}"/>
              </a:ext>
            </a:extLst>
          </p:cNvPr>
          <p:cNvSpPr txBox="1"/>
          <p:nvPr/>
        </p:nvSpPr>
        <p:spPr>
          <a:xfrm>
            <a:off x="4582904" y="1374049"/>
            <a:ext cx="81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QWT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9005" y="880158"/>
            <a:ext cx="436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No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space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charge</a:t>
            </a:r>
            <a:r>
              <a:rPr lang="de-DE" dirty="0">
                <a:solidFill>
                  <a:srgbClr val="FF0000"/>
                </a:solidFill>
              </a:rPr>
              <a:t> (e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r>
              <a:rPr lang="de-DE" dirty="0">
                <a:solidFill>
                  <a:srgbClr val="FF0000"/>
                </a:solidFill>
              </a:rPr>
              <a:t>- e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r>
              <a:rPr lang="de-DE" dirty="0">
                <a:solidFill>
                  <a:srgbClr val="FF0000"/>
                </a:solidFill>
              </a:rPr>
              <a:t> Coulomb </a:t>
            </a:r>
            <a:r>
              <a:rPr lang="de-DE" dirty="0" err="1">
                <a:solidFill>
                  <a:srgbClr val="FF0000"/>
                </a:solidFill>
              </a:rPr>
              <a:t>interaction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022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L_L=42.4mm_R=20mm_I0=1000A_17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262499"/>
            <a:ext cx="7342073" cy="51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28" name="Fußzeilenplatzhalter 6">
            <a:extLst>
              <a:ext uri="{FF2B5EF4-FFF2-40B4-BE49-F238E27FC236}">
                <a16:creationId xmlns:a16="http://schemas.microsoft.com/office/drawing/2014/main" xmlns="" id="{4D90A84C-097F-4ED0-B56F-8CCA200270D5}"/>
              </a:ext>
            </a:extLst>
          </p:cNvPr>
          <p:cNvSpPr txBox="1">
            <a:spLocks/>
          </p:cNvSpPr>
          <p:nvPr/>
        </p:nvSpPr>
        <p:spPr>
          <a:xfrm>
            <a:off x="561004" y="6172200"/>
            <a:ext cx="8148656" cy="550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	</a:t>
            </a:r>
            <a:r>
              <a:rPr lang="en-US" dirty="0" err="1"/>
              <a:t>Kowalewicz</a:t>
            </a:r>
            <a:r>
              <a:rPr lang="en-US" dirty="0"/>
              <a:t>, R., et al.  </a:t>
            </a:r>
            <a:r>
              <a:rPr lang="en-US" dirty="0" smtClean="0"/>
              <a:t>“</a:t>
            </a:r>
            <a:r>
              <a:rPr lang="en-US" i="1" dirty="0" smtClean="0"/>
              <a:t>Performance </a:t>
            </a:r>
            <a:r>
              <a:rPr lang="en-US" i="1" dirty="0"/>
              <a:t>of the CERN plasma </a:t>
            </a:r>
            <a:r>
              <a:rPr lang="en-US" i="1" dirty="0" smtClean="0"/>
              <a:t>lens</a:t>
            </a:r>
          </a:p>
          <a:p>
            <a:r>
              <a:rPr lang="en-US" i="1" dirty="0" smtClean="0"/>
              <a:t> 	in laboratory and </a:t>
            </a:r>
            <a:r>
              <a:rPr lang="en-US" i="1" dirty="0"/>
              <a:t>beam tests at the antiproton source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 	No</a:t>
            </a:r>
            <a:r>
              <a:rPr lang="en-US" dirty="0"/>
              <a:t>. CERN-PS-91-24-AR. CM-P00059466, 1991.</a:t>
            </a:r>
            <a:endParaRPr lang="en-US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44DDBF87-84C7-4DAD-9CD1-4AC300B13655}"/>
              </a:ext>
            </a:extLst>
          </p:cNvPr>
          <p:cNvSpPr txBox="1"/>
          <p:nvPr/>
        </p:nvSpPr>
        <p:spPr>
          <a:xfrm>
            <a:off x="1574739" y="182265"/>
            <a:ext cx="599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 smtClean="0"/>
              <a:t>PL: </a:t>
            </a:r>
            <a:r>
              <a:rPr lang="de-DE" sz="4000" u="sng" dirty="0" err="1" smtClean="0"/>
              <a:t>example</a:t>
            </a:r>
            <a:endParaRPr lang="de-DE" sz="40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9807" y="890151"/>
                <a:ext cx="2399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=42.4 </m:t>
                    </m:r>
                    <m:r>
                      <a:rPr lang="en-US" b="0" i="1" smtClean="0">
                        <a:latin typeface="Cambria Math"/>
                      </a:rPr>
                      <m:t>𝑚𝑚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Radius: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=20 </m:t>
                    </m:r>
                    <m:r>
                      <a:rPr lang="en-US" b="0" i="1" smtClean="0">
                        <a:latin typeface="Cambria Math"/>
                      </a:rPr>
                      <m:t>𝑚𝑚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=1,000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7" y="890151"/>
                <a:ext cx="239991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030" t="-3311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67199" y="1157724"/>
                <a:ext cx="1596655" cy="388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≈17,000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157724"/>
                <a:ext cx="1596655" cy="3881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 Verbindung mit Pfeil 30">
            <a:extLst>
              <a:ext uri="{FF2B5EF4-FFF2-40B4-BE49-F238E27FC236}">
                <a16:creationId xmlns:a16="http://schemas.microsoft.com/office/drawing/2014/main" xmlns="" id="{B96A0313-9758-4416-9375-E2335250B541}"/>
              </a:ext>
            </a:extLst>
          </p:cNvPr>
          <p:cNvCxnSpPr/>
          <p:nvPr/>
        </p:nvCxnSpPr>
        <p:spPr>
          <a:xfrm>
            <a:off x="2819400" y="1358991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1028649"/>
            <a:ext cx="2897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compact in z-direction,</a:t>
            </a:r>
          </a:p>
          <a:p>
            <a:r>
              <a:rPr lang="en-US" dirty="0" smtClean="0"/>
              <a:t>Less compact in x-y plain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48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CA7929-8CE6-4B6D-80C2-247B1457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29"/>
            <a:ext cx="8229600" cy="901961"/>
          </a:xfrm>
        </p:spPr>
        <p:txBody>
          <a:bodyPr/>
          <a:lstStyle/>
          <a:p>
            <a:r>
              <a:rPr lang="de-DE" u="sng" dirty="0"/>
              <a:t>Outlook: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340071-3C83-4084-B729-70287CCA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8388"/>
            <a:ext cx="9753600" cy="5593086"/>
          </a:xfrm>
        </p:spPr>
        <p:txBody>
          <a:bodyPr>
            <a:normAutofit/>
          </a:bodyPr>
          <a:lstStyle/>
          <a:p>
            <a:r>
              <a:rPr lang="de-DE" u="sng" dirty="0" err="1"/>
              <a:t>Simulations</a:t>
            </a:r>
            <a:r>
              <a:rPr lang="de-DE" u="sng" dirty="0"/>
              <a:t>:</a:t>
            </a:r>
            <a:endParaRPr lang="de-DE" dirty="0">
              <a:solidFill>
                <a:srgbClr val="FF0000"/>
              </a:solidFill>
            </a:endParaRP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2400" dirty="0">
                <a:solidFill>
                  <a:srgbClr val="0070C0"/>
                </a:solidFill>
              </a:rPr>
              <a:t>QWT</a:t>
            </a:r>
            <a:r>
              <a:rPr lang="de-DE" sz="2400" dirty="0"/>
              <a:t> (&amp; FC) </a:t>
            </a:r>
            <a:r>
              <a:rPr lang="de-DE" sz="2400" dirty="0" err="1"/>
              <a:t>designed</a:t>
            </a:r>
            <a:r>
              <a:rPr lang="de-DE" sz="2400" dirty="0"/>
              <a:t>/</a:t>
            </a:r>
            <a:r>
              <a:rPr lang="de-DE" sz="2400" dirty="0" err="1"/>
              <a:t>simulated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W. Liu </a:t>
            </a:r>
            <a:r>
              <a:rPr lang="de-DE" sz="2400" dirty="0"/>
              <a:t>&amp;</a:t>
            </a:r>
            <a:r>
              <a:rPr lang="de-DE" sz="2400" dirty="0">
                <a:solidFill>
                  <a:srgbClr val="00B050"/>
                </a:solidFill>
              </a:rPr>
              <a:t> M. Fukuda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reproducing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M. </a:t>
            </a:r>
            <a:r>
              <a:rPr lang="de-DE" sz="2400" dirty="0" err="1">
                <a:solidFill>
                  <a:srgbClr val="00B050"/>
                </a:solidFill>
              </a:rPr>
              <a:t>Formela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de-DE" sz="2400" dirty="0"/>
              <a:t>&amp; </a:t>
            </a:r>
            <a:r>
              <a:rPr lang="de-DE" sz="2400" dirty="0">
                <a:solidFill>
                  <a:srgbClr val="00B050"/>
                </a:solidFill>
              </a:rPr>
              <a:t>N. </a:t>
            </a:r>
            <a:r>
              <a:rPr lang="de-DE" sz="2400" dirty="0" smtClean="0">
                <a:solidFill>
                  <a:srgbClr val="00B050"/>
                </a:solidFill>
              </a:rPr>
              <a:t>Hamann</a:t>
            </a:r>
            <a:r>
              <a:rPr lang="de-DE" sz="2400" dirty="0" smtClean="0"/>
              <a:t>: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</a:rPr>
              <a:t>(</a:t>
            </a:r>
            <a:r>
              <a:rPr lang="de-DE" sz="2400" dirty="0" err="1">
                <a:solidFill>
                  <a:srgbClr val="FF0000"/>
                </a:solidFill>
              </a:rPr>
              <a:t>soon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to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be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finished</a:t>
            </a:r>
            <a:r>
              <a:rPr lang="de-DE" sz="2400" dirty="0" smtClean="0">
                <a:solidFill>
                  <a:srgbClr val="FF0000"/>
                </a:solidFill>
              </a:rPr>
              <a:t>)</a:t>
            </a:r>
          </a:p>
          <a:p>
            <a:pPr marL="1314450" lvl="2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Using more precise field</a:t>
            </a:r>
          </a:p>
          <a:p>
            <a:pPr marL="1314450" lvl="2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Space charge (</a:t>
            </a:r>
            <a:r>
              <a:rPr lang="de-DE" sz="2000" dirty="0"/>
              <a:t>e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-e</a:t>
            </a:r>
            <a:r>
              <a:rPr lang="de-DE" sz="2000" baseline="30000" dirty="0"/>
              <a:t>+</a:t>
            </a:r>
            <a:r>
              <a:rPr lang="en-US" sz="2000" dirty="0" smtClean="0"/>
              <a:t> Coulomb interaction)</a:t>
            </a:r>
          </a:p>
          <a:p>
            <a:pPr marL="1314450" lvl="2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Accelerator field</a:t>
            </a:r>
            <a:endParaRPr lang="de-DE" sz="2000" dirty="0"/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2400" dirty="0">
                <a:solidFill>
                  <a:srgbClr val="0070C0"/>
                </a:solidFill>
              </a:rPr>
              <a:t>Plasma Lens (PL)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optimization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M. </a:t>
            </a:r>
            <a:r>
              <a:rPr lang="de-DE" sz="2400" dirty="0" err="1">
                <a:solidFill>
                  <a:srgbClr val="00B050"/>
                </a:solidFill>
              </a:rPr>
              <a:t>Formela</a:t>
            </a:r>
            <a:r>
              <a:rPr lang="de-DE" sz="2400" dirty="0"/>
              <a:t> &amp; </a:t>
            </a:r>
            <a:r>
              <a:rPr lang="de-DE" sz="2400" dirty="0">
                <a:solidFill>
                  <a:srgbClr val="00B050"/>
                </a:solidFill>
              </a:rPr>
              <a:t>N. Hamann </a:t>
            </a:r>
            <a:r>
              <a:rPr lang="de-DE" sz="2400" dirty="0">
                <a:solidFill>
                  <a:srgbClr val="FF0000"/>
                </a:solidFill>
              </a:rPr>
              <a:t>(</a:t>
            </a:r>
            <a:r>
              <a:rPr lang="de-DE" sz="2400" dirty="0" err="1">
                <a:solidFill>
                  <a:srgbClr val="FF0000"/>
                </a:solidFill>
              </a:rPr>
              <a:t>soon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to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be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started</a:t>
            </a:r>
            <a:r>
              <a:rPr lang="de-DE" sz="2400" dirty="0">
                <a:solidFill>
                  <a:srgbClr val="FF0000"/>
                </a:solidFill>
              </a:rPr>
              <a:t>)</a:t>
            </a:r>
            <a:endParaRPr lang="de-DE" sz="3000" dirty="0"/>
          </a:p>
          <a:p>
            <a:r>
              <a:rPr lang="de-DE" u="sng" dirty="0"/>
              <a:t>Experiments:</a:t>
            </a:r>
            <a:r>
              <a:rPr lang="de-DE" dirty="0"/>
              <a:t>	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possibility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DE" dirty="0" err="1"/>
              <a:t>Prototyping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543F058-79A5-4C14-BC0E-5C531DB5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7FC8984-3F85-4F0D-BB22-0F54D3B6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xmlns="" id="{A410CE0A-6B27-46FE-80E1-247C17B5BA97}"/>
              </a:ext>
            </a:extLst>
          </p:cNvPr>
          <p:cNvSpPr txBox="1">
            <a:spLocks/>
          </p:cNvSpPr>
          <p:nvPr/>
        </p:nvSpPr>
        <p:spPr>
          <a:xfrm>
            <a:off x="3131820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LCForum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99555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xmlns="" id="{1E1699CA-3DEC-45EB-B9AF-005D7B162B47}"/>
              </a:ext>
            </a:extLst>
          </p:cNvPr>
          <p:cNvSpPr/>
          <p:nvPr/>
        </p:nvSpPr>
        <p:spPr>
          <a:xfrm>
            <a:off x="1447800" y="2514600"/>
            <a:ext cx="62484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>
                <a:solidFill>
                  <a:srgbClr val="0070C0"/>
                </a:solidFill>
              </a:rPr>
              <a:t>Thank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you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for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your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attention</a:t>
            </a:r>
            <a:r>
              <a:rPr lang="de-DE" sz="4000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49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D042D4-36D6-45E8-8119-1034A117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65"/>
            <a:ext cx="8229600" cy="1143000"/>
          </a:xfrm>
        </p:spPr>
        <p:txBody>
          <a:bodyPr/>
          <a:lstStyle/>
          <a:p>
            <a:r>
              <a:rPr lang="de-DE" u="sng" dirty="0"/>
              <a:t>Motivation: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AF3C6934-12B0-42AC-82AC-9A280C0FE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0100" y="1129003"/>
                <a:ext cx="76962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de-DE" dirty="0"/>
                  <a:t>OMD alternative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flux</a:t>
                </a:r>
                <a:r>
                  <a:rPr lang="de-DE" dirty="0"/>
                  <a:t> </a:t>
                </a:r>
                <a:r>
                  <a:rPr lang="de-DE" dirty="0" err="1"/>
                  <a:t>concentrator</a:t>
                </a:r>
                <a:r>
                  <a:rPr lang="de-DE" dirty="0"/>
                  <a:t> (FC) &amp; </a:t>
                </a:r>
                <a:br>
                  <a:rPr lang="de-DE" dirty="0"/>
                </a:br>
                <a:r>
                  <a:rPr lang="de-DE" dirty="0" err="1"/>
                  <a:t>quarter</a:t>
                </a:r>
                <a:r>
                  <a:rPr lang="de-DE" dirty="0"/>
                  <a:t> </a:t>
                </a:r>
                <a:r>
                  <a:rPr lang="de-DE" dirty="0" err="1"/>
                  <a:t>wave</a:t>
                </a:r>
                <a:r>
                  <a:rPr lang="de-DE" dirty="0"/>
                  <a:t> </a:t>
                </a:r>
                <a:r>
                  <a:rPr lang="de-DE" dirty="0" err="1"/>
                  <a:t>transformer</a:t>
                </a:r>
                <a:r>
                  <a:rPr lang="de-DE" dirty="0"/>
                  <a:t> (QWT) at ILC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M. </a:t>
                </a:r>
                <a:r>
                  <a:rPr lang="de-DE" dirty="0" err="1"/>
                  <a:t>Fukuda</a:t>
                </a:r>
                <a:r>
                  <a:rPr lang="de-DE" dirty="0"/>
                  <a:t> </a:t>
                </a:r>
                <a:endParaRPr lang="de-DE" dirty="0" smtClean="0"/>
              </a:p>
              <a:p>
                <a:r>
                  <a:rPr lang="de-DE" dirty="0" smtClean="0"/>
                  <a:t>High </a:t>
                </a:r>
                <a:r>
                  <a:rPr lang="de-DE" dirty="0"/>
                  <a:t>potential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positron</a:t>
                </a:r>
                <a:r>
                  <a:rPr lang="de-DE" dirty="0"/>
                  <a:t> </a:t>
                </a:r>
                <a:r>
                  <a:rPr lang="de-DE" dirty="0" err="1"/>
                  <a:t>yield</a:t>
                </a:r>
                <a:r>
                  <a:rPr lang="de-DE" dirty="0"/>
                  <a:t> </a:t>
                </a:r>
                <a:r>
                  <a:rPr lang="de-DE" dirty="0" err="1"/>
                  <a:t>improvement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/>
                  <a:t>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azimuthal</a:t>
                </a:r>
                <a:r>
                  <a:rPr lang="de-DE" dirty="0"/>
                  <a:t> </a:t>
                </a:r>
                <a:r>
                  <a:rPr lang="de-DE" dirty="0" err="1"/>
                  <a:t>magnetic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	(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radially</a:t>
                </a:r>
                <a:r>
                  <a:rPr lang="de-DE" dirty="0"/>
                  <a:t> </a:t>
                </a:r>
                <a:r>
                  <a:rPr lang="de-DE" dirty="0" err="1"/>
                  <a:t>symmetric</a:t>
                </a:r>
                <a:r>
                  <a:rPr lang="de-DE" dirty="0"/>
                  <a:t>, </a:t>
                </a:r>
                <a:r>
                  <a:rPr lang="de-DE" dirty="0" err="1"/>
                  <a:t>decreased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/>
                  <a:t>       </a:t>
                </a:r>
                <a:r>
                  <a:rPr lang="de-DE" dirty="0" err="1"/>
                  <a:t>chromatic</a:t>
                </a:r>
                <a:r>
                  <a:rPr lang="de-DE" dirty="0"/>
                  <a:t> </a:t>
                </a:r>
                <a:r>
                  <a:rPr lang="de-DE" dirty="0" err="1"/>
                  <a:t>aberration</a:t>
                </a:r>
                <a:r>
                  <a:rPr lang="de-DE" dirty="0"/>
                  <a:t> &amp; </a:t>
                </a:r>
                <a:r>
                  <a:rPr lang="de-DE" dirty="0" err="1"/>
                  <a:t>focal</a:t>
                </a:r>
                <a:r>
                  <a:rPr lang="de-DE" dirty="0"/>
                  <a:t> </a:t>
                </a:r>
                <a:r>
                  <a:rPr lang="de-DE" dirty="0" err="1"/>
                  <a:t>length</a:t>
                </a:r>
                <a:r>
                  <a:rPr lang="de-DE" dirty="0"/>
                  <a:t>)</a:t>
                </a:r>
              </a:p>
              <a:p>
                <a:r>
                  <a:rPr lang="en-US" dirty="0"/>
                  <a:t>Lots of on-site expertise at DESY and Uni HH </a:t>
                </a:r>
                <a:br>
                  <a:rPr lang="en-US" dirty="0"/>
                </a:br>
                <a:r>
                  <a:rPr lang="en-US" dirty="0"/>
                  <a:t>(Dr. </a:t>
                </a:r>
                <a:r>
                  <a:rPr lang="en-US" dirty="0" err="1"/>
                  <a:t>Floettmann</a:t>
                </a:r>
                <a:r>
                  <a:rPr lang="en-US" dirty="0"/>
                  <a:t>, Dr. </a:t>
                </a:r>
                <a:r>
                  <a:rPr lang="en-US" dirty="0" err="1"/>
                  <a:t>Osterhoff</a:t>
                </a:r>
                <a:r>
                  <a:rPr lang="en-US" dirty="0"/>
                  <a:t>, Prof. </a:t>
                </a:r>
                <a:r>
                  <a:rPr lang="en-US" dirty="0" err="1"/>
                  <a:t>Gruener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If simulations are promising: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prototype at DESY-site possible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3C6934-12B0-42AC-82AC-9A280C0FE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100" y="1129003"/>
                <a:ext cx="7696200" cy="4525963"/>
              </a:xfrm>
              <a:blipFill rotWithShape="1">
                <a:blip r:embed="rId2"/>
                <a:stretch>
                  <a:fillRect l="-1584" t="-3499" r="-792" b="-13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367C72F-61A3-4E50-85E2-30E9628F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C4A8384-66B7-4B84-B0FA-DEDF06E6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xmlns="" id="{DC8DB56C-E206-4935-880B-F87FA5901C45}"/>
              </a:ext>
            </a:extLst>
          </p:cNvPr>
          <p:cNvSpPr txBox="1">
            <a:spLocks/>
          </p:cNvSpPr>
          <p:nvPr/>
        </p:nvSpPr>
        <p:spPr>
          <a:xfrm>
            <a:off x="3124200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LCForum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75087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10A6D5B-7546-40CA-A10F-C593292B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3" y="874833"/>
            <a:ext cx="3947502" cy="25681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875E881-B830-4E6D-9190-9A832B27282D}"/>
              </a:ext>
            </a:extLst>
          </p:cNvPr>
          <p:cNvSpPr txBox="1"/>
          <p:nvPr/>
        </p:nvSpPr>
        <p:spPr>
          <a:xfrm>
            <a:off x="863478" y="136525"/>
            <a:ext cx="753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 err="1"/>
              <a:t>Principle</a:t>
            </a:r>
            <a:r>
              <a:rPr lang="de-DE" sz="4000" u="sng" dirty="0"/>
              <a:t> </a:t>
            </a:r>
            <a:r>
              <a:rPr lang="de-DE" sz="4000" u="sng" dirty="0" err="1"/>
              <a:t>of</a:t>
            </a:r>
            <a:r>
              <a:rPr lang="de-DE" sz="4000" u="sng" dirty="0"/>
              <a:t> an </a:t>
            </a:r>
            <a:r>
              <a:rPr lang="de-DE" sz="4000" u="sng" dirty="0" err="1"/>
              <a:t>Active</a:t>
            </a:r>
            <a:r>
              <a:rPr lang="de-DE" sz="4000" u="sng" dirty="0"/>
              <a:t> Plasma Lens: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264C033-FE33-44CD-A602-A87040977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10" y="874833"/>
            <a:ext cx="4419600" cy="336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xmlns="" id="{88C9C43A-F39B-455B-9DFA-FF11571FC2EF}"/>
                  </a:ext>
                </a:extLst>
              </p:cNvPr>
              <p:cNvSpPr txBox="1"/>
              <p:nvPr/>
            </p:nvSpPr>
            <p:spPr>
              <a:xfrm>
                <a:off x="123790" y="3666654"/>
                <a:ext cx="932501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Gas </a:t>
                </a:r>
                <a:r>
                  <a:rPr lang="de-DE" sz="2400" dirty="0" err="1"/>
                  <a:t>filled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capillary</a:t>
                </a:r>
                <a:r>
                  <a:rPr lang="de-DE" sz="2400" dirty="0"/>
                  <a:t> (e.g.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H</a:t>
                </a:r>
                <a:r>
                  <a:rPr lang="de-DE" sz="2400" baseline="-25000" dirty="0"/>
                  <a:t>2</a:t>
                </a:r>
                <a:r>
                  <a:rPr lang="de-DE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Applying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voltage</a:t>
                </a:r>
                <a:r>
                  <a:rPr lang="de-DE" sz="2400" dirty="0"/>
                  <a:t> pulse (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kV)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electrodes</a:t>
                </a:r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Ionization</a:t>
                </a:r>
                <a:r>
                  <a:rPr lang="de-DE" sz="2400" dirty="0"/>
                  <a:t>: gas </a:t>
                </a:r>
                <a:r>
                  <a:rPr lang="de-DE" sz="2400" dirty="0" err="1"/>
                  <a:t>ions</a:t>
                </a:r>
                <a:r>
                  <a:rPr lang="de-DE" sz="2400" dirty="0"/>
                  <a:t> + e</a:t>
                </a:r>
                <a:r>
                  <a:rPr lang="de-DE" sz="2400" baseline="30000" dirty="0"/>
                  <a:t>-</a:t>
                </a:r>
                <a:r>
                  <a:rPr lang="de-DE" sz="2400" dirty="0"/>
                  <a:t> = </a:t>
                </a:r>
                <a:r>
                  <a:rPr lang="de-DE" sz="2400" dirty="0" err="1"/>
                  <a:t>plasma</a:t>
                </a: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 Axial </a:t>
                </a:r>
                <a:r>
                  <a:rPr lang="de-DE" sz="2400" dirty="0" err="1"/>
                  <a:t>electric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discharge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current</a:t>
                </a:r>
                <a:r>
                  <a:rPr lang="de-DE" sz="2400" dirty="0"/>
                  <a:t> pulse (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100 A)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Azimuthal</a:t>
                </a:r>
                <a:r>
                  <a:rPr lang="de-DE" sz="2400" dirty="0"/>
                  <a:t> B-</a:t>
                </a:r>
                <a:r>
                  <a:rPr lang="de-DE" sz="2400" dirty="0" err="1"/>
                  <a:t>field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an </a:t>
                </a:r>
                <a:r>
                  <a:rPr lang="de-DE" sz="2400" dirty="0" err="1"/>
                  <a:t>ordinary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wire</a:t>
                </a:r>
                <a:r>
                  <a:rPr lang="de-DE" sz="2400" dirty="0"/>
                  <a:t>)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Radially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symmetric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focussing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particle</a:t>
                </a:r>
                <a:r>
                  <a:rPr lang="de-DE" sz="2400" dirty="0"/>
                  <a:t> beam</a:t>
                </a:r>
                <a:br>
                  <a:rPr lang="de-DE" sz="2400" dirty="0"/>
                </a:br>
                <a:r>
                  <a:rPr lang="de-DE" sz="2400" dirty="0"/>
                  <a:t>              (</a:t>
                </a:r>
                <a:r>
                  <a:rPr lang="de-DE" sz="2400" dirty="0" err="1"/>
                  <a:t>little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interaction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plasma</a:t>
                </a:r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8C9C43A-F39B-455B-9DFA-FF11571FC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0" y="3666654"/>
                <a:ext cx="9325010" cy="2739211"/>
              </a:xfrm>
              <a:prstGeom prst="rect">
                <a:avLst/>
              </a:prstGeom>
              <a:blipFill>
                <a:blip r:embed="rId5"/>
                <a:stretch>
                  <a:fillRect l="-850" t="-1778" b="-1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D19884F-29CE-4EB7-91FB-15047F14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974" y="6356350"/>
            <a:ext cx="8148656" cy="365125"/>
          </a:xfrm>
        </p:spPr>
        <p:txBody>
          <a:bodyPr/>
          <a:lstStyle/>
          <a:p>
            <a:r>
              <a:rPr lang="en-US" dirty="0"/>
              <a:t>Source:	Van </a:t>
            </a:r>
            <a:r>
              <a:rPr lang="en-US" dirty="0" err="1"/>
              <a:t>Tilborg</a:t>
            </a:r>
            <a:r>
              <a:rPr lang="en-US" dirty="0"/>
              <a:t>, J., et al. "Active plasma lensing for relativistic laser-plasma-</a:t>
            </a:r>
          </a:p>
          <a:p>
            <a:r>
              <a:rPr lang="en-US" dirty="0"/>
              <a:t>	accelerated electron beams." Physical review letters 115.18 (2015): 184802.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</p:spTree>
    <p:extLst>
      <p:ext uri="{BB962C8B-B14F-4D97-AF65-F5344CB8AC3E}">
        <p14:creationId xmlns:p14="http://schemas.microsoft.com/office/powerpoint/2010/main" val="70138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340071-3C83-4084-B729-70287CCA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46501"/>
            <a:ext cx="9601200" cy="560387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Programm: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600" dirty="0"/>
              <a:t>   „A Space Charge Tracking </a:t>
            </a:r>
            <a:r>
              <a:rPr lang="de-DE" sz="2600" dirty="0" err="1"/>
              <a:t>Algorithm</a:t>
            </a:r>
            <a:r>
              <a:rPr lang="de-DE" sz="2600" dirty="0"/>
              <a:t>“ </a:t>
            </a:r>
            <a:r>
              <a:rPr lang="en-US" sz="2600" dirty="0">
                <a:solidFill>
                  <a:srgbClr val="0070C0"/>
                </a:solidFill>
              </a:rPr>
              <a:t>(ASTRA)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  programmed by </a:t>
            </a:r>
            <a:r>
              <a:rPr lang="en-US" sz="2600" dirty="0">
                <a:solidFill>
                  <a:srgbClr val="00B050"/>
                </a:solidFill>
              </a:rPr>
              <a:t>K. </a:t>
            </a:r>
            <a:r>
              <a:rPr lang="en-US" sz="2600" dirty="0" err="1">
                <a:solidFill>
                  <a:srgbClr val="00B050"/>
                </a:solidFill>
              </a:rPr>
              <a:t>Floettmann</a:t>
            </a:r>
            <a:endParaRPr lang="de-DE" sz="2600" dirty="0">
              <a:solidFill>
                <a:srgbClr val="00B050"/>
              </a:solidFill>
            </a:endParaRPr>
          </a:p>
          <a:p>
            <a:r>
              <a:rPr lang="de-DE" dirty="0"/>
              <a:t>Positron Distribution: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600" dirty="0"/>
              <a:t>  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70C0"/>
                </a:solidFill>
              </a:rPr>
              <a:t>Ti6Al4V</a:t>
            </a:r>
            <a:r>
              <a:rPr lang="de-DE" sz="2600" dirty="0"/>
              <a:t> (&amp; W26Re) </a:t>
            </a:r>
            <a:br>
              <a:rPr lang="de-DE" sz="2600" dirty="0"/>
            </a:br>
            <a:r>
              <a:rPr lang="de-DE" sz="2600" dirty="0"/>
              <a:t>   </a:t>
            </a:r>
            <a:r>
              <a:rPr lang="de-DE" sz="2600" dirty="0" err="1"/>
              <a:t>simulated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B050"/>
                </a:solidFill>
              </a:rPr>
              <a:t>M. Fukuda</a:t>
            </a:r>
          </a:p>
          <a:p>
            <a:r>
              <a:rPr lang="en-US" dirty="0"/>
              <a:t>OMD:</a:t>
            </a:r>
            <a:endParaRPr lang="de-DE" dirty="0"/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2600" dirty="0">
                <a:solidFill>
                  <a:srgbClr val="0070C0"/>
                </a:solidFill>
              </a:rPr>
              <a:t>QWT</a:t>
            </a:r>
            <a:r>
              <a:rPr lang="de-DE" sz="2600" dirty="0"/>
              <a:t> (&amp; FC) </a:t>
            </a:r>
            <a:r>
              <a:rPr lang="de-DE" sz="2600" dirty="0" err="1"/>
              <a:t>designed</a:t>
            </a:r>
            <a:r>
              <a:rPr lang="de-DE" sz="2600" dirty="0"/>
              <a:t>/</a:t>
            </a:r>
            <a:r>
              <a:rPr lang="de-DE" sz="2600" dirty="0" err="1"/>
              <a:t>simulated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B050"/>
                </a:solidFill>
              </a:rPr>
              <a:t>W. Liu </a:t>
            </a:r>
            <a:r>
              <a:rPr lang="de-DE" sz="2600" dirty="0"/>
              <a:t>&amp;</a:t>
            </a:r>
            <a:r>
              <a:rPr lang="de-DE" sz="2600" dirty="0">
                <a:solidFill>
                  <a:srgbClr val="00B050"/>
                </a:solidFill>
              </a:rPr>
              <a:t> M. Fukuda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 err="1"/>
              <a:t>reproducing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B050"/>
                </a:solidFill>
              </a:rPr>
              <a:t>M. </a:t>
            </a:r>
            <a:r>
              <a:rPr lang="de-DE" sz="2600" dirty="0" err="1">
                <a:solidFill>
                  <a:srgbClr val="00B050"/>
                </a:solidFill>
              </a:rPr>
              <a:t>Formela</a:t>
            </a:r>
            <a:r>
              <a:rPr lang="de-DE" sz="2600" dirty="0">
                <a:solidFill>
                  <a:srgbClr val="00B050"/>
                </a:solidFill>
              </a:rPr>
              <a:t> </a:t>
            </a:r>
            <a:r>
              <a:rPr lang="de-DE" sz="2600" dirty="0"/>
              <a:t>&amp; </a:t>
            </a:r>
            <a:r>
              <a:rPr lang="de-DE" sz="2600" dirty="0">
                <a:solidFill>
                  <a:srgbClr val="00B050"/>
                </a:solidFill>
              </a:rPr>
              <a:t>N. Hamann </a:t>
            </a:r>
            <a:r>
              <a:rPr lang="de-DE" sz="2600" dirty="0">
                <a:solidFill>
                  <a:srgbClr val="FF0000"/>
                </a:solidFill>
              </a:rPr>
              <a:t>(</a:t>
            </a:r>
            <a:r>
              <a:rPr lang="de-DE" sz="2600" dirty="0" err="1">
                <a:solidFill>
                  <a:srgbClr val="FF0000"/>
                </a:solidFill>
              </a:rPr>
              <a:t>soon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to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be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finished</a:t>
            </a:r>
            <a:r>
              <a:rPr lang="de-DE" sz="2600" dirty="0">
                <a:solidFill>
                  <a:srgbClr val="FF0000"/>
                </a:solidFill>
              </a:rPr>
              <a:t>)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de-DE" sz="2600" dirty="0">
                <a:solidFill>
                  <a:srgbClr val="0070C0"/>
                </a:solidFill>
              </a:rPr>
              <a:t>Plasma Lens (PL)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 err="1"/>
              <a:t>optimization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B050"/>
                </a:solidFill>
              </a:rPr>
              <a:t>M. </a:t>
            </a:r>
            <a:r>
              <a:rPr lang="de-DE" sz="2600" dirty="0" err="1">
                <a:solidFill>
                  <a:srgbClr val="00B050"/>
                </a:solidFill>
              </a:rPr>
              <a:t>Formela</a:t>
            </a:r>
            <a:r>
              <a:rPr lang="de-DE" sz="2600" dirty="0"/>
              <a:t> &amp; </a:t>
            </a:r>
            <a:r>
              <a:rPr lang="de-DE" sz="2600" dirty="0">
                <a:solidFill>
                  <a:srgbClr val="00B050"/>
                </a:solidFill>
              </a:rPr>
              <a:t>N. Hamann </a:t>
            </a:r>
            <a:r>
              <a:rPr lang="de-DE" sz="2600" dirty="0">
                <a:solidFill>
                  <a:srgbClr val="FF0000"/>
                </a:solidFill>
              </a:rPr>
              <a:t>(</a:t>
            </a:r>
            <a:r>
              <a:rPr lang="de-DE" sz="2600" dirty="0" err="1">
                <a:solidFill>
                  <a:srgbClr val="FF0000"/>
                </a:solidFill>
              </a:rPr>
              <a:t>soon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to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be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started</a:t>
            </a:r>
            <a:r>
              <a:rPr lang="de-DE" sz="2600" dirty="0">
                <a:solidFill>
                  <a:srgbClr val="FF0000"/>
                </a:solidFill>
              </a:rPr>
              <a:t>)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543F058-79A5-4C14-BC0E-5C531DB5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7FC8984-3F85-4F0D-BB22-0F54D3B6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xmlns="" id="{A410CE0A-6B27-46FE-80E1-247C17B5BA97}"/>
              </a:ext>
            </a:extLst>
          </p:cNvPr>
          <p:cNvSpPr txBox="1">
            <a:spLocks/>
          </p:cNvSpPr>
          <p:nvPr/>
        </p:nvSpPr>
        <p:spPr>
          <a:xfrm>
            <a:off x="3131820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LCForum</a:t>
            </a:r>
            <a:r>
              <a:rPr lang="en-US" dirty="0"/>
              <a:t> 2019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6BAD6A56-6C1D-4776-B84D-04FFC9F1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" y="-7620"/>
            <a:ext cx="8229600" cy="1143000"/>
          </a:xfrm>
        </p:spPr>
        <p:txBody>
          <a:bodyPr/>
          <a:lstStyle/>
          <a:p>
            <a:r>
              <a:rPr lang="de-DE" u="sng" dirty="0"/>
              <a:t>Simulation:</a:t>
            </a:r>
          </a:p>
        </p:txBody>
      </p:sp>
    </p:spTree>
    <p:extLst>
      <p:ext uri="{BB962C8B-B14F-4D97-AF65-F5344CB8AC3E}">
        <p14:creationId xmlns:p14="http://schemas.microsoft.com/office/powerpoint/2010/main" val="213202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xmlns="" id="{915858D7-3FDC-4E7F-A594-580766640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2" y="1115502"/>
            <a:ext cx="8280522" cy="68103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BB7D4176-8486-4068-9F39-919A1330A9B1}"/>
              </a:ext>
            </a:extLst>
          </p:cNvPr>
          <p:cNvGrpSpPr/>
          <p:nvPr/>
        </p:nvGrpSpPr>
        <p:grpSpPr>
          <a:xfrm>
            <a:off x="416989" y="6247564"/>
            <a:ext cx="8432626" cy="1753436"/>
            <a:chOff x="482922" y="6018964"/>
            <a:chExt cx="8432626" cy="205823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xmlns="" id="{C828CC95-B832-45DB-8627-CFCC9465CF7D}"/>
                </a:ext>
              </a:extLst>
            </p:cNvPr>
            <p:cNvSpPr/>
            <p:nvPr/>
          </p:nvSpPr>
          <p:spPr>
            <a:xfrm>
              <a:off x="482922" y="6018964"/>
              <a:ext cx="8432626" cy="205823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xmlns="" id="{83259643-2AC8-4240-9E1A-77B8FE6054C3}"/>
                </a:ext>
              </a:extLst>
            </p:cNvPr>
            <p:cNvCxnSpPr>
              <a:cxnSpLocks/>
            </p:cNvCxnSpPr>
            <p:nvPr/>
          </p:nvCxnSpPr>
          <p:spPr>
            <a:xfrm>
              <a:off x="558974" y="6018964"/>
              <a:ext cx="82805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875E881-B830-4E6D-9190-9A832B27282D}"/>
              </a:ext>
            </a:extLst>
          </p:cNvPr>
          <p:cNvSpPr txBox="1"/>
          <p:nvPr/>
        </p:nvSpPr>
        <p:spPr>
          <a:xfrm>
            <a:off x="863478" y="136525"/>
            <a:ext cx="753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/>
              <a:t>QWT: </a:t>
            </a:r>
            <a:r>
              <a:rPr lang="de-DE" sz="4000" u="sng" dirty="0" err="1"/>
              <a:t>geometry</a:t>
            </a:r>
            <a:r>
              <a:rPr lang="de-DE" sz="4000" u="sng" dirty="0"/>
              <a:t> (</a:t>
            </a:r>
            <a:r>
              <a:rPr lang="de-DE" sz="4000" u="sng" dirty="0" err="1"/>
              <a:t>Ushakov</a:t>
            </a:r>
            <a:r>
              <a:rPr lang="de-DE" sz="4000" u="sng" dirty="0"/>
              <a:t>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D19884F-29CE-4EB7-91FB-15047F14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974" y="6356350"/>
            <a:ext cx="8148656" cy="365125"/>
          </a:xfrm>
        </p:spPr>
        <p:txBody>
          <a:bodyPr/>
          <a:lstStyle/>
          <a:p>
            <a:r>
              <a:rPr lang="en-US" dirty="0"/>
              <a:t>Source:	M. Fukuda, “Undulator Positron Source</a:t>
            </a:r>
          </a:p>
          <a:p>
            <a:r>
              <a:rPr lang="en-US" dirty="0"/>
              <a:t>	 Capture Simulation” LCWS 2019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B23E9E82-4BD1-4D7A-ABE1-12A796A375C7}"/>
              </a:ext>
            </a:extLst>
          </p:cNvPr>
          <p:cNvSpPr txBox="1"/>
          <p:nvPr/>
        </p:nvSpPr>
        <p:spPr>
          <a:xfrm>
            <a:off x="3196968" y="4405600"/>
            <a:ext cx="500438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dirty="0"/>
              <a:t>Target (Ti6Al4V) </a:t>
            </a:r>
            <a:r>
              <a:rPr lang="de-DE" sz="2400" dirty="0" err="1"/>
              <a:t>thickness</a:t>
            </a:r>
            <a:r>
              <a:rPr lang="de-DE" sz="2400" dirty="0"/>
              <a:t>: 7 mm</a:t>
            </a:r>
          </a:p>
          <a:p>
            <a:r>
              <a:rPr lang="de-DE" sz="2400" dirty="0"/>
              <a:t> </a:t>
            </a:r>
            <a:r>
              <a:rPr lang="de-DE" dirty="0"/>
              <a:t>	</a:t>
            </a:r>
          </a:p>
          <a:p>
            <a:r>
              <a:rPr lang="de-DE" sz="2400" dirty="0" err="1"/>
              <a:t>Rear</a:t>
            </a:r>
            <a:r>
              <a:rPr lang="de-DE" sz="2400" dirty="0"/>
              <a:t> </a:t>
            </a:r>
            <a:r>
              <a:rPr lang="de-DE" sz="2400" dirty="0" err="1"/>
              <a:t>target</a:t>
            </a:r>
            <a:r>
              <a:rPr lang="de-DE" sz="2400" dirty="0"/>
              <a:t> </a:t>
            </a:r>
            <a:r>
              <a:rPr lang="de-DE" sz="2400" dirty="0" err="1"/>
              <a:t>side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QWT front: 7.6 mm</a:t>
            </a:r>
          </a:p>
          <a:p>
            <a:r>
              <a:rPr lang="de-DE" sz="2400" dirty="0" err="1"/>
              <a:t>Rear</a:t>
            </a:r>
            <a:r>
              <a:rPr lang="de-DE" sz="2400" dirty="0"/>
              <a:t> QWT </a:t>
            </a:r>
            <a:r>
              <a:rPr lang="de-DE" sz="2400" dirty="0" err="1"/>
              <a:t>side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Acc</a:t>
            </a:r>
            <a:r>
              <a:rPr lang="de-DE" sz="2400" dirty="0"/>
              <a:t> front: 40 mm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803C048B-CC47-4F49-A56F-EF58715669D6}"/>
              </a:ext>
            </a:extLst>
          </p:cNvPr>
          <p:cNvSpPr txBox="1"/>
          <p:nvPr/>
        </p:nvSpPr>
        <p:spPr>
          <a:xfrm>
            <a:off x="1143000" y="1201810"/>
            <a:ext cx="65620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QWT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F6754A0C-7448-4DA6-98A5-A8129B063994}"/>
              </a:ext>
            </a:extLst>
          </p:cNvPr>
          <p:cNvSpPr txBox="1"/>
          <p:nvPr/>
        </p:nvSpPr>
        <p:spPr>
          <a:xfrm>
            <a:off x="3048000" y="3433185"/>
            <a:ext cx="1780167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Accelerator</a:t>
            </a:r>
            <a:r>
              <a:rPr lang="de-DE" dirty="0"/>
              <a:t> (</a:t>
            </a:r>
            <a:r>
              <a:rPr lang="de-DE" dirty="0" err="1"/>
              <a:t>Acc</a:t>
            </a:r>
            <a:r>
              <a:rPr lang="de-DE" dirty="0"/>
              <a:t>)</a:t>
            </a:r>
          </a:p>
          <a:p>
            <a:pPr algn="ctr"/>
            <a:r>
              <a:rPr lang="de-DE" dirty="0" err="1"/>
              <a:t>aperture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691F37B0-D928-49AB-9F6F-DF71F720B669}"/>
              </a:ext>
            </a:extLst>
          </p:cNvPr>
          <p:cNvSpPr txBox="1"/>
          <p:nvPr/>
        </p:nvSpPr>
        <p:spPr>
          <a:xfrm>
            <a:off x="3216018" y="865664"/>
            <a:ext cx="1067793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Matching</a:t>
            </a:r>
            <a:endParaRPr lang="de-DE" dirty="0"/>
          </a:p>
          <a:p>
            <a:pPr algn="ctr"/>
            <a:r>
              <a:rPr lang="de-DE" dirty="0" err="1"/>
              <a:t>solenoid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89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875E881-B830-4E6D-9190-9A832B27282D}"/>
              </a:ext>
            </a:extLst>
          </p:cNvPr>
          <p:cNvSpPr txBox="1"/>
          <p:nvPr/>
        </p:nvSpPr>
        <p:spPr>
          <a:xfrm>
            <a:off x="759741" y="144145"/>
            <a:ext cx="774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/>
              <a:t>QWT: </a:t>
            </a:r>
            <a:r>
              <a:rPr lang="de-DE" sz="4000" u="sng" dirty="0" err="1"/>
              <a:t>approximated</a:t>
            </a:r>
            <a:r>
              <a:rPr lang="de-DE" sz="4000" u="sng" dirty="0"/>
              <a:t> </a:t>
            </a:r>
            <a:r>
              <a:rPr lang="de-DE" sz="4000" u="sng" dirty="0" err="1"/>
              <a:t>field</a:t>
            </a:r>
            <a:r>
              <a:rPr lang="de-DE" sz="4000" u="sng" dirty="0"/>
              <a:t> (</a:t>
            </a:r>
            <a:r>
              <a:rPr lang="de-DE" sz="4000" u="sng" dirty="0" err="1"/>
              <a:t>Ushakov</a:t>
            </a:r>
            <a:r>
              <a:rPr lang="de-DE" sz="4000" u="sng" dirty="0"/>
              <a:t>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D19884F-29CE-4EB7-91FB-15047F14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974" y="6356350"/>
            <a:ext cx="8148656" cy="365125"/>
          </a:xfrm>
        </p:spPr>
        <p:txBody>
          <a:bodyPr/>
          <a:lstStyle/>
          <a:p>
            <a:r>
              <a:rPr lang="en-US" dirty="0"/>
              <a:t>Source:	M. Fukuda, “Undulator Positron Source</a:t>
            </a:r>
          </a:p>
          <a:p>
            <a:r>
              <a:rPr lang="en-US" dirty="0"/>
              <a:t>	 Capture Simulation” LCWS 2019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045BA23-9BA6-41D3-8D5B-35244A5CE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66800"/>
            <a:ext cx="6477000" cy="50428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11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D72DEF0B-C671-4F86-8647-17C17C2D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2" y="1381613"/>
            <a:ext cx="7499235" cy="5249464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3E70B222-A82E-4803-92A0-397347A43D3E}"/>
              </a:ext>
            </a:extLst>
          </p:cNvPr>
          <p:cNvSpPr txBox="1"/>
          <p:nvPr/>
        </p:nvSpPr>
        <p:spPr>
          <a:xfrm>
            <a:off x="1574739" y="182265"/>
            <a:ext cx="599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/>
              <a:t>QWT: </a:t>
            </a:r>
            <a:r>
              <a:rPr lang="de-DE" sz="4000" u="sng" dirty="0" err="1"/>
              <a:t>results</a:t>
            </a:r>
            <a:r>
              <a:rPr lang="de-DE" sz="4000" u="sng" dirty="0"/>
              <a:t> (</a:t>
            </a:r>
            <a:r>
              <a:rPr lang="de-DE" sz="4000" u="sng" dirty="0" err="1"/>
              <a:t>approx</a:t>
            </a:r>
            <a:r>
              <a:rPr lang="de-DE" sz="4000" u="sng" dirty="0"/>
              <a:t>. </a:t>
            </a:r>
            <a:r>
              <a:rPr lang="de-DE" sz="4000" u="sng" dirty="0" err="1"/>
              <a:t>field</a:t>
            </a:r>
            <a:r>
              <a:rPr lang="de-DE" sz="4000" u="sng" dirty="0"/>
              <a:t>)</a:t>
            </a:r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xmlns="" id="{C7D8C219-247B-49CE-A308-B3D652751540}"/>
              </a:ext>
            </a:extLst>
          </p:cNvPr>
          <p:cNvSpPr txBox="1">
            <a:spLocks/>
          </p:cNvSpPr>
          <p:nvPr/>
        </p:nvSpPr>
        <p:spPr>
          <a:xfrm>
            <a:off x="3131820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LCForum</a:t>
            </a:r>
            <a:r>
              <a:rPr lang="en-US" dirty="0"/>
              <a:t> 2019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8D2AEBD-5EB7-44AA-A4EB-7B3347551839}"/>
              </a:ext>
            </a:extLst>
          </p:cNvPr>
          <p:cNvSpPr txBox="1"/>
          <p:nvPr/>
        </p:nvSpPr>
        <p:spPr>
          <a:xfrm>
            <a:off x="1677649" y="940638"/>
            <a:ext cx="6134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FF0000"/>
                </a:solidFill>
              </a:rPr>
              <a:t>No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space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charge</a:t>
            </a:r>
            <a:r>
              <a:rPr lang="de-DE" sz="2400" dirty="0" smtClean="0">
                <a:solidFill>
                  <a:srgbClr val="FF0000"/>
                </a:solidFill>
              </a:rPr>
              <a:t> (e</a:t>
            </a:r>
            <a:r>
              <a:rPr lang="de-DE" sz="2400" baseline="30000" dirty="0" smtClean="0">
                <a:solidFill>
                  <a:srgbClr val="FF0000"/>
                </a:solidFill>
              </a:rPr>
              <a:t>+</a:t>
            </a:r>
            <a:r>
              <a:rPr lang="de-DE" sz="2400" dirty="0">
                <a:solidFill>
                  <a:srgbClr val="FF0000"/>
                </a:solidFill>
              </a:rPr>
              <a:t>- e</a:t>
            </a:r>
            <a:r>
              <a:rPr lang="de-DE" sz="2400" baseline="30000" dirty="0">
                <a:solidFill>
                  <a:srgbClr val="FF0000"/>
                </a:solidFill>
              </a:rPr>
              <a:t>+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Coulomb </a:t>
            </a:r>
            <a:r>
              <a:rPr lang="de-DE" sz="2400" dirty="0" err="1" smtClean="0">
                <a:solidFill>
                  <a:srgbClr val="FF0000"/>
                </a:solidFill>
              </a:rPr>
              <a:t>interaction</a:t>
            </a:r>
            <a:r>
              <a:rPr lang="de-DE" sz="2400" dirty="0" smtClean="0">
                <a:solidFill>
                  <a:srgbClr val="FF0000"/>
                </a:solidFill>
              </a:rPr>
              <a:t>)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FF0000"/>
                </a:solidFill>
              </a:rPr>
              <a:t>without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accelerator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aperture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6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875E881-B830-4E6D-9190-9A832B27282D}"/>
              </a:ext>
            </a:extLst>
          </p:cNvPr>
          <p:cNvSpPr txBox="1"/>
          <p:nvPr/>
        </p:nvSpPr>
        <p:spPr>
          <a:xfrm>
            <a:off x="429571" y="210151"/>
            <a:ext cx="840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/>
              <a:t>QWT: </a:t>
            </a:r>
            <a:r>
              <a:rPr lang="de-DE" sz="4000" u="sng" dirty="0" err="1" smtClean="0"/>
              <a:t>results</a:t>
            </a:r>
            <a:r>
              <a:rPr lang="de-DE" sz="4000" u="sng" dirty="0" smtClean="0"/>
              <a:t> at </a:t>
            </a:r>
            <a:r>
              <a:rPr lang="de-DE" sz="4000" u="sng" dirty="0" err="1" smtClean="0"/>
              <a:t>Acc</a:t>
            </a:r>
            <a:r>
              <a:rPr lang="de-DE" sz="4000" u="sng" dirty="0" smtClean="0"/>
              <a:t> front </a:t>
            </a:r>
            <a:r>
              <a:rPr lang="de-DE" sz="4000" u="sng" dirty="0"/>
              <a:t>(</a:t>
            </a:r>
            <a:r>
              <a:rPr lang="de-DE" sz="4000" u="sng" dirty="0" err="1"/>
              <a:t>approx</a:t>
            </a:r>
            <a:r>
              <a:rPr lang="de-DE" sz="4000" u="sng" dirty="0"/>
              <a:t>. </a:t>
            </a:r>
            <a:r>
              <a:rPr lang="de-DE" sz="4000" u="sng" dirty="0" err="1"/>
              <a:t>field</a:t>
            </a:r>
            <a:r>
              <a:rPr lang="de-DE" sz="4000" u="sng" dirty="0"/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pic>
        <p:nvPicPr>
          <p:cNvPr id="21" name="Grafik 2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CE87C2DC-68CB-411D-A80C-D71A6979C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" y="2599993"/>
            <a:ext cx="4399025" cy="3363155"/>
          </a:xfrm>
          <a:prstGeom prst="rect">
            <a:avLst/>
          </a:prstGeom>
        </p:spPr>
      </p:pic>
      <p:pic>
        <p:nvPicPr>
          <p:cNvPr id="26" name="Grafik 2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3A168426-063C-494D-A4F4-BBB314039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9" y="2477446"/>
            <a:ext cx="4800601" cy="3339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xmlns="" id="{12253F92-7A36-451D-87A2-1CF72E132E5C}"/>
                  </a:ext>
                </a:extLst>
              </p:cNvPr>
              <p:cNvSpPr txBox="1"/>
              <p:nvPr/>
            </p:nvSpPr>
            <p:spPr>
              <a:xfrm>
                <a:off x="239504" y="1548227"/>
                <a:ext cx="4159793" cy="463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>
                    <a:solidFill>
                      <a:srgbClr val="0070C0"/>
                    </a:solidFill>
                  </a:rPr>
                  <a:t>Target (Ti6Al4V):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=42917</m:t>
                    </m:r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253F92-7A36-451D-87A2-1CF72E132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04" y="1548227"/>
                <a:ext cx="4159793" cy="463717"/>
              </a:xfrm>
              <a:prstGeom prst="rect">
                <a:avLst/>
              </a:prstGeom>
              <a:blipFill rotWithShape="1">
                <a:blip r:embed="rId5"/>
                <a:stretch>
                  <a:fillRect l="-2196"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xmlns="" id="{6F543277-02F9-47AC-AB60-2B2439493DA4}"/>
                  </a:ext>
                </a:extLst>
              </p:cNvPr>
              <p:cNvSpPr txBox="1"/>
              <p:nvPr/>
            </p:nvSpPr>
            <p:spPr>
              <a:xfrm>
                <a:off x="5656183" y="1175234"/>
                <a:ext cx="3199017" cy="1481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/>
                  <a:t>Fukuda: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35865</m:t>
                    </m:r>
                  </m:oMath>
                </a14:m>
                <a:endParaRPr lang="de-DE" sz="2400" dirty="0"/>
              </a:p>
              <a:p>
                <a:r>
                  <a:rPr lang="de-DE" sz="2400" dirty="0" err="1"/>
                  <a:t>Formela</a:t>
                </a:r>
                <a:r>
                  <a:rPr lang="de-DE" sz="2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=33732</m:t>
                    </m:r>
                  </m:oMath>
                </a14:m>
                <a:endParaRPr lang="de-DE" sz="2400" dirty="0"/>
              </a:p>
              <a:p>
                <a:pPr algn="ctr"/>
                <a:r>
                  <a:rPr lang="de-DE" sz="2400" dirty="0"/>
                  <a:t>(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6%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/>
                  <a:t>less)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543277-02F9-47AC-AB60-2B243949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83" y="1175234"/>
                <a:ext cx="3199017" cy="1481431"/>
              </a:xfrm>
              <a:prstGeom prst="rect">
                <a:avLst/>
              </a:prstGeom>
              <a:blipFill rotWithShape="1">
                <a:blip r:embed="rId6"/>
                <a:stretch>
                  <a:fillRect l="-3048" t="-3292" r="-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xmlns="" id="{B96A0313-9758-4416-9375-E2335250B541}"/>
              </a:ext>
            </a:extLst>
          </p:cNvPr>
          <p:cNvCxnSpPr/>
          <p:nvPr/>
        </p:nvCxnSpPr>
        <p:spPr>
          <a:xfrm>
            <a:off x="4380531" y="1809777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3FE7D0B9-91EF-4D2D-AB17-B63BDAD5CB92}"/>
              </a:ext>
            </a:extLst>
          </p:cNvPr>
          <p:cNvSpPr txBox="1"/>
          <p:nvPr/>
        </p:nvSpPr>
        <p:spPr>
          <a:xfrm>
            <a:off x="4582904" y="1374049"/>
            <a:ext cx="81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QWT</a:t>
            </a:r>
          </a:p>
        </p:txBody>
      </p:sp>
      <p:sp>
        <p:nvSpPr>
          <p:cNvPr id="35" name="Fußzeilenplatzhalter 6">
            <a:extLst>
              <a:ext uri="{FF2B5EF4-FFF2-40B4-BE49-F238E27FC236}">
                <a16:creationId xmlns:a16="http://schemas.microsoft.com/office/drawing/2014/main" xmlns="" id="{6459A2D2-CAD5-445A-B3CB-C9A6E224D613}"/>
              </a:ext>
            </a:extLst>
          </p:cNvPr>
          <p:cNvSpPr txBox="1">
            <a:spLocks/>
          </p:cNvSpPr>
          <p:nvPr/>
        </p:nvSpPr>
        <p:spPr>
          <a:xfrm>
            <a:off x="558974" y="6356350"/>
            <a:ext cx="814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	M. Fukuda, “Undulator Positron Source</a:t>
            </a:r>
          </a:p>
          <a:p>
            <a:r>
              <a:rPr lang="en-US" dirty="0"/>
              <a:t>	 Capture Simulation” LCWS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9005" y="880158"/>
            <a:ext cx="436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No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space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charge</a:t>
            </a:r>
            <a:r>
              <a:rPr lang="de-DE" dirty="0">
                <a:solidFill>
                  <a:srgbClr val="FF0000"/>
                </a:solidFill>
              </a:rPr>
              <a:t> (e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r>
              <a:rPr lang="de-DE" dirty="0">
                <a:solidFill>
                  <a:srgbClr val="FF0000"/>
                </a:solidFill>
              </a:rPr>
              <a:t>- e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r>
              <a:rPr lang="de-DE" dirty="0">
                <a:solidFill>
                  <a:srgbClr val="FF0000"/>
                </a:solidFill>
              </a:rPr>
              <a:t> Coulomb </a:t>
            </a:r>
            <a:r>
              <a:rPr lang="de-DE" dirty="0" err="1">
                <a:solidFill>
                  <a:srgbClr val="FF0000"/>
                </a:solidFill>
              </a:rPr>
              <a:t>interaction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110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2187B5F-F068-421B-BEDB-85233AF7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E25FBC17-440E-4C50-A61E-6D4F0B1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11/26/2019</a:t>
            </a:r>
          </a:p>
        </p:txBody>
      </p:sp>
      <p:sp>
        <p:nvSpPr>
          <p:cNvPr id="30" name="Fußzeilenplatzhalter 6">
            <a:extLst>
              <a:ext uri="{FF2B5EF4-FFF2-40B4-BE49-F238E27FC236}">
                <a16:creationId xmlns:a16="http://schemas.microsoft.com/office/drawing/2014/main" xmlns="" id="{B5D7515D-395E-44F1-8D54-2E28C08557D9}"/>
              </a:ext>
            </a:extLst>
          </p:cNvPr>
          <p:cNvSpPr txBox="1">
            <a:spLocks/>
          </p:cNvSpPr>
          <p:nvPr/>
        </p:nvSpPr>
        <p:spPr>
          <a:xfrm>
            <a:off x="558974" y="6356350"/>
            <a:ext cx="814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	M. Fukuda, “Undulator Positron Source</a:t>
            </a:r>
          </a:p>
          <a:p>
            <a:r>
              <a:rPr lang="en-US" dirty="0"/>
              <a:t>	 Capture Simulation” LCWS 2019</a:t>
            </a:r>
          </a:p>
        </p:txBody>
      </p:sp>
      <p:pic>
        <p:nvPicPr>
          <p:cNvPr id="45" name="Grafik 4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33A91C7C-441E-4221-A40D-88CB6F545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" y="2550726"/>
            <a:ext cx="4396968" cy="3366640"/>
          </a:xfrm>
          <a:prstGeom prst="rect">
            <a:avLst/>
          </a:prstGeom>
        </p:spPr>
      </p:pic>
      <p:pic>
        <p:nvPicPr>
          <p:cNvPr id="46" name="Grafik 4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A841C338-9C14-4451-8942-B6863098B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5" y="2456616"/>
            <a:ext cx="4810125" cy="3411608"/>
          </a:xfrm>
          <a:prstGeom prst="rect">
            <a:avLst/>
          </a:prstGeom>
        </p:spPr>
      </p:pic>
      <p:sp>
        <p:nvSpPr>
          <p:cNvPr id="12" name="Textfeld 5">
            <a:extLst>
              <a:ext uri="{FF2B5EF4-FFF2-40B4-BE49-F238E27FC236}">
                <a16:creationId xmlns:a16="http://schemas.microsoft.com/office/drawing/2014/main" xmlns="" id="{F875E881-B830-4E6D-9190-9A832B27282D}"/>
              </a:ext>
            </a:extLst>
          </p:cNvPr>
          <p:cNvSpPr txBox="1"/>
          <p:nvPr/>
        </p:nvSpPr>
        <p:spPr>
          <a:xfrm>
            <a:off x="429571" y="210151"/>
            <a:ext cx="840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u="sng" dirty="0"/>
              <a:t>QWT: </a:t>
            </a:r>
            <a:r>
              <a:rPr lang="de-DE" sz="4000" u="sng" dirty="0" err="1" smtClean="0"/>
              <a:t>results</a:t>
            </a:r>
            <a:r>
              <a:rPr lang="de-DE" sz="4000" u="sng" dirty="0" smtClean="0"/>
              <a:t> at </a:t>
            </a:r>
            <a:r>
              <a:rPr lang="de-DE" sz="4000" u="sng" dirty="0" err="1" smtClean="0"/>
              <a:t>Acc</a:t>
            </a:r>
            <a:r>
              <a:rPr lang="de-DE" sz="4000" u="sng" dirty="0" smtClean="0"/>
              <a:t> front </a:t>
            </a:r>
            <a:r>
              <a:rPr lang="de-DE" sz="4000" u="sng" dirty="0"/>
              <a:t>(</a:t>
            </a:r>
            <a:r>
              <a:rPr lang="de-DE" sz="4000" u="sng" dirty="0" err="1"/>
              <a:t>approx</a:t>
            </a:r>
            <a:r>
              <a:rPr lang="de-DE" sz="4000" u="sng" dirty="0"/>
              <a:t>. </a:t>
            </a:r>
            <a:r>
              <a:rPr lang="de-DE" sz="4000" u="sng" dirty="0" err="1"/>
              <a:t>field</a:t>
            </a:r>
            <a:r>
              <a:rPr lang="de-DE" sz="4000" u="sng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26">
                <a:extLst>
                  <a:ext uri="{FF2B5EF4-FFF2-40B4-BE49-F238E27FC236}">
                    <a16:creationId xmlns:a16="http://schemas.microsoft.com/office/drawing/2014/main" xmlns="" id="{12253F92-7A36-451D-87A2-1CF72E132E5C}"/>
                  </a:ext>
                </a:extLst>
              </p:cNvPr>
              <p:cNvSpPr txBox="1"/>
              <p:nvPr/>
            </p:nvSpPr>
            <p:spPr>
              <a:xfrm>
                <a:off x="239504" y="1548227"/>
                <a:ext cx="4159793" cy="463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>
                    <a:solidFill>
                      <a:srgbClr val="0070C0"/>
                    </a:solidFill>
                  </a:rPr>
                  <a:t>Target (Ti6Al4V):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=42917</m:t>
                    </m:r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13" name="Textfeld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253F92-7A36-451D-87A2-1CF72E132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04" y="1548227"/>
                <a:ext cx="4159793" cy="463717"/>
              </a:xfrm>
              <a:prstGeom prst="rect">
                <a:avLst/>
              </a:prstGeom>
              <a:blipFill rotWithShape="1">
                <a:blip r:embed="rId5"/>
                <a:stretch>
                  <a:fillRect l="-2196"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28">
                <a:extLst>
                  <a:ext uri="{FF2B5EF4-FFF2-40B4-BE49-F238E27FC236}">
                    <a16:creationId xmlns:a16="http://schemas.microsoft.com/office/drawing/2014/main" xmlns="" id="{6F543277-02F9-47AC-AB60-2B2439493DA4}"/>
                  </a:ext>
                </a:extLst>
              </p:cNvPr>
              <p:cNvSpPr txBox="1"/>
              <p:nvPr/>
            </p:nvSpPr>
            <p:spPr>
              <a:xfrm>
                <a:off x="5656183" y="1175234"/>
                <a:ext cx="3199017" cy="1481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/>
                  <a:t>Fukuda: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35865</m:t>
                    </m:r>
                  </m:oMath>
                </a14:m>
                <a:endParaRPr lang="de-DE" sz="2400" dirty="0"/>
              </a:p>
              <a:p>
                <a:r>
                  <a:rPr lang="de-DE" sz="2400" dirty="0" err="1"/>
                  <a:t>Formela</a:t>
                </a:r>
                <a:r>
                  <a:rPr lang="de-DE" sz="2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=33732</m:t>
                    </m:r>
                  </m:oMath>
                </a14:m>
                <a:endParaRPr lang="de-DE" sz="2400" dirty="0"/>
              </a:p>
              <a:p>
                <a:pPr algn="ctr"/>
                <a:r>
                  <a:rPr lang="de-DE" sz="2400" dirty="0"/>
                  <a:t>(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6%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/>
                  <a:t>less)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4" name="Textfeld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543277-02F9-47AC-AB60-2B243949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83" y="1175234"/>
                <a:ext cx="3199017" cy="1481431"/>
              </a:xfrm>
              <a:prstGeom prst="rect">
                <a:avLst/>
              </a:prstGeom>
              <a:blipFill rotWithShape="1">
                <a:blip r:embed="rId6"/>
                <a:stretch>
                  <a:fillRect l="-3048" t="-3292" r="-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30">
            <a:extLst>
              <a:ext uri="{FF2B5EF4-FFF2-40B4-BE49-F238E27FC236}">
                <a16:creationId xmlns:a16="http://schemas.microsoft.com/office/drawing/2014/main" xmlns="" id="{B96A0313-9758-4416-9375-E2335250B541}"/>
              </a:ext>
            </a:extLst>
          </p:cNvPr>
          <p:cNvCxnSpPr/>
          <p:nvPr/>
        </p:nvCxnSpPr>
        <p:spPr>
          <a:xfrm>
            <a:off x="4380531" y="1809777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31">
            <a:extLst>
              <a:ext uri="{FF2B5EF4-FFF2-40B4-BE49-F238E27FC236}">
                <a16:creationId xmlns:a16="http://schemas.microsoft.com/office/drawing/2014/main" xmlns="" id="{3FE7D0B9-91EF-4D2D-AB17-B63BDAD5CB92}"/>
              </a:ext>
            </a:extLst>
          </p:cNvPr>
          <p:cNvSpPr txBox="1"/>
          <p:nvPr/>
        </p:nvSpPr>
        <p:spPr>
          <a:xfrm>
            <a:off x="4582904" y="1374049"/>
            <a:ext cx="81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QWT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9005" y="880158"/>
            <a:ext cx="436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No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space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charge</a:t>
            </a:r>
            <a:r>
              <a:rPr lang="de-DE" dirty="0">
                <a:solidFill>
                  <a:srgbClr val="FF0000"/>
                </a:solidFill>
              </a:rPr>
              <a:t> (e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r>
              <a:rPr lang="de-DE" dirty="0">
                <a:solidFill>
                  <a:srgbClr val="FF0000"/>
                </a:solidFill>
              </a:rPr>
              <a:t>- e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r>
              <a:rPr lang="de-DE" dirty="0">
                <a:solidFill>
                  <a:srgbClr val="FF0000"/>
                </a:solidFill>
              </a:rPr>
              <a:t> Coulomb </a:t>
            </a:r>
            <a:r>
              <a:rPr lang="de-DE" dirty="0" err="1">
                <a:solidFill>
                  <a:srgbClr val="FF0000"/>
                </a:solidFill>
              </a:rPr>
              <a:t>interaction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733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(4:3)</PresentationFormat>
  <Paragraphs>123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Plasma Lens: Possible alternative OMD  at the ILC (work in progress)</vt:lpstr>
      <vt:lpstr>Motivation:</vt:lpstr>
      <vt:lpstr>PowerPoint Presentation</vt:lpstr>
      <vt:lpstr>Simulation: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Lens</dc:title>
  <dc:creator>Formela, Manuel</dc:creator>
  <cp:lastModifiedBy>Formela, Manuel</cp:lastModifiedBy>
  <cp:revision>62</cp:revision>
  <dcterms:created xsi:type="dcterms:W3CDTF">2006-08-16T00:00:00Z</dcterms:created>
  <dcterms:modified xsi:type="dcterms:W3CDTF">2019-11-26T11:50:36Z</dcterms:modified>
</cp:coreProperties>
</file>