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63" r:id="rId2"/>
    <p:sldId id="265" r:id="rId3"/>
    <p:sldId id="310" r:id="rId4"/>
    <p:sldId id="312" r:id="rId5"/>
    <p:sldId id="311" r:id="rId6"/>
    <p:sldId id="313" r:id="rId7"/>
    <p:sldId id="314" r:id="rId8"/>
    <p:sldId id="315" r:id="rId9"/>
    <p:sldId id="316" r:id="rId10"/>
    <p:sldId id="318" r:id="rId11"/>
    <p:sldId id="317" r:id="rId12"/>
    <p:sldId id="325" r:id="rId13"/>
    <p:sldId id="319" r:id="rId14"/>
    <p:sldId id="326" r:id="rId15"/>
    <p:sldId id="322" r:id="rId16"/>
    <p:sldId id="320" r:id="rId17"/>
    <p:sldId id="321" r:id="rId18"/>
    <p:sldId id="323" r:id="rId19"/>
    <p:sldId id="32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0D1546"/>
    <a:srgbClr val="7030A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9" autoAdjust="0"/>
    <p:restoredTop sz="94641" autoAdjust="0"/>
  </p:normalViewPr>
  <p:slideViewPr>
    <p:cSldViewPr snapToGrid="0" showGuides="1">
      <p:cViewPr varScale="1">
        <p:scale>
          <a:sx n="130" d="100"/>
          <a:sy n="130" d="100"/>
        </p:scale>
        <p:origin x="114" y="390"/>
      </p:cViewPr>
      <p:guideLst>
        <p:guide orient="horz" pos="1275"/>
        <p:guide pos="3727"/>
        <p:guide pos="3953"/>
        <p:guide pos="7287"/>
        <p:guide pos="393"/>
        <p:guide orient="horz" pos="3725"/>
      </p:guideLst>
    </p:cSldViewPr>
  </p:slideViewPr>
  <p:notesTextViewPr>
    <p:cViewPr>
      <p:scale>
        <a:sx n="1" d="1"/>
        <a:sy n="1" d="1"/>
      </p:scale>
      <p:origin x="0" y="0"/>
    </p:cViewPr>
  </p:notesTextViewPr>
  <p:sorterViewPr>
    <p:cViewPr>
      <p:scale>
        <a:sx n="167" d="100"/>
        <a:sy n="167" d="100"/>
      </p:scale>
      <p:origin x="0" y="488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20.12.2019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20.12.2019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B39C8-6D5D-40E8-8D83-C1E41A39F5E0}" type="slidenum">
              <a:rPr lang="de-DE" smtClean="0"/>
              <a:t>9</a:t>
            </a:fld>
            <a:endParaRPr lang="de-DE"/>
          </a:p>
        </p:txBody>
      </p:sp>
    </p:spTree>
    <p:extLst>
      <p:ext uri="{BB962C8B-B14F-4D97-AF65-F5344CB8AC3E}">
        <p14:creationId xmlns:p14="http://schemas.microsoft.com/office/powerpoint/2010/main" val="4012171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en-US" noProof="0" dirty="0"/>
              <a:t>Click to edit Master title style</a:t>
            </a:r>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9" name="Picture 19" descr="DESY-Logo-cyan-RGB_Hintergrund wei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295428" y="943932"/>
            <a:ext cx="1423988" cy="1424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0" descr="Helmholtz_Logo"/>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144124" y="2521837"/>
            <a:ext cx="1726595" cy="69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dirty="0"/>
              <a:t>Click to edit Master text styles</a:t>
            </a:r>
          </a:p>
        </p:txBody>
      </p:sp>
      <p:sp>
        <p:nvSpPr>
          <p:cNvPr id="4" name="TextBox 3">
            <a:extLst>
              <a:ext uri="{FF2B5EF4-FFF2-40B4-BE49-F238E27FC236}">
                <a16:creationId xmlns:a16="http://schemas.microsoft.com/office/drawing/2014/main" id="{8EC60874-28B4-0642-9276-6DAD1EA8138A}"/>
              </a:ext>
            </a:extLst>
          </p:cNvPr>
          <p:cNvSpPr txBox="1"/>
          <p:nvPr userDrawn="1"/>
        </p:nvSpPr>
        <p:spPr>
          <a:xfrm>
            <a:off x="7098384" y="461913"/>
            <a:ext cx="0" cy="0"/>
          </a:xfrm>
          <a:prstGeom prst="rect">
            <a:avLst/>
          </a:prstGeom>
          <a:noFill/>
        </p:spPr>
        <p:txBody>
          <a:bodyPr wrap="none" rtlCol="0">
            <a:noAutofit/>
          </a:bodyPr>
          <a:lstStyle/>
          <a:p>
            <a:pPr marL="269875" indent="-269875">
              <a:lnSpc>
                <a:spcPct val="112000"/>
              </a:lnSpc>
              <a:buBlip>
                <a:blip r:embed="rId2"/>
              </a:buBlip>
            </a:pPr>
            <a:endParaRPr lang="en-US" sz="1400" dirty="0" err="1"/>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en-US" noProof="0" dirty="0"/>
              <a:t>Click to edit Master title style</a:t>
            </a:r>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Picture Placeholder 5"/>
          <p:cNvSpPr>
            <a:spLocks noGrp="1"/>
          </p:cNvSpPr>
          <p:nvPr>
            <p:ph type="pic" sz="quarter" idx="12"/>
          </p:nvPr>
        </p:nvSpPr>
        <p:spPr>
          <a:xfrm>
            <a:off x="623888" y="1235677"/>
            <a:ext cx="10944224" cy="4677762"/>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387519"/>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1260390"/>
            <a:ext cx="10944224" cy="4793566"/>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baseline="0" noProof="0" dirty="0"/>
              <a:t>SASE tuning</a:t>
            </a:r>
            <a:endParaRPr lang="en-US" sz="900" noProof="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noProof="0" dirty="0"/>
              <a:t>Matthias</a:t>
            </a:r>
            <a:r>
              <a:rPr lang="en-US" sz="900" baseline="0" noProof="0" dirty="0"/>
              <a:t> Scholz, </a:t>
            </a:r>
            <a:r>
              <a:rPr lang="en-US" sz="900" noProof="0" dirty="0"/>
              <a:t>XFEL Operator Training</a:t>
            </a:r>
            <a:r>
              <a:rPr lang="en-US" sz="900" baseline="0" noProof="0" dirty="0"/>
              <a:t>, November 19, 2019</a:t>
            </a:r>
            <a:endParaRPr lang="en-US" sz="900" noProof="0" dirty="0"/>
          </a:p>
        </p:txBody>
      </p:sp>
      <p:pic>
        <p:nvPicPr>
          <p:cNvPr id="15" name="Picture 19" descr="DESY-Logo-cyan-RGB_Hintergrund weiss"/>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848398" y="6053956"/>
            <a:ext cx="719715" cy="7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https://www.helmholtz.de/fileadmin/user_upload/04_mediathek/Logos_2017/2017_H_Logo_RGB_untereinander_D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99745" y="6182559"/>
            <a:ext cx="1670422" cy="6448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5"/>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6"/>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XFEL SASE tuning</a:t>
            </a:r>
          </a:p>
        </p:txBody>
      </p:sp>
      <p:sp>
        <p:nvSpPr>
          <p:cNvPr id="3" name="Subtitle 2"/>
          <p:cNvSpPr>
            <a:spLocks noGrp="1"/>
          </p:cNvSpPr>
          <p:nvPr>
            <p:ph type="subTitle" idx="1"/>
          </p:nvPr>
        </p:nvSpPr>
        <p:spPr>
          <a:xfrm>
            <a:off x="623889" y="2583180"/>
            <a:ext cx="4410448" cy="745647"/>
          </a:xfrm>
        </p:spPr>
        <p:txBody>
          <a:bodyPr/>
          <a:lstStyle/>
          <a:p>
            <a:r>
              <a:rPr lang="en-US" dirty="0"/>
              <a:t>Matthias Scholz</a:t>
            </a:r>
          </a:p>
          <a:p>
            <a:r>
              <a:rPr lang="en-US" dirty="0"/>
              <a:t>November 19, 2019</a:t>
            </a:r>
          </a:p>
        </p:txBody>
      </p:sp>
      <p:pic>
        <p:nvPicPr>
          <p:cNvPr id="6" name="Picture 2" descr="H:\1_CURRENT_FILES\20130628-MK3_69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8" t="2396" r="18161" b="952"/>
          <a:stretch/>
        </p:blipFill>
        <p:spPr bwMode="auto">
          <a:xfrm>
            <a:off x="7199980" y="3666859"/>
            <a:ext cx="1916022" cy="278554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4" descr="H:\1_CURRENT_FILES\20141126-MKX_8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5" r="36273"/>
          <a:stretch/>
        </p:blipFill>
        <p:spPr bwMode="auto">
          <a:xfrm>
            <a:off x="9116002" y="3663973"/>
            <a:ext cx="1802111" cy="279702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8" name="Picture 5" descr="H:\1_CURRENT_FILES\20161115-20161115-MX2_087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6" t="620" r="14916" b="2151"/>
          <a:stretch/>
        </p:blipFill>
        <p:spPr bwMode="auto">
          <a:xfrm>
            <a:off x="4021629" y="3666859"/>
            <a:ext cx="3105278" cy="279702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7086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705600" y="1900238"/>
            <a:ext cx="4862513" cy="392802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GB" dirty="0"/>
              <a:t>Switch off the default feedback.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Run the adaptive FB to optimize the launch trajectory into the undulator.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Remember that it always helps to assist the feedback with some induced orbit jitter using the correctors on the SASE tuning panels.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Take a new golden orbit with the default orbit feedback and run it again. </a:t>
            </a:r>
          </a:p>
        </p:txBody>
      </p:sp>
      <p:pic>
        <p:nvPicPr>
          <p:cNvPr id="5" name="Picture 4" descr="A picture containing sitting, monitor, black, street&#10;&#10;Description automatically generated">
            <a:extLst>
              <a:ext uri="{FF2B5EF4-FFF2-40B4-BE49-F238E27FC236}">
                <a16:creationId xmlns:a16="http://schemas.microsoft.com/office/drawing/2014/main" id="{91BF37AA-98A5-B94C-8755-2392C5E5F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9" y="1937773"/>
            <a:ext cx="5484811" cy="382794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94637EE-EC12-3C44-8DC1-3231FFA6E635}"/>
              </a:ext>
            </a:extLst>
          </p:cNvPr>
          <p:cNvSpPr>
            <a:spLocks noGrp="1"/>
          </p:cNvSpPr>
          <p:nvPr>
            <p:ph type="title"/>
          </p:nvPr>
        </p:nvSpPr>
        <p:spPr>
          <a:xfrm>
            <a:off x="611189" y="712232"/>
            <a:ext cx="10956924" cy="387519"/>
          </a:xfrm>
        </p:spPr>
        <p:txBody>
          <a:bodyPr/>
          <a:lstStyle/>
          <a:p>
            <a:r>
              <a:rPr lang="en-GB" dirty="0"/>
              <a:t>Trajectory in the undulator</a:t>
            </a:r>
          </a:p>
        </p:txBody>
      </p:sp>
      <p:sp>
        <p:nvSpPr>
          <p:cNvPr id="9" name="Content Placeholder 2">
            <a:extLst>
              <a:ext uri="{FF2B5EF4-FFF2-40B4-BE49-F238E27FC236}">
                <a16:creationId xmlns:a16="http://schemas.microsoft.com/office/drawing/2014/main" id="{2F5070C6-BE34-2841-9AA8-F7FE01CA89A5}"/>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10" name="Content Placeholder 2">
            <a:extLst>
              <a:ext uri="{FF2B5EF4-FFF2-40B4-BE49-F238E27FC236}">
                <a16:creationId xmlns:a16="http://schemas.microsoft.com/office/drawing/2014/main" id="{A2CD1D90-AD8A-1C41-87DD-9CED439820A5}"/>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one</a:t>
            </a:r>
            <a:r>
              <a:rPr lang="en-GB" dirty="0"/>
              <a:t>: you have already a trajectory stored for the same (or for a higher) photon energy. </a:t>
            </a:r>
          </a:p>
        </p:txBody>
      </p:sp>
    </p:spTree>
    <p:extLst>
      <p:ext uri="{BB962C8B-B14F-4D97-AF65-F5344CB8AC3E}">
        <p14:creationId xmlns:p14="http://schemas.microsoft.com/office/powerpoint/2010/main" val="9631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two</a:t>
            </a:r>
            <a:r>
              <a:rPr lang="en-GB" dirty="0"/>
              <a:t>: you have to start from scratch. </a:t>
            </a:r>
          </a:p>
        </p:txBody>
      </p:sp>
      <p:pic>
        <p:nvPicPr>
          <p:cNvPr id="4" name="Picture 3" descr="A screen shot of a computer&#10;&#10;Description automatically generated">
            <a:extLst>
              <a:ext uri="{FF2B5EF4-FFF2-40B4-BE49-F238E27FC236}">
                <a16:creationId xmlns:a16="http://schemas.microsoft.com/office/drawing/2014/main" id="{5751889D-9B30-7A43-94FF-AF33E1E63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590" y="4902082"/>
            <a:ext cx="3008043" cy="1762434"/>
          </a:xfrm>
          <a:prstGeom prst="rect">
            <a:avLst/>
          </a:prstGeom>
          <a:ln>
            <a:noFill/>
          </a:ln>
          <a:effectLst>
            <a:outerShdw blurRad="292100" dist="139700" dir="2700000" algn="tl" rotWithShape="0">
              <a:srgbClr val="333333">
                <a:alpha val="65000"/>
              </a:srgbClr>
            </a:outerShdw>
          </a:effectLst>
        </p:spPr>
      </p:pic>
      <p:pic>
        <p:nvPicPr>
          <p:cNvPr id="9" name="Picture 8" descr="A screenshot of a social media post&#10;&#10;Description automatically generated">
            <a:extLst>
              <a:ext uri="{FF2B5EF4-FFF2-40B4-BE49-F238E27FC236}">
                <a16:creationId xmlns:a16="http://schemas.microsoft.com/office/drawing/2014/main" id="{393FCBA6-859D-3B4C-AFBD-6E12BC028602}"/>
              </a:ext>
            </a:extLst>
          </p:cNvPr>
          <p:cNvPicPr>
            <a:picLocks noChangeAspect="1"/>
          </p:cNvPicPr>
          <p:nvPr/>
        </p:nvPicPr>
        <p:blipFill rotWithShape="1">
          <a:blip r:embed="rId5">
            <a:extLst>
              <a:ext uri="{28A0092B-C50C-407E-A947-70E740481C1C}">
                <a14:useLocalDpi xmlns:a14="http://schemas.microsoft.com/office/drawing/2010/main" val="0"/>
              </a:ext>
            </a:extLst>
          </a:blip>
          <a:srcRect l="3114" t="8020" b="-1"/>
          <a:stretch/>
        </p:blipFill>
        <p:spPr>
          <a:xfrm>
            <a:off x="7174607" y="1360408"/>
            <a:ext cx="4454200" cy="130078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CA82D432-1D3D-E249-B84B-49FF294D12F6}"/>
              </a:ext>
            </a:extLst>
          </p:cNvPr>
          <p:cNvSpPr/>
          <p:nvPr/>
        </p:nvSpPr>
        <p:spPr>
          <a:xfrm>
            <a:off x="8884659" y="1853536"/>
            <a:ext cx="669557" cy="202131"/>
          </a:xfrm>
          <a:prstGeom prst="rect">
            <a:avLst/>
          </a:prstGeom>
          <a:noFill/>
          <a:ln w="50800">
            <a:solidFill>
              <a:srgbClr val="00B0F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1" name="Content Placeholder 2">
            <a:extLst>
              <a:ext uri="{FF2B5EF4-FFF2-40B4-BE49-F238E27FC236}">
                <a16:creationId xmlns:a16="http://schemas.microsoft.com/office/drawing/2014/main" id="{B63C8A58-4CC5-404C-8AC4-F728CB517798}"/>
              </a:ext>
            </a:extLst>
          </p:cNvPr>
          <p:cNvSpPr txBox="1">
            <a:spLocks/>
          </p:cNvSpPr>
          <p:nvPr/>
        </p:nvSpPr>
        <p:spPr>
          <a:xfrm>
            <a:off x="604108" y="1778057"/>
            <a:ext cx="4951739" cy="84939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Arial" panose="020B0604020202020204" pitchFamily="34" charset="0"/>
              <a:buChar char="•"/>
            </a:pPr>
            <a:r>
              <a:rPr lang="en-GB" sz="1600" dirty="0"/>
              <a:t>The best solution when starting from scratch is to establish the BBA orbit which means typically zero offset in all BPMs. </a:t>
            </a:r>
          </a:p>
          <a:p>
            <a:pPr>
              <a:lnSpc>
                <a:spcPct val="100000"/>
              </a:lnSpc>
              <a:spcBef>
                <a:spcPts val="1200"/>
              </a:spcBef>
              <a:buFont typeface="Arial" panose="020B0604020202020204" pitchFamily="34" charset="0"/>
              <a:buChar char="•"/>
            </a:pPr>
            <a:r>
              <a:rPr lang="en-GB" sz="1600" dirty="0"/>
              <a:t>This can be achieved using the orbit FB. </a:t>
            </a:r>
          </a:p>
          <a:p>
            <a:pPr>
              <a:lnSpc>
                <a:spcPct val="100000"/>
              </a:lnSpc>
              <a:spcBef>
                <a:spcPts val="1200"/>
              </a:spcBef>
              <a:buFont typeface="Arial" panose="020B0604020202020204" pitchFamily="34" charset="0"/>
              <a:buChar char="•"/>
            </a:pPr>
            <a:endParaRPr lang="en-GB" sz="1600" dirty="0"/>
          </a:p>
        </p:txBody>
      </p:sp>
      <p:pic>
        <p:nvPicPr>
          <p:cNvPr id="12" name="Picture 11" descr="A screenshot of a cell phone&#10;&#10;Description automatically generated">
            <a:extLst>
              <a:ext uri="{FF2B5EF4-FFF2-40B4-BE49-F238E27FC236}">
                <a16:creationId xmlns:a16="http://schemas.microsoft.com/office/drawing/2014/main" id="{7813D441-8EC9-8A40-8CB7-DDDA02EE079F}"/>
              </a:ext>
            </a:extLst>
          </p:cNvPr>
          <p:cNvPicPr>
            <a:picLocks noChangeAspect="1"/>
          </p:cNvPicPr>
          <p:nvPr/>
        </p:nvPicPr>
        <p:blipFill rotWithShape="1">
          <a:blip r:embed="rId6">
            <a:extLst>
              <a:ext uri="{28A0092B-C50C-407E-A947-70E740481C1C}">
                <a14:useLocalDpi xmlns:a14="http://schemas.microsoft.com/office/drawing/2010/main" val="0"/>
              </a:ext>
            </a:extLst>
          </a:blip>
          <a:srcRect l="40626" t="12743" r="6415" b="7138"/>
          <a:stretch/>
        </p:blipFill>
        <p:spPr>
          <a:xfrm>
            <a:off x="3468908" y="3403104"/>
            <a:ext cx="3285757" cy="2939432"/>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747A73EC-B8A9-1D4C-832E-7132CDCB88EA}"/>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4753062" y="4450210"/>
            <a:ext cx="122246" cy="102688"/>
          </a:xfrm>
          <a:prstGeom prst="rect">
            <a:avLst/>
          </a:prstGeom>
          <a:ln>
            <a:noFill/>
          </a:ln>
          <a:effectLst/>
        </p:spPr>
      </p:pic>
      <p:pic>
        <p:nvPicPr>
          <p:cNvPr id="14" name="Picture 13" descr="A screenshot of a cell phone&#10;&#10;Description automatically generated">
            <a:extLst>
              <a:ext uri="{FF2B5EF4-FFF2-40B4-BE49-F238E27FC236}">
                <a16:creationId xmlns:a16="http://schemas.microsoft.com/office/drawing/2014/main" id="{FD1F777B-409D-9D4C-9E7D-1F1D0E336DAC}"/>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4753062" y="4939160"/>
            <a:ext cx="122246" cy="102688"/>
          </a:xfrm>
          <a:prstGeom prst="rect">
            <a:avLst/>
          </a:prstGeom>
          <a:ln>
            <a:noFill/>
          </a:ln>
          <a:effectLst/>
        </p:spPr>
      </p:pic>
      <p:pic>
        <p:nvPicPr>
          <p:cNvPr id="15" name="Picture 14" descr="A screenshot of a cell phone&#10;&#10;Description automatically generated">
            <a:extLst>
              <a:ext uri="{FF2B5EF4-FFF2-40B4-BE49-F238E27FC236}">
                <a16:creationId xmlns:a16="http://schemas.microsoft.com/office/drawing/2014/main" id="{6A82A8F1-163F-9F43-8D27-D81585DE09B2}"/>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4753062" y="5069346"/>
            <a:ext cx="122246" cy="102688"/>
          </a:xfrm>
          <a:prstGeom prst="rect">
            <a:avLst/>
          </a:prstGeom>
          <a:ln>
            <a:noFill/>
          </a:ln>
          <a:effectLst/>
        </p:spPr>
      </p:pic>
      <p:pic>
        <p:nvPicPr>
          <p:cNvPr id="16" name="Picture 15" descr="A screenshot of a cell phone&#10;&#10;Description automatically generated">
            <a:extLst>
              <a:ext uri="{FF2B5EF4-FFF2-40B4-BE49-F238E27FC236}">
                <a16:creationId xmlns:a16="http://schemas.microsoft.com/office/drawing/2014/main" id="{BBB7B98C-BB2B-0246-8E64-CC8751346EFF}"/>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3714837" y="4447035"/>
            <a:ext cx="122246" cy="102688"/>
          </a:xfrm>
          <a:prstGeom prst="rect">
            <a:avLst/>
          </a:prstGeom>
          <a:ln>
            <a:noFill/>
          </a:ln>
          <a:effectLst/>
        </p:spPr>
      </p:pic>
      <p:pic>
        <p:nvPicPr>
          <p:cNvPr id="18" name="Picture 17" descr="A screenshot of a cell phone&#10;&#10;Description automatically generated">
            <a:extLst>
              <a:ext uri="{FF2B5EF4-FFF2-40B4-BE49-F238E27FC236}">
                <a16:creationId xmlns:a16="http://schemas.microsoft.com/office/drawing/2014/main" id="{E83BBE23-B806-6040-9904-453003836063}"/>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3714837" y="4935985"/>
            <a:ext cx="122246" cy="102688"/>
          </a:xfrm>
          <a:prstGeom prst="rect">
            <a:avLst/>
          </a:prstGeom>
          <a:ln>
            <a:noFill/>
          </a:ln>
          <a:effectLst/>
        </p:spPr>
      </p:pic>
      <p:pic>
        <p:nvPicPr>
          <p:cNvPr id="19" name="Picture 18" descr="A screenshot of a cell phone&#10;&#10;Description automatically generated">
            <a:extLst>
              <a:ext uri="{FF2B5EF4-FFF2-40B4-BE49-F238E27FC236}">
                <a16:creationId xmlns:a16="http://schemas.microsoft.com/office/drawing/2014/main" id="{284E50C2-841C-334F-A844-E7A8782A16DF}"/>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3714837" y="5066171"/>
            <a:ext cx="122246" cy="102688"/>
          </a:xfrm>
          <a:prstGeom prst="rect">
            <a:avLst/>
          </a:prstGeom>
          <a:ln>
            <a:noFill/>
          </a:ln>
          <a:effectLst/>
        </p:spPr>
      </p:pic>
      <p:pic>
        <p:nvPicPr>
          <p:cNvPr id="20" name="Picture 19" descr="A screenshot of a cell phone&#10;&#10;Description automatically generated">
            <a:extLst>
              <a:ext uri="{FF2B5EF4-FFF2-40B4-BE49-F238E27FC236}">
                <a16:creationId xmlns:a16="http://schemas.microsoft.com/office/drawing/2014/main" id="{69628D1C-F709-4C40-BA43-4C8074B1F981}"/>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5807162" y="4447035"/>
            <a:ext cx="122246" cy="102688"/>
          </a:xfrm>
          <a:prstGeom prst="rect">
            <a:avLst/>
          </a:prstGeom>
          <a:ln>
            <a:noFill/>
          </a:ln>
          <a:effectLst/>
        </p:spPr>
      </p:pic>
      <p:pic>
        <p:nvPicPr>
          <p:cNvPr id="21" name="Picture 20" descr="A screenshot of a cell phone&#10;&#10;Description automatically generated">
            <a:extLst>
              <a:ext uri="{FF2B5EF4-FFF2-40B4-BE49-F238E27FC236}">
                <a16:creationId xmlns:a16="http://schemas.microsoft.com/office/drawing/2014/main" id="{D2FB89DE-2E39-DC49-BBD9-3523B1ACD55B}"/>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5807162" y="4935985"/>
            <a:ext cx="122246" cy="102688"/>
          </a:xfrm>
          <a:prstGeom prst="rect">
            <a:avLst/>
          </a:prstGeom>
          <a:ln>
            <a:noFill/>
          </a:ln>
          <a:effectLst/>
        </p:spPr>
      </p:pic>
      <p:pic>
        <p:nvPicPr>
          <p:cNvPr id="22" name="Picture 21" descr="A screenshot of a cell phone&#10;&#10;Description automatically generated">
            <a:extLst>
              <a:ext uri="{FF2B5EF4-FFF2-40B4-BE49-F238E27FC236}">
                <a16:creationId xmlns:a16="http://schemas.microsoft.com/office/drawing/2014/main" id="{9A4D1D10-EF0C-074B-B5CD-F92676480168}"/>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5807162" y="5066171"/>
            <a:ext cx="122246" cy="102688"/>
          </a:xfrm>
          <a:prstGeom prst="rect">
            <a:avLst/>
          </a:prstGeom>
          <a:ln>
            <a:noFill/>
          </a:ln>
          <a:effectLst/>
        </p:spPr>
      </p:pic>
      <p:sp>
        <p:nvSpPr>
          <p:cNvPr id="24" name="Content Placeholder 2">
            <a:extLst>
              <a:ext uri="{FF2B5EF4-FFF2-40B4-BE49-F238E27FC236}">
                <a16:creationId xmlns:a16="http://schemas.microsoft.com/office/drawing/2014/main" id="{8F74AC98-2FBD-0846-A5F4-BFB39A306F3C}"/>
              </a:ext>
            </a:extLst>
          </p:cNvPr>
          <p:cNvSpPr txBox="1">
            <a:spLocks/>
          </p:cNvSpPr>
          <p:nvPr/>
        </p:nvSpPr>
        <p:spPr>
          <a:xfrm>
            <a:off x="509589" y="3429000"/>
            <a:ext cx="2841002"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a:pPr>
            <a:r>
              <a:rPr lang="en-GB" sz="1600" dirty="0"/>
              <a:t>Configure the undulator orbit FB such that</a:t>
            </a:r>
          </a:p>
          <a:p>
            <a:pPr lvl="1">
              <a:lnSpc>
                <a:spcPct val="100000"/>
              </a:lnSpc>
              <a:spcBef>
                <a:spcPts val="1200"/>
              </a:spcBef>
              <a:buFont typeface="Arial" panose="020B0604020202020204" pitchFamily="34" charset="0"/>
              <a:buChar char="•"/>
            </a:pPr>
            <a:r>
              <a:rPr lang="en-GB" sz="1600" dirty="0"/>
              <a:t>Launch and undulator BPMs are selected. </a:t>
            </a:r>
          </a:p>
          <a:p>
            <a:pPr lvl="1">
              <a:lnSpc>
                <a:spcPct val="100000"/>
              </a:lnSpc>
              <a:spcBef>
                <a:spcPts val="1200"/>
              </a:spcBef>
              <a:buFont typeface="Arial" panose="020B0604020202020204" pitchFamily="34" charset="0"/>
              <a:buChar char="•"/>
            </a:pPr>
            <a:r>
              <a:rPr lang="en-GB" sz="1600" dirty="0"/>
              <a:t>Launch correctors and and at least one pair of airs coils are selected. </a:t>
            </a:r>
          </a:p>
        </p:txBody>
      </p:sp>
      <p:sp>
        <p:nvSpPr>
          <p:cNvPr id="25" name="Content Placeholder 2">
            <a:extLst>
              <a:ext uri="{FF2B5EF4-FFF2-40B4-BE49-F238E27FC236}">
                <a16:creationId xmlns:a16="http://schemas.microsoft.com/office/drawing/2014/main" id="{82B13EED-538B-3441-8758-C06EBEC2C2A5}"/>
              </a:ext>
            </a:extLst>
          </p:cNvPr>
          <p:cNvSpPr txBox="1">
            <a:spLocks/>
          </p:cNvSpPr>
          <p:nvPr/>
        </p:nvSpPr>
        <p:spPr>
          <a:xfrm>
            <a:off x="7113914" y="2869038"/>
            <a:ext cx="4658986"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startAt="3"/>
            </a:pPr>
            <a:r>
              <a:rPr lang="en-GB" sz="1600" dirty="0"/>
              <a:t>Set the target orbit of the feedback to zero by pressing the respective button. </a:t>
            </a:r>
          </a:p>
          <a:p>
            <a:pPr marL="342900" indent="-342900">
              <a:lnSpc>
                <a:spcPct val="100000"/>
              </a:lnSpc>
              <a:spcBef>
                <a:spcPts val="1200"/>
              </a:spcBef>
              <a:buFont typeface="+mj-lt"/>
              <a:buAutoNum type="arabicPeriod" startAt="3"/>
            </a:pPr>
            <a:r>
              <a:rPr lang="en-GB" sz="1600" dirty="0"/>
              <a:t>Start the feedback. </a:t>
            </a:r>
          </a:p>
          <a:p>
            <a:pPr lvl="1">
              <a:lnSpc>
                <a:spcPct val="100000"/>
              </a:lnSpc>
              <a:spcBef>
                <a:spcPts val="1200"/>
              </a:spcBef>
              <a:buFont typeface="+mj-lt"/>
              <a:buAutoNum type="arabicPeriod" startAt="3"/>
            </a:pPr>
            <a:endParaRPr lang="en-GB" sz="1600" dirty="0"/>
          </a:p>
        </p:txBody>
      </p:sp>
      <p:sp>
        <p:nvSpPr>
          <p:cNvPr id="27" name="Content Placeholder 2">
            <a:extLst>
              <a:ext uri="{FF2B5EF4-FFF2-40B4-BE49-F238E27FC236}">
                <a16:creationId xmlns:a16="http://schemas.microsoft.com/office/drawing/2014/main" id="{353B4BCD-9A49-D848-956D-08A18B3853EC}"/>
              </a:ext>
            </a:extLst>
          </p:cNvPr>
          <p:cNvSpPr txBox="1">
            <a:spLocks/>
          </p:cNvSpPr>
          <p:nvPr/>
        </p:nvSpPr>
        <p:spPr>
          <a:xfrm>
            <a:off x="7685591" y="4047748"/>
            <a:ext cx="4303210"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1600" dirty="0">
                <a:solidFill>
                  <a:srgbClr val="FFC000"/>
                </a:solidFill>
              </a:rPr>
              <a:t>As an alternative, you can also use the orbit correction tool to steer the beam to the zero orbit in the undulator. </a:t>
            </a:r>
          </a:p>
          <a:p>
            <a:pPr marL="357187" lvl="1" indent="0">
              <a:lnSpc>
                <a:spcPct val="100000"/>
              </a:lnSpc>
              <a:spcBef>
                <a:spcPts val="1200"/>
              </a:spcBef>
              <a:buNone/>
            </a:pPr>
            <a:endParaRPr lang="en-GB" sz="1600" dirty="0">
              <a:solidFill>
                <a:srgbClr val="FFC000"/>
              </a:solidFill>
            </a:endParaRPr>
          </a:p>
        </p:txBody>
      </p:sp>
    </p:spTree>
    <p:extLst>
      <p:ext uri="{BB962C8B-B14F-4D97-AF65-F5344CB8AC3E}">
        <p14:creationId xmlns:p14="http://schemas.microsoft.com/office/powerpoint/2010/main" val="343307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two</a:t>
            </a:r>
            <a:r>
              <a:rPr lang="en-GB" dirty="0"/>
              <a:t>: you have to start from scratch. </a:t>
            </a:r>
          </a:p>
        </p:txBody>
      </p:sp>
      <p:sp>
        <p:nvSpPr>
          <p:cNvPr id="11" name="Content Placeholder 2">
            <a:extLst>
              <a:ext uri="{FF2B5EF4-FFF2-40B4-BE49-F238E27FC236}">
                <a16:creationId xmlns:a16="http://schemas.microsoft.com/office/drawing/2014/main" id="{B63C8A58-4CC5-404C-8AC4-F728CB517798}"/>
              </a:ext>
            </a:extLst>
          </p:cNvPr>
          <p:cNvSpPr txBox="1">
            <a:spLocks/>
          </p:cNvSpPr>
          <p:nvPr/>
        </p:nvSpPr>
        <p:spPr>
          <a:xfrm>
            <a:off x="355600" y="1778056"/>
            <a:ext cx="4927600" cy="449548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Arial" panose="020B0604020202020204" pitchFamily="34" charset="0"/>
              <a:buChar char="•"/>
            </a:pPr>
            <a:r>
              <a:rPr lang="en-GB" sz="1600" dirty="0"/>
              <a:t>The trajectory achieved with the beam based alignment (BBA) should be good enough to get some lasing. But it does not necessarily have to be the optimum trajectory. </a:t>
            </a:r>
          </a:p>
          <a:p>
            <a:pPr>
              <a:lnSpc>
                <a:spcPct val="100000"/>
              </a:lnSpc>
              <a:spcBef>
                <a:spcPts val="1200"/>
              </a:spcBef>
              <a:buFont typeface="Arial" panose="020B0604020202020204" pitchFamily="34" charset="0"/>
              <a:buChar char="•"/>
            </a:pPr>
            <a:r>
              <a:rPr lang="en-GB" sz="1600" dirty="0"/>
              <a:t>An optimization of aircoil settings is necessary. </a:t>
            </a:r>
          </a:p>
          <a:p>
            <a:pPr>
              <a:lnSpc>
                <a:spcPct val="100000"/>
              </a:lnSpc>
              <a:spcBef>
                <a:spcPts val="1200"/>
              </a:spcBef>
              <a:buFont typeface="Arial" panose="020B0604020202020204" pitchFamily="34" charset="0"/>
              <a:buChar char="•"/>
            </a:pPr>
            <a:r>
              <a:rPr lang="en-GB" sz="1600" dirty="0"/>
              <a:t>The maximum number of </a:t>
            </a:r>
            <a:r>
              <a:rPr lang="en-GB" sz="1600" dirty="0" err="1"/>
              <a:t>aircoils</a:t>
            </a:r>
            <a:r>
              <a:rPr lang="en-GB" sz="1600" dirty="0"/>
              <a:t> in one optimization setup should not be larger than 8. </a:t>
            </a:r>
          </a:p>
          <a:p>
            <a:pPr>
              <a:lnSpc>
                <a:spcPct val="100000"/>
              </a:lnSpc>
              <a:spcBef>
                <a:spcPts val="1200"/>
              </a:spcBef>
              <a:buFont typeface="Arial" panose="020B0604020202020204" pitchFamily="34" charset="0"/>
              <a:buChar char="•"/>
            </a:pPr>
            <a:r>
              <a:rPr lang="en-GB" sz="1600" dirty="0"/>
              <a:t>Start with </a:t>
            </a:r>
            <a:r>
              <a:rPr lang="en-GB" sz="1600" dirty="0" err="1"/>
              <a:t>aircoils</a:t>
            </a:r>
            <a:r>
              <a:rPr lang="en-GB" sz="1600" dirty="0"/>
              <a:t> in both planes. Use only </a:t>
            </a:r>
            <a:r>
              <a:rPr lang="en-GB" sz="1600" dirty="0" err="1"/>
              <a:t>aircoils</a:t>
            </a:r>
            <a:r>
              <a:rPr lang="en-GB" sz="1600" dirty="0"/>
              <a:t> in one plain in the second or third iteration steps. </a:t>
            </a:r>
          </a:p>
          <a:p>
            <a:pPr>
              <a:lnSpc>
                <a:spcPct val="100000"/>
              </a:lnSpc>
              <a:spcBef>
                <a:spcPts val="1200"/>
              </a:spcBef>
              <a:buFont typeface="Arial" panose="020B0604020202020204" pitchFamily="34" charset="0"/>
              <a:buChar char="•"/>
            </a:pPr>
            <a:r>
              <a:rPr lang="en-GB" sz="1600" dirty="0"/>
              <a:t>Be careful that the section you are optimizing is not monitored by the orbit feedback. </a:t>
            </a:r>
          </a:p>
          <a:p>
            <a:pPr>
              <a:lnSpc>
                <a:spcPct val="100000"/>
              </a:lnSpc>
              <a:spcBef>
                <a:spcPts val="1200"/>
              </a:spcBef>
              <a:buFont typeface="Arial" panose="020B0604020202020204" pitchFamily="34" charset="0"/>
              <a:buChar char="•"/>
            </a:pPr>
            <a:r>
              <a:rPr lang="en-GB" sz="1600" dirty="0"/>
              <a:t>Start with as few undulator cells closed as necessary to get lasing in the range of 100-200 </a:t>
            </a:r>
            <a:r>
              <a:rPr lang="en-GB" sz="1600" dirty="0" err="1"/>
              <a:t>uJ</a:t>
            </a:r>
            <a:r>
              <a:rPr lang="en-GB" sz="1600" dirty="0"/>
              <a:t> Add more and more cells during the optimization. </a:t>
            </a:r>
          </a:p>
          <a:p>
            <a:pPr>
              <a:lnSpc>
                <a:spcPct val="100000"/>
              </a:lnSpc>
              <a:spcBef>
                <a:spcPts val="1200"/>
              </a:spcBef>
              <a:buFont typeface="Arial" panose="020B0604020202020204" pitchFamily="34" charset="0"/>
              <a:buChar char="•"/>
            </a:pPr>
            <a:endParaRPr lang="en-GB" sz="1600" dirty="0"/>
          </a:p>
          <a:p>
            <a:pPr>
              <a:lnSpc>
                <a:spcPct val="100000"/>
              </a:lnSpc>
              <a:spcBef>
                <a:spcPts val="1200"/>
              </a:spcBef>
              <a:buFont typeface="Arial" panose="020B0604020202020204" pitchFamily="34" charset="0"/>
              <a:buChar char="•"/>
            </a:pPr>
            <a:endParaRPr lang="en-GB" sz="1600" dirty="0"/>
          </a:p>
          <a:p>
            <a:pPr marL="0" indent="0">
              <a:lnSpc>
                <a:spcPct val="100000"/>
              </a:lnSpc>
              <a:spcBef>
                <a:spcPts val="1200"/>
              </a:spcBef>
              <a:buNone/>
            </a:pPr>
            <a:endParaRPr lang="en-GB" sz="1600" dirty="0"/>
          </a:p>
        </p:txBody>
      </p:sp>
      <p:pic>
        <p:nvPicPr>
          <p:cNvPr id="5" name="Picture 4" descr="A picture containing indoor, computer, laptop, sitting&#10;&#10;Description automatically generated">
            <a:extLst>
              <a:ext uri="{FF2B5EF4-FFF2-40B4-BE49-F238E27FC236}">
                <a16:creationId xmlns:a16="http://schemas.microsoft.com/office/drawing/2014/main" id="{F5301FC4-4438-DF4C-BACA-F5A030DA4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200" y="1580674"/>
            <a:ext cx="6830194" cy="4433038"/>
          </a:xfrm>
          <a:prstGeom prst="rect">
            <a:avLst/>
          </a:prstGeom>
        </p:spPr>
      </p:pic>
    </p:spTree>
    <p:extLst>
      <p:ext uri="{BB962C8B-B14F-4D97-AF65-F5344CB8AC3E}">
        <p14:creationId xmlns:p14="http://schemas.microsoft.com/office/powerpoint/2010/main" val="165738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Bunch compression</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524000"/>
            <a:ext cx="10234611" cy="480705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A design bunch compression setup can be found in the logbook. </a:t>
            </a:r>
          </a:p>
          <a:p>
            <a:pPr marL="814387" lvl="1" indent="-457200">
              <a:lnSpc>
                <a:spcPct val="100000"/>
              </a:lnSpc>
              <a:buFont typeface="+mj-lt"/>
              <a:buAutoNum type="arabicPeriod"/>
            </a:pPr>
            <a:r>
              <a:rPr lang="en-GB" dirty="0"/>
              <a:t>doc -&gt; Beam dynamics -&gt; bunch compression setup </a:t>
            </a:r>
          </a:p>
          <a:p>
            <a:pPr marL="814387" lvl="1" indent="-457200">
              <a:lnSpc>
                <a:spcPct val="100000"/>
              </a:lnSpc>
              <a:buFont typeface="+mj-lt"/>
              <a:buAutoNum type="arabicPeriod"/>
            </a:pPr>
            <a:r>
              <a:rPr lang="en-GB" dirty="0"/>
              <a:t>Remember that the calculated curvature has to be reduced by 150 (e.g. 120 instead of 270). This difference was found by measurements. </a:t>
            </a:r>
          </a:p>
          <a:p>
            <a:pPr marL="457200" indent="-457200">
              <a:lnSpc>
                <a:spcPct val="100000"/>
              </a:lnSpc>
              <a:buFont typeface="+mj-lt"/>
              <a:buAutoNum type="arabicPeriod"/>
            </a:pPr>
            <a:r>
              <a:rPr lang="en-GB" dirty="0"/>
              <a:t>The theoretical compression setting can be used as a start setting. </a:t>
            </a:r>
          </a:p>
          <a:p>
            <a:pPr marL="457200" indent="-457200">
              <a:lnSpc>
                <a:spcPct val="100000"/>
              </a:lnSpc>
              <a:buFont typeface="+mj-lt"/>
              <a:buAutoNum type="arabicPeriod"/>
            </a:pPr>
            <a:r>
              <a:rPr lang="en-GB" dirty="0"/>
              <a:t>Compression setup using the BC2 TDS would be the ideal way how to prepare the bunch compression. This should be used more often in the future! </a:t>
            </a:r>
          </a:p>
          <a:p>
            <a:pPr marL="457200" indent="-457200">
              <a:lnSpc>
                <a:spcPct val="100000"/>
              </a:lnSpc>
              <a:buFont typeface="+mj-lt"/>
              <a:buAutoNum type="arabicPeriod"/>
            </a:pPr>
            <a:r>
              <a:rPr lang="en-GB" dirty="0"/>
              <a:t>However, the practical experience is currently that the final setup is found by empirical tuning of chirps, curvature and third derivative. </a:t>
            </a:r>
          </a:p>
          <a:p>
            <a:pPr marL="0" indent="0">
              <a:lnSpc>
                <a:spcPct val="100000"/>
              </a:lnSpc>
              <a:spcBef>
                <a:spcPts val="600"/>
              </a:spcBef>
              <a:buNone/>
            </a:pPr>
            <a:endParaRPr lang="en-GB" dirty="0"/>
          </a:p>
        </p:txBody>
      </p:sp>
    </p:spTree>
    <p:extLst>
      <p:ext uri="{BB962C8B-B14F-4D97-AF65-F5344CB8AC3E}">
        <p14:creationId xmlns:p14="http://schemas.microsoft.com/office/powerpoint/2010/main" val="332749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Bunch compression, details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535022" y="1292420"/>
            <a:ext cx="5321030" cy="50386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600" dirty="0"/>
              <a:t>Case one: No SASE signal at all </a:t>
            </a:r>
          </a:p>
          <a:p>
            <a:pPr>
              <a:lnSpc>
                <a:spcPct val="100000"/>
              </a:lnSpc>
              <a:spcBef>
                <a:spcPts val="600"/>
              </a:spcBef>
              <a:buFont typeface="Arial" panose="020B0604020202020204" pitchFamily="34" charset="0"/>
              <a:buChar char="•"/>
            </a:pPr>
            <a:r>
              <a:rPr lang="en-GB" sz="1600" dirty="0"/>
              <a:t>Use the BCO readback values to compare the actual settings with previous setups (for the same bunch charge). </a:t>
            </a:r>
          </a:p>
          <a:p>
            <a:pPr>
              <a:lnSpc>
                <a:spcPct val="100000"/>
              </a:lnSpc>
              <a:spcBef>
                <a:spcPts val="600"/>
              </a:spcBef>
              <a:buFont typeface="Arial" panose="020B0604020202020204" pitchFamily="34" charset="0"/>
              <a:buChar char="•"/>
            </a:pPr>
            <a:r>
              <a:rPr lang="en-GB" sz="1600" dirty="0"/>
              <a:t>Ensure that the bunches are not already over compressed (more chirp has to lead to higher BCO read back values). </a:t>
            </a:r>
          </a:p>
          <a:p>
            <a:pPr>
              <a:lnSpc>
                <a:spcPct val="100000"/>
              </a:lnSpc>
              <a:spcBef>
                <a:spcPts val="600"/>
              </a:spcBef>
              <a:buFont typeface="Arial" panose="020B0604020202020204" pitchFamily="34" charset="0"/>
              <a:buChar char="•"/>
            </a:pPr>
            <a:r>
              <a:rPr lang="en-GB" sz="1600" dirty="0"/>
              <a:t>Use the FEL Imager to look for the first SASE glimmer on the screen that no other device can already detect.</a:t>
            </a:r>
          </a:p>
          <a:p>
            <a:pPr marL="0" indent="0">
              <a:lnSpc>
                <a:spcPct val="100000"/>
              </a:lnSpc>
              <a:spcBef>
                <a:spcPts val="600"/>
              </a:spcBef>
              <a:buNone/>
            </a:pPr>
            <a:r>
              <a:rPr lang="en-GB" sz="1600" dirty="0"/>
              <a:t>Case two: Improve an existing SASE signal</a:t>
            </a:r>
          </a:p>
          <a:p>
            <a:pPr>
              <a:lnSpc>
                <a:spcPct val="100000"/>
              </a:lnSpc>
              <a:spcBef>
                <a:spcPts val="600"/>
              </a:spcBef>
              <a:buFont typeface="Arial" panose="020B0604020202020204" pitchFamily="34" charset="0"/>
              <a:buChar char="•"/>
            </a:pPr>
            <a:r>
              <a:rPr lang="en-GB" sz="1600" dirty="0"/>
              <a:t>New distribution of compression between sections: reduce the compression in I1 slightly and compensate with the compression in L1. Redo the same with more compression in I1 and less in L1. Try also all possible combinations of I1, L1 and L2. </a:t>
            </a:r>
          </a:p>
          <a:p>
            <a:pPr>
              <a:lnSpc>
                <a:spcPct val="100000"/>
              </a:lnSpc>
              <a:spcBef>
                <a:spcPts val="600"/>
              </a:spcBef>
              <a:buFont typeface="Arial" panose="020B0604020202020204" pitchFamily="34" charset="0"/>
              <a:buChar char="•"/>
            </a:pPr>
            <a:endParaRPr lang="en-GB" sz="1600" dirty="0"/>
          </a:p>
        </p:txBody>
      </p:sp>
      <p:sp>
        <p:nvSpPr>
          <p:cNvPr id="4" name="Content Placeholder 2">
            <a:extLst>
              <a:ext uri="{FF2B5EF4-FFF2-40B4-BE49-F238E27FC236}">
                <a16:creationId xmlns:a16="http://schemas.microsoft.com/office/drawing/2014/main" id="{BE5835ED-CEF5-4230-A36A-2D255477B566}"/>
              </a:ext>
            </a:extLst>
          </p:cNvPr>
          <p:cNvSpPr txBox="1">
            <a:spLocks/>
          </p:cNvSpPr>
          <p:nvPr/>
        </p:nvSpPr>
        <p:spPr>
          <a:xfrm>
            <a:off x="5345318" y="819008"/>
            <a:ext cx="6405696" cy="473412"/>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600" dirty="0">
                <a:solidFill>
                  <a:schemeClr val="bg2"/>
                </a:solidFill>
              </a:rPr>
              <a:t>Keep in mind that there is possibly more than one RF-flattop active!</a:t>
            </a:r>
          </a:p>
          <a:p>
            <a:pPr marL="0" indent="0">
              <a:lnSpc>
                <a:spcPct val="100000"/>
              </a:lnSpc>
              <a:spcBef>
                <a:spcPts val="600"/>
              </a:spcBef>
              <a:buNone/>
            </a:pPr>
            <a:endParaRPr lang="en-GB" sz="1600" dirty="0">
              <a:solidFill>
                <a:schemeClr val="bg2"/>
              </a:solidFill>
            </a:endParaRPr>
          </a:p>
          <a:p>
            <a:pPr marL="0" indent="0">
              <a:lnSpc>
                <a:spcPct val="100000"/>
              </a:lnSpc>
              <a:spcBef>
                <a:spcPts val="600"/>
              </a:spcBef>
              <a:buNone/>
            </a:pPr>
            <a:endParaRPr lang="en-GB" sz="1600" dirty="0">
              <a:solidFill>
                <a:schemeClr val="bg2"/>
              </a:solidFill>
            </a:endParaRPr>
          </a:p>
        </p:txBody>
      </p:sp>
      <p:pic>
        <p:nvPicPr>
          <p:cNvPr id="5" name="Picture 4">
            <a:extLst>
              <a:ext uri="{FF2B5EF4-FFF2-40B4-BE49-F238E27FC236}">
                <a16:creationId xmlns:a16="http://schemas.microsoft.com/office/drawing/2014/main" id="{4CF161AC-DDB1-4A3F-B6CE-70C0B9C1B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99196"/>
            <a:ext cx="5820384" cy="373176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5F44BC8-0B59-40B5-B8EB-66E3C2A73C65}"/>
              </a:ext>
            </a:extLst>
          </p:cNvPr>
          <p:cNvSpPr/>
          <p:nvPr/>
        </p:nvSpPr>
        <p:spPr>
          <a:xfrm>
            <a:off x="7026676" y="2408012"/>
            <a:ext cx="3002541" cy="578379"/>
          </a:xfrm>
          <a:prstGeom prst="rect">
            <a:avLst/>
          </a:prstGeom>
          <a:noFill/>
          <a:ln w="50800">
            <a:solidFill>
              <a:srgbClr val="F3920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solidFill>
                <a:schemeClr val="bg2"/>
              </a:solidFill>
            </a:endParaRPr>
          </a:p>
        </p:txBody>
      </p:sp>
      <p:sp>
        <p:nvSpPr>
          <p:cNvPr id="9" name="Content Placeholder 2">
            <a:extLst>
              <a:ext uri="{FF2B5EF4-FFF2-40B4-BE49-F238E27FC236}">
                <a16:creationId xmlns:a16="http://schemas.microsoft.com/office/drawing/2014/main" id="{F6F2CC55-EF8E-426F-BFAD-37392361D0DC}"/>
              </a:ext>
            </a:extLst>
          </p:cNvPr>
          <p:cNvSpPr txBox="1">
            <a:spLocks/>
          </p:cNvSpPr>
          <p:nvPr/>
        </p:nvSpPr>
        <p:spPr>
          <a:xfrm>
            <a:off x="535022" y="5458805"/>
            <a:ext cx="12101208" cy="539237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Arial" panose="020B0604020202020204" pitchFamily="34" charset="0"/>
              <a:buChar char="•"/>
            </a:pPr>
            <a:r>
              <a:rPr lang="en-GB" sz="1600" dirty="0"/>
              <a:t>Change the curvature and compensate the compression with the chirp in I1. Redo the same with the third derivative. </a:t>
            </a:r>
          </a:p>
          <a:p>
            <a:pPr>
              <a:lnSpc>
                <a:spcPct val="100000"/>
              </a:lnSpc>
              <a:spcBef>
                <a:spcPts val="600"/>
              </a:spcBef>
              <a:buFont typeface="Arial" panose="020B0604020202020204" pitchFamily="34" charset="0"/>
              <a:buChar char="•"/>
            </a:pPr>
            <a:endParaRPr lang="en-GB" sz="1600" dirty="0"/>
          </a:p>
        </p:txBody>
      </p:sp>
    </p:spTree>
    <p:extLst>
      <p:ext uri="{BB962C8B-B14F-4D97-AF65-F5344CB8AC3E}">
        <p14:creationId xmlns:p14="http://schemas.microsoft.com/office/powerpoint/2010/main" val="322965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Injector trajectory</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456566"/>
            <a:ext cx="10895685" cy="487448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800" dirty="0"/>
              <a:t>It is well known that the wrong injector trajectory can suppress lasing completely. </a:t>
            </a:r>
          </a:p>
          <a:p>
            <a:pPr lvl="1">
              <a:lnSpc>
                <a:spcPct val="100000"/>
              </a:lnSpc>
              <a:buFont typeface="Arial" panose="020B0604020202020204" pitchFamily="34" charset="0"/>
              <a:buChar char="•"/>
            </a:pPr>
            <a:r>
              <a:rPr lang="en-GB" sz="1800" dirty="0"/>
              <a:t>Start with a corrector setup in the injector that was saved before while the machine was lasing. </a:t>
            </a:r>
          </a:p>
          <a:p>
            <a:pPr lvl="1">
              <a:lnSpc>
                <a:spcPct val="100000"/>
              </a:lnSpc>
              <a:buFont typeface="Arial" panose="020B0604020202020204" pitchFamily="34" charset="0"/>
              <a:buChar char="•"/>
            </a:pPr>
            <a:r>
              <a:rPr lang="en-GB" sz="1800" dirty="0"/>
              <a:t>Or correct the beam’s trajectory in the section to a golden/reference trajectory saved before when the machine was lasing. </a:t>
            </a:r>
          </a:p>
          <a:p>
            <a:pPr marL="457200" indent="-457200">
              <a:lnSpc>
                <a:spcPct val="100000"/>
              </a:lnSpc>
              <a:buFont typeface="+mj-lt"/>
              <a:buAutoNum type="arabicPeriod"/>
            </a:pPr>
            <a:r>
              <a:rPr lang="en-GB" sz="1800" dirty="0"/>
              <a:t>We have indications that closing the spurious dispersion in the I1-section increases the SASE signals. This can be achieved with the Ocelot optimization tool using the prepared settings (horizontal dispersion and vertical dispersion in the injector). </a:t>
            </a:r>
          </a:p>
          <a:p>
            <a:pPr marL="457200" indent="-457200">
              <a:lnSpc>
                <a:spcPct val="100000"/>
              </a:lnSpc>
              <a:buFont typeface="+mj-lt"/>
              <a:buAutoNum type="arabicPeriod"/>
            </a:pPr>
            <a:r>
              <a:rPr lang="en-GB" sz="1800" dirty="0"/>
              <a:t>You can also use the same correctors (those for dispersion correction) with the optimizer using the SASE signal as target function. Keep in mind that this does only work with about 15 seconds delay between the modification of the corrector’s currents and the data taking. This time is needed by the feedback systems along the beamline to restore the previous system setup (in this case mainly the beam’s trajectory). </a:t>
            </a:r>
          </a:p>
          <a:p>
            <a:pPr marL="0" indent="0">
              <a:lnSpc>
                <a:spcPct val="100000"/>
              </a:lnSpc>
              <a:spcBef>
                <a:spcPts val="600"/>
              </a:spcBef>
              <a:buNone/>
            </a:pPr>
            <a:endParaRPr lang="en-GB" sz="1800" dirty="0"/>
          </a:p>
        </p:txBody>
      </p:sp>
    </p:spTree>
    <p:extLst>
      <p:ext uri="{BB962C8B-B14F-4D97-AF65-F5344CB8AC3E}">
        <p14:creationId xmlns:p14="http://schemas.microsoft.com/office/powerpoint/2010/main" val="279083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Undulator taper settings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543096" y="1414690"/>
            <a:ext cx="5030854" cy="407170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600" dirty="0"/>
              <a:t>Taper settings are currently often found by empirical tuning based on start values from previously used settings. </a:t>
            </a:r>
          </a:p>
          <a:p>
            <a:pPr marL="457200" indent="-457200">
              <a:lnSpc>
                <a:spcPct val="100000"/>
              </a:lnSpc>
              <a:buFont typeface="+mj-lt"/>
              <a:buAutoNum type="arabicPeriod"/>
            </a:pPr>
            <a:r>
              <a:rPr lang="en-GB" sz="1600" dirty="0"/>
              <a:t>Keep in mind that the start of the quadratic taper moves downstream with increasing photon energies. </a:t>
            </a:r>
          </a:p>
          <a:p>
            <a:pPr marL="457200" indent="-457200">
              <a:lnSpc>
                <a:spcPct val="100000"/>
              </a:lnSpc>
              <a:buFont typeface="+mj-lt"/>
              <a:buAutoNum type="arabicPeriod"/>
            </a:pPr>
            <a:r>
              <a:rPr lang="en-GB" sz="1600" dirty="0"/>
              <a:t>Try combinations like: reduce the quadratic taper but move it’s start one cell upstream. </a:t>
            </a:r>
          </a:p>
          <a:p>
            <a:pPr marL="457200" indent="-457200">
              <a:lnSpc>
                <a:spcPct val="100000"/>
              </a:lnSpc>
              <a:buFont typeface="+mj-lt"/>
              <a:buAutoNum type="arabicPeriod"/>
            </a:pPr>
            <a:r>
              <a:rPr lang="en-GB" sz="1600" dirty="0"/>
              <a:t>Check the movement of all undulator cells! You can see that best on the ‘Taper Tuning Panel’ available via the button on the top right. </a:t>
            </a:r>
          </a:p>
        </p:txBody>
      </p:sp>
      <p:pic>
        <p:nvPicPr>
          <p:cNvPr id="4" name="Picture 3">
            <a:extLst>
              <a:ext uri="{FF2B5EF4-FFF2-40B4-BE49-F238E27FC236}">
                <a16:creationId xmlns:a16="http://schemas.microsoft.com/office/drawing/2014/main" id="{8050C096-E869-44A2-AFD5-2D3F40B97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965" y="857687"/>
            <a:ext cx="5770886" cy="3636492"/>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C24FB598-9B9E-4B39-BC3C-917D68FD9A0E}"/>
              </a:ext>
            </a:extLst>
          </p:cNvPr>
          <p:cNvSpPr txBox="1">
            <a:spLocks/>
          </p:cNvSpPr>
          <p:nvPr/>
        </p:nvSpPr>
        <p:spPr>
          <a:xfrm>
            <a:off x="543096" y="5048655"/>
            <a:ext cx="11363559" cy="1254871"/>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startAt="5"/>
            </a:pPr>
            <a:r>
              <a:rPr lang="en-GB" sz="1600" dirty="0"/>
              <a:t>Start a new photon energy typically with zero offsets for the phase shifter gaps. </a:t>
            </a:r>
          </a:p>
          <a:p>
            <a:pPr marL="457200" indent="-457200">
              <a:lnSpc>
                <a:spcPct val="100000"/>
              </a:lnSpc>
              <a:buFont typeface="+mj-lt"/>
              <a:buAutoNum type="arabicPeriod" startAt="5"/>
            </a:pPr>
            <a:r>
              <a:rPr lang="en-GB" sz="1600" dirty="0"/>
              <a:t>Check whether the chosen period of the phase shifters is suitable for the current combination of electron beam energy and photon beam energy. </a:t>
            </a:r>
          </a:p>
        </p:txBody>
      </p:sp>
    </p:spTree>
    <p:extLst>
      <p:ext uri="{BB962C8B-B14F-4D97-AF65-F5344CB8AC3E}">
        <p14:creationId xmlns:p14="http://schemas.microsoft.com/office/powerpoint/2010/main" val="124782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shifter optimizations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429966"/>
            <a:ext cx="4852351" cy="490108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GB" sz="1600" dirty="0"/>
              <a:t>We have learned in the past that the setup of phase shifters can have a tremendous impact on the SASE pulse energy. </a:t>
            </a:r>
          </a:p>
          <a:p>
            <a:pPr>
              <a:lnSpc>
                <a:spcPct val="100000"/>
              </a:lnSpc>
              <a:buFont typeface="Arial" panose="020B0604020202020204" pitchFamily="34" charset="0"/>
              <a:buChar char="•"/>
            </a:pPr>
            <a:r>
              <a:rPr lang="en-GB" sz="1600" dirty="0"/>
              <a:t>There are currently two tools available to optimize the phase shifter’s setup: </a:t>
            </a:r>
          </a:p>
          <a:p>
            <a:pPr marL="814387" lvl="1" indent="-457200">
              <a:lnSpc>
                <a:spcPct val="100000"/>
              </a:lnSpc>
              <a:buFont typeface="+mj-lt"/>
              <a:buAutoNum type="arabicPeriod"/>
            </a:pPr>
            <a:r>
              <a:rPr lang="en-GB" sz="1600" dirty="0"/>
              <a:t>The Ocelot optimizer using the prepared settings. </a:t>
            </a:r>
          </a:p>
          <a:p>
            <a:pPr marL="814387" lvl="1" indent="-457200">
              <a:lnSpc>
                <a:spcPct val="100000"/>
              </a:lnSpc>
              <a:buFont typeface="+mj-lt"/>
              <a:buAutoNum type="arabicPeriod"/>
            </a:pPr>
            <a:r>
              <a:rPr lang="en-GB" sz="1600" dirty="0"/>
              <a:t>The phase shifter scan tool. Please start with the last closed cells when using this tool. </a:t>
            </a:r>
          </a:p>
          <a:p>
            <a:pPr>
              <a:lnSpc>
                <a:spcPct val="100000"/>
              </a:lnSpc>
              <a:buFont typeface="Arial" panose="020B0604020202020204" pitchFamily="34" charset="0"/>
              <a:buChar char="•"/>
            </a:pPr>
            <a:r>
              <a:rPr lang="en-GB" sz="1600" dirty="0"/>
              <a:t>Keep in mind that the phase shifters are not completely steering free!</a:t>
            </a:r>
          </a:p>
          <a:p>
            <a:pPr marL="357187" lvl="1" indent="0">
              <a:lnSpc>
                <a:spcPct val="100000"/>
              </a:lnSpc>
              <a:buNone/>
            </a:pPr>
            <a:r>
              <a:rPr lang="en-GB" sz="1600" dirty="0"/>
              <a:t>For that reason, the scanning/optimization of the phase shifters should be done with the trajectory feedback running using also the undulator BPMs as well as the CBX/CBY </a:t>
            </a:r>
            <a:r>
              <a:rPr lang="en-GB" sz="1600" dirty="0" err="1"/>
              <a:t>aircoils</a:t>
            </a:r>
            <a:r>
              <a:rPr lang="en-GB" sz="1600" dirty="0"/>
              <a:t>. Use the Matlab tool for this configuration. </a:t>
            </a:r>
          </a:p>
          <a:p>
            <a:pPr>
              <a:lnSpc>
                <a:spcPct val="100000"/>
              </a:lnSpc>
              <a:spcBef>
                <a:spcPts val="600"/>
              </a:spcBef>
              <a:buFont typeface="Arial" panose="020B0604020202020204" pitchFamily="34" charset="0"/>
              <a:buChar char="•"/>
            </a:pPr>
            <a:endParaRPr lang="en-GB" sz="1600" dirty="0"/>
          </a:p>
          <a:p>
            <a:pPr marL="0" indent="0">
              <a:lnSpc>
                <a:spcPct val="100000"/>
              </a:lnSpc>
              <a:spcBef>
                <a:spcPts val="600"/>
              </a:spcBef>
              <a:buNone/>
            </a:pPr>
            <a:endParaRPr lang="en-GB" sz="1600" dirty="0"/>
          </a:p>
        </p:txBody>
      </p:sp>
      <p:pic>
        <p:nvPicPr>
          <p:cNvPr id="4" name="Picture 3">
            <a:extLst>
              <a:ext uri="{FF2B5EF4-FFF2-40B4-BE49-F238E27FC236}">
                <a16:creationId xmlns:a16="http://schemas.microsoft.com/office/drawing/2014/main" id="{DCFF210F-E511-4A53-A299-F8B1E7599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594" y="789038"/>
            <a:ext cx="5302375" cy="393781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83F3509-2D89-48AD-AA16-7B4F168B24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4697" y="2606040"/>
            <a:ext cx="4668992" cy="3303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711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Beam optics matching and optimization</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706520"/>
            <a:ext cx="6452551" cy="46245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Optics match in the injector using the multi quad scan tool (See the emittance measurement and beam optics matching operator training).</a:t>
            </a:r>
          </a:p>
          <a:p>
            <a:pPr marL="457200" indent="-457200">
              <a:lnSpc>
                <a:spcPct val="100000"/>
              </a:lnSpc>
              <a:buFont typeface="+mj-lt"/>
              <a:buAutoNum type="arabicPeriod"/>
            </a:pPr>
            <a:r>
              <a:rPr lang="en-GB" dirty="0"/>
              <a:t>Set all main magnets to design values and cycled them (use the design kick server panel).</a:t>
            </a:r>
          </a:p>
          <a:p>
            <a:pPr marL="457200" indent="-457200">
              <a:lnSpc>
                <a:spcPct val="100000"/>
              </a:lnSpc>
              <a:buFont typeface="+mj-lt"/>
              <a:buAutoNum type="arabicPeriod"/>
            </a:pPr>
            <a:r>
              <a:rPr lang="en-GB" dirty="0"/>
              <a:t>Optimize the matching upstream the undulators using Ocelot with the prepared settings (e.g. SASE1 matching quad). </a:t>
            </a:r>
          </a:p>
          <a:p>
            <a:pPr marL="457200" indent="-457200">
              <a:lnSpc>
                <a:spcPct val="100000"/>
              </a:lnSpc>
              <a:buFont typeface="+mj-lt"/>
              <a:buAutoNum type="arabicPeriod"/>
            </a:pPr>
            <a:r>
              <a:rPr lang="en-GB" dirty="0"/>
              <a:t>Last chance: One of the last tuning knobs can be the two air coils quads on the main solenoid in the injector. </a:t>
            </a:r>
          </a:p>
          <a:p>
            <a:pPr marL="457200" indent="-457200">
              <a:lnSpc>
                <a:spcPct val="100000"/>
              </a:lnSpc>
              <a:buFont typeface="+mj-lt"/>
              <a:buAutoNum type="arabicPeriod"/>
            </a:pPr>
            <a:endParaRPr lang="en-GB" dirty="0"/>
          </a:p>
          <a:p>
            <a:pPr>
              <a:lnSpc>
                <a:spcPct val="100000"/>
              </a:lnSpc>
              <a:spcBef>
                <a:spcPts val="600"/>
              </a:spcBef>
              <a:buFont typeface="Arial" panose="020B0604020202020204" pitchFamily="34" charset="0"/>
              <a:buChar char="•"/>
            </a:pPr>
            <a:endParaRPr lang="en-GB" dirty="0"/>
          </a:p>
          <a:p>
            <a:pPr marL="0" indent="0">
              <a:lnSpc>
                <a:spcPct val="100000"/>
              </a:lnSpc>
              <a:spcBef>
                <a:spcPts val="600"/>
              </a:spcBef>
              <a:buNone/>
            </a:pPr>
            <a:endParaRPr lang="en-GB" dirty="0"/>
          </a:p>
        </p:txBody>
      </p:sp>
      <p:pic>
        <p:nvPicPr>
          <p:cNvPr id="4" name="Picture 3">
            <a:extLst>
              <a:ext uri="{FF2B5EF4-FFF2-40B4-BE49-F238E27FC236}">
                <a16:creationId xmlns:a16="http://schemas.microsoft.com/office/drawing/2014/main" id="{19DF0E4D-C003-4705-914D-6A49BF180299}"/>
              </a:ext>
            </a:extLst>
          </p:cNvPr>
          <p:cNvPicPr>
            <a:picLocks noChangeAspect="1"/>
          </p:cNvPicPr>
          <p:nvPr/>
        </p:nvPicPr>
        <p:blipFill rotWithShape="1">
          <a:blip r:embed="rId4">
            <a:extLst>
              <a:ext uri="{28A0092B-C50C-407E-A947-70E740481C1C}">
                <a14:useLocalDpi xmlns:a14="http://schemas.microsoft.com/office/drawing/2010/main" val="0"/>
              </a:ext>
            </a:extLst>
          </a:blip>
          <a:srcRect l="1575" t="966" r="717" b="1119"/>
          <a:stretch/>
        </p:blipFill>
        <p:spPr>
          <a:xfrm>
            <a:off x="7517293" y="905991"/>
            <a:ext cx="4320000" cy="3240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9AE3861-8284-4F29-A500-016BB71E1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478" y="3502742"/>
            <a:ext cx="4324635" cy="3240000"/>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3E0955FF-8A62-4F10-A997-0E4F9CFB3F7A}"/>
              </a:ext>
            </a:extLst>
          </p:cNvPr>
          <p:cNvCxnSpPr>
            <a:cxnSpLocks/>
          </p:cNvCxnSpPr>
          <p:nvPr/>
        </p:nvCxnSpPr>
        <p:spPr>
          <a:xfrm>
            <a:off x="5781368" y="2525991"/>
            <a:ext cx="1563329" cy="150841"/>
          </a:xfrm>
          <a:prstGeom prst="straightConnector1">
            <a:avLst/>
          </a:prstGeom>
          <a:ln w="38100">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31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Laser </a:t>
            </a:r>
            <a:r>
              <a:rPr lang="en-GB"/>
              <a:t>heater setup</a:t>
            </a:r>
            <a:endParaRPr lang="en-GB" dirty="0"/>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751300" y="1817133"/>
            <a:ext cx="6851494" cy="46245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The laser heater can be currently used for optimization with 3 different parameters:</a:t>
            </a:r>
          </a:p>
          <a:p>
            <a:pPr marL="814387" lvl="1" indent="-457200">
              <a:lnSpc>
                <a:spcPct val="100000"/>
              </a:lnSpc>
              <a:buFont typeface="+mj-lt"/>
              <a:buAutoNum type="arabicPeriod"/>
            </a:pPr>
            <a:r>
              <a:rPr lang="en-GB" dirty="0"/>
              <a:t>Intensity (change in steps of 100 – 1000).</a:t>
            </a:r>
          </a:p>
          <a:p>
            <a:pPr marL="814387" lvl="1" indent="-457200">
              <a:lnSpc>
                <a:spcPct val="100000"/>
              </a:lnSpc>
              <a:buFont typeface="+mj-lt"/>
              <a:buAutoNum type="arabicPeriod"/>
            </a:pPr>
            <a:r>
              <a:rPr lang="en-GB" dirty="0"/>
              <a:t>Horizontal offset (change in steps of 0.01 – 0.1 mm).</a:t>
            </a:r>
          </a:p>
          <a:p>
            <a:pPr marL="814387" lvl="1" indent="-457200">
              <a:lnSpc>
                <a:spcPct val="100000"/>
              </a:lnSpc>
              <a:buFont typeface="+mj-lt"/>
              <a:buAutoNum type="arabicPeriod"/>
            </a:pPr>
            <a:r>
              <a:rPr lang="en-US" dirty="0"/>
              <a:t>Vertical offset </a:t>
            </a:r>
            <a:r>
              <a:rPr lang="en-GB" dirty="0"/>
              <a:t>(change in steps of 0.01 – 0.1 mm).</a:t>
            </a:r>
          </a:p>
          <a:p>
            <a:pPr marL="457200" indent="-457200">
              <a:lnSpc>
                <a:spcPct val="100000"/>
              </a:lnSpc>
              <a:buFont typeface="+mj-lt"/>
              <a:buAutoNum type="arabicPeriod"/>
            </a:pPr>
            <a:r>
              <a:rPr lang="en-GB" dirty="0"/>
              <a:t>Test different settings like:</a:t>
            </a:r>
          </a:p>
          <a:p>
            <a:pPr marL="814387" lvl="1" indent="-457200">
              <a:lnSpc>
                <a:spcPct val="100000"/>
              </a:lnSpc>
              <a:buFont typeface="+mj-lt"/>
              <a:buAutoNum type="arabicPeriod"/>
            </a:pPr>
            <a:r>
              <a:rPr lang="en-GB" dirty="0"/>
              <a:t>More power but also a lager offset and vice versa.</a:t>
            </a:r>
          </a:p>
          <a:p>
            <a:pPr marL="814387" lvl="1" indent="-457200">
              <a:lnSpc>
                <a:spcPct val="100000"/>
              </a:lnSpc>
              <a:buFont typeface="+mj-lt"/>
              <a:buAutoNum type="arabicPeriod"/>
            </a:pPr>
            <a:r>
              <a:rPr lang="en-GB" dirty="0"/>
              <a:t>Different combinations of horizontal and vertical offsets.</a:t>
            </a:r>
          </a:p>
          <a:p>
            <a:pPr marL="457200" indent="-457200">
              <a:lnSpc>
                <a:spcPct val="100000"/>
              </a:lnSpc>
              <a:buFont typeface="+mj-lt"/>
              <a:buAutoNum type="arabicPeriod"/>
            </a:pPr>
            <a:endParaRPr lang="en-GB" dirty="0"/>
          </a:p>
          <a:p>
            <a:pPr marL="457200" indent="-457200">
              <a:lnSpc>
                <a:spcPct val="100000"/>
              </a:lnSpc>
              <a:buFont typeface="+mj-lt"/>
              <a:buAutoNum type="arabicPeriod"/>
            </a:pPr>
            <a:endParaRPr lang="en-GB" dirty="0"/>
          </a:p>
          <a:p>
            <a:pPr>
              <a:lnSpc>
                <a:spcPct val="100000"/>
              </a:lnSpc>
              <a:spcBef>
                <a:spcPts val="600"/>
              </a:spcBef>
              <a:buFont typeface="Arial" panose="020B0604020202020204" pitchFamily="34" charset="0"/>
              <a:buChar char="•"/>
            </a:pPr>
            <a:endParaRPr lang="en-GB" dirty="0"/>
          </a:p>
          <a:p>
            <a:pPr marL="0" indent="0">
              <a:lnSpc>
                <a:spcPct val="100000"/>
              </a:lnSpc>
              <a:spcBef>
                <a:spcPts val="600"/>
              </a:spcBef>
              <a:buNone/>
            </a:pPr>
            <a:endParaRPr lang="en-GB" dirty="0"/>
          </a:p>
        </p:txBody>
      </p:sp>
      <p:pic>
        <p:nvPicPr>
          <p:cNvPr id="4" name="Picture 3">
            <a:extLst>
              <a:ext uri="{FF2B5EF4-FFF2-40B4-BE49-F238E27FC236}">
                <a16:creationId xmlns:a16="http://schemas.microsoft.com/office/drawing/2014/main" id="{512650C8-B960-4F19-95BA-4B742944A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407" y="1666568"/>
            <a:ext cx="4213714" cy="37839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96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aim of this operator training?</a:t>
            </a:r>
          </a:p>
        </p:txBody>
      </p:sp>
      <p:sp>
        <p:nvSpPr>
          <p:cNvPr id="3" name="Content Placeholder 2"/>
          <p:cNvSpPr>
            <a:spLocks noGrp="1"/>
          </p:cNvSpPr>
          <p:nvPr>
            <p:ph idx="1"/>
          </p:nvPr>
        </p:nvSpPr>
        <p:spPr>
          <a:xfrm>
            <a:off x="725616" y="2028819"/>
            <a:ext cx="8091814" cy="1611847"/>
          </a:xfrm>
        </p:spPr>
        <p:txBody>
          <a:bodyPr/>
          <a:lstStyle/>
          <a:p>
            <a:pPr>
              <a:buFont typeface="Arial"/>
              <a:buChar char="•"/>
            </a:pPr>
            <a:r>
              <a:rPr lang="en-GB" dirty="0"/>
              <a:t>We will discuss how to find and maximize the SASE signal in all beamlines of European XFEL. </a:t>
            </a:r>
          </a:p>
          <a:p>
            <a:pPr lvl="1">
              <a:buFont typeface="Arial"/>
              <a:buChar char="•"/>
            </a:pPr>
            <a:endParaRPr lang="en-GB" dirty="0"/>
          </a:p>
          <a:p>
            <a:pPr lvl="1">
              <a:buFont typeface="Arial"/>
              <a:buChar char="•"/>
            </a:pPr>
            <a:endParaRPr lang="en-GB" dirty="0"/>
          </a:p>
        </p:txBody>
      </p:sp>
    </p:spTree>
    <p:extLst>
      <p:ext uri="{BB962C8B-B14F-4D97-AF65-F5344CB8AC3E}">
        <p14:creationId xmlns:p14="http://schemas.microsoft.com/office/powerpoint/2010/main" val="193483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Assumed starting conditions </a:t>
            </a:r>
          </a:p>
        </p:txBody>
      </p:sp>
      <p:sp>
        <p:nvSpPr>
          <p:cNvPr id="3" name="Content Placeholder 2"/>
          <p:cNvSpPr>
            <a:spLocks noGrp="1"/>
          </p:cNvSpPr>
          <p:nvPr>
            <p:ph idx="1"/>
          </p:nvPr>
        </p:nvSpPr>
        <p:spPr>
          <a:xfrm>
            <a:off x="611189" y="1368942"/>
            <a:ext cx="11106078" cy="4776826"/>
          </a:xfrm>
        </p:spPr>
        <p:txBody>
          <a:bodyPr/>
          <a:lstStyle/>
          <a:p>
            <a:pPr>
              <a:buFont typeface="Arial"/>
              <a:buChar char="•"/>
            </a:pPr>
            <a:r>
              <a:rPr lang="en-GB" sz="1800" dirty="0"/>
              <a:t>The electron beam can be transported through the undulator beamline. </a:t>
            </a:r>
          </a:p>
          <a:p>
            <a:pPr>
              <a:buFont typeface="Arial"/>
              <a:buChar char="•"/>
            </a:pPr>
            <a:r>
              <a:rPr lang="en-GB" sz="1800" dirty="0"/>
              <a:t>It was verified that the electron beam quality is prepared/sufficient for SASE. A few critical items are: </a:t>
            </a:r>
          </a:p>
          <a:p>
            <a:pPr lvl="1">
              <a:buFont typeface="Arial"/>
              <a:buChar char="•"/>
            </a:pPr>
            <a:r>
              <a:rPr lang="en-GB" sz="1800" dirty="0"/>
              <a:t>beam optics matching in the injector. </a:t>
            </a:r>
          </a:p>
          <a:p>
            <a:pPr lvl="1">
              <a:buFont typeface="Arial"/>
              <a:buChar char="•"/>
            </a:pPr>
            <a:r>
              <a:rPr lang="en-GB" sz="1800" dirty="0"/>
              <a:t>correct magnet setup along the beamline. </a:t>
            </a:r>
          </a:p>
          <a:p>
            <a:pPr lvl="1">
              <a:buFont typeface="Arial"/>
              <a:buChar char="•"/>
            </a:pPr>
            <a:r>
              <a:rPr lang="en-GB" sz="1800" dirty="0"/>
              <a:t>closed dispersion in the injector. </a:t>
            </a:r>
          </a:p>
          <a:p>
            <a:pPr lvl="1">
              <a:buFont typeface="Arial"/>
              <a:buChar char="•"/>
            </a:pPr>
            <a:r>
              <a:rPr lang="en-GB" sz="1800" dirty="0"/>
              <a:t>proper compression settings in I1, L1 and L2. </a:t>
            </a:r>
          </a:p>
          <a:p>
            <a:pPr>
              <a:buFont typeface="Arial"/>
              <a:buChar char="•"/>
            </a:pPr>
            <a:r>
              <a:rPr lang="en-GB" sz="1800" dirty="0"/>
              <a:t>All kind of feedbacks have to be operational e.g. trajectory and compression FB, IBFB etc. </a:t>
            </a:r>
          </a:p>
          <a:p>
            <a:pPr>
              <a:buFont typeface="Arial"/>
              <a:buChar char="•"/>
            </a:pPr>
            <a:r>
              <a:rPr lang="en-GB" sz="1800" dirty="0"/>
              <a:t>There are no hardware errors from any undulator component. </a:t>
            </a:r>
          </a:p>
          <a:p>
            <a:pPr>
              <a:buFont typeface="Arial"/>
              <a:buChar char="•"/>
            </a:pPr>
            <a:r>
              <a:rPr lang="en-GB" sz="1800" dirty="0"/>
              <a:t>The photon diagnostics in the respective beamline works (especially the FEL imager and the XGM including the HAMP). </a:t>
            </a:r>
          </a:p>
          <a:p>
            <a:pPr lvl="1">
              <a:buFont typeface="Arial"/>
              <a:buChar char="•"/>
            </a:pPr>
            <a:endParaRPr lang="en-GB" sz="1800" dirty="0"/>
          </a:p>
          <a:p>
            <a:pPr lvl="1">
              <a:buFont typeface="Arial"/>
              <a:buChar char="•"/>
            </a:pPr>
            <a:endParaRPr lang="en-GB" sz="1800" dirty="0"/>
          </a:p>
          <a:p>
            <a:pPr>
              <a:buFont typeface="Arial"/>
              <a:buChar char="•"/>
            </a:pPr>
            <a:endParaRPr lang="en-GB" sz="1800" dirty="0"/>
          </a:p>
        </p:txBody>
      </p:sp>
    </p:spTree>
    <p:extLst>
      <p:ext uri="{BB962C8B-B14F-4D97-AF65-F5344CB8AC3E}">
        <p14:creationId xmlns:p14="http://schemas.microsoft.com/office/powerpoint/2010/main" val="42419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74B4D-4D86-9D4D-B8AA-8AFF86F0C12B}"/>
              </a:ext>
            </a:extLst>
          </p:cNvPr>
          <p:cNvSpPr>
            <a:spLocks noGrp="1"/>
          </p:cNvSpPr>
          <p:nvPr>
            <p:ph idx="1"/>
          </p:nvPr>
        </p:nvSpPr>
        <p:spPr>
          <a:xfrm>
            <a:off x="611189" y="1368942"/>
            <a:ext cx="11106078" cy="4776826"/>
          </a:xfrm>
        </p:spPr>
        <p:txBody>
          <a:bodyPr/>
          <a:lstStyle/>
          <a:p>
            <a:pPr>
              <a:buFont typeface="Arial"/>
              <a:buChar char="•"/>
            </a:pPr>
            <a:r>
              <a:rPr lang="en-GB" sz="1800" dirty="0"/>
              <a:t>The electron beam can be transported through the undulator beamline. </a:t>
            </a:r>
          </a:p>
          <a:p>
            <a:pPr>
              <a:buFont typeface="Arial"/>
              <a:buChar char="•"/>
            </a:pPr>
            <a:r>
              <a:rPr lang="en-GB" sz="1800" dirty="0"/>
              <a:t>It was verified that the electron beam quality is prepared/sufficient for SASE. A few critical items are: </a:t>
            </a:r>
          </a:p>
          <a:p>
            <a:pPr lvl="1">
              <a:buFont typeface="Arial"/>
              <a:buChar char="•"/>
            </a:pPr>
            <a:r>
              <a:rPr lang="en-GB" sz="1800" dirty="0"/>
              <a:t>beam optics matching in the injector. </a:t>
            </a:r>
          </a:p>
          <a:p>
            <a:pPr lvl="1">
              <a:buFont typeface="Arial"/>
              <a:buChar char="•"/>
            </a:pPr>
            <a:r>
              <a:rPr lang="en-GB" sz="1800" dirty="0"/>
              <a:t>correct magnet setup along the beamline. </a:t>
            </a:r>
          </a:p>
          <a:p>
            <a:pPr lvl="1">
              <a:buFont typeface="Arial"/>
              <a:buChar char="•"/>
            </a:pPr>
            <a:r>
              <a:rPr lang="en-GB" sz="1800" dirty="0"/>
              <a:t>closed dispersion in the injector. </a:t>
            </a:r>
          </a:p>
          <a:p>
            <a:pPr lvl="1">
              <a:buFont typeface="Arial"/>
              <a:buChar char="•"/>
            </a:pPr>
            <a:r>
              <a:rPr lang="en-GB" sz="1800" dirty="0"/>
              <a:t>proper compression settings in I1, L1 and L2. </a:t>
            </a:r>
          </a:p>
          <a:p>
            <a:pPr>
              <a:buFont typeface="Arial"/>
              <a:buChar char="•"/>
            </a:pPr>
            <a:r>
              <a:rPr lang="en-GB" sz="1800" dirty="0"/>
              <a:t>All kind of feedbacks have to be operational e.g. trajectory and compression FB, IBFB etc. </a:t>
            </a:r>
          </a:p>
          <a:p>
            <a:pPr>
              <a:buFont typeface="Arial"/>
              <a:buChar char="•"/>
            </a:pPr>
            <a:r>
              <a:rPr lang="en-GB" sz="1800" dirty="0"/>
              <a:t>There are no hardware errors from any undulator component. </a:t>
            </a:r>
          </a:p>
          <a:p>
            <a:pPr>
              <a:buFont typeface="Arial"/>
              <a:buChar char="•"/>
            </a:pPr>
            <a:r>
              <a:rPr lang="en-GB" sz="1800" dirty="0"/>
              <a:t>The photon diagnostics in the respective beamline works (especially the FEL imager and the XGM including the HAMP). </a:t>
            </a:r>
          </a:p>
          <a:p>
            <a:pPr lvl="1">
              <a:buFont typeface="Arial"/>
              <a:buChar char="•"/>
            </a:pPr>
            <a:endParaRPr lang="en-GB" sz="1800" dirty="0"/>
          </a:p>
          <a:p>
            <a:pPr lvl="1">
              <a:buFont typeface="Arial"/>
              <a:buChar char="•"/>
            </a:pPr>
            <a:endParaRPr lang="en-GB" sz="1800" dirty="0"/>
          </a:p>
          <a:p>
            <a:pPr>
              <a:buFont typeface="Arial"/>
              <a:buChar char="•"/>
            </a:pPr>
            <a:endParaRPr lang="en-GB" sz="1800" dirty="0"/>
          </a:p>
        </p:txBody>
      </p:sp>
      <p:sp>
        <p:nvSpPr>
          <p:cNvPr id="2" name="Title 1"/>
          <p:cNvSpPr>
            <a:spLocks noGrp="1"/>
          </p:cNvSpPr>
          <p:nvPr>
            <p:ph type="title"/>
          </p:nvPr>
        </p:nvSpPr>
        <p:spPr/>
        <p:txBody>
          <a:bodyPr/>
          <a:lstStyle/>
          <a:p>
            <a:r>
              <a:rPr lang="en-GB" dirty="0"/>
              <a:t>Assumed starting conditions </a:t>
            </a:r>
          </a:p>
        </p:txBody>
      </p:sp>
      <p:sp>
        <p:nvSpPr>
          <p:cNvPr id="5" name="Rectangle 4">
            <a:extLst>
              <a:ext uri="{FF2B5EF4-FFF2-40B4-BE49-F238E27FC236}">
                <a16:creationId xmlns:a16="http://schemas.microsoft.com/office/drawing/2014/main" id="{26B1277C-8A84-CB4B-99B9-975053E1D20B}"/>
              </a:ext>
            </a:extLst>
          </p:cNvPr>
          <p:cNvSpPr/>
          <p:nvPr/>
        </p:nvSpPr>
        <p:spPr>
          <a:xfrm>
            <a:off x="207390" y="1178351"/>
            <a:ext cx="10633435" cy="5118754"/>
          </a:xfrm>
          <a:prstGeom prst="rect">
            <a:avLst/>
          </a:prstGeom>
          <a:solidFill>
            <a:schemeClr val="bg1">
              <a:alpha val="93000"/>
            </a:schemeClr>
          </a:solidFill>
          <a:ln>
            <a:noFill/>
          </a:ln>
        </p:spPr>
        <p:txBody>
          <a:bodyPr rtlCol="0" anchor="ctr">
            <a:noAutofit/>
          </a:bodyPr>
          <a:lstStyle/>
          <a:p>
            <a:pPr algn="ctr">
              <a:lnSpc>
                <a:spcPct val="113000"/>
              </a:lnSpc>
            </a:pPr>
            <a:r>
              <a:rPr lang="en-US" sz="3200" dirty="0">
                <a:solidFill>
                  <a:srgbClr val="00B0F0"/>
                </a:solidFill>
              </a:rPr>
              <a:t>These steps were covert in the operator training </a:t>
            </a:r>
          </a:p>
          <a:p>
            <a:pPr algn="ctr">
              <a:lnSpc>
                <a:spcPct val="113000"/>
              </a:lnSpc>
            </a:pPr>
            <a:r>
              <a:rPr lang="en-US" sz="4000" dirty="0">
                <a:solidFill>
                  <a:srgbClr val="F39200"/>
                </a:solidFill>
              </a:rPr>
              <a:t>Start-up procedure </a:t>
            </a:r>
          </a:p>
          <a:p>
            <a:pPr algn="ctr">
              <a:lnSpc>
                <a:spcPct val="113000"/>
              </a:lnSpc>
            </a:pPr>
            <a:endParaRPr lang="en-US" sz="4000" dirty="0">
              <a:solidFill>
                <a:srgbClr val="F39200"/>
              </a:solidFill>
            </a:endParaRPr>
          </a:p>
          <a:p>
            <a:pPr algn="ctr">
              <a:lnSpc>
                <a:spcPct val="113000"/>
              </a:lnSpc>
            </a:pPr>
            <a:endParaRPr lang="en-US" sz="4000" dirty="0">
              <a:solidFill>
                <a:srgbClr val="F39200"/>
              </a:solidFill>
            </a:endParaRPr>
          </a:p>
        </p:txBody>
      </p:sp>
    </p:spTree>
    <p:extLst>
      <p:ext uri="{BB962C8B-B14F-4D97-AF65-F5344CB8AC3E}">
        <p14:creationId xmlns:p14="http://schemas.microsoft.com/office/powerpoint/2010/main" val="86697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FEL imager</a:t>
            </a:r>
          </a:p>
        </p:txBody>
      </p:sp>
      <p:sp>
        <p:nvSpPr>
          <p:cNvPr id="3" name="Content Placeholder 2"/>
          <p:cNvSpPr>
            <a:spLocks noGrp="1"/>
          </p:cNvSpPr>
          <p:nvPr>
            <p:ph idx="1"/>
          </p:nvPr>
        </p:nvSpPr>
        <p:spPr>
          <a:xfrm>
            <a:off x="396908" y="1715512"/>
            <a:ext cx="3985087" cy="5121065"/>
          </a:xfrm>
        </p:spPr>
        <p:txBody>
          <a:bodyPr wrap="square" tIns="0" bIns="0">
            <a:noAutofit/>
          </a:bodyPr>
          <a:lstStyle/>
          <a:p>
            <a:pPr>
              <a:lnSpc>
                <a:spcPct val="100000"/>
              </a:lnSpc>
              <a:spcBef>
                <a:spcPts val="0"/>
              </a:spcBef>
              <a:buFont typeface="Arial" panose="020B0604020202020204" pitchFamily="34" charset="0"/>
              <a:buChar char="•"/>
            </a:pPr>
            <a:r>
              <a:rPr lang="en-GB" sz="1600" dirty="0"/>
              <a:t>If you have no signal at all, you will need the FEL imager for sure.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FEL imager is the device that will show you even the first glow of your signal.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In addition, the position on the screen gives a first indication on how to continue tuning with orbit modifications (launch).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XGM will still show only noise when you have already a clear signal on the FEL imager like shown on the picture on the right hand side. </a:t>
            </a:r>
          </a:p>
        </p:txBody>
      </p:sp>
      <p:pic>
        <p:nvPicPr>
          <p:cNvPr id="6" name="Picture 5" descr="A screenshot of a cell phone&#10;&#10;Description automatically generated">
            <a:extLst>
              <a:ext uri="{FF2B5EF4-FFF2-40B4-BE49-F238E27FC236}">
                <a16:creationId xmlns:a16="http://schemas.microsoft.com/office/drawing/2014/main" id="{34D0B03F-B4FC-ED41-97E3-C5E63A651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745" y="3675612"/>
            <a:ext cx="3387869" cy="2743200"/>
          </a:xfrm>
          <a:prstGeom prst="rect">
            <a:avLst/>
          </a:prstGeom>
          <a:ln>
            <a:noFill/>
          </a:ln>
          <a:effectLst>
            <a:outerShdw blurRad="292100" dist="139700" dir="2700000" algn="tl" rotWithShape="0">
              <a:srgbClr val="333333">
                <a:alpha val="65000"/>
              </a:srgbClr>
            </a:outerShdw>
          </a:effectLst>
        </p:spPr>
      </p:pic>
      <p:pic>
        <p:nvPicPr>
          <p:cNvPr id="8" name="Picture 7" descr="A screenshot of a cell phone&#10;&#10;Description automatically generated">
            <a:extLst>
              <a:ext uri="{FF2B5EF4-FFF2-40B4-BE49-F238E27FC236}">
                <a16:creationId xmlns:a16="http://schemas.microsoft.com/office/drawing/2014/main" id="{1C76A587-107A-CB41-B47E-679BB0D35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679" y="2680422"/>
            <a:ext cx="3387869" cy="2743200"/>
          </a:xfrm>
          <a:prstGeom prst="rect">
            <a:avLst/>
          </a:prstGeom>
          <a:ln>
            <a:noFill/>
          </a:ln>
          <a:effectLst>
            <a:outerShdw blurRad="292100" dist="139700" dir="2700000" algn="tl" rotWithShape="0">
              <a:srgbClr val="333333">
                <a:alpha val="65000"/>
              </a:srgbClr>
            </a:outerShdw>
          </a:effectLst>
        </p:spPr>
      </p:pic>
      <p:pic>
        <p:nvPicPr>
          <p:cNvPr id="10" name="Picture 9" descr="A screenshot of a cell phone&#10;&#10;Description automatically generated">
            <a:extLst>
              <a:ext uri="{FF2B5EF4-FFF2-40B4-BE49-F238E27FC236}">
                <a16:creationId xmlns:a16="http://schemas.microsoft.com/office/drawing/2014/main" id="{553A479D-0D66-E240-BDB0-D9B3AB9E3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992" y="1715512"/>
            <a:ext cx="3387868"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31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HAMP</a:t>
            </a:r>
          </a:p>
        </p:txBody>
      </p:sp>
      <p:sp>
        <p:nvSpPr>
          <p:cNvPr id="3" name="Content Placeholder 2"/>
          <p:cNvSpPr>
            <a:spLocks noGrp="1"/>
          </p:cNvSpPr>
          <p:nvPr>
            <p:ph idx="1"/>
          </p:nvPr>
        </p:nvSpPr>
        <p:spPr>
          <a:xfrm>
            <a:off x="611189" y="1337913"/>
            <a:ext cx="8370970" cy="444170"/>
          </a:xfrm>
        </p:spPr>
        <p:txBody>
          <a:bodyPr wrap="square" tIns="0" bIns="0">
            <a:noAutofit/>
          </a:bodyPr>
          <a:lstStyle/>
          <a:p>
            <a:pPr marL="0" indent="0">
              <a:lnSpc>
                <a:spcPct val="100000"/>
              </a:lnSpc>
              <a:spcBef>
                <a:spcPts val="0"/>
              </a:spcBef>
              <a:buNone/>
            </a:pPr>
            <a:r>
              <a:rPr lang="en-GB" sz="1800" dirty="0"/>
              <a:t>The HAMP detector is also very sensitive to small SASE pulse energies. </a:t>
            </a:r>
          </a:p>
          <a:p>
            <a:pPr marL="0" indent="0">
              <a:lnSpc>
                <a:spcPct val="100000"/>
              </a:lnSpc>
              <a:spcBef>
                <a:spcPts val="0"/>
              </a:spcBef>
              <a:buNone/>
            </a:pPr>
            <a:endParaRPr lang="en-GB" sz="1800" dirty="0"/>
          </a:p>
        </p:txBody>
      </p:sp>
      <p:pic>
        <p:nvPicPr>
          <p:cNvPr id="5" name="Picture 4" descr="A black and silver text on a screen&#10;&#10;Description automatically generated">
            <a:extLst>
              <a:ext uri="{FF2B5EF4-FFF2-40B4-BE49-F238E27FC236}">
                <a16:creationId xmlns:a16="http://schemas.microsoft.com/office/drawing/2014/main" id="{1549C2E3-015E-FD4F-AAE5-B0D8E6B7C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76" y="2058508"/>
            <a:ext cx="4324256" cy="3429000"/>
          </a:xfrm>
          <a:prstGeom prst="rect">
            <a:avLst/>
          </a:prstGeom>
          <a:ln>
            <a:noFill/>
          </a:ln>
          <a:effectLst>
            <a:outerShdw blurRad="292100" dist="139700" dir="2700000" algn="tl" rotWithShape="0">
              <a:srgbClr val="333333">
                <a:alpha val="65000"/>
              </a:srgbClr>
            </a:outerShdw>
          </a:effectLst>
        </p:spPr>
      </p:pic>
      <p:pic>
        <p:nvPicPr>
          <p:cNvPr id="9" name="Picture 8" descr="A screenshot of a computer screen&#10;&#10;Description automatically generated">
            <a:extLst>
              <a:ext uri="{FF2B5EF4-FFF2-40B4-BE49-F238E27FC236}">
                <a16:creationId xmlns:a16="http://schemas.microsoft.com/office/drawing/2014/main" id="{2444DDAE-B530-A14E-8CD9-F567157A5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298" y="3201792"/>
            <a:ext cx="3999554" cy="3113773"/>
          </a:xfrm>
          <a:prstGeom prst="rect">
            <a:avLst/>
          </a:prstGeom>
          <a:ln>
            <a:noFill/>
          </a:ln>
          <a:effectLst>
            <a:outerShdw blurRad="292100" dist="139700" dir="2700000" algn="tl" rotWithShape="0">
              <a:srgbClr val="333333">
                <a:alpha val="65000"/>
              </a:srgbClr>
            </a:outerShdw>
          </a:effectLst>
        </p:spPr>
      </p:pic>
      <p:pic>
        <p:nvPicPr>
          <p:cNvPr id="12" name="Picture 11" descr="A screenshot of a social media post&#10;&#10;Description automatically generated">
            <a:extLst>
              <a:ext uri="{FF2B5EF4-FFF2-40B4-BE49-F238E27FC236}">
                <a16:creationId xmlns:a16="http://schemas.microsoft.com/office/drawing/2014/main" id="{30D2E248-EEDD-A847-A9CF-18CE033E1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299" y="2058508"/>
            <a:ext cx="2457021" cy="293703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0C083C3A-5F6B-B44F-AA7B-26612EAF925E}"/>
              </a:ext>
            </a:extLst>
          </p:cNvPr>
          <p:cNvSpPr/>
          <p:nvPr/>
        </p:nvSpPr>
        <p:spPr>
          <a:xfrm>
            <a:off x="5216893" y="2317329"/>
            <a:ext cx="529427" cy="202131"/>
          </a:xfrm>
          <a:prstGeom prst="rect">
            <a:avLst/>
          </a:prstGeom>
          <a:noFill/>
          <a:ln w="50800">
            <a:solidFill>
              <a:srgbClr val="FF000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4" name="Rectangle 13">
            <a:extLst>
              <a:ext uri="{FF2B5EF4-FFF2-40B4-BE49-F238E27FC236}">
                <a16:creationId xmlns:a16="http://schemas.microsoft.com/office/drawing/2014/main" id="{EE256E70-34C5-664D-93C4-5D105F1E6547}"/>
              </a:ext>
            </a:extLst>
          </p:cNvPr>
          <p:cNvSpPr/>
          <p:nvPr/>
        </p:nvSpPr>
        <p:spPr>
          <a:xfrm>
            <a:off x="2702158" y="5646066"/>
            <a:ext cx="916941" cy="234970"/>
          </a:xfrm>
          <a:prstGeom prst="rect">
            <a:avLst/>
          </a:prstGeom>
          <a:noFill/>
          <a:ln w="50800">
            <a:solidFill>
              <a:srgbClr val="FF000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5" name="Rectangle 14">
            <a:extLst>
              <a:ext uri="{FF2B5EF4-FFF2-40B4-BE49-F238E27FC236}">
                <a16:creationId xmlns:a16="http://schemas.microsoft.com/office/drawing/2014/main" id="{9BE68B1D-C680-8742-915F-3B1D13937825}"/>
              </a:ext>
            </a:extLst>
          </p:cNvPr>
          <p:cNvSpPr/>
          <p:nvPr/>
        </p:nvSpPr>
        <p:spPr>
          <a:xfrm>
            <a:off x="816543" y="3705726"/>
            <a:ext cx="771625" cy="211756"/>
          </a:xfrm>
          <a:prstGeom prst="rect">
            <a:avLst/>
          </a:prstGeom>
          <a:noFill/>
          <a:ln w="50800">
            <a:solidFill>
              <a:srgbClr val="FF000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6" name="Rectangle 15">
            <a:extLst>
              <a:ext uri="{FF2B5EF4-FFF2-40B4-BE49-F238E27FC236}">
                <a16:creationId xmlns:a16="http://schemas.microsoft.com/office/drawing/2014/main" id="{28F2E810-9323-4341-8784-923C652219F8}"/>
              </a:ext>
            </a:extLst>
          </p:cNvPr>
          <p:cNvSpPr/>
          <p:nvPr/>
        </p:nvSpPr>
        <p:spPr>
          <a:xfrm>
            <a:off x="406800" y="2418394"/>
            <a:ext cx="529427" cy="328575"/>
          </a:xfrm>
          <a:prstGeom prst="rect">
            <a:avLst/>
          </a:prstGeom>
          <a:noFill/>
          <a:ln w="50800">
            <a:solidFill>
              <a:srgbClr val="FF000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6554549" y="2317330"/>
            <a:ext cx="5269078" cy="421692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5"/>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6"/>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GB" sz="1600" dirty="0"/>
              <a:t>Keep in mind that the maximum current of the HAMP must not exceed 7 mA!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That is also indicated by the red line at the bottom of the plot.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maximum voltage setpoint is 1700!</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Please do not forget to reduce the voltage when you are finished.</a:t>
            </a:r>
          </a:p>
        </p:txBody>
      </p:sp>
    </p:spTree>
    <p:extLst>
      <p:ext uri="{BB962C8B-B14F-4D97-AF65-F5344CB8AC3E}">
        <p14:creationId xmlns:p14="http://schemas.microsoft.com/office/powerpoint/2010/main" val="4029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XGM signals</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6400800" y="1423496"/>
            <a:ext cx="5439011" cy="543450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sz="1600" dirty="0"/>
              <a:t>You can start using the following tools as soon as you have a decent SASE signal (&gt;40 </a:t>
            </a:r>
            <a:r>
              <a:rPr lang="en-GB" sz="1600" dirty="0" err="1"/>
              <a:t>uJ</a:t>
            </a:r>
            <a:r>
              <a:rPr lang="en-GB" sz="1600" dirty="0"/>
              <a:t>). </a:t>
            </a:r>
          </a:p>
          <a:p>
            <a:pPr marL="0" indent="0">
              <a:lnSpc>
                <a:spcPct val="100000"/>
              </a:lnSpc>
              <a:spcBef>
                <a:spcPts val="0"/>
              </a:spcBef>
              <a:buFontTx/>
              <a:buNone/>
            </a:pPr>
            <a:endParaRPr lang="en-GB" sz="1600" dirty="0"/>
          </a:p>
          <a:p>
            <a:pPr>
              <a:lnSpc>
                <a:spcPct val="100000"/>
              </a:lnSpc>
              <a:spcBef>
                <a:spcPts val="0"/>
              </a:spcBef>
              <a:buFont typeface="Arial" panose="020B0604020202020204" pitchFamily="34" charset="0"/>
              <a:buChar char="•"/>
            </a:pPr>
            <a:r>
              <a:rPr lang="en-GB" sz="1600" dirty="0"/>
              <a:t>SASE fast timing series</a:t>
            </a:r>
          </a:p>
          <a:p>
            <a:pPr lvl="1">
              <a:lnSpc>
                <a:spcPct val="100000"/>
              </a:lnSpc>
              <a:buFont typeface="Arial" panose="020B0604020202020204" pitchFamily="34" charset="0"/>
              <a:buChar char="•"/>
            </a:pPr>
            <a:r>
              <a:rPr lang="en-GB" sz="1600" dirty="0"/>
              <a:t>It shows fast signals (crucial for tuning). </a:t>
            </a:r>
          </a:p>
          <a:p>
            <a:pPr lvl="1">
              <a:lnSpc>
                <a:spcPct val="100000"/>
              </a:lnSpc>
              <a:buFont typeface="Arial" panose="020B0604020202020204" pitchFamily="34" charset="0"/>
              <a:buChar char="•"/>
            </a:pPr>
            <a:r>
              <a:rPr lang="en-GB" sz="1600" dirty="0"/>
              <a:t>You can follow all three beamlines which is helpful e.g. during compression tuning. </a:t>
            </a:r>
          </a:p>
          <a:p>
            <a:pPr lvl="1">
              <a:lnSpc>
                <a:spcPct val="100000"/>
              </a:lnSpc>
              <a:buFont typeface="Arial" panose="020B0604020202020204" pitchFamily="34" charset="0"/>
              <a:buChar char="•"/>
            </a:pPr>
            <a:r>
              <a:rPr lang="en-GB" sz="1600" dirty="0"/>
              <a:t>It is possible to show the SASE signals in normalized mode. That helps when the hard X-ray beamlines and SASE3 are at completely different levels. </a:t>
            </a:r>
          </a:p>
          <a:p>
            <a:pPr lvl="1">
              <a:lnSpc>
                <a:spcPct val="100000"/>
              </a:lnSpc>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JDDD SASE viewer. </a:t>
            </a:r>
          </a:p>
          <a:p>
            <a:pPr lvl="1">
              <a:lnSpc>
                <a:spcPct val="100000"/>
              </a:lnSpc>
              <a:buFont typeface="Arial" panose="020B0604020202020204" pitchFamily="34" charset="0"/>
              <a:buChar char="•"/>
            </a:pPr>
            <a:r>
              <a:rPr lang="en-GB" sz="1600" dirty="0"/>
              <a:t>Fast signals are shown in the bar plot bottom left. Change the repetition rate of this plot to 10 Hz!</a:t>
            </a:r>
          </a:p>
          <a:p>
            <a:pPr lvl="1">
              <a:lnSpc>
                <a:spcPct val="100000"/>
              </a:lnSpc>
              <a:buFont typeface="Arial" panose="020B0604020202020204" pitchFamily="34" charset="0"/>
              <a:buChar char="•"/>
            </a:pPr>
            <a:r>
              <a:rPr lang="en-GB" sz="1600" dirty="0"/>
              <a:t>You can see the impact on the different bunches along the pulse train when you use more than 2 bunches. </a:t>
            </a:r>
          </a:p>
        </p:txBody>
      </p:sp>
      <p:pic>
        <p:nvPicPr>
          <p:cNvPr id="11" name="Picture 10" descr="A screenshot of a computer&#10;&#10;Description automatically generated">
            <a:extLst>
              <a:ext uri="{FF2B5EF4-FFF2-40B4-BE49-F238E27FC236}">
                <a16:creationId xmlns:a16="http://schemas.microsoft.com/office/drawing/2014/main" id="{08D8E9D3-036A-F84C-B6F4-83093DB13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95" y="1391830"/>
            <a:ext cx="5183994" cy="2957639"/>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31A3CD13-00BB-0447-9BA3-58B0D04E1EF8}"/>
              </a:ext>
            </a:extLst>
          </p:cNvPr>
          <p:cNvPicPr>
            <a:picLocks noChangeAspect="1"/>
          </p:cNvPicPr>
          <p:nvPr/>
        </p:nvPicPr>
        <p:blipFill rotWithShape="1">
          <a:blip r:embed="rId5">
            <a:extLst>
              <a:ext uri="{28A0092B-C50C-407E-A947-70E740481C1C}">
                <a14:useLocalDpi xmlns:a14="http://schemas.microsoft.com/office/drawing/2010/main" val="0"/>
              </a:ext>
            </a:extLst>
          </a:blip>
          <a:srcRect l="414"/>
          <a:stretch/>
        </p:blipFill>
        <p:spPr>
          <a:xfrm>
            <a:off x="2148621" y="3039892"/>
            <a:ext cx="3847578" cy="2966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971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Groups of actuators for SASE tuning</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728283" y="1780248"/>
            <a:ext cx="8678949" cy="436552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800" dirty="0"/>
              <a:t>Launch corrector and </a:t>
            </a:r>
            <a:r>
              <a:rPr lang="en-GB" sz="1800" dirty="0" err="1"/>
              <a:t>aircoil</a:t>
            </a:r>
            <a:r>
              <a:rPr lang="en-GB" sz="1800" dirty="0"/>
              <a:t> settings</a:t>
            </a:r>
          </a:p>
          <a:p>
            <a:pPr marL="457200" indent="-457200">
              <a:lnSpc>
                <a:spcPct val="100000"/>
              </a:lnSpc>
              <a:buFont typeface="+mj-lt"/>
              <a:buAutoNum type="arabicPeriod"/>
            </a:pPr>
            <a:r>
              <a:rPr lang="en-GB" sz="1800" dirty="0"/>
              <a:t>Bunch compression</a:t>
            </a:r>
          </a:p>
          <a:p>
            <a:pPr marL="457200" indent="-457200">
              <a:lnSpc>
                <a:spcPct val="100000"/>
              </a:lnSpc>
              <a:buFont typeface="+mj-lt"/>
              <a:buAutoNum type="arabicPeriod"/>
            </a:pPr>
            <a:r>
              <a:rPr lang="en-GB" sz="1800" dirty="0"/>
              <a:t>Undulator taper settings</a:t>
            </a:r>
          </a:p>
          <a:p>
            <a:pPr marL="457200" indent="-457200">
              <a:lnSpc>
                <a:spcPct val="100000"/>
              </a:lnSpc>
              <a:buFont typeface="+mj-lt"/>
              <a:buAutoNum type="arabicPeriod"/>
            </a:pPr>
            <a:r>
              <a:rPr lang="en-GB" sz="1800" dirty="0"/>
              <a:t>Phase shifter settings</a:t>
            </a:r>
          </a:p>
          <a:p>
            <a:pPr marL="457200" indent="-457200">
              <a:lnSpc>
                <a:spcPct val="100000"/>
              </a:lnSpc>
              <a:buFont typeface="+mj-lt"/>
              <a:buAutoNum type="arabicPeriod"/>
            </a:pPr>
            <a:r>
              <a:rPr lang="en-GB" sz="1800" dirty="0"/>
              <a:t>Trajectory in the injector section up to L1 (dispersion?) </a:t>
            </a:r>
          </a:p>
          <a:p>
            <a:pPr marL="457200" indent="-457200">
              <a:lnSpc>
                <a:spcPct val="100000"/>
              </a:lnSpc>
              <a:buFont typeface="+mj-lt"/>
              <a:buAutoNum type="arabicPeriod"/>
            </a:pPr>
            <a:r>
              <a:rPr lang="en-GB" sz="1800" dirty="0"/>
              <a:t>Settings of matching quads (beam optics)</a:t>
            </a:r>
          </a:p>
          <a:p>
            <a:pPr marL="457200" indent="-457200">
              <a:lnSpc>
                <a:spcPct val="100000"/>
              </a:lnSpc>
              <a:buFont typeface="+mj-lt"/>
              <a:buAutoNum type="arabicPeriod"/>
            </a:pPr>
            <a:r>
              <a:rPr lang="en-GB" sz="1800" dirty="0"/>
              <a:t>Intensity and position of the IR laser in the laser heater </a:t>
            </a:r>
          </a:p>
          <a:p>
            <a:pPr>
              <a:lnSpc>
                <a:spcPct val="100000"/>
              </a:lnSpc>
              <a:spcBef>
                <a:spcPts val="600"/>
              </a:spcBef>
              <a:buFont typeface="Arial" panose="020B0604020202020204" pitchFamily="34" charset="0"/>
              <a:buChar char="•"/>
            </a:pPr>
            <a:endParaRPr lang="en-GB" sz="1800" dirty="0"/>
          </a:p>
          <a:p>
            <a:pPr marL="0" indent="0">
              <a:lnSpc>
                <a:spcPct val="100000"/>
              </a:lnSpc>
              <a:spcBef>
                <a:spcPts val="600"/>
              </a:spcBef>
              <a:buNone/>
            </a:pPr>
            <a:endParaRPr lang="en-GB" sz="1800" dirty="0"/>
          </a:p>
        </p:txBody>
      </p:sp>
    </p:spTree>
    <p:extLst>
      <p:ext uri="{BB962C8B-B14F-4D97-AF65-F5344CB8AC3E}">
        <p14:creationId xmlns:p14="http://schemas.microsoft.com/office/powerpoint/2010/main" val="230741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one</a:t>
            </a:r>
            <a:r>
              <a:rPr lang="en-GB" dirty="0"/>
              <a:t>: you have already a trajectory stored for the same (or for a higher) photon energy. </a:t>
            </a:r>
          </a:p>
        </p:txBody>
      </p:sp>
      <p:pic>
        <p:nvPicPr>
          <p:cNvPr id="10" name="Picture 9" descr="A screenshot of a cell phone&#10;&#10;Description automatically generated">
            <a:extLst>
              <a:ext uri="{FF2B5EF4-FFF2-40B4-BE49-F238E27FC236}">
                <a16:creationId xmlns:a16="http://schemas.microsoft.com/office/drawing/2014/main" id="{99E8B62E-5040-4B44-98AD-B12801BCF6A4}"/>
              </a:ext>
            </a:extLst>
          </p:cNvPr>
          <p:cNvPicPr>
            <a:picLocks noChangeAspect="1"/>
          </p:cNvPicPr>
          <p:nvPr/>
        </p:nvPicPr>
        <p:blipFill rotWithShape="1">
          <a:blip r:embed="rId5">
            <a:extLst>
              <a:ext uri="{28A0092B-C50C-407E-A947-70E740481C1C}">
                <a14:useLocalDpi xmlns:a14="http://schemas.microsoft.com/office/drawing/2010/main" val="0"/>
              </a:ext>
            </a:extLst>
          </a:blip>
          <a:srcRect l="40626" t="12743" r="6415" b="7138"/>
          <a:stretch/>
        </p:blipFill>
        <p:spPr>
          <a:xfrm>
            <a:off x="5803516" y="3283141"/>
            <a:ext cx="3285757" cy="2939432"/>
          </a:xfrm>
          <a:prstGeom prst="rect">
            <a:avLst/>
          </a:prstGeom>
          <a:ln>
            <a:noFill/>
          </a:ln>
          <a:effectLst>
            <a:outerShdw blurRad="292100" dist="139700" dir="2700000" algn="tl" rotWithShape="0">
              <a:srgbClr val="333333">
                <a:alpha val="65000"/>
              </a:srgbClr>
            </a:outerShdw>
          </a:effectLst>
        </p:spPr>
      </p:pic>
      <p:pic>
        <p:nvPicPr>
          <p:cNvPr id="4" name="Picture 3" descr="A screenshot of a social media post&#10;&#10;Description automatically generated">
            <a:extLst>
              <a:ext uri="{FF2B5EF4-FFF2-40B4-BE49-F238E27FC236}">
                <a16:creationId xmlns:a16="http://schemas.microsoft.com/office/drawing/2014/main" id="{4998B428-6C33-8741-9D2A-CBBAAB375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96" y="1927473"/>
            <a:ext cx="2368524" cy="2256727"/>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4F6E47C3-1C4B-0749-8372-8C19F850CD2F}"/>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7087670" y="4320640"/>
            <a:ext cx="122246" cy="102688"/>
          </a:xfrm>
          <a:prstGeom prst="rect">
            <a:avLst/>
          </a:prstGeom>
          <a:ln>
            <a:noFill/>
          </a:ln>
          <a:effectLst/>
        </p:spPr>
      </p:pic>
      <p:pic>
        <p:nvPicPr>
          <p:cNvPr id="14" name="Picture 13" descr="A screenshot of a cell phone&#10;&#10;Description automatically generated">
            <a:extLst>
              <a:ext uri="{FF2B5EF4-FFF2-40B4-BE49-F238E27FC236}">
                <a16:creationId xmlns:a16="http://schemas.microsoft.com/office/drawing/2014/main" id="{F473EA88-B536-F343-BB2C-F17F085F7576}"/>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7087670" y="4809590"/>
            <a:ext cx="122246" cy="102688"/>
          </a:xfrm>
          <a:prstGeom prst="rect">
            <a:avLst/>
          </a:prstGeom>
          <a:ln>
            <a:noFill/>
          </a:ln>
          <a:effectLst/>
        </p:spPr>
      </p:pic>
      <p:pic>
        <p:nvPicPr>
          <p:cNvPr id="15" name="Picture 14" descr="A screenshot of a cell phone&#10;&#10;Description automatically generated">
            <a:extLst>
              <a:ext uri="{FF2B5EF4-FFF2-40B4-BE49-F238E27FC236}">
                <a16:creationId xmlns:a16="http://schemas.microsoft.com/office/drawing/2014/main" id="{630CE74E-6973-0D43-85D5-F613691BD58B}"/>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7087670" y="4939776"/>
            <a:ext cx="122246" cy="102688"/>
          </a:xfrm>
          <a:prstGeom prst="rect">
            <a:avLst/>
          </a:prstGeom>
          <a:ln>
            <a:noFill/>
          </a:ln>
          <a:effectLst/>
        </p:spPr>
      </p:pic>
      <p:pic>
        <p:nvPicPr>
          <p:cNvPr id="16" name="Picture 15" descr="A screenshot of a cell phone&#10;&#10;Description automatically generated">
            <a:extLst>
              <a:ext uri="{FF2B5EF4-FFF2-40B4-BE49-F238E27FC236}">
                <a16:creationId xmlns:a16="http://schemas.microsoft.com/office/drawing/2014/main" id="{B0B639E8-E10A-864D-9FC4-AA3BEA707FD7}"/>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6049445" y="4317465"/>
            <a:ext cx="122246" cy="102688"/>
          </a:xfrm>
          <a:prstGeom prst="rect">
            <a:avLst/>
          </a:prstGeom>
          <a:ln>
            <a:noFill/>
          </a:ln>
          <a:effectLst/>
        </p:spPr>
      </p:pic>
      <p:pic>
        <p:nvPicPr>
          <p:cNvPr id="18" name="Picture 17" descr="A screenshot of a cell phone&#10;&#10;Description automatically generated">
            <a:extLst>
              <a:ext uri="{FF2B5EF4-FFF2-40B4-BE49-F238E27FC236}">
                <a16:creationId xmlns:a16="http://schemas.microsoft.com/office/drawing/2014/main" id="{36130235-7FC7-E04C-8DA6-214667490F04}"/>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6049445" y="4806415"/>
            <a:ext cx="122246" cy="102688"/>
          </a:xfrm>
          <a:prstGeom prst="rect">
            <a:avLst/>
          </a:prstGeom>
          <a:ln>
            <a:noFill/>
          </a:ln>
          <a:effectLst/>
        </p:spPr>
      </p:pic>
      <p:pic>
        <p:nvPicPr>
          <p:cNvPr id="19" name="Picture 18" descr="A screenshot of a cell phone&#10;&#10;Description automatically generated">
            <a:extLst>
              <a:ext uri="{FF2B5EF4-FFF2-40B4-BE49-F238E27FC236}">
                <a16:creationId xmlns:a16="http://schemas.microsoft.com/office/drawing/2014/main" id="{54CB9577-B025-164B-ABFC-5799CF414508}"/>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6049445" y="4936601"/>
            <a:ext cx="122246" cy="102688"/>
          </a:xfrm>
          <a:prstGeom prst="rect">
            <a:avLst/>
          </a:prstGeom>
          <a:ln>
            <a:noFill/>
          </a:ln>
          <a:effectLst/>
        </p:spPr>
      </p:pic>
      <p:pic>
        <p:nvPicPr>
          <p:cNvPr id="20" name="Picture 19" descr="A screenshot of a cell phone&#10;&#10;Description automatically generated">
            <a:extLst>
              <a:ext uri="{FF2B5EF4-FFF2-40B4-BE49-F238E27FC236}">
                <a16:creationId xmlns:a16="http://schemas.microsoft.com/office/drawing/2014/main" id="{8CE08A54-B394-8549-8F10-DAF71B464E26}"/>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8141770" y="4317465"/>
            <a:ext cx="122246" cy="102688"/>
          </a:xfrm>
          <a:prstGeom prst="rect">
            <a:avLst/>
          </a:prstGeom>
          <a:ln>
            <a:noFill/>
          </a:ln>
          <a:effectLst/>
        </p:spPr>
      </p:pic>
      <p:pic>
        <p:nvPicPr>
          <p:cNvPr id="21" name="Picture 20" descr="A screenshot of a cell phone&#10;&#10;Description automatically generated">
            <a:extLst>
              <a:ext uri="{FF2B5EF4-FFF2-40B4-BE49-F238E27FC236}">
                <a16:creationId xmlns:a16="http://schemas.microsoft.com/office/drawing/2014/main" id="{F4ADCE2E-A4E9-E248-B390-61BCFA3C055C}"/>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8141770" y="4806415"/>
            <a:ext cx="122246" cy="102688"/>
          </a:xfrm>
          <a:prstGeom prst="rect">
            <a:avLst/>
          </a:prstGeom>
          <a:ln>
            <a:noFill/>
          </a:ln>
          <a:effectLst/>
        </p:spPr>
      </p:pic>
      <p:pic>
        <p:nvPicPr>
          <p:cNvPr id="22" name="Picture 21" descr="A screenshot of a cell phone&#10;&#10;Description automatically generated">
            <a:extLst>
              <a:ext uri="{FF2B5EF4-FFF2-40B4-BE49-F238E27FC236}">
                <a16:creationId xmlns:a16="http://schemas.microsoft.com/office/drawing/2014/main" id="{C9F5FED9-E133-A44F-9BC5-588B2900237B}"/>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8141770" y="4936601"/>
            <a:ext cx="122246" cy="102688"/>
          </a:xfrm>
          <a:prstGeom prst="rect">
            <a:avLst/>
          </a:prstGeom>
          <a:ln>
            <a:noFill/>
          </a:ln>
          <a:effectLst/>
        </p:spPr>
      </p:pic>
      <p:sp>
        <p:nvSpPr>
          <p:cNvPr id="26" name="Content Placeholder 2">
            <a:extLst>
              <a:ext uri="{FF2B5EF4-FFF2-40B4-BE49-F238E27FC236}">
                <a16:creationId xmlns:a16="http://schemas.microsoft.com/office/drawing/2014/main" id="{DF334048-015C-DB4C-8944-2DF8B3DC7D59}"/>
              </a:ext>
            </a:extLst>
          </p:cNvPr>
          <p:cNvSpPr txBox="1">
            <a:spLocks/>
          </p:cNvSpPr>
          <p:nvPr/>
        </p:nvSpPr>
        <p:spPr>
          <a:xfrm>
            <a:off x="2881365" y="1826053"/>
            <a:ext cx="3782082" cy="59861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a:pPr>
            <a:r>
              <a:rPr lang="en-GB" sz="1600" dirty="0"/>
              <a:t>Select the file in the trajectory storage server. </a:t>
            </a:r>
          </a:p>
        </p:txBody>
      </p:sp>
      <p:sp>
        <p:nvSpPr>
          <p:cNvPr id="27" name="Content Placeholder 2">
            <a:extLst>
              <a:ext uri="{FF2B5EF4-FFF2-40B4-BE49-F238E27FC236}">
                <a16:creationId xmlns:a16="http://schemas.microsoft.com/office/drawing/2014/main" id="{9D3A5D5A-3997-9F47-ACF0-33994ED85BE6}"/>
              </a:ext>
            </a:extLst>
          </p:cNvPr>
          <p:cNvSpPr txBox="1">
            <a:spLocks/>
          </p:cNvSpPr>
          <p:nvPr/>
        </p:nvSpPr>
        <p:spPr>
          <a:xfrm>
            <a:off x="3166235" y="6402472"/>
            <a:ext cx="5932810" cy="399777"/>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sz="1200" dirty="0">
                <a:solidFill>
                  <a:srgbClr val="00B0F0"/>
                </a:solidFill>
              </a:rPr>
              <a:t>BTW: all these steps are taken over by the photon energy change tool when you use it.  </a:t>
            </a:r>
          </a:p>
        </p:txBody>
      </p:sp>
      <p:pic>
        <p:nvPicPr>
          <p:cNvPr id="28" name="Picture 27" descr="A screenshot of a social media post&#10;&#10;Description automatically generated">
            <a:extLst>
              <a:ext uri="{FF2B5EF4-FFF2-40B4-BE49-F238E27FC236}">
                <a16:creationId xmlns:a16="http://schemas.microsoft.com/office/drawing/2014/main" id="{014305F3-2565-3B45-B095-CF12A301C4FA}"/>
              </a:ext>
            </a:extLst>
          </p:cNvPr>
          <p:cNvPicPr>
            <a:picLocks noChangeAspect="1"/>
          </p:cNvPicPr>
          <p:nvPr/>
        </p:nvPicPr>
        <p:blipFill rotWithShape="1">
          <a:blip r:embed="rId7">
            <a:extLst>
              <a:ext uri="{28A0092B-C50C-407E-A947-70E740481C1C}">
                <a14:useLocalDpi xmlns:a14="http://schemas.microsoft.com/office/drawing/2010/main" val="0"/>
              </a:ext>
            </a:extLst>
          </a:blip>
          <a:srcRect l="3114" t="8020" b="-1"/>
          <a:stretch/>
        </p:blipFill>
        <p:spPr>
          <a:xfrm>
            <a:off x="7495399" y="1690060"/>
            <a:ext cx="4454200" cy="1300780"/>
          </a:xfrm>
          <a:prstGeom prst="rect">
            <a:avLst/>
          </a:prstGeom>
          <a:ln>
            <a:noFill/>
          </a:ln>
          <a:effectLst>
            <a:outerShdw blurRad="292100" dist="139700" dir="2700000" algn="tl" rotWithShape="0">
              <a:srgbClr val="333333">
                <a:alpha val="65000"/>
              </a:srgbClr>
            </a:outerShdw>
          </a:effectLst>
        </p:spPr>
      </p:pic>
      <p:sp>
        <p:nvSpPr>
          <p:cNvPr id="29" name="Content Placeholder 2">
            <a:extLst>
              <a:ext uri="{FF2B5EF4-FFF2-40B4-BE49-F238E27FC236}">
                <a16:creationId xmlns:a16="http://schemas.microsoft.com/office/drawing/2014/main" id="{5843F4B4-D1A4-1448-A32A-D7F91AB19A2A}"/>
              </a:ext>
            </a:extLst>
          </p:cNvPr>
          <p:cNvSpPr txBox="1">
            <a:spLocks/>
          </p:cNvSpPr>
          <p:nvPr/>
        </p:nvSpPr>
        <p:spPr>
          <a:xfrm>
            <a:off x="9391676" y="3131759"/>
            <a:ext cx="2613114" cy="1414177"/>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startAt="5"/>
            </a:pPr>
            <a:r>
              <a:rPr lang="en-GB" sz="1600" dirty="0"/>
              <a:t>Load the reference orbit into the undulator orbit FB by pressing the button ‘From Orbit serv.’</a:t>
            </a:r>
          </a:p>
          <a:p>
            <a:pPr>
              <a:lnSpc>
                <a:spcPct val="100000"/>
              </a:lnSpc>
              <a:spcBef>
                <a:spcPts val="1200"/>
              </a:spcBef>
              <a:buFont typeface="+mj-lt"/>
              <a:buAutoNum type="arabicPeriod" startAt="5"/>
            </a:pPr>
            <a:r>
              <a:rPr lang="en-GB" sz="1600" dirty="0"/>
              <a:t>Start the FB without taking an additional golden orbit. </a:t>
            </a:r>
          </a:p>
          <a:p>
            <a:pPr>
              <a:lnSpc>
                <a:spcPct val="100000"/>
              </a:lnSpc>
              <a:spcBef>
                <a:spcPts val="1200"/>
              </a:spcBef>
              <a:buFont typeface="+mj-lt"/>
              <a:buAutoNum type="arabicPeriod" startAt="5"/>
            </a:pPr>
            <a:endParaRPr lang="en-GB" sz="1600" dirty="0"/>
          </a:p>
        </p:txBody>
      </p:sp>
      <p:sp>
        <p:nvSpPr>
          <p:cNvPr id="30" name="Rectangle 29">
            <a:extLst>
              <a:ext uri="{FF2B5EF4-FFF2-40B4-BE49-F238E27FC236}">
                <a16:creationId xmlns:a16="http://schemas.microsoft.com/office/drawing/2014/main" id="{43DDD308-BB73-2147-A946-83F68CFE7B87}"/>
              </a:ext>
            </a:extLst>
          </p:cNvPr>
          <p:cNvSpPr/>
          <p:nvPr/>
        </p:nvSpPr>
        <p:spPr>
          <a:xfrm>
            <a:off x="8641079" y="2168567"/>
            <a:ext cx="669557" cy="202131"/>
          </a:xfrm>
          <a:prstGeom prst="rect">
            <a:avLst/>
          </a:prstGeom>
          <a:noFill/>
          <a:ln w="50800">
            <a:solidFill>
              <a:srgbClr val="00B0F0"/>
            </a:solidFill>
            <a:extLst>
              <a:ext uri="{C807C97D-BFC1-408E-A445-0C87EB9F89A2}">
                <ask:lineSketchStyleProps xmlns:ask="http://schemas.microsoft.com/office/drawing/2018/sketchyshapes" xmln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31" name="Content Placeholder 2">
            <a:extLst>
              <a:ext uri="{FF2B5EF4-FFF2-40B4-BE49-F238E27FC236}">
                <a16:creationId xmlns:a16="http://schemas.microsoft.com/office/drawing/2014/main" id="{16CB9185-0B0E-0340-9E78-ADA4CAE41A0F}"/>
              </a:ext>
            </a:extLst>
          </p:cNvPr>
          <p:cNvSpPr txBox="1">
            <a:spLocks/>
          </p:cNvSpPr>
          <p:nvPr/>
        </p:nvSpPr>
        <p:spPr>
          <a:xfrm>
            <a:off x="1313694" y="4531789"/>
            <a:ext cx="4425850"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startAt="3"/>
            </a:pPr>
            <a:r>
              <a:rPr lang="en-GB" sz="1600" dirty="0"/>
              <a:t>Configure the undulator orbit FB such that</a:t>
            </a:r>
          </a:p>
          <a:p>
            <a:pPr lvl="1">
              <a:lnSpc>
                <a:spcPct val="100000"/>
              </a:lnSpc>
              <a:spcBef>
                <a:spcPts val="1200"/>
              </a:spcBef>
              <a:buFont typeface="Arial" panose="020B0604020202020204" pitchFamily="34" charset="0"/>
              <a:buChar char="•"/>
            </a:pPr>
            <a:r>
              <a:rPr lang="en-GB" sz="1600" dirty="0"/>
              <a:t>Launch and undulator BPMs are selected. </a:t>
            </a:r>
          </a:p>
          <a:p>
            <a:pPr lvl="1">
              <a:lnSpc>
                <a:spcPct val="100000"/>
              </a:lnSpc>
              <a:spcBef>
                <a:spcPts val="1200"/>
              </a:spcBef>
              <a:buFont typeface="Arial" panose="020B0604020202020204" pitchFamily="34" charset="0"/>
              <a:buChar char="•"/>
            </a:pPr>
            <a:r>
              <a:rPr lang="en-GB" sz="1600" dirty="0"/>
              <a:t>Launch correctors and and at least one pair of </a:t>
            </a:r>
            <a:r>
              <a:rPr lang="en-GB" sz="1600" dirty="0" err="1"/>
              <a:t>aircoils</a:t>
            </a:r>
            <a:r>
              <a:rPr lang="en-GB" sz="1600" dirty="0"/>
              <a:t> are selected. </a:t>
            </a:r>
          </a:p>
          <a:p>
            <a:pPr lvl="1">
              <a:lnSpc>
                <a:spcPct val="100000"/>
              </a:lnSpc>
              <a:spcBef>
                <a:spcPts val="1200"/>
              </a:spcBef>
              <a:buFont typeface="Arial" panose="020B0604020202020204" pitchFamily="34" charset="0"/>
              <a:buChar char="•"/>
            </a:pPr>
            <a:endParaRPr lang="en-GB" sz="1600" dirty="0"/>
          </a:p>
        </p:txBody>
      </p:sp>
      <p:sp>
        <p:nvSpPr>
          <p:cNvPr id="23" name="Content Placeholder 2">
            <a:extLst>
              <a:ext uri="{FF2B5EF4-FFF2-40B4-BE49-F238E27FC236}">
                <a16:creationId xmlns:a16="http://schemas.microsoft.com/office/drawing/2014/main" id="{65085303-190A-4992-9D1D-667552BDA2A4}"/>
              </a:ext>
            </a:extLst>
          </p:cNvPr>
          <p:cNvSpPr txBox="1">
            <a:spLocks/>
          </p:cNvSpPr>
          <p:nvPr/>
        </p:nvSpPr>
        <p:spPr>
          <a:xfrm>
            <a:off x="2881365" y="2506581"/>
            <a:ext cx="2722346" cy="122138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startAt="2"/>
            </a:pPr>
            <a:r>
              <a:rPr lang="en-GB" sz="1600" dirty="0"/>
              <a:t>Load the trajectory to the golden and to the reference orbit. Choose the respective subtrain (beamline) before. </a:t>
            </a:r>
          </a:p>
        </p:txBody>
      </p:sp>
    </p:spTree>
    <p:extLst>
      <p:ext uri="{BB962C8B-B14F-4D97-AF65-F5344CB8AC3E}">
        <p14:creationId xmlns:p14="http://schemas.microsoft.com/office/powerpoint/2010/main" val="2447678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template-european-xfel-DESY-ne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template-european-xfel-DESY-new</Template>
  <TotalTime>0</TotalTime>
  <Words>1986</Words>
  <Application>Microsoft Office PowerPoint</Application>
  <PresentationFormat>Widescreen</PresentationFormat>
  <Paragraphs>160</Paragraphs>
  <Slides>19</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template-european-xfel-DESY-new</vt:lpstr>
      <vt:lpstr>XFEL SASE tuning</vt:lpstr>
      <vt:lpstr>What is the aim of this operator training?</vt:lpstr>
      <vt:lpstr>Assumed starting conditions </vt:lpstr>
      <vt:lpstr>Assumed starting conditions </vt:lpstr>
      <vt:lpstr>Crucial photon diagnostics devices, FEL imager</vt:lpstr>
      <vt:lpstr>Crucial photon diagnostics devices, HAMP</vt:lpstr>
      <vt:lpstr>Crucial photon diagnostics devices, XGM signals</vt:lpstr>
      <vt:lpstr>Groups of actuators for SASE tuning</vt:lpstr>
      <vt:lpstr>Trajectory in the undulator</vt:lpstr>
      <vt:lpstr>Trajectory in the undulator</vt:lpstr>
      <vt:lpstr>Trajectory in the undulator</vt:lpstr>
      <vt:lpstr>Trajectory in the undulator</vt:lpstr>
      <vt:lpstr>Bunch compression</vt:lpstr>
      <vt:lpstr>Bunch compression, details</vt:lpstr>
      <vt:lpstr>Injector trajectory</vt:lpstr>
      <vt:lpstr>Undulator taper settings</vt:lpstr>
      <vt:lpstr>Phase shifter optimizations</vt:lpstr>
      <vt:lpstr>Beam optics matching and optimization</vt:lpstr>
      <vt:lpstr>Laser heater setup</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Status</dc:title>
  <dc:creator>wdecking</dc:creator>
  <cp:lastModifiedBy>Scholz, Matthias</cp:lastModifiedBy>
  <cp:revision>625</cp:revision>
  <dcterms:created xsi:type="dcterms:W3CDTF">2017-11-20T16:25:28Z</dcterms:created>
  <dcterms:modified xsi:type="dcterms:W3CDTF">2019-12-20T12:54:55Z</dcterms:modified>
</cp:coreProperties>
</file>