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5" r:id="rId3"/>
    <p:sldId id="270" r:id="rId4"/>
    <p:sldId id="316" r:id="rId5"/>
    <p:sldId id="317" r:id="rId6"/>
    <p:sldId id="318" r:id="rId7"/>
    <p:sldId id="319" r:id="rId8"/>
    <p:sldId id="320" r:id="rId9"/>
    <p:sldId id="321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5" autoAdjust="0"/>
    <p:restoredTop sz="94660"/>
  </p:normalViewPr>
  <p:slideViewPr>
    <p:cSldViewPr showGuides="1">
      <p:cViewPr varScale="1">
        <p:scale>
          <a:sx n="182" d="100"/>
          <a:sy n="182" d="100"/>
        </p:scale>
        <p:origin x="1320" y="184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66228A-40CC-4875-B5B2-E0DA77FB35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| XFEL/FLASH Operator Training | Raimund Kammering, 8’th November 2019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| XFEL/FLASH Operator Training | Raimund Kammering, 8’th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704B3C6-C432-42C5-94A1-832129851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E82049A-6019-4056-8638-0E7938261DF0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7668B4-E772-45DD-8F6B-23E9883B6073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059C8A-4E30-4CF7-8596-8085B43DF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D71804E-76B6-4901-BC63-91145FE900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| XFEL/FLASH Operator Training | Raimund Kammering, 8’th November 2019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| XFEL/FLASH Operator Training | Raimund Kammering, 8’th November 2019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| XFEL/FLASH Operator Training | Raimund Kammering, 8’th November 2019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3450A2-4563-6B4B-830D-9D04904C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| XFEL/FLASH Operator Training | Raimund Kammering, 8’th November 2019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| XFEL/FLASH Operator Training | Raimund Kammering, 8’th November 2019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XFEL/FLASH Operator Training | Raimund Kammering, 8’th November 2019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8136396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lash.desy.de/train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xfel-wiki.desy.de/Trai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Common</a:t>
            </a:r>
            <a:r>
              <a:rPr lang="en-US" b="0" dirty="0"/>
              <a:t> </a:t>
            </a:r>
            <a:r>
              <a:rPr lang="en-US" dirty="0"/>
              <a:t>XFEL/FLASH </a:t>
            </a:r>
            <a:r>
              <a:rPr lang="en-US" b="0" dirty="0"/>
              <a:t>Tutorial on </a:t>
            </a:r>
            <a:r>
              <a:rPr lang="en-US" dirty="0"/>
              <a:t>orbit</a:t>
            </a:r>
            <a:r>
              <a:rPr lang="en-US" b="0" dirty="0"/>
              <a:t> feedback operation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Raimund Kammering</a:t>
            </a:r>
          </a:p>
          <a:p>
            <a:r>
              <a:rPr lang="en-US" dirty="0"/>
              <a:t>Hamburg, 08.11.2019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EB476AF-7C88-E344-AFF8-55E5ACC55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71582"/>
            <a:ext cx="2336894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Much will be left out, since …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95289" y="1406426"/>
            <a:ext cx="8353422" cy="303068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it has been covered elsewhere!</a:t>
            </a:r>
          </a:p>
          <a:p>
            <a:r>
              <a:rPr lang="en-US" dirty="0"/>
              <a:t>Intra Bunch Train FBs </a:t>
            </a:r>
            <a:r>
              <a:rPr lang="en-US" sz="1600" dirty="0"/>
              <a:t>(only XFEL)</a:t>
            </a:r>
          </a:p>
          <a:p>
            <a:endParaRPr lang="en-US" sz="1600" dirty="0"/>
          </a:p>
          <a:p>
            <a:endParaRPr lang="en-US" dirty="0"/>
          </a:p>
          <a:p>
            <a:r>
              <a:rPr lang="en-US" dirty="0"/>
              <a:t>slow RF FBs</a:t>
            </a:r>
            <a:r>
              <a:rPr lang="en-US" sz="1600" dirty="0"/>
              <a:t> (same for XFEL and FLASH)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orbit </a:t>
            </a:r>
            <a:r>
              <a:rPr lang="en-US"/>
              <a:t>FBs basics </a:t>
            </a:r>
            <a:r>
              <a:rPr lang="en-US" sz="1600"/>
              <a:t>(</a:t>
            </a:r>
            <a:r>
              <a:rPr lang="en-US" sz="1600" dirty="0"/>
              <a:t>same for XFEL and FLASH)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see: </a:t>
            </a:r>
            <a:r>
              <a:rPr lang="en-US" dirty="0">
                <a:hlinkClick r:id="rId3"/>
              </a:rPr>
              <a:t>https://flash.desy.de/training/</a:t>
            </a:r>
            <a:r>
              <a:rPr lang="en-US" dirty="0"/>
              <a:t> and/or </a:t>
            </a:r>
            <a:r>
              <a:rPr lang="en-US" dirty="0">
                <a:hlinkClick r:id="rId4"/>
              </a:rPr>
              <a:t>https://xfel-wiki.desy.de/Training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but all more on the level of “what’s behind the slow FBs” and less on “how to operate the FBs”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0BD6826-65DD-2E4B-AFA0-C04FE085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XFEL/FLASH Operator Training | Raimund Kammering, 8’th November 2019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96697A-7C32-5E41-AAD5-D6BBCC6F3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32856"/>
            <a:ext cx="2404089" cy="1806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900F2E-E253-E34F-8BE1-4E5BE56587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12" y="3036402"/>
            <a:ext cx="2573996" cy="1953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5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XFEL/FLASH Operator Training | Raimund Kammering, 8’th November 2019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95288" y="1406426"/>
            <a:ext cx="8353423" cy="5118917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latin typeface="+mj-lt"/>
              </a:rPr>
              <a:t>the DOOCS base slow orbit FB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running the same code on FLASH and XFEL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user interfaces are (mostly) the same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BUT some operation habits differ – later more on this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FEA4A-CF4E-AB42-B24B-E8C81859F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34120"/>
            <a:ext cx="3277496" cy="2579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608D7B-5FDD-5547-9A14-46E4B0362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34120"/>
            <a:ext cx="3290430" cy="25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8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3754-3882-0540-83D0-7A5EC31F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Orbit Feedback at FLASH and XFEL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4A1C1-3823-C143-B6E5-0D4C8A51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XFEL/FLASH Operator Training | Raimund Kammering, 8’th November 2019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2D391-A0AE-3744-9705-79CC316A8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Orbit Response Matrix (ORM)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6699D-BAA0-DE42-9F0D-1A147767D0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FLASH</a:t>
            </a:r>
          </a:p>
          <a:p>
            <a:pPr marL="0" indent="0">
              <a:buNone/>
            </a:pPr>
            <a:r>
              <a:rPr lang="en-US" dirty="0"/>
              <a:t>no online optic model server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 need to get ORM via measurements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30E657-7FFF-8C40-BD6B-A85CDE570A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XFEL</a:t>
            </a:r>
          </a:p>
          <a:p>
            <a:pPr marL="0" indent="0">
              <a:buNone/>
            </a:pPr>
            <a:r>
              <a:rPr lang="en-US" dirty="0"/>
              <a:t>very good online optics model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 all ORM from server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EC0CD6E-6E12-9748-85FB-EEE569473DE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61" y="1255471"/>
            <a:ext cx="3864428" cy="2649342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8881E62-6A96-C04A-87D1-5983A6B1736B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61" y="4005263"/>
            <a:ext cx="3864428" cy="2413000"/>
          </a:xfrm>
        </p:spPr>
      </p:pic>
    </p:spTree>
    <p:extLst>
      <p:ext uri="{BB962C8B-B14F-4D97-AF65-F5344CB8AC3E}">
        <p14:creationId xmlns:p14="http://schemas.microsoft.com/office/powerpoint/2010/main" val="165162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3754-3882-0540-83D0-7A5EC31F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Orbit Feedback at FLASH and XFEL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4A1C1-3823-C143-B6E5-0D4C8A51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XFEL/FLASH Operator Training | Raimund Kammering, 8’th November 2019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2D391-A0AE-3744-9705-79CC316A8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Orbit Response Matrix (ORM)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6699D-BAA0-DE42-9F0D-1A147767D0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Working with changing configurations one might need to pay attention to the inverse ORM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30E657-7FFF-8C40-BD6B-A85CDE570A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trustworthy inverse ORM should:</a:t>
            </a:r>
          </a:p>
          <a:p>
            <a:r>
              <a:rPr lang="en-US" dirty="0"/>
              <a:t>be lower triangular</a:t>
            </a:r>
          </a:p>
          <a:p>
            <a:r>
              <a:rPr lang="en-US" dirty="0"/>
              <a:t>have no astronomical values</a:t>
            </a:r>
            <a:br>
              <a:rPr lang="en-US" dirty="0"/>
            </a:br>
            <a:r>
              <a:rPr lang="en-US" dirty="0"/>
              <a:t>(e.g. 10</a:t>
            </a:r>
            <a:r>
              <a:rPr lang="en-US" baseline="30000" dirty="0"/>
              <a:t>13</a:t>
            </a:r>
            <a:r>
              <a:rPr lang="en-US" dirty="0"/>
              <a:t> or 10</a:t>
            </a:r>
            <a:r>
              <a:rPr lang="en-US" baseline="30000" dirty="0"/>
              <a:t>-11</a:t>
            </a:r>
            <a:r>
              <a:rPr lang="en-US" dirty="0"/>
              <a:t>)</a:t>
            </a:r>
          </a:p>
          <a:p>
            <a:r>
              <a:rPr lang="en-US" dirty="0"/>
              <a:t>reflect symmetry of the lattice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EC0CD6E-6E12-9748-85FB-EEE569473DE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61" y="1375154"/>
            <a:ext cx="3864428" cy="240997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8881E62-6A96-C04A-87D1-5983A6B1736B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09" y="4005263"/>
            <a:ext cx="3850531" cy="2413000"/>
          </a:xfrm>
        </p:spPr>
      </p:pic>
    </p:spTree>
    <p:extLst>
      <p:ext uri="{BB962C8B-B14F-4D97-AF65-F5344CB8AC3E}">
        <p14:creationId xmlns:p14="http://schemas.microsoft.com/office/powerpoint/2010/main" val="14762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3754-3882-0540-83D0-7A5EC31F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Orbit Feedback at FLASH and XFEL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4A1C1-3823-C143-B6E5-0D4C8A51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XFEL/FLASH Operator Training | Raimund Kammering, 8’th November 2019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2D391-A0AE-3744-9705-79CC316A8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Orbit Response Matrix (ORM)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6699D-BAA0-DE42-9F0D-1A147767D0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Measuring a new ORM (only FLASH)</a:t>
            </a:r>
          </a:p>
          <a:p>
            <a:r>
              <a:rPr lang="en-US" dirty="0">
                <a:solidFill>
                  <a:srgbClr val="00B050"/>
                </a:solidFill>
              </a:rPr>
              <a:t>is easy and known to the operators</a:t>
            </a:r>
          </a:p>
          <a:p>
            <a:r>
              <a:rPr lang="en-US" dirty="0">
                <a:solidFill>
                  <a:srgbClr val="C00000"/>
                </a:solidFill>
              </a:rPr>
              <a:t>needs time and is inversive</a:t>
            </a:r>
          </a:p>
          <a:p>
            <a:r>
              <a:rPr lang="en-US" dirty="0">
                <a:solidFill>
                  <a:srgbClr val="00B050"/>
                </a:solidFill>
              </a:rPr>
              <a:t>should give best FB performance</a:t>
            </a:r>
          </a:p>
          <a:p>
            <a:r>
              <a:rPr lang="en-US" dirty="0">
                <a:solidFill>
                  <a:srgbClr val="C00000"/>
                </a:solidFill>
              </a:rPr>
              <a:t>derives mostly not all elements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30E657-7FFF-8C40-BD6B-A85CDE570A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theoretic ORM (only XFEL)</a:t>
            </a:r>
          </a:p>
          <a:p>
            <a:r>
              <a:rPr lang="en-US" dirty="0">
                <a:solidFill>
                  <a:srgbClr val="00B050"/>
                </a:solidFill>
              </a:rPr>
              <a:t>can be derived offline</a:t>
            </a:r>
          </a:p>
          <a:p>
            <a:r>
              <a:rPr lang="en-US" dirty="0">
                <a:solidFill>
                  <a:srgbClr val="00B050"/>
                </a:solidFill>
              </a:rPr>
              <a:t>gives all elements</a:t>
            </a:r>
          </a:p>
          <a:p>
            <a:r>
              <a:rPr lang="en-US" dirty="0">
                <a:solidFill>
                  <a:srgbClr val="C00000"/>
                </a:solidFill>
              </a:rPr>
              <a:t>might not match real machine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EC0CD6E-6E12-9748-85FB-EEE569473DE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37" y="1375154"/>
            <a:ext cx="3524075" cy="24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8881E62-6A96-C04A-87D1-5983A6B1736B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44" y="4005263"/>
            <a:ext cx="3121061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09075C-3E2E-184A-8A1D-8099064D123A}"/>
              </a:ext>
            </a:extLst>
          </p:cNvPr>
          <p:cNvSpPr/>
          <p:nvPr/>
        </p:nvSpPr>
        <p:spPr>
          <a:xfrm>
            <a:off x="7573189" y="1974771"/>
            <a:ext cx="288032" cy="14401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2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8421-5A7E-6045-99D9-2FF98D2A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the orbit FB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8CCCF-52AB-8649-9D5B-29E525A1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XFEL/FLASH Operator Training | Raimund Kammering, 8’th November 2019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288AD-1B23-FF44-B033-731DEF60E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F4882-A3C7-264A-8C4C-F53A58E04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Usually the orbit FBs are used to “</a:t>
            </a:r>
            <a:r>
              <a:rPr lang="en-US" i="1" dirty="0"/>
              <a:t>just keep a certain orbit</a:t>
            </a:r>
            <a:r>
              <a:rPr lang="en-US" dirty="0"/>
              <a:t>”</a:t>
            </a:r>
          </a:p>
          <a:p>
            <a:r>
              <a:rPr lang="en-US" dirty="0"/>
              <a:t>This can be done using the standard </a:t>
            </a:r>
            <a:r>
              <a:rPr lang="en-US" dirty="0" err="1"/>
              <a:t>jddd</a:t>
            </a:r>
            <a:r>
              <a:rPr lang="en-US" dirty="0"/>
              <a:t> panels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07C63F-832C-954C-873A-7D3B9D7283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but there are other operation scenarios possible:</a:t>
            </a:r>
          </a:p>
          <a:p>
            <a:r>
              <a:rPr lang="en-US" dirty="0"/>
              <a:t>get target from sequencer (FLASH) or trajectory storage server (XFEL)</a:t>
            </a:r>
          </a:p>
          <a:p>
            <a:r>
              <a:rPr lang="en-US" dirty="0"/>
              <a:t>toggling between </a:t>
            </a:r>
            <a:r>
              <a:rPr lang="en-US" b="1" i="1" dirty="0"/>
              <a:t>adaptive</a:t>
            </a:r>
            <a:r>
              <a:rPr lang="en-US" dirty="0"/>
              <a:t> and </a:t>
            </a:r>
            <a:r>
              <a:rPr lang="en-US" i="1" dirty="0"/>
              <a:t>normal</a:t>
            </a:r>
            <a:r>
              <a:rPr lang="en-US" dirty="0"/>
              <a:t> FB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1C45769-94A0-9045-AF9D-59A87C1F0E3F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7203"/>
            <a:ext cx="3833596" cy="295359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322B42-AE81-1042-AF77-764C0D21C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29" y="4094918"/>
            <a:ext cx="2770262" cy="112588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741845B-57E5-184F-B5C9-37DFBC8F5078}"/>
              </a:ext>
            </a:extLst>
          </p:cNvPr>
          <p:cNvPicPr>
            <a:picLocks noGrp="1"/>
          </p:cNvPicPr>
          <p:nvPr>
            <p:ph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49407"/>
            <a:ext cx="2971800" cy="1968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A24D05-27D3-EB46-B9B1-D8961A2DA9FA}"/>
              </a:ext>
            </a:extLst>
          </p:cNvPr>
          <p:cNvSpPr/>
          <p:nvPr/>
        </p:nvSpPr>
        <p:spPr>
          <a:xfrm>
            <a:off x="5164230" y="4136294"/>
            <a:ext cx="576064" cy="1707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706803-E069-8749-A797-3A14A6A608A5}"/>
              </a:ext>
            </a:extLst>
          </p:cNvPr>
          <p:cNvSpPr/>
          <p:nvPr/>
        </p:nvSpPr>
        <p:spPr>
          <a:xfrm>
            <a:off x="5194759" y="4876141"/>
            <a:ext cx="576064" cy="1707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8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8421-5A7E-6045-99D9-2FF98D2A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the orbit FB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8CCCF-52AB-8649-9D5B-29E525A1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XFEL/FLASH Operator Training | Raimund Kammering, 8’th November 2019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288AD-1B23-FF44-B033-731DEF60E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Working with target orbits – restore old orbit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F4882-A3C7-264A-8C4C-F53A58E04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FLASH</a:t>
            </a:r>
          </a:p>
          <a:p>
            <a:r>
              <a:rPr lang="en-US" dirty="0"/>
              <a:t>Open sequencer file catalog view</a:t>
            </a:r>
          </a:p>
          <a:p>
            <a:r>
              <a:rPr lang="en-US" dirty="0"/>
              <a:t>right click on file of interest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07C63F-832C-954C-873A-7D3B9D7283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XFEL</a:t>
            </a:r>
          </a:p>
          <a:p>
            <a:r>
              <a:rPr lang="en-US" dirty="0"/>
              <a:t>from trajectory storage server select file to ‘restore’</a:t>
            </a:r>
          </a:p>
          <a:p>
            <a:r>
              <a:rPr lang="en-US" dirty="0"/>
              <a:t>load orbit to </a:t>
            </a:r>
            <a:r>
              <a:rPr lang="en-US" b="1" dirty="0"/>
              <a:t>reference orbit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1C45769-94A0-9045-AF9D-59A87C1F0E3F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8846"/>
            <a:ext cx="3833596" cy="2650312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A24D05-27D3-EB46-B9B1-D8961A2DA9FA}"/>
              </a:ext>
            </a:extLst>
          </p:cNvPr>
          <p:cNvSpPr/>
          <p:nvPr/>
        </p:nvSpPr>
        <p:spPr>
          <a:xfrm>
            <a:off x="5535261" y="3068960"/>
            <a:ext cx="1701034" cy="2396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1654254-7A59-F94A-A81F-E5E20CB51923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88" y="3748175"/>
            <a:ext cx="2962101" cy="2813832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553CF15-08B6-8F40-B396-DA0935D7BC2B}"/>
              </a:ext>
            </a:extLst>
          </p:cNvPr>
          <p:cNvSpPr/>
          <p:nvPr/>
        </p:nvSpPr>
        <p:spPr>
          <a:xfrm>
            <a:off x="5100608" y="6221285"/>
            <a:ext cx="1701034" cy="2396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7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8421-5A7E-6045-99D9-2FF98D2A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the orbit FB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8CCCF-52AB-8649-9D5B-29E525A1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XFEL/FLASH Operator Training | Raimund Kammering, 8’th November 2019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288AD-1B23-FF44-B033-731DEF60E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Working with target orbits – restore old orbit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F4882-A3C7-264A-8C4C-F53A58E04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288" y="1406427"/>
            <a:ext cx="8364697" cy="14465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Both FLASH and XFEL</a:t>
            </a:r>
          </a:p>
          <a:p>
            <a:r>
              <a:rPr lang="en-US" dirty="0"/>
              <a:t>Orbit server now holds desired orbit in the </a:t>
            </a:r>
            <a:r>
              <a:rPr lang="en-US" b="1" dirty="0"/>
              <a:t>reference orbit </a:t>
            </a:r>
            <a:r>
              <a:rPr lang="en-US" dirty="0"/>
              <a:t>field</a:t>
            </a:r>
          </a:p>
          <a:p>
            <a:r>
              <a:rPr lang="en-US" dirty="0"/>
              <a:t>a simple python script allows to pull orbit from orbit server into orbit FB targets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07C63F-832C-954C-873A-7D3B9D7283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Orbit targets are simple DOOCS properties:</a:t>
            </a:r>
          </a:p>
          <a:p>
            <a:r>
              <a:rPr lang="en-US" dirty="0"/>
              <a:t>can be manipulated from outside</a:t>
            </a:r>
          </a:p>
          <a:p>
            <a:r>
              <a:rPr lang="en-US" dirty="0"/>
              <a:t>build a small python GUI to do so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CE0DCD0-9D0E-B04B-949C-7408CCFC2893}"/>
              </a:ext>
            </a:extLst>
          </p:cNvPr>
          <p:cNvPicPr>
            <a:picLocks noGrp="1"/>
          </p:cNvPicPr>
          <p:nvPr>
            <p:ph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645024"/>
            <a:ext cx="4105273" cy="2773239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2125A43-1931-3B46-BB58-86B4504CB510}"/>
              </a:ext>
            </a:extLst>
          </p:cNvPr>
          <p:cNvSpPr txBox="1">
            <a:spLocks/>
          </p:cNvSpPr>
          <p:nvPr/>
        </p:nvSpPr>
        <p:spPr>
          <a:xfrm>
            <a:off x="395287" y="3109844"/>
            <a:ext cx="8364699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Working with target orbits – arbitrary orbits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F19B33-9F33-0646-BAE9-40BDBADF9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927" y="2852936"/>
            <a:ext cx="2843931" cy="19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656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1185</TotalTime>
  <Words>555</Words>
  <Application>Microsoft Macintosh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Wingdings</vt:lpstr>
      <vt:lpstr>DESY</vt:lpstr>
      <vt:lpstr>Feedbacks</vt:lpstr>
      <vt:lpstr>Introduction</vt:lpstr>
      <vt:lpstr>Introduction</vt:lpstr>
      <vt:lpstr>The Orbit Feedback at FLASH and XFEL</vt:lpstr>
      <vt:lpstr>The Orbit Feedback at FLASH and XFEL</vt:lpstr>
      <vt:lpstr>The Orbit Feedback at FLASH and XFEL</vt:lpstr>
      <vt:lpstr>Operation of the orbit FB</vt:lpstr>
      <vt:lpstr>Operation of the orbit FB</vt:lpstr>
      <vt:lpstr>Operation of the orbit FB</vt:lpstr>
      <vt:lpstr>Thank you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Microsoft Office User</dc:creator>
  <cp:keywords/>
  <dc:description/>
  <cp:lastModifiedBy>Microsoft Office User</cp:lastModifiedBy>
  <cp:revision>34</cp:revision>
  <cp:lastPrinted>2018-06-04T17:23:38Z</cp:lastPrinted>
  <dcterms:created xsi:type="dcterms:W3CDTF">2018-06-04T14:56:14Z</dcterms:created>
  <dcterms:modified xsi:type="dcterms:W3CDTF">2019-11-07T15:45:27Z</dcterms:modified>
  <cp:category/>
</cp:coreProperties>
</file>