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67" r:id="rId2"/>
    <p:sldId id="266" r:id="rId3"/>
    <p:sldId id="272" r:id="rId4"/>
    <p:sldId id="270" r:id="rId5"/>
    <p:sldId id="274" r:id="rId6"/>
    <p:sldId id="275" r:id="rId7"/>
    <p:sldId id="276" r:id="rId8"/>
    <p:sldId id="277" r:id="rId9"/>
    <p:sldId id="278" r:id="rId10"/>
    <p:sldId id="294" r:id="rId11"/>
    <p:sldId id="279" r:id="rId12"/>
    <p:sldId id="280" r:id="rId13"/>
    <p:sldId id="283" r:id="rId14"/>
    <p:sldId id="281" r:id="rId15"/>
    <p:sldId id="282" r:id="rId16"/>
    <p:sldId id="284" r:id="rId17"/>
    <p:sldId id="293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howGuides="1">
      <p:cViewPr varScale="1">
        <p:scale>
          <a:sx n="89" d="100"/>
          <a:sy n="89" d="100"/>
        </p:scale>
        <p:origin x="-1044" y="-96"/>
      </p:cViewPr>
      <p:guideLst>
        <p:guide orient="horz" pos="91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03.12.2019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03.12.2019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7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FA66228A-40CC-4875-B5B2-E0DA77FB35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Machine Learning for PETRA IV | Andrei Ivanov, 03.12.2019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Machine Learning for PETRA IV | Andrei Ivanov, 03.12.2019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E704B3C6-C432-42C5-94A1-8321298516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E82049A-6019-4056-8638-0E7938261DF0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8E7668B4-E772-45DD-8F6B-23E9883B6073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1383398B-695A-4C6B-980D-9B67FB512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0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DC059C8A-4E30-4CF7-8596-8085B43DF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AD71804E-76B6-4901-BC63-91145FE900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15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Machine Learning for PETRA IV | Andrei Ivanov, 03.12.2019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Machine Learning for PETRA IV | Andrei Ivanov, 03.12.2019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Machine Learning for PETRA IV | Andrei Ivanov, 03.12.2019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Machine Learning for PETRA IV | Andrei Ivanov, 03.12.2019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="" xmlns:a16="http://schemas.microsoft.com/office/drawing/2014/main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="" xmlns:a16="http://schemas.microsoft.com/office/drawing/2014/main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Machine Learning for PETRA IV | Andrei Ivanov, 03.12.2019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9" y="6580800"/>
            <a:ext cx="7272810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| Machine Learning for PETRA IV | Andrei Ivanov, 03.12.2019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91A9E512-39DB-45FA-95C7-CE8C891DDC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4" r:id="rId4"/>
    <p:sldLayoutId id="2147483662" r:id="rId5"/>
    <p:sldLayoutId id="2147483668" r:id="rId6"/>
    <p:sldLayoutId id="2147483670" r:id="rId7"/>
    <p:sldLayoutId id="2147483673" r:id="rId8"/>
    <p:sldLayoutId id="2147483669" r:id="rId9"/>
    <p:sldLayoutId id="2147483666" r:id="rId10"/>
    <p:sldLayoutId id="2147483667" r:id="rId11"/>
    <p:sldLayoutId id="214748367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Learning for PETRA IV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Orbit correction and beam accumulation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Andrei Ivanov</a:t>
            </a:r>
          </a:p>
          <a:p>
            <a:r>
              <a:rPr lang="en-US" dirty="0" smtClean="0"/>
              <a:t>Hamburg, 03.12.2019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96967" y="4395108"/>
            <a:ext cx="8454564" cy="2081892"/>
            <a:chOff x="296967" y="4285611"/>
            <a:chExt cx="8454564" cy="2081892"/>
          </a:xfrm>
        </p:grpSpPr>
        <p:sp>
          <p:nvSpPr>
            <p:cNvPr id="38" name="Rectangle 37"/>
            <p:cNvSpPr/>
            <p:nvPr/>
          </p:nvSpPr>
          <p:spPr>
            <a:xfrm>
              <a:off x="4343401" y="4285611"/>
              <a:ext cx="44081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Linear dependencies between correctors and orbit deviation at BPMS</a:t>
              </a:r>
              <a:endParaRPr lang="de-DE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33226" y="6028949"/>
              <a:ext cx="8451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smtClean="0"/>
                <a:t>Control</a:t>
              </a:r>
              <a:endParaRPr lang="de-DE" sz="1600" i="1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96967" y="4588101"/>
              <a:ext cx="4138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n-US" dirty="0" smtClean="0"/>
                <a:t>x</a:t>
              </a:r>
              <a:endParaRPr lang="de-DE" baseline="-25000" dirty="0" smtClean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linear dynamics of particles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Nonlinear dynamics</a:t>
            </a:r>
            <a:endParaRPr lang="en-US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7272810" cy="186841"/>
          </a:xfrm>
        </p:spPr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03.12.2019</a:t>
            </a:r>
            <a:endParaRPr lang="en-US" dirty="0"/>
          </a:p>
        </p:txBody>
      </p:sp>
      <p:sp>
        <p:nvSpPr>
          <p:cNvPr id="5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5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91243" y="2010283"/>
            <a:ext cx="2332591" cy="1690968"/>
            <a:chOff x="165949" y="1752600"/>
            <a:chExt cx="2420774" cy="1754895"/>
          </a:xfrm>
        </p:grpSpPr>
        <p:sp>
          <p:nvSpPr>
            <p:cNvPr id="34" name="Rectangle 33"/>
            <p:cNvSpPr/>
            <p:nvPr/>
          </p:nvSpPr>
          <p:spPr>
            <a:xfrm>
              <a:off x="2275296" y="3124200"/>
              <a:ext cx="311427" cy="3832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x</a:t>
              </a:r>
              <a:endParaRPr lang="de-DE" i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5949" y="1752600"/>
              <a:ext cx="356345" cy="3832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x'</a:t>
              </a:r>
              <a:endParaRPr lang="de-DE" i="1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" y="1143000"/>
            <a:ext cx="3488564" cy="23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" y="3438144"/>
            <a:ext cx="3916827" cy="288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586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43401" y="2501105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vibration of pivot </a:t>
            </a:r>
            <a:r>
              <a:rPr lang="en-US" dirty="0"/>
              <a:t>point </a:t>
            </a:r>
            <a:r>
              <a:rPr lang="en-US" dirty="0" smtClean="0"/>
              <a:t>can cause both stabilization of the inverted </a:t>
            </a:r>
            <a:r>
              <a:rPr lang="en-US" dirty="0"/>
              <a:t>position</a:t>
            </a:r>
            <a:r>
              <a:rPr lang="en-US" dirty="0" smtClean="0"/>
              <a:t> and chaotic regime for bottom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Dynamics between BPMs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Local bumps can arise</a:t>
            </a:r>
            <a:endParaRPr lang="en-US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7272810" cy="186841"/>
          </a:xfrm>
        </p:spPr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03.12.2019</a:t>
            </a:r>
            <a:endParaRPr lang="en-US" dirty="0"/>
          </a:p>
        </p:txBody>
      </p:sp>
      <p:sp>
        <p:nvSpPr>
          <p:cNvPr id="5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6</a:t>
            </a:r>
            <a:endParaRPr lang="en-US" sz="1000" b="1" noProof="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12775" y="2130133"/>
            <a:ext cx="7388225" cy="2822867"/>
            <a:chOff x="612775" y="1322979"/>
            <a:chExt cx="7388225" cy="2822867"/>
          </a:xfrm>
        </p:grpSpPr>
        <p:sp>
          <p:nvSpPr>
            <p:cNvPr id="20" name="Diamond 19"/>
            <p:cNvSpPr/>
            <p:nvPr/>
          </p:nvSpPr>
          <p:spPr>
            <a:xfrm>
              <a:off x="5674078" y="1931811"/>
              <a:ext cx="364066" cy="708378"/>
            </a:xfrm>
            <a:prstGeom prst="diamond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Diamond 20"/>
            <p:cNvSpPr/>
            <p:nvPr/>
          </p:nvSpPr>
          <p:spPr>
            <a:xfrm>
              <a:off x="2438400" y="1926167"/>
              <a:ext cx="364066" cy="708378"/>
            </a:xfrm>
            <a:prstGeom prst="diamond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44132" y="1960034"/>
              <a:ext cx="304800" cy="609600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914400" y="2286000"/>
              <a:ext cx="7086600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sp>
          <p:nvSpPr>
            <p:cNvPr id="24" name="Rectangle 23"/>
            <p:cNvSpPr/>
            <p:nvPr/>
          </p:nvSpPr>
          <p:spPr>
            <a:xfrm>
              <a:off x="3280833" y="1975556"/>
              <a:ext cx="2033411" cy="609600"/>
            </a:xfrm>
            <a:prstGeom prst="rect">
              <a:avLst/>
            </a:prstGeom>
            <a:solidFill>
              <a:srgbClr val="9BBB59">
                <a:lumMod val="40000"/>
                <a:lumOff val="60000"/>
                <a:alpha val="43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06444" y="1981200"/>
              <a:ext cx="304800" cy="609600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466" y="3643490"/>
              <a:ext cx="502356" cy="50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Arrow Connector 26"/>
            <p:cNvCxnSpPr/>
            <p:nvPr/>
          </p:nvCxnSpPr>
          <p:spPr>
            <a:xfrm flipV="1">
              <a:off x="914400" y="1524094"/>
              <a:ext cx="0" cy="144761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8" name="Rectangle 27"/>
            <p:cNvSpPr/>
            <p:nvPr/>
          </p:nvSpPr>
          <p:spPr>
            <a:xfrm>
              <a:off x="612775" y="1332277"/>
              <a:ext cx="2033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643490"/>
              <a:ext cx="502356" cy="50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Connector 29"/>
            <p:cNvCxnSpPr>
              <a:stCxn id="26" idx="0"/>
            </p:cNvCxnSpPr>
            <p:nvPr/>
          </p:nvCxnSpPr>
          <p:spPr>
            <a:xfrm flipV="1">
              <a:off x="3053644" y="2286000"/>
              <a:ext cx="0" cy="135749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oval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 flipV="1">
              <a:off x="7032978" y="2280356"/>
              <a:ext cx="0" cy="135749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oval"/>
            </a:ln>
            <a:effectLst/>
          </p:spPr>
        </p:cxnSp>
        <p:sp>
          <p:nvSpPr>
            <p:cNvPr id="33" name="Rectangle 32"/>
            <p:cNvSpPr/>
            <p:nvPr/>
          </p:nvSpPr>
          <p:spPr>
            <a:xfrm>
              <a:off x="2802466" y="1322979"/>
              <a:ext cx="813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Δ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= 0</a:t>
              </a:r>
              <a:endParaRPr kumimoji="0" lang="de-DE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52810" y="1339428"/>
              <a:ext cx="813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Δ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= 0</a:t>
              </a:r>
              <a:endParaRPr kumimoji="0" lang="de-DE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59062" y="3710002"/>
              <a:ext cx="704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BPM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</a:t>
              </a:r>
              <a:endParaRPr kumimoji="0" lang="de-DE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20761" y="3710002"/>
              <a:ext cx="704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BPM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</a:t>
              </a:r>
              <a:endParaRPr kumimoji="0" lang="de-DE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1905000" y="1524000"/>
              <a:ext cx="5676405" cy="1592306"/>
            </a:xfrm>
            <a:custGeom>
              <a:avLst/>
              <a:gdLst>
                <a:gd name="connsiteX0" fmla="*/ 0 w 5676405"/>
                <a:gd name="connsiteY0" fmla="*/ 0 h 1592306"/>
                <a:gd name="connsiteX1" fmla="*/ 3265714 w 5676405"/>
                <a:gd name="connsiteY1" fmla="*/ 1591294 h 1592306"/>
                <a:gd name="connsiteX2" fmla="*/ 5676405 w 5676405"/>
                <a:gd name="connsiteY2" fmla="*/ 190005 h 159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6405" h="1592306">
                  <a:moveTo>
                    <a:pt x="0" y="0"/>
                  </a:moveTo>
                  <a:cubicBezTo>
                    <a:pt x="1159823" y="779813"/>
                    <a:pt x="2319647" y="1559627"/>
                    <a:pt x="3265714" y="1591294"/>
                  </a:cubicBezTo>
                  <a:cubicBezTo>
                    <a:pt x="4211782" y="1622962"/>
                    <a:pt x="4944093" y="906483"/>
                    <a:pt x="5676405" y="190005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573388" y="3266279"/>
              <a:ext cx="12827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Δ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hidden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&gt;&gt; 0</a:t>
              </a:r>
              <a:endParaRPr kumimoji="0" lang="de-DE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3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Misalignments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affect lattice optics</a:t>
            </a:r>
            <a:endParaRPr lang="en-US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7272810" cy="186841"/>
          </a:xfrm>
        </p:spPr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03.12.2019</a:t>
            </a:r>
            <a:endParaRPr lang="en-US" dirty="0"/>
          </a:p>
        </p:txBody>
      </p:sp>
      <p:sp>
        <p:nvSpPr>
          <p:cNvPr id="5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7</a:t>
            </a:r>
            <a:endParaRPr lang="en-US" sz="1000" b="1" noProof="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36575" y="1125912"/>
            <a:ext cx="7388225" cy="1998288"/>
            <a:chOff x="612775" y="1332277"/>
            <a:chExt cx="7388225" cy="1998288"/>
          </a:xfrm>
        </p:grpSpPr>
        <p:sp>
          <p:nvSpPr>
            <p:cNvPr id="34" name="Diamond 33"/>
            <p:cNvSpPr/>
            <p:nvPr/>
          </p:nvSpPr>
          <p:spPr>
            <a:xfrm>
              <a:off x="5674078" y="1931811"/>
              <a:ext cx="364066" cy="708378"/>
            </a:xfrm>
            <a:prstGeom prst="diamond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Diamond 34"/>
            <p:cNvSpPr/>
            <p:nvPr/>
          </p:nvSpPr>
          <p:spPr>
            <a:xfrm>
              <a:off x="2438400" y="1926167"/>
              <a:ext cx="364066" cy="708378"/>
            </a:xfrm>
            <a:prstGeom prst="diamond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744132" y="1960034"/>
              <a:ext cx="304800" cy="609600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914400" y="2286000"/>
              <a:ext cx="7086600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sp>
          <p:nvSpPr>
            <p:cNvPr id="39" name="Rectangle 38"/>
            <p:cNvSpPr/>
            <p:nvPr/>
          </p:nvSpPr>
          <p:spPr>
            <a:xfrm>
              <a:off x="3280833" y="1975556"/>
              <a:ext cx="2033411" cy="609600"/>
            </a:xfrm>
            <a:prstGeom prst="rect">
              <a:avLst/>
            </a:prstGeom>
            <a:solidFill>
              <a:srgbClr val="9BBB59">
                <a:lumMod val="40000"/>
                <a:lumOff val="60000"/>
                <a:alpha val="43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406444" y="1981200"/>
              <a:ext cx="304800" cy="609600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280834" y="2641579"/>
              <a:ext cx="20334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dipole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~ g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</a:t>
              </a:r>
              <a:endParaRPr kumimoji="0" lang="de-DE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914400" y="1524094"/>
              <a:ext cx="0" cy="144761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47" name="Rectangle 46"/>
            <p:cNvSpPr/>
            <p:nvPr/>
          </p:nvSpPr>
          <p:spPr>
            <a:xfrm>
              <a:off x="612775" y="1332277"/>
              <a:ext cx="2033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40694" y="2648539"/>
              <a:ext cx="20334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quadrupole</a:t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~ g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</a:t>
              </a: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·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39406" y="2684234"/>
              <a:ext cx="20334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sextupole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/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~ g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</a:t>
              </a: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·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r>
                <a:rPr kumimoji="0" lang="en-US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</a:t>
              </a:r>
              <a:endParaRPr kumimoji="0" 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6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Misalignments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affect lattice optics</a:t>
            </a:r>
            <a:endParaRPr lang="en-US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7272810" cy="186841"/>
          </a:xfrm>
        </p:spPr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03.12.2019</a:t>
            </a:r>
            <a:endParaRPr lang="en-US" dirty="0"/>
          </a:p>
        </p:txBody>
      </p:sp>
      <p:sp>
        <p:nvSpPr>
          <p:cNvPr id="5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7</a:t>
            </a:r>
            <a:endParaRPr lang="en-US" sz="1000" b="1" noProof="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36575" y="1125912"/>
            <a:ext cx="7388225" cy="1998288"/>
            <a:chOff x="612775" y="1332277"/>
            <a:chExt cx="7388225" cy="1998288"/>
          </a:xfrm>
        </p:grpSpPr>
        <p:sp>
          <p:nvSpPr>
            <p:cNvPr id="19" name="Diamond 18"/>
            <p:cNvSpPr/>
            <p:nvPr/>
          </p:nvSpPr>
          <p:spPr>
            <a:xfrm>
              <a:off x="5674078" y="1882765"/>
              <a:ext cx="364066" cy="708378"/>
            </a:xfrm>
            <a:prstGeom prst="diamond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Diamond 19"/>
            <p:cNvSpPr/>
            <p:nvPr/>
          </p:nvSpPr>
          <p:spPr>
            <a:xfrm>
              <a:off x="2438400" y="2012587"/>
              <a:ext cx="364066" cy="708378"/>
            </a:xfrm>
            <a:prstGeom prst="diamond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44132" y="1882765"/>
              <a:ext cx="304800" cy="609600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914400" y="2286000"/>
              <a:ext cx="7086600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sp>
          <p:nvSpPr>
            <p:cNvPr id="23" name="Rectangle 22"/>
            <p:cNvSpPr/>
            <p:nvPr/>
          </p:nvSpPr>
          <p:spPr>
            <a:xfrm>
              <a:off x="3280833" y="1975556"/>
              <a:ext cx="2033411" cy="609600"/>
            </a:xfrm>
            <a:prstGeom prst="rect">
              <a:avLst/>
            </a:prstGeom>
            <a:solidFill>
              <a:srgbClr val="9BBB59">
                <a:lumMod val="40000"/>
                <a:lumOff val="60000"/>
                <a:alpha val="43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06444" y="2111365"/>
              <a:ext cx="304800" cy="609600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80834" y="2641579"/>
              <a:ext cx="20334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dipole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~ g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</a:t>
              </a:r>
              <a:endParaRPr kumimoji="0" lang="de-DE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914400" y="1524094"/>
              <a:ext cx="0" cy="144761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7" name="Rectangle 26"/>
            <p:cNvSpPr/>
            <p:nvPr/>
          </p:nvSpPr>
          <p:spPr>
            <a:xfrm>
              <a:off x="612775" y="1332277"/>
              <a:ext cx="2033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40694" y="2648539"/>
              <a:ext cx="20334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quadrupole</a:t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~ g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</a:t>
              </a: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· (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 + </a:t>
              </a: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Δ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x)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39406" y="2684234"/>
              <a:ext cx="20334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sextupole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/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~ g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</a:t>
              </a: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· (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 + </a:t>
              </a: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Δ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x)</a:t>
              </a:r>
              <a:r>
                <a:rPr kumimoji="0" lang="en-US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</a:t>
              </a:r>
              <a:endParaRPr kumimoji="0" 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2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Misalignments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affect lattice optics</a:t>
            </a:r>
            <a:endParaRPr lang="en-US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7272810" cy="186841"/>
          </a:xfrm>
        </p:spPr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03.12.2019</a:t>
            </a:r>
            <a:endParaRPr lang="en-US" dirty="0"/>
          </a:p>
        </p:txBody>
      </p:sp>
      <p:sp>
        <p:nvSpPr>
          <p:cNvPr id="5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7</a:t>
            </a:r>
            <a:endParaRPr lang="en-US" sz="1000" b="1" noProof="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9958" y="3428744"/>
            <a:ext cx="8113816" cy="2057656"/>
            <a:chOff x="129958" y="3330565"/>
            <a:chExt cx="8113816" cy="2057656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1171423" y="3330565"/>
              <a:ext cx="601132" cy="55563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>
            <a:xfrm>
              <a:off x="1772555" y="3330565"/>
              <a:ext cx="589645" cy="55563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994263" y="3962400"/>
              <a:ext cx="304800" cy="609600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9958" y="4724400"/>
              <a:ext cx="203341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quadrupole</a:t>
              </a:r>
              <a:b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~ g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</a:t>
              </a: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·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endPara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39569" y="3962400"/>
              <a:ext cx="198831" cy="609600"/>
            </a:xfrm>
            <a:prstGeom prst="rect">
              <a:avLst/>
            </a:prstGeom>
            <a:solidFill>
              <a:srgbClr val="9BBB59">
                <a:lumMod val="40000"/>
                <a:lumOff val="60000"/>
                <a:alpha val="43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29480" y="408253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+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45495" y="4724400"/>
              <a:ext cx="203341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dipole</a:t>
              </a:r>
              <a:b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12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~ g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</a:t>
              </a: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·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l-G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Δ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endPara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4457700" y="3362831"/>
              <a:ext cx="1423438" cy="447169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>
            <a:xfrm>
              <a:off x="5881137" y="3362831"/>
              <a:ext cx="9438" cy="447169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8" name="Rectangle 27"/>
            <p:cNvSpPr/>
            <p:nvPr/>
          </p:nvSpPr>
          <p:spPr>
            <a:xfrm>
              <a:off x="5791200" y="3913609"/>
              <a:ext cx="152400" cy="609600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00790" y="4756666"/>
              <a:ext cx="203341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quadrupole</a:t>
              </a:r>
              <a:b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31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~ g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</a:t>
              </a: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· 2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r>
                <a:rPr kumimoji="0" lang="el-G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Δ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endPara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28238" y="3935472"/>
              <a:ext cx="198831" cy="609600"/>
            </a:xfrm>
            <a:prstGeom prst="rect">
              <a:avLst/>
            </a:prstGeom>
            <a:solidFill>
              <a:srgbClr val="9BBB59">
                <a:lumMod val="40000"/>
                <a:lumOff val="60000"/>
                <a:alpha val="43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04646" y="403374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+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10364" y="4756666"/>
              <a:ext cx="203341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dipole</a:t>
              </a:r>
              <a:b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32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~ g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</a:t>
              </a: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·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l-G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Δ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r>
                <a:rPr kumimoji="0" lang="en-US" sz="1600" b="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</a:t>
              </a:r>
              <a:endParaRPr kumimoji="0" lang="de-DE" sz="16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881137" y="3362831"/>
              <a:ext cx="1246516" cy="447169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41" name="Diamond 40"/>
            <p:cNvSpPr/>
            <p:nvPr/>
          </p:nvSpPr>
          <p:spPr>
            <a:xfrm>
              <a:off x="4220744" y="3913011"/>
              <a:ext cx="364066" cy="708378"/>
            </a:xfrm>
            <a:prstGeom prst="diamond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45265" y="4741890"/>
              <a:ext cx="20334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sextupole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/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~ g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</a:t>
              </a: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·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r>
                <a:rPr kumimoji="0" lang="en-US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</a:t>
              </a:r>
              <a:endParaRPr kumimoji="0" 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94773" y="403374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+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36575" y="1125912"/>
            <a:ext cx="7388225" cy="1998288"/>
            <a:chOff x="612775" y="1332277"/>
            <a:chExt cx="7388225" cy="1998288"/>
          </a:xfrm>
        </p:grpSpPr>
        <p:sp>
          <p:nvSpPr>
            <p:cNvPr id="50" name="Diamond 49"/>
            <p:cNvSpPr/>
            <p:nvPr/>
          </p:nvSpPr>
          <p:spPr>
            <a:xfrm>
              <a:off x="5674078" y="1882765"/>
              <a:ext cx="364066" cy="708378"/>
            </a:xfrm>
            <a:prstGeom prst="diamond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Diamond 50"/>
            <p:cNvSpPr/>
            <p:nvPr/>
          </p:nvSpPr>
          <p:spPr>
            <a:xfrm>
              <a:off x="2438400" y="2012587"/>
              <a:ext cx="364066" cy="708378"/>
            </a:xfrm>
            <a:prstGeom prst="diamond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44132" y="1882765"/>
              <a:ext cx="304800" cy="609600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914400" y="2286000"/>
              <a:ext cx="7086600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3280833" y="1975556"/>
              <a:ext cx="2033411" cy="609600"/>
            </a:xfrm>
            <a:prstGeom prst="rect">
              <a:avLst/>
            </a:prstGeom>
            <a:solidFill>
              <a:srgbClr val="9BBB59">
                <a:lumMod val="40000"/>
                <a:lumOff val="60000"/>
                <a:alpha val="43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406444" y="2111365"/>
              <a:ext cx="304800" cy="609600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280834" y="2641579"/>
              <a:ext cx="20334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dipole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~ g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</a:t>
              </a:r>
              <a:endParaRPr kumimoji="0" lang="de-DE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V="1">
              <a:off x="914400" y="1524094"/>
              <a:ext cx="0" cy="144761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58" name="Rectangle 57"/>
            <p:cNvSpPr/>
            <p:nvPr/>
          </p:nvSpPr>
          <p:spPr>
            <a:xfrm>
              <a:off x="612775" y="1332277"/>
              <a:ext cx="2033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040694" y="2648539"/>
              <a:ext cx="20334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quadrupole</a:t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~ g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</a:t>
              </a: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· (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 + </a:t>
              </a: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Δ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x)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839406" y="2684234"/>
              <a:ext cx="20334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sextupole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/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~ g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</a:t>
              </a: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· (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 + </a:t>
              </a: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Δ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x)</a:t>
              </a:r>
              <a:r>
                <a:rPr kumimoji="0" lang="en-US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</a:t>
              </a:r>
              <a:endParaRPr kumimoji="0" 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2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Misalignments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affect lattice optics</a:t>
            </a:r>
            <a:endParaRPr lang="en-US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7272810" cy="186841"/>
          </a:xfrm>
        </p:spPr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03.12.2019</a:t>
            </a:r>
            <a:endParaRPr lang="en-US" dirty="0"/>
          </a:p>
        </p:txBody>
      </p:sp>
      <p:sp>
        <p:nvSpPr>
          <p:cNvPr id="5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7</a:t>
            </a:r>
            <a:endParaRPr lang="en-US" sz="1000" b="1" noProof="0" dirty="0"/>
          </a:p>
        </p:txBody>
      </p:sp>
      <p:sp>
        <p:nvSpPr>
          <p:cNvPr id="18" name="Rectangle 17"/>
          <p:cNvSpPr/>
          <p:nvPr/>
        </p:nvSpPr>
        <p:spPr>
          <a:xfrm>
            <a:off x="3485400" y="3276600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Design lattice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6575" y="4267200"/>
            <a:ext cx="7388225" cy="1804802"/>
            <a:chOff x="536575" y="3962400"/>
            <a:chExt cx="7388225" cy="1804802"/>
          </a:xfrm>
        </p:grpSpPr>
        <p:grpSp>
          <p:nvGrpSpPr>
            <p:cNvPr id="20" name="Group 19"/>
            <p:cNvGrpSpPr/>
            <p:nvPr/>
          </p:nvGrpSpPr>
          <p:grpSpPr>
            <a:xfrm>
              <a:off x="536575" y="3962400"/>
              <a:ext cx="7388225" cy="1639428"/>
              <a:chOff x="612775" y="1332277"/>
              <a:chExt cx="7388225" cy="1639428"/>
            </a:xfrm>
          </p:grpSpPr>
          <p:sp>
            <p:nvSpPr>
              <p:cNvPr id="28" name="Diamond 27"/>
              <p:cNvSpPr/>
              <p:nvPr/>
            </p:nvSpPr>
            <p:spPr>
              <a:xfrm>
                <a:off x="5674078" y="1931811"/>
                <a:ext cx="364066" cy="708378"/>
              </a:xfrm>
              <a:prstGeom prst="diamond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iamond 28"/>
              <p:cNvSpPr/>
              <p:nvPr/>
            </p:nvSpPr>
            <p:spPr>
              <a:xfrm>
                <a:off x="2438400" y="1926167"/>
                <a:ext cx="364066" cy="708378"/>
              </a:xfrm>
              <a:prstGeom prst="diamond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744132" y="1960034"/>
                <a:ext cx="304800" cy="609600"/>
              </a:xfrm>
              <a:prstGeom prst="rect">
                <a:avLst/>
              </a:prstGeom>
              <a:solidFill>
                <a:srgbClr val="4F81BD">
                  <a:alpha val="43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914400" y="2286000"/>
                <a:ext cx="70866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sp>
            <p:nvSpPr>
              <p:cNvPr id="33" name="Rectangle 32"/>
              <p:cNvSpPr/>
              <p:nvPr/>
            </p:nvSpPr>
            <p:spPr>
              <a:xfrm>
                <a:off x="3280833" y="1975556"/>
                <a:ext cx="2033411" cy="609600"/>
              </a:xfrm>
              <a:prstGeom prst="rect">
                <a:avLst/>
              </a:prstGeom>
              <a:solidFill>
                <a:srgbClr val="9BBB59">
                  <a:lumMod val="40000"/>
                  <a:lumOff val="60000"/>
                  <a:alpha val="43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406444" y="1981200"/>
                <a:ext cx="304800" cy="609600"/>
              </a:xfrm>
              <a:prstGeom prst="rect">
                <a:avLst/>
              </a:prstGeom>
              <a:solidFill>
                <a:srgbClr val="4F81BD">
                  <a:alpha val="43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V="1">
                <a:off x="914400" y="1524094"/>
                <a:ext cx="0" cy="144761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42" name="Rectangle 41"/>
              <p:cNvSpPr/>
              <p:nvPr/>
            </p:nvSpPr>
            <p:spPr>
              <a:xfrm>
                <a:off x="612775" y="1332277"/>
                <a:ext cx="20334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x</a:t>
                </a: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3645561" y="5397870"/>
              <a:ext cx="14398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Actual lattice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57399" y="4590157"/>
              <a:ext cx="152401" cy="609600"/>
            </a:xfrm>
            <a:prstGeom prst="rect">
              <a:avLst/>
            </a:prstGeom>
            <a:solidFill>
              <a:srgbClr val="9BBB59">
                <a:lumMod val="40000"/>
                <a:lumOff val="60000"/>
                <a:alpha val="43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72833" y="4602857"/>
              <a:ext cx="93134" cy="618066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66154" y="4602857"/>
              <a:ext cx="152401" cy="609600"/>
            </a:xfrm>
            <a:prstGeom prst="rect">
              <a:avLst/>
            </a:prstGeom>
            <a:solidFill>
              <a:srgbClr val="9BBB59">
                <a:lumMod val="40000"/>
                <a:lumOff val="60000"/>
                <a:alpha val="43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71257" y="4611323"/>
              <a:ext cx="93134" cy="618066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64578" y="4611323"/>
              <a:ext cx="152401" cy="609600"/>
            </a:xfrm>
            <a:prstGeom prst="rect">
              <a:avLst/>
            </a:prstGeom>
            <a:solidFill>
              <a:srgbClr val="9BBB59">
                <a:lumMod val="40000"/>
                <a:lumOff val="60000"/>
                <a:alpha val="43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05600" y="4615556"/>
              <a:ext cx="152401" cy="609600"/>
            </a:xfrm>
            <a:prstGeom prst="rect">
              <a:avLst/>
            </a:prstGeom>
            <a:solidFill>
              <a:srgbClr val="9BBB59">
                <a:lumMod val="40000"/>
                <a:lumOff val="60000"/>
                <a:alpha val="43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4221338" y="3886200"/>
            <a:ext cx="0" cy="53340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grpSp>
        <p:nvGrpSpPr>
          <p:cNvPr id="44" name="Group 43"/>
          <p:cNvGrpSpPr/>
          <p:nvPr/>
        </p:nvGrpSpPr>
        <p:grpSpPr>
          <a:xfrm>
            <a:off x="536575" y="1125912"/>
            <a:ext cx="7388225" cy="1998288"/>
            <a:chOff x="612775" y="1332277"/>
            <a:chExt cx="7388225" cy="1998288"/>
          </a:xfrm>
        </p:grpSpPr>
        <p:sp>
          <p:nvSpPr>
            <p:cNvPr id="50" name="Diamond 49"/>
            <p:cNvSpPr/>
            <p:nvPr/>
          </p:nvSpPr>
          <p:spPr>
            <a:xfrm>
              <a:off x="5674078" y="1931811"/>
              <a:ext cx="364066" cy="708378"/>
            </a:xfrm>
            <a:prstGeom prst="diamond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Diamond 50"/>
            <p:cNvSpPr/>
            <p:nvPr/>
          </p:nvSpPr>
          <p:spPr>
            <a:xfrm>
              <a:off x="2438400" y="1926167"/>
              <a:ext cx="364066" cy="708378"/>
            </a:xfrm>
            <a:prstGeom prst="diamond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44132" y="1960034"/>
              <a:ext cx="304800" cy="609600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914400" y="2286000"/>
              <a:ext cx="7086600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3280833" y="1975556"/>
              <a:ext cx="2033411" cy="609600"/>
            </a:xfrm>
            <a:prstGeom prst="rect">
              <a:avLst/>
            </a:prstGeom>
            <a:solidFill>
              <a:srgbClr val="9BBB59">
                <a:lumMod val="40000"/>
                <a:lumOff val="60000"/>
                <a:alpha val="43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406444" y="1981200"/>
              <a:ext cx="304800" cy="609600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280834" y="2641579"/>
              <a:ext cx="20334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dipole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~ g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</a:t>
              </a:r>
              <a:endParaRPr kumimoji="0" lang="de-DE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V="1">
              <a:off x="914400" y="1524094"/>
              <a:ext cx="0" cy="144761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58" name="Rectangle 57"/>
            <p:cNvSpPr/>
            <p:nvPr/>
          </p:nvSpPr>
          <p:spPr>
            <a:xfrm>
              <a:off x="612775" y="1332277"/>
              <a:ext cx="2033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040694" y="2648539"/>
              <a:ext cx="20334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quadrupole</a:t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~ g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</a:t>
              </a: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·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839406" y="2684234"/>
              <a:ext cx="20334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sextupole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/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~ g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</a:t>
              </a: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·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r>
                <a:rPr kumimoji="0" lang="en-US" sz="1800" b="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</a:t>
              </a:r>
              <a:endParaRPr kumimoji="0" 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2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PETRA IV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Machine Learning for PETRA IV | Andrei Ivanov, 03.12.2019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Challenges for the orbit correction and beam accumulation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315200" cy="2133600"/>
          </a:xfrm>
        </p:spPr>
        <p:txBody>
          <a:bodyPr>
            <a:normAutofit/>
          </a:bodyPr>
          <a:lstStyle/>
          <a:p>
            <a:r>
              <a:rPr lang="en-US" dirty="0"/>
              <a:t>Low emittance and strong </a:t>
            </a:r>
            <a:r>
              <a:rPr lang="en-US" dirty="0" err="1"/>
              <a:t>sextupoles</a:t>
            </a:r>
            <a:r>
              <a:rPr lang="en-US" dirty="0"/>
              <a:t> introduces sensitivity against lattice </a:t>
            </a:r>
            <a:r>
              <a:rPr lang="en-US" dirty="0" smtClean="0"/>
              <a:t>imperfections</a:t>
            </a:r>
            <a:endParaRPr lang="en-US" dirty="0"/>
          </a:p>
          <a:p>
            <a:r>
              <a:rPr lang="en-US" dirty="0"/>
              <a:t>Large amount of BPMs (~1000) along with the huge amount of control </a:t>
            </a:r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11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923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PETRA IV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Machine Learning for PETRA IV | Andrei Ivanov, 03.12.2019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Challenges for the orbit correction and beam accumulation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315200" cy="2133600"/>
          </a:xfrm>
        </p:spPr>
        <p:txBody>
          <a:bodyPr>
            <a:normAutofit/>
          </a:bodyPr>
          <a:lstStyle/>
          <a:p>
            <a:r>
              <a:rPr lang="en-US" dirty="0"/>
              <a:t>Low emittance and strong </a:t>
            </a:r>
            <a:r>
              <a:rPr lang="en-US" dirty="0" err="1"/>
              <a:t>sextupoles</a:t>
            </a:r>
            <a:r>
              <a:rPr lang="en-US" dirty="0"/>
              <a:t> introduces sensitivity against lattice </a:t>
            </a:r>
            <a:r>
              <a:rPr lang="en-US" dirty="0" smtClean="0"/>
              <a:t>imperfections</a:t>
            </a:r>
            <a:endParaRPr lang="en-US" dirty="0"/>
          </a:p>
          <a:p>
            <a:r>
              <a:rPr lang="en-US" dirty="0"/>
              <a:t>Large amount of BPMs (~1000) along with the huge amount of control </a:t>
            </a:r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11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8</a:t>
            </a:r>
            <a:endParaRPr lang="en-US" sz="1000" b="1" noProof="0" dirty="0"/>
          </a:p>
        </p:txBody>
      </p:sp>
      <p:sp>
        <p:nvSpPr>
          <p:cNvPr id="7" name="Textplatzhalter 3"/>
          <p:cNvSpPr txBox="1">
            <a:spLocks/>
          </p:cNvSpPr>
          <p:nvPr/>
        </p:nvSpPr>
        <p:spPr>
          <a:xfrm>
            <a:off x="414670" y="3810000"/>
            <a:ext cx="8364699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6195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tackle these problems one can enhance control with ML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5810" y="4343400"/>
            <a:ext cx="7315200" cy="2190325"/>
          </a:xfrm>
        </p:spPr>
        <p:txBody>
          <a:bodyPr>
            <a:normAutofit/>
          </a:bodyPr>
          <a:lstStyle/>
          <a:p>
            <a:r>
              <a:rPr lang="en-US" dirty="0"/>
              <a:t>Learning model of misalignments with the measurements from BPM</a:t>
            </a:r>
          </a:p>
          <a:p>
            <a:r>
              <a:rPr lang="en-US" dirty="0" smtClean="0"/>
              <a:t>Predict </a:t>
            </a:r>
            <a:r>
              <a:rPr lang="en-US" dirty="0"/>
              <a:t>model of misalignments for new runs</a:t>
            </a:r>
          </a:p>
          <a:p>
            <a:r>
              <a:rPr lang="en-US" dirty="0" smtClean="0"/>
              <a:t>Virtual </a:t>
            </a:r>
            <a:r>
              <a:rPr lang="en-US" dirty="0"/>
              <a:t>BPMs (simulation of dynamics between BPM)</a:t>
            </a:r>
          </a:p>
        </p:txBody>
      </p:sp>
    </p:spTree>
    <p:extLst>
      <p:ext uri="{BB962C8B-B14F-4D97-AF65-F5344CB8AC3E}">
        <p14:creationId xmlns:p14="http://schemas.microsoft.com/office/powerpoint/2010/main" val="30795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ML-based solutions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24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methods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Machine Learning for PETRA IV | Andrei Ivanov, 03.12.2019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Learning dynamics</a:t>
            </a:r>
            <a:endParaRPr lang="en-US" dirty="0"/>
          </a:p>
        </p:txBody>
      </p:sp>
      <p:sp>
        <p:nvSpPr>
          <p:cNvPr id="11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1752600"/>
            <a:ext cx="9982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0000FF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tensorflow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tf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pPr defTabSz="914400"/>
            <a:r>
              <a:rPr lang="en-US" dirty="0" smtClean="0">
                <a:solidFill>
                  <a:srgbClr val="0000FF"/>
                </a:solidFill>
                <a:latin typeface="Consolas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keras.models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Sequential</a:t>
            </a:r>
          </a:p>
          <a:p>
            <a:pPr defTabSz="914400"/>
            <a:r>
              <a:rPr lang="en-US" dirty="0">
                <a:solidFill>
                  <a:srgbClr val="000000"/>
                </a:solidFill>
                <a:latin typeface="Consolas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/>
              </a:rPr>
            </a:br>
            <a:r>
              <a:rPr lang="en-US" dirty="0">
                <a:solidFill>
                  <a:srgbClr val="0000FF"/>
                </a:solidFill>
                <a:latin typeface="Consolas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Taylor_Map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Drift,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Diplole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, Quadrupole,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Sextupole</a:t>
            </a:r>
            <a:endParaRPr lang="en-US" dirty="0" smtClean="0">
              <a:solidFill>
                <a:srgbClr val="000000"/>
              </a:solidFill>
              <a:latin typeface="Consolas"/>
            </a:endParaRPr>
          </a:p>
          <a:p>
            <a:pPr defTabSz="914400"/>
            <a:endParaRPr lang="en-US" dirty="0" smtClean="0">
              <a:solidFill>
                <a:srgbClr val="000000"/>
              </a:solidFill>
              <a:latin typeface="Consolas"/>
            </a:endParaRPr>
          </a:p>
          <a:p>
            <a:pPr defTabSz="914400"/>
            <a:endParaRPr lang="en-US" dirty="0">
              <a:solidFill>
                <a:srgbClr val="000000"/>
              </a:solidFill>
              <a:latin typeface="Consolas"/>
            </a:endParaRPr>
          </a:p>
          <a:p>
            <a:pPr defTabSz="914400"/>
            <a:r>
              <a:rPr lang="en-US" dirty="0" smtClean="0">
                <a:solidFill>
                  <a:srgbClr val="000000"/>
                </a:solidFill>
                <a:latin typeface="Consolas"/>
              </a:rPr>
              <a:t>lattice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= Sequential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()</a:t>
            </a:r>
          </a:p>
          <a:p>
            <a:pPr defTabSz="914400"/>
            <a:endParaRPr lang="en-US" dirty="0">
              <a:solidFill>
                <a:srgbClr val="000000"/>
              </a:solidFill>
              <a:latin typeface="Consolas"/>
            </a:endParaRPr>
          </a:p>
          <a:p>
            <a:pPr defTabSz="914400"/>
            <a:endParaRPr lang="en-US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514600"/>
            <a:ext cx="8229600" cy="53066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30558" y="921603"/>
            <a:ext cx="3657600" cy="9233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high-order maps for dynamics simulation (Taylor maps, Lie transform, Differential Algebra)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6859358" y="1844933"/>
            <a:ext cx="0" cy="66966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7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Overwiew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01	</a:t>
            </a:r>
            <a:r>
              <a:rPr lang="en-US" b="1" dirty="0" smtClean="0"/>
              <a:t>Problem Formulation</a:t>
            </a:r>
            <a:endParaRPr lang="en-US" b="1" dirty="0"/>
          </a:p>
          <a:p>
            <a:pPr>
              <a:spcAft>
                <a:spcPts val="0"/>
              </a:spcAft>
            </a:pPr>
            <a:r>
              <a:rPr lang="en-US" dirty="0" smtClean="0"/>
              <a:t>Linear dynamics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 smtClean="0"/>
              <a:t>Nonlinear effects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 err="1" smtClean="0"/>
              <a:t>Misalignements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02</a:t>
            </a:r>
            <a:r>
              <a:rPr lang="en-US" b="1" dirty="0"/>
              <a:t>	</a:t>
            </a:r>
            <a:r>
              <a:rPr lang="en-US" b="1" dirty="0" smtClean="0"/>
              <a:t>ML-based solutions</a:t>
            </a:r>
            <a:endParaRPr lang="en-US" b="1" dirty="0"/>
          </a:p>
          <a:p>
            <a:pPr>
              <a:spcAft>
                <a:spcPts val="0"/>
              </a:spcAft>
            </a:pPr>
            <a:r>
              <a:rPr lang="en-US" dirty="0" smtClean="0"/>
              <a:t>Learning dynamics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 smtClean="0"/>
              <a:t>Control policy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03	</a:t>
            </a:r>
            <a:r>
              <a:rPr lang="en-US" b="1" dirty="0" smtClean="0"/>
              <a:t>Next steps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03.12.2019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427E4B2-AC28-443E-BE04-5CD55098A90B}" type="slidenum">
              <a:rPr lang="en-US" sz="1000" b="1" noProof="0" smtClean="0"/>
              <a:pPr algn="r"/>
              <a:t>2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methods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Machine Learning for PETRA IV | Andrei Ivanov, 03.12.2019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Learning dynamics</a:t>
            </a:r>
            <a:endParaRPr lang="en-US" dirty="0"/>
          </a:p>
        </p:txBody>
      </p:sp>
      <p:sp>
        <p:nvSpPr>
          <p:cNvPr id="11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9</a:t>
            </a:r>
            <a:endParaRPr lang="en-US" sz="1000" b="1" noProof="0" dirty="0"/>
          </a:p>
        </p:txBody>
      </p:sp>
      <p:sp>
        <p:nvSpPr>
          <p:cNvPr id="6" name="Rectangle 5"/>
          <p:cNvSpPr/>
          <p:nvPr/>
        </p:nvSpPr>
        <p:spPr>
          <a:xfrm>
            <a:off x="381000" y="1752600"/>
            <a:ext cx="9982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0000FF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tensorflow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tf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pPr defTabSz="914400"/>
            <a:r>
              <a:rPr lang="en-US" dirty="0" smtClean="0">
                <a:solidFill>
                  <a:srgbClr val="0000FF"/>
                </a:solidFill>
                <a:latin typeface="Consolas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keras.models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Sequential</a:t>
            </a:r>
          </a:p>
          <a:p>
            <a:pPr defTabSz="914400"/>
            <a:r>
              <a:rPr lang="en-US" dirty="0">
                <a:solidFill>
                  <a:srgbClr val="000000"/>
                </a:solidFill>
                <a:latin typeface="Consolas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/>
              </a:rPr>
            </a:br>
            <a:r>
              <a:rPr lang="en-US" dirty="0">
                <a:solidFill>
                  <a:srgbClr val="0000FF"/>
                </a:solidFill>
                <a:latin typeface="Consolas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Taylor_Map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Drift,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Diplole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, Quadrupole,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Sextupole</a:t>
            </a:r>
            <a:endParaRPr lang="en-US" dirty="0" smtClean="0">
              <a:solidFill>
                <a:srgbClr val="000000"/>
              </a:solidFill>
              <a:latin typeface="Consolas"/>
            </a:endParaRPr>
          </a:p>
          <a:p>
            <a:pPr defTabSz="914400"/>
            <a:endParaRPr lang="en-US" dirty="0" smtClean="0">
              <a:solidFill>
                <a:srgbClr val="000000"/>
              </a:solidFill>
              <a:latin typeface="Consolas"/>
            </a:endParaRPr>
          </a:p>
          <a:p>
            <a:pPr defTabSz="914400"/>
            <a:endParaRPr lang="en-US" dirty="0">
              <a:solidFill>
                <a:srgbClr val="000000"/>
              </a:solidFill>
              <a:latin typeface="Consolas"/>
            </a:endParaRPr>
          </a:p>
          <a:p>
            <a:pPr defTabSz="914400"/>
            <a:r>
              <a:rPr lang="en-US" dirty="0" smtClean="0">
                <a:solidFill>
                  <a:srgbClr val="000000"/>
                </a:solidFill>
                <a:latin typeface="Consolas"/>
              </a:rPr>
              <a:t>lattice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= Sequential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()</a:t>
            </a:r>
          </a:p>
          <a:p>
            <a:pPr defTabSz="914400"/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lattice.add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(Quadrupole(length=</a:t>
            </a:r>
            <a:r>
              <a:rPr lang="en-US" dirty="0" smtClean="0">
                <a:solidFill>
                  <a:srgbClr val="09885A"/>
                </a:solidFill>
                <a:latin typeface="Consolas"/>
              </a:rPr>
              <a:t>0.1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, k1=</a:t>
            </a:r>
            <a:r>
              <a:rPr lang="en-US" dirty="0" smtClean="0">
                <a:solidFill>
                  <a:srgbClr val="09885A"/>
                </a:solidFill>
                <a:latin typeface="Consolas"/>
              </a:rPr>
              <a:t>1.0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))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pPr defTabSz="914400"/>
            <a:endParaRPr lang="en-US" dirty="0">
              <a:solidFill>
                <a:srgbClr val="000000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5832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methods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Machine Learning for PETRA IV | Andrei Ivanov, 03.12.2019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Learning dynamics</a:t>
            </a:r>
            <a:endParaRPr lang="en-US" dirty="0"/>
          </a:p>
        </p:txBody>
      </p:sp>
      <p:sp>
        <p:nvSpPr>
          <p:cNvPr id="11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9</a:t>
            </a:r>
            <a:endParaRPr lang="en-US" sz="1000" b="1" noProof="0" dirty="0"/>
          </a:p>
        </p:txBody>
      </p:sp>
      <p:sp>
        <p:nvSpPr>
          <p:cNvPr id="6" name="Rectangle 5"/>
          <p:cNvSpPr/>
          <p:nvPr/>
        </p:nvSpPr>
        <p:spPr>
          <a:xfrm>
            <a:off x="381000" y="1752600"/>
            <a:ext cx="9982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0000FF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tensorflow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tf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pPr defTabSz="914400"/>
            <a:r>
              <a:rPr lang="en-US" dirty="0" smtClean="0">
                <a:solidFill>
                  <a:srgbClr val="0000FF"/>
                </a:solidFill>
                <a:latin typeface="Consolas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keras.models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Sequential</a:t>
            </a:r>
          </a:p>
          <a:p>
            <a:pPr defTabSz="914400"/>
            <a:r>
              <a:rPr lang="en-US" dirty="0">
                <a:solidFill>
                  <a:srgbClr val="000000"/>
                </a:solidFill>
                <a:latin typeface="Consolas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/>
              </a:rPr>
            </a:br>
            <a:r>
              <a:rPr lang="en-US" dirty="0">
                <a:solidFill>
                  <a:srgbClr val="0000FF"/>
                </a:solidFill>
                <a:latin typeface="Consolas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Taylor_Map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Drift,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Diplole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, Quadrupole,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Sextupole</a:t>
            </a:r>
            <a:endParaRPr lang="en-US" dirty="0" smtClean="0">
              <a:solidFill>
                <a:srgbClr val="000000"/>
              </a:solidFill>
              <a:latin typeface="Consolas"/>
            </a:endParaRPr>
          </a:p>
          <a:p>
            <a:pPr defTabSz="914400"/>
            <a:endParaRPr lang="en-US" dirty="0" smtClean="0">
              <a:solidFill>
                <a:srgbClr val="000000"/>
              </a:solidFill>
              <a:latin typeface="Consolas"/>
            </a:endParaRPr>
          </a:p>
          <a:p>
            <a:pPr defTabSz="914400"/>
            <a:endParaRPr lang="en-US" dirty="0">
              <a:solidFill>
                <a:srgbClr val="000000"/>
              </a:solidFill>
              <a:latin typeface="Consolas"/>
            </a:endParaRPr>
          </a:p>
          <a:p>
            <a:pPr defTabSz="914400"/>
            <a:r>
              <a:rPr lang="en-US" dirty="0" smtClean="0">
                <a:solidFill>
                  <a:srgbClr val="000000"/>
                </a:solidFill>
                <a:latin typeface="Consolas"/>
              </a:rPr>
              <a:t>lattice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= Sequential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()</a:t>
            </a:r>
          </a:p>
          <a:p>
            <a:pPr defTabSz="914400"/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lattice.add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(Quadrupole(length=</a:t>
            </a:r>
            <a:r>
              <a:rPr lang="en-US" dirty="0" smtClean="0">
                <a:solidFill>
                  <a:srgbClr val="09885A"/>
                </a:solidFill>
                <a:latin typeface="Consolas"/>
              </a:rPr>
              <a:t>0.1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, k1=</a:t>
            </a:r>
            <a:r>
              <a:rPr lang="en-US" dirty="0" smtClean="0">
                <a:solidFill>
                  <a:srgbClr val="09885A"/>
                </a:solidFill>
                <a:latin typeface="Consolas"/>
              </a:rPr>
              <a:t>1.0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))</a:t>
            </a:r>
          </a:p>
          <a:p>
            <a:pPr defTabSz="914400"/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lattice.add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(Drift(length=</a:t>
            </a:r>
            <a:r>
              <a:rPr lang="en-US" dirty="0" smtClean="0">
                <a:solidFill>
                  <a:srgbClr val="09885A"/>
                </a:solidFill>
                <a:latin typeface="Consolas"/>
              </a:rPr>
              <a:t>0.25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pPr defTabSz="914400"/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lattice.add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pole(length=</a:t>
            </a:r>
            <a:r>
              <a:rPr lang="en-US" dirty="0" smtClean="0">
                <a:solidFill>
                  <a:srgbClr val="09885A"/>
                </a:solidFill>
                <a:latin typeface="Consolas"/>
              </a:rPr>
              <a:t>0.1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angle=</a:t>
            </a:r>
            <a:r>
              <a:rPr lang="en-US" dirty="0" smtClean="0">
                <a:solidFill>
                  <a:srgbClr val="09885A"/>
                </a:solidFill>
                <a:latin typeface="Consolas"/>
              </a:rPr>
              <a:t>0.01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))</a:t>
            </a:r>
          </a:p>
          <a:p>
            <a:pPr defTabSz="914400"/>
            <a:r>
              <a:rPr lang="en-US" dirty="0" smtClean="0">
                <a:solidFill>
                  <a:srgbClr val="000000"/>
                </a:solidFill>
                <a:latin typeface="Consolas"/>
              </a:rPr>
              <a:t>…</a:t>
            </a:r>
          </a:p>
          <a:p>
            <a:pPr defTabSz="914400"/>
            <a:endParaRPr lang="en-US" dirty="0">
              <a:solidFill>
                <a:srgbClr val="000000"/>
              </a:solidFill>
              <a:latin typeface="Consolas"/>
            </a:endParaRPr>
          </a:p>
          <a:p>
            <a:pPr defTabSz="914400"/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lattice.predict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()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pPr defTabSz="914400"/>
            <a:endParaRPr lang="en-US" dirty="0">
              <a:solidFill>
                <a:srgbClr val="000000"/>
              </a:solidFill>
              <a:latin typeface="Consolas"/>
            </a:endParaRPr>
          </a:p>
          <a:p>
            <a:pPr defTabSz="914400"/>
            <a:endParaRPr lang="en-US" dirty="0">
              <a:solidFill>
                <a:srgbClr val="000000"/>
              </a:solidFill>
              <a:latin typeface="Consola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15" y="4572000"/>
            <a:ext cx="2819400" cy="18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2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methods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Machine Learning for PETRA IV | Andrei Ivanov, 03.12.2019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Learning dynamics</a:t>
            </a:r>
            <a:endParaRPr lang="en-US" dirty="0"/>
          </a:p>
        </p:txBody>
      </p:sp>
      <p:sp>
        <p:nvSpPr>
          <p:cNvPr id="11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10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752600"/>
            <a:ext cx="9982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0000FF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tensorflow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tf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pPr defTabSz="914400"/>
            <a:r>
              <a:rPr lang="en-US" dirty="0" smtClean="0">
                <a:solidFill>
                  <a:srgbClr val="0000FF"/>
                </a:solidFill>
                <a:latin typeface="Consolas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keras.models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Sequential</a:t>
            </a:r>
          </a:p>
          <a:p>
            <a:pPr defTabSz="914400"/>
            <a:r>
              <a:rPr lang="en-US" dirty="0">
                <a:solidFill>
                  <a:srgbClr val="000000"/>
                </a:solidFill>
                <a:latin typeface="Consolas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/>
              </a:rPr>
            </a:br>
            <a:r>
              <a:rPr lang="en-US" dirty="0">
                <a:solidFill>
                  <a:srgbClr val="0000FF"/>
                </a:solidFill>
                <a:latin typeface="Consolas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Taylor_Map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Drift,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Diplole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, Quadrupole,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Sextupole</a:t>
            </a:r>
            <a:endParaRPr lang="en-US" dirty="0" smtClean="0">
              <a:solidFill>
                <a:srgbClr val="000000"/>
              </a:solidFill>
              <a:latin typeface="Consolas"/>
            </a:endParaRPr>
          </a:p>
          <a:p>
            <a:pPr defTabSz="914400"/>
            <a:endParaRPr lang="en-US" dirty="0" smtClean="0">
              <a:solidFill>
                <a:srgbClr val="000000"/>
              </a:solidFill>
              <a:latin typeface="Consolas"/>
            </a:endParaRPr>
          </a:p>
          <a:p>
            <a:pPr defTabSz="914400"/>
            <a:endParaRPr lang="en-US" dirty="0">
              <a:solidFill>
                <a:srgbClr val="000000"/>
              </a:solidFill>
              <a:latin typeface="Consolas"/>
            </a:endParaRPr>
          </a:p>
          <a:p>
            <a:pPr defTabSz="914400"/>
            <a:r>
              <a:rPr lang="en-US" dirty="0" smtClean="0">
                <a:solidFill>
                  <a:srgbClr val="000000"/>
                </a:solidFill>
                <a:latin typeface="Consolas"/>
              </a:rPr>
              <a:t>lattice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= Sequential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()</a:t>
            </a:r>
          </a:p>
          <a:p>
            <a:pPr defTabSz="914400"/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lattice.add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(Imperfection())</a:t>
            </a:r>
            <a:r>
              <a:rPr lang="en-US" dirty="0" smtClean="0">
                <a:solidFill>
                  <a:srgbClr val="008000"/>
                </a:solidFill>
                <a:latin typeface="Consolas"/>
              </a:rPr>
              <a:t> # nonlinear model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with </a:t>
            </a:r>
            <a:r>
              <a:rPr lang="en-US" dirty="0" err="1" smtClean="0">
                <a:solidFill>
                  <a:srgbClr val="008000"/>
                </a:solidFill>
                <a:latin typeface="Consolas"/>
              </a:rPr>
              <a:t>trainable_weights</a:t>
            </a:r>
            <a:endParaRPr lang="en-US" dirty="0" smtClean="0">
              <a:solidFill>
                <a:srgbClr val="000000"/>
              </a:solidFill>
              <a:latin typeface="Consolas"/>
            </a:endParaRPr>
          </a:p>
          <a:p>
            <a:pPr defTabSz="914400"/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lattice.add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(Quadrupole(length=</a:t>
            </a:r>
            <a:r>
              <a:rPr lang="en-US" dirty="0" smtClean="0">
                <a:solidFill>
                  <a:srgbClr val="09885A"/>
                </a:solidFill>
                <a:latin typeface="Consolas"/>
              </a:rPr>
              <a:t>0.1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, k1=</a:t>
            </a:r>
            <a:r>
              <a:rPr lang="en-US" dirty="0" smtClean="0">
                <a:solidFill>
                  <a:srgbClr val="09885A"/>
                </a:solidFill>
                <a:latin typeface="Consolas"/>
              </a:rPr>
              <a:t>1.0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))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 # </a:t>
            </a:r>
            <a:r>
              <a:rPr lang="en-US" dirty="0" smtClean="0">
                <a:solidFill>
                  <a:srgbClr val="008000"/>
                </a:solidFill>
                <a:latin typeface="Consolas"/>
              </a:rPr>
              <a:t>lattice design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 </a:t>
            </a:r>
            <a:endParaRPr lang="en-US" dirty="0" smtClean="0">
              <a:solidFill>
                <a:srgbClr val="008000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5832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methods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Machine Learning for PETRA IV | Andrei Ivanov, 03.12.2019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Learning dynamics</a:t>
            </a:r>
            <a:endParaRPr lang="en-US" dirty="0"/>
          </a:p>
        </p:txBody>
      </p:sp>
      <p:sp>
        <p:nvSpPr>
          <p:cNvPr id="11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10</a:t>
            </a:r>
            <a:endParaRPr lang="en-US" sz="1000" b="1" noProof="0" dirty="0"/>
          </a:p>
        </p:txBody>
      </p:sp>
      <p:sp>
        <p:nvSpPr>
          <p:cNvPr id="6" name="Rectangle 5"/>
          <p:cNvSpPr/>
          <p:nvPr/>
        </p:nvSpPr>
        <p:spPr>
          <a:xfrm>
            <a:off x="381000" y="1752600"/>
            <a:ext cx="9982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0000FF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tensorflow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tf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pPr defTabSz="914400"/>
            <a:r>
              <a:rPr lang="en-US" dirty="0" smtClean="0">
                <a:solidFill>
                  <a:srgbClr val="0000FF"/>
                </a:solidFill>
                <a:latin typeface="Consolas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keras.models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Sequential</a:t>
            </a:r>
          </a:p>
          <a:p>
            <a:pPr defTabSz="914400"/>
            <a:r>
              <a:rPr lang="en-US" dirty="0">
                <a:solidFill>
                  <a:srgbClr val="000000"/>
                </a:solidFill>
                <a:latin typeface="Consolas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/>
              </a:rPr>
            </a:br>
            <a:r>
              <a:rPr lang="en-US" dirty="0">
                <a:solidFill>
                  <a:srgbClr val="0000FF"/>
                </a:solidFill>
                <a:latin typeface="Consolas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Taylor_Map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Drift,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Diplole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, Quadrupole, </a:t>
            </a:r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Sextupole</a:t>
            </a:r>
            <a:endParaRPr lang="en-US" dirty="0" smtClean="0">
              <a:solidFill>
                <a:srgbClr val="000000"/>
              </a:solidFill>
              <a:latin typeface="Consolas"/>
            </a:endParaRPr>
          </a:p>
          <a:p>
            <a:pPr defTabSz="914400"/>
            <a:endParaRPr lang="en-US" dirty="0" smtClean="0">
              <a:solidFill>
                <a:srgbClr val="000000"/>
              </a:solidFill>
              <a:latin typeface="Consolas"/>
            </a:endParaRPr>
          </a:p>
          <a:p>
            <a:pPr defTabSz="914400"/>
            <a:endParaRPr lang="en-US" dirty="0">
              <a:solidFill>
                <a:srgbClr val="000000"/>
              </a:solidFill>
              <a:latin typeface="Consolas"/>
            </a:endParaRPr>
          </a:p>
          <a:p>
            <a:pPr defTabSz="914400"/>
            <a:r>
              <a:rPr lang="en-US" dirty="0" smtClean="0">
                <a:solidFill>
                  <a:srgbClr val="000000"/>
                </a:solidFill>
                <a:latin typeface="Consolas"/>
              </a:rPr>
              <a:t>lattice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 = Sequential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()</a:t>
            </a:r>
          </a:p>
          <a:p>
            <a:pPr defTabSz="914400"/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lattice.add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(Imperfection())</a:t>
            </a:r>
            <a:r>
              <a:rPr lang="en-US" dirty="0" smtClean="0">
                <a:solidFill>
                  <a:srgbClr val="008000"/>
                </a:solidFill>
                <a:latin typeface="Consolas"/>
              </a:rPr>
              <a:t> # nonlinear model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with </a:t>
            </a:r>
            <a:r>
              <a:rPr lang="en-US" dirty="0" err="1" smtClean="0">
                <a:solidFill>
                  <a:srgbClr val="008000"/>
                </a:solidFill>
                <a:latin typeface="Consolas"/>
              </a:rPr>
              <a:t>trainable_weights</a:t>
            </a:r>
            <a:endParaRPr lang="en-US" dirty="0" smtClean="0">
              <a:solidFill>
                <a:srgbClr val="000000"/>
              </a:solidFill>
              <a:latin typeface="Consolas"/>
            </a:endParaRPr>
          </a:p>
          <a:p>
            <a:pPr defTabSz="914400"/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lattice.add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(Quadrupole(length=</a:t>
            </a:r>
            <a:r>
              <a:rPr lang="en-US" dirty="0" smtClean="0">
                <a:solidFill>
                  <a:srgbClr val="09885A"/>
                </a:solidFill>
                <a:latin typeface="Consolas"/>
              </a:rPr>
              <a:t>0.1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, k1=</a:t>
            </a:r>
            <a:r>
              <a:rPr lang="en-US" dirty="0" smtClean="0">
                <a:solidFill>
                  <a:srgbClr val="09885A"/>
                </a:solidFill>
                <a:latin typeface="Consolas"/>
              </a:rPr>
              <a:t>1.0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))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 # </a:t>
            </a:r>
            <a:r>
              <a:rPr lang="en-US" dirty="0" smtClean="0">
                <a:solidFill>
                  <a:srgbClr val="008000"/>
                </a:solidFill>
                <a:latin typeface="Consolas"/>
              </a:rPr>
              <a:t>lattice design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 </a:t>
            </a:r>
            <a:endParaRPr lang="en-US" dirty="0" smtClean="0">
              <a:solidFill>
                <a:srgbClr val="008000"/>
              </a:solidFill>
              <a:latin typeface="Consolas"/>
            </a:endParaRPr>
          </a:p>
          <a:p>
            <a:pPr defTabSz="914400"/>
            <a:r>
              <a:rPr lang="en-US" dirty="0" smtClean="0">
                <a:solidFill>
                  <a:srgbClr val="000000"/>
                </a:solidFill>
                <a:latin typeface="Consolas"/>
              </a:rPr>
              <a:t>…</a:t>
            </a:r>
          </a:p>
          <a:p>
            <a:pPr defTabSz="914400"/>
            <a:endParaRPr lang="en-US" dirty="0">
              <a:solidFill>
                <a:srgbClr val="000000"/>
              </a:solidFill>
              <a:latin typeface="Consolas"/>
            </a:endParaRPr>
          </a:p>
          <a:p>
            <a:pPr defTabSz="914400"/>
            <a:r>
              <a:rPr lang="en-US" dirty="0" err="1" smtClean="0">
                <a:solidFill>
                  <a:srgbClr val="000000"/>
                </a:solidFill>
                <a:latin typeface="Consolas"/>
              </a:rPr>
              <a:t>lattice.fit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()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# </a:t>
            </a:r>
            <a:r>
              <a:rPr lang="en-US" dirty="0" smtClean="0">
                <a:solidFill>
                  <a:srgbClr val="008000"/>
                </a:solidFill>
                <a:latin typeface="Consolas"/>
              </a:rPr>
              <a:t>fit model of imperfections with data from BPMs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pPr defTabSz="914400"/>
            <a:endParaRPr lang="en-US" dirty="0">
              <a:solidFill>
                <a:srgbClr val="000000"/>
              </a:solidFill>
              <a:latin typeface="Consola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5420552"/>
            <a:ext cx="62484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457200" y="5562600"/>
            <a:ext cx="7539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Consolas"/>
              </a:rPr>
              <a:t>Imperfection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():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55626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Consolas"/>
              </a:rPr>
              <a:t>simple shifts for misalignments,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neural networks for considerations of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nonlinear </a:t>
            </a:r>
            <a:r>
              <a:rPr lang="en-US" dirty="0" smtClean="0">
                <a:solidFill>
                  <a:srgbClr val="000000"/>
                </a:solidFill>
                <a:latin typeface="Consolas"/>
              </a:rPr>
              <a:t>effects, etc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2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methods: control policy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Machine Learning for PETRA IV | Andrei Ivanov, 03.12.2019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Classical Control </a:t>
            </a:r>
            <a:r>
              <a:rPr lang="en-US" dirty="0" smtClean="0"/>
              <a:t>Theory </a:t>
            </a:r>
            <a:r>
              <a:rPr lang="en-US" dirty="0" smtClean="0"/>
              <a:t>or Reinforcement Learning with continuous actions</a:t>
            </a:r>
            <a:endParaRPr lang="en-US" dirty="0"/>
          </a:p>
        </p:txBody>
      </p:sp>
      <p:sp>
        <p:nvSpPr>
          <p:cNvPr id="11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11</a:t>
            </a:r>
            <a:endParaRPr lang="en-US" sz="1000" b="1" noProof="0" dirty="0"/>
          </a:p>
        </p:txBody>
      </p:sp>
      <p:grpSp>
        <p:nvGrpSpPr>
          <p:cNvPr id="5" name="Group 4"/>
          <p:cNvGrpSpPr/>
          <p:nvPr/>
        </p:nvGrpSpPr>
        <p:grpSpPr>
          <a:xfrm>
            <a:off x="405322" y="1663856"/>
            <a:ext cx="8433878" cy="3670144"/>
            <a:chOff x="405322" y="2121056"/>
            <a:chExt cx="8433878" cy="3670144"/>
          </a:xfrm>
        </p:grpSpPr>
        <p:grpSp>
          <p:nvGrpSpPr>
            <p:cNvPr id="7" name="Group 6"/>
            <p:cNvGrpSpPr/>
            <p:nvPr/>
          </p:nvGrpSpPr>
          <p:grpSpPr>
            <a:xfrm>
              <a:off x="4724400" y="3048000"/>
              <a:ext cx="4114800" cy="2362200"/>
              <a:chOff x="2579424" y="4038600"/>
              <a:chExt cx="4114800" cy="23622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5674" y="4724400"/>
                <a:ext cx="3181350" cy="155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579424" y="4082536"/>
                <a:ext cx="41148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/>
                  <a:t>A computational graph in </a:t>
                </a:r>
                <a:r>
                  <a:rPr lang="en-US" sz="1600" b="1" dirty="0" err="1" smtClean="0"/>
                  <a:t>TensorFlow</a:t>
                </a:r>
                <a:endParaRPr lang="en-US" sz="1600" b="1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579424" y="4038600"/>
                <a:ext cx="4114800" cy="2362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22" y="3184268"/>
              <a:ext cx="2261678" cy="208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Elbow Connector 13"/>
            <p:cNvCxnSpPr>
              <a:stCxn id="10" idx="2"/>
              <a:endCxn id="13" idx="2"/>
            </p:cNvCxnSpPr>
            <p:nvPr/>
          </p:nvCxnSpPr>
          <p:spPr>
            <a:xfrm rot="5400000" flipH="1">
              <a:off x="4090847" y="2719247"/>
              <a:ext cx="136268" cy="5245639"/>
            </a:xfrm>
            <a:prstGeom prst="bentConnector3">
              <a:avLst>
                <a:gd name="adj1" fmla="val -286177"/>
              </a:avLst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3187020" y="5421868"/>
              <a:ext cx="9669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control</a:t>
              </a:r>
              <a:endParaRPr lang="en-US" dirty="0"/>
            </a:p>
          </p:txBody>
        </p:sp>
        <p:cxnSp>
          <p:nvCxnSpPr>
            <p:cNvPr id="16" name="Elbow Connector 15"/>
            <p:cNvCxnSpPr>
              <a:stCxn id="13" idx="0"/>
              <a:endCxn id="10" idx="0"/>
            </p:cNvCxnSpPr>
            <p:nvPr/>
          </p:nvCxnSpPr>
          <p:spPr>
            <a:xfrm rot="5400000" flipH="1" flipV="1">
              <a:off x="4090846" y="493315"/>
              <a:ext cx="136268" cy="5245639"/>
            </a:xfrm>
            <a:prstGeom prst="bentConnector3">
              <a:avLst>
                <a:gd name="adj1" fmla="val 488803"/>
              </a:avLst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840910" y="2121056"/>
              <a:ext cx="14127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observations</a:t>
              </a:r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6540843" y="1479190"/>
            <a:ext cx="1928733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temperature, etc.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6" idx="2"/>
          </p:cNvCxnSpPr>
          <p:nvPr/>
        </p:nvCxnSpPr>
        <p:spPr>
          <a:xfrm>
            <a:off x="7505210" y="1848522"/>
            <a:ext cx="0" cy="74227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40765" y="2727069"/>
            <a:ext cx="1246941" cy="724651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OCELOT Optimizer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endCxn id="19" idx="0"/>
          </p:cNvCxnSpPr>
          <p:nvPr/>
        </p:nvCxnSpPr>
        <p:spPr>
          <a:xfrm>
            <a:off x="3664236" y="2057400"/>
            <a:ext cx="0" cy="669669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40764" y="3999749"/>
            <a:ext cx="1246941" cy="724651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590800" y="3116885"/>
            <a:ext cx="449964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287706" y="4343400"/>
            <a:ext cx="436694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597435" y="4343400"/>
            <a:ext cx="436694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287706" y="3116885"/>
            <a:ext cx="436694" cy="0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0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109819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de-DE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4724400"/>
            <a:ext cx="67818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terms of data acquisition and interfaces to be able to introduce implemented models into existing control environment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454077" y="2133600"/>
            <a:ext cx="8364699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Build models for orbit correction with simulated data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54077" y="2658070"/>
            <a:ext cx="7623123" cy="646331"/>
            <a:chOff x="454077" y="2286000"/>
            <a:chExt cx="7623123" cy="646331"/>
          </a:xfrm>
        </p:grpSpPr>
        <p:sp>
          <p:nvSpPr>
            <p:cNvPr id="6" name="Rectangle 5"/>
            <p:cNvSpPr/>
            <p:nvPr/>
          </p:nvSpPr>
          <p:spPr>
            <a:xfrm>
              <a:off x="454077" y="2286000"/>
              <a:ext cx="12363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OCELOT: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0" y="2286000"/>
              <a:ext cx="6477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open source project </a:t>
              </a:r>
              <a:r>
                <a:rPr lang="en-US" dirty="0" smtClean="0"/>
                <a:t>for beam </a:t>
              </a:r>
              <a:r>
                <a:rPr lang="en-US" dirty="0"/>
                <a:t>dynamics simulation </a:t>
              </a:r>
              <a:r>
                <a:rPr lang="en-US" dirty="0" smtClean="0"/>
                <a:t>of </a:t>
              </a:r>
              <a:r>
                <a:rPr lang="en-US" dirty="0"/>
                <a:t>the whole machine in modern electron-based x-ray </a:t>
              </a:r>
              <a:r>
                <a:rPr lang="en-US" dirty="0" smtClean="0"/>
                <a:t>sources </a:t>
              </a:r>
              <a:endParaRPr lang="en-US" dirty="0"/>
            </a:p>
          </p:txBody>
        </p:sp>
      </p:grpSp>
      <p:sp>
        <p:nvSpPr>
          <p:cNvPr id="8" name="Textplatzhalter 3"/>
          <p:cNvSpPr txBox="1">
            <a:spLocks/>
          </p:cNvSpPr>
          <p:nvPr/>
        </p:nvSpPr>
        <p:spPr>
          <a:xfrm>
            <a:off x="533400" y="4267200"/>
            <a:ext cx="8364699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Work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with infrastructure </a:t>
            </a:r>
          </a:p>
        </p:txBody>
      </p:sp>
      <p:sp>
        <p:nvSpPr>
          <p:cNvPr id="10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12</a:t>
            </a:r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37723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=""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Andrei Ivanov</a:t>
            </a:r>
            <a:endParaRPr lang="de-DE" dirty="0"/>
          </a:p>
          <a:p>
            <a:r>
              <a:rPr lang="de-DE" dirty="0" smtClean="0"/>
              <a:t>MPY</a:t>
            </a:r>
            <a:endParaRPr lang="de-DE" dirty="0"/>
          </a:p>
          <a:p>
            <a:r>
              <a:rPr lang="de-DE" dirty="0" smtClean="0"/>
              <a:t>andrei.ivanov@desy.de</a:t>
            </a: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5288" y="349610"/>
            <a:ext cx="8353425" cy="3511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000" dirty="0" err="1" smtClean="0"/>
              <a:t>Thank</a:t>
            </a:r>
            <a:r>
              <a:rPr lang="de-DE" sz="6000" dirty="0" smtClean="0"/>
              <a:t> </a:t>
            </a:r>
            <a:r>
              <a:rPr lang="de-DE" sz="6000" dirty="0" err="1" smtClean="0"/>
              <a:t>you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34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linear models are used to correct orbit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Reference orbit is designed along centers of elements</a:t>
            </a:r>
            <a:endParaRPr lang="en-US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7272810" cy="186841"/>
          </a:xfrm>
        </p:spPr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03.12.2019</a:t>
            </a:r>
            <a:endParaRPr lang="en-US" dirty="0"/>
          </a:p>
        </p:txBody>
      </p:sp>
      <p:sp>
        <p:nvSpPr>
          <p:cNvPr id="15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3</a:t>
            </a:r>
            <a:endParaRPr lang="en-US" sz="1000" b="1" noProof="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12775" y="1332277"/>
            <a:ext cx="7388225" cy="1721289"/>
            <a:chOff x="612775" y="1332277"/>
            <a:chExt cx="7388225" cy="1721289"/>
          </a:xfrm>
        </p:grpSpPr>
        <p:sp>
          <p:nvSpPr>
            <p:cNvPr id="29" name="Diamond 28"/>
            <p:cNvSpPr/>
            <p:nvPr/>
          </p:nvSpPr>
          <p:spPr>
            <a:xfrm>
              <a:off x="5674078" y="1931811"/>
              <a:ext cx="364066" cy="708378"/>
            </a:xfrm>
            <a:prstGeom prst="diamond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Diamond 29"/>
            <p:cNvSpPr/>
            <p:nvPr/>
          </p:nvSpPr>
          <p:spPr>
            <a:xfrm>
              <a:off x="2438400" y="1926167"/>
              <a:ext cx="364066" cy="708378"/>
            </a:xfrm>
            <a:prstGeom prst="diamond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44132" y="1960034"/>
              <a:ext cx="304800" cy="609600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914400" y="2286000"/>
              <a:ext cx="7086600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sp>
          <p:nvSpPr>
            <p:cNvPr id="33" name="Rectangle 32"/>
            <p:cNvSpPr/>
            <p:nvPr/>
          </p:nvSpPr>
          <p:spPr>
            <a:xfrm>
              <a:off x="3280833" y="1975556"/>
              <a:ext cx="2033411" cy="609600"/>
            </a:xfrm>
            <a:prstGeom prst="rect">
              <a:avLst/>
            </a:prstGeom>
            <a:solidFill>
              <a:srgbClr val="9BBB59">
                <a:lumMod val="40000"/>
                <a:lumOff val="60000"/>
                <a:alpha val="43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406444" y="1981200"/>
              <a:ext cx="304800" cy="609600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80834" y="2641579"/>
              <a:ext cx="2033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dipole</a:t>
              </a:r>
              <a:endParaRPr kumimoji="0" lang="de-DE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914400" y="1524094"/>
              <a:ext cx="0" cy="144761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37" name="Rectangle 36"/>
            <p:cNvSpPr/>
            <p:nvPr/>
          </p:nvSpPr>
          <p:spPr>
            <a:xfrm>
              <a:off x="612775" y="1332277"/>
              <a:ext cx="2033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40694" y="2648539"/>
              <a:ext cx="2033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quadrupole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39406" y="2684234"/>
              <a:ext cx="2033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sextupole</a:t>
              </a:r>
              <a:endParaRPr kumimoji="0" 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7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linear models are used to correct orbit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Because of imperfections the actual orbit has deviations</a:t>
            </a:r>
            <a:endParaRPr lang="en-US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7272810" cy="186841"/>
          </a:xfrm>
        </p:spPr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03.12.2019</a:t>
            </a:r>
            <a:endParaRPr lang="en-US" dirty="0"/>
          </a:p>
        </p:txBody>
      </p:sp>
      <p:sp>
        <p:nvSpPr>
          <p:cNvPr id="5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3</a:t>
            </a:r>
            <a:endParaRPr lang="en-US" sz="1000" b="1" noProof="0" dirty="0"/>
          </a:p>
        </p:txBody>
      </p:sp>
      <p:grpSp>
        <p:nvGrpSpPr>
          <p:cNvPr id="6" name="Group 5"/>
          <p:cNvGrpSpPr/>
          <p:nvPr/>
        </p:nvGrpSpPr>
        <p:grpSpPr>
          <a:xfrm>
            <a:off x="612775" y="1332277"/>
            <a:ext cx="7388225" cy="1721289"/>
            <a:chOff x="612775" y="1332277"/>
            <a:chExt cx="7388225" cy="1721289"/>
          </a:xfrm>
        </p:grpSpPr>
        <p:sp>
          <p:nvSpPr>
            <p:cNvPr id="7" name="Diamond 6"/>
            <p:cNvSpPr/>
            <p:nvPr/>
          </p:nvSpPr>
          <p:spPr>
            <a:xfrm>
              <a:off x="5674078" y="1931811"/>
              <a:ext cx="364066" cy="708378"/>
            </a:xfrm>
            <a:prstGeom prst="diamond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>
              <a:off x="2438400" y="1926167"/>
              <a:ext cx="364066" cy="708378"/>
            </a:xfrm>
            <a:prstGeom prst="diamond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44132" y="1960034"/>
              <a:ext cx="304800" cy="609600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914400" y="2286000"/>
              <a:ext cx="7086600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sp>
          <p:nvSpPr>
            <p:cNvPr id="11" name="Rectangle 10"/>
            <p:cNvSpPr/>
            <p:nvPr/>
          </p:nvSpPr>
          <p:spPr>
            <a:xfrm>
              <a:off x="3280833" y="1975556"/>
              <a:ext cx="2033411" cy="609600"/>
            </a:xfrm>
            <a:prstGeom prst="rect">
              <a:avLst/>
            </a:prstGeom>
            <a:solidFill>
              <a:srgbClr val="9BBB59">
                <a:lumMod val="40000"/>
                <a:lumOff val="60000"/>
                <a:alpha val="43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06444" y="1981200"/>
              <a:ext cx="304800" cy="609600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80834" y="2641579"/>
              <a:ext cx="2033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dipole</a:t>
              </a:r>
              <a:endParaRPr kumimoji="0" lang="de-DE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914400" y="1524094"/>
              <a:ext cx="0" cy="144761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6" name="Rectangle 15"/>
            <p:cNvSpPr/>
            <p:nvPr/>
          </p:nvSpPr>
          <p:spPr>
            <a:xfrm>
              <a:off x="612775" y="1332277"/>
              <a:ext cx="2033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40694" y="2648539"/>
              <a:ext cx="2033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quadrupole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39406" y="2684234"/>
              <a:ext cx="2033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sextupole</a:t>
              </a:r>
              <a:endParaRPr kumimoji="0" 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715911" y="2099733"/>
              <a:ext cx="5317067" cy="362156"/>
            </a:xfrm>
            <a:custGeom>
              <a:avLst/>
              <a:gdLst>
                <a:gd name="connsiteX0" fmla="*/ 0 w 5317067"/>
                <a:gd name="connsiteY0" fmla="*/ 180623 h 362156"/>
                <a:gd name="connsiteX1" fmla="*/ 812800 w 5317067"/>
                <a:gd name="connsiteY1" fmla="*/ 45156 h 362156"/>
                <a:gd name="connsiteX2" fmla="*/ 1456267 w 5317067"/>
                <a:gd name="connsiteY2" fmla="*/ 101600 h 362156"/>
                <a:gd name="connsiteX3" fmla="*/ 4064000 w 5317067"/>
                <a:gd name="connsiteY3" fmla="*/ 361245 h 362156"/>
                <a:gd name="connsiteX4" fmla="*/ 5317067 w 5317067"/>
                <a:gd name="connsiteY4" fmla="*/ 0 h 362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7067" h="362156">
                  <a:moveTo>
                    <a:pt x="0" y="180623"/>
                  </a:moveTo>
                  <a:cubicBezTo>
                    <a:pt x="285044" y="119474"/>
                    <a:pt x="570089" y="58326"/>
                    <a:pt x="812800" y="45156"/>
                  </a:cubicBezTo>
                  <a:cubicBezTo>
                    <a:pt x="1055511" y="31986"/>
                    <a:pt x="1456267" y="101600"/>
                    <a:pt x="1456267" y="101600"/>
                  </a:cubicBezTo>
                  <a:cubicBezTo>
                    <a:pt x="1998134" y="154281"/>
                    <a:pt x="3420534" y="378178"/>
                    <a:pt x="4064000" y="361245"/>
                  </a:cubicBezTo>
                  <a:cubicBezTo>
                    <a:pt x="4707466" y="344312"/>
                    <a:pt x="5012266" y="172156"/>
                    <a:pt x="5317067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7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linear models are used to correct orbit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measure the beam deviation a BPM is used</a:t>
            </a:r>
            <a:endParaRPr lang="en-US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7272810" cy="186841"/>
          </a:xfrm>
        </p:spPr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03.12.2019</a:t>
            </a:r>
            <a:endParaRPr lang="en-US" dirty="0"/>
          </a:p>
        </p:txBody>
      </p:sp>
      <p:sp>
        <p:nvSpPr>
          <p:cNvPr id="5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3</a:t>
            </a:r>
            <a:endParaRPr lang="en-US" sz="1000" b="1" noProof="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12775" y="1332277"/>
            <a:ext cx="7388225" cy="2813569"/>
            <a:chOff x="612775" y="1332277"/>
            <a:chExt cx="7388225" cy="2813569"/>
          </a:xfrm>
        </p:grpSpPr>
        <p:sp>
          <p:nvSpPr>
            <p:cNvPr id="21" name="Diamond 20"/>
            <p:cNvSpPr/>
            <p:nvPr/>
          </p:nvSpPr>
          <p:spPr>
            <a:xfrm>
              <a:off x="5674078" y="1931811"/>
              <a:ext cx="364066" cy="708378"/>
            </a:xfrm>
            <a:prstGeom prst="diamond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Diamond 21"/>
            <p:cNvSpPr/>
            <p:nvPr/>
          </p:nvSpPr>
          <p:spPr>
            <a:xfrm>
              <a:off x="2438400" y="1926167"/>
              <a:ext cx="364066" cy="708378"/>
            </a:xfrm>
            <a:prstGeom prst="diamond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44132" y="1960034"/>
              <a:ext cx="304800" cy="609600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914400" y="2286000"/>
              <a:ext cx="7086600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sp>
          <p:nvSpPr>
            <p:cNvPr id="25" name="Rectangle 24"/>
            <p:cNvSpPr/>
            <p:nvPr/>
          </p:nvSpPr>
          <p:spPr>
            <a:xfrm>
              <a:off x="3280833" y="1975556"/>
              <a:ext cx="2033411" cy="609600"/>
            </a:xfrm>
            <a:prstGeom prst="rect">
              <a:avLst/>
            </a:prstGeom>
            <a:solidFill>
              <a:srgbClr val="9BBB59">
                <a:lumMod val="40000"/>
                <a:lumOff val="60000"/>
                <a:alpha val="43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06444" y="1981200"/>
              <a:ext cx="304800" cy="609600"/>
            </a:xfrm>
            <a:prstGeom prst="rect">
              <a:avLst/>
            </a:prstGeom>
            <a:solidFill>
              <a:srgbClr val="4F81BD">
                <a:alpha val="4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80834" y="2641579"/>
              <a:ext cx="2033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dipole</a:t>
              </a:r>
              <a:endParaRPr kumimoji="0" lang="de-DE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914400" y="1524094"/>
              <a:ext cx="0" cy="144761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9" name="Rectangle 28"/>
            <p:cNvSpPr/>
            <p:nvPr/>
          </p:nvSpPr>
          <p:spPr>
            <a:xfrm>
              <a:off x="612775" y="1332277"/>
              <a:ext cx="2033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40694" y="2648539"/>
              <a:ext cx="2033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quadrupole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39406" y="2684234"/>
              <a:ext cx="2033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sextupole</a:t>
              </a:r>
              <a:endParaRPr kumimoji="0" 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715911" y="2099733"/>
              <a:ext cx="5317067" cy="362156"/>
            </a:xfrm>
            <a:custGeom>
              <a:avLst/>
              <a:gdLst>
                <a:gd name="connsiteX0" fmla="*/ 0 w 5317067"/>
                <a:gd name="connsiteY0" fmla="*/ 180623 h 362156"/>
                <a:gd name="connsiteX1" fmla="*/ 812800 w 5317067"/>
                <a:gd name="connsiteY1" fmla="*/ 45156 h 362156"/>
                <a:gd name="connsiteX2" fmla="*/ 1456267 w 5317067"/>
                <a:gd name="connsiteY2" fmla="*/ 101600 h 362156"/>
                <a:gd name="connsiteX3" fmla="*/ 4064000 w 5317067"/>
                <a:gd name="connsiteY3" fmla="*/ 361245 h 362156"/>
                <a:gd name="connsiteX4" fmla="*/ 5317067 w 5317067"/>
                <a:gd name="connsiteY4" fmla="*/ 0 h 362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7067" h="362156">
                  <a:moveTo>
                    <a:pt x="0" y="180623"/>
                  </a:moveTo>
                  <a:cubicBezTo>
                    <a:pt x="285044" y="119474"/>
                    <a:pt x="570089" y="58326"/>
                    <a:pt x="812800" y="45156"/>
                  </a:cubicBezTo>
                  <a:cubicBezTo>
                    <a:pt x="1055511" y="31986"/>
                    <a:pt x="1456267" y="101600"/>
                    <a:pt x="1456267" y="101600"/>
                  </a:cubicBezTo>
                  <a:cubicBezTo>
                    <a:pt x="1998134" y="154281"/>
                    <a:pt x="3420534" y="378178"/>
                    <a:pt x="4064000" y="361245"/>
                  </a:cubicBezTo>
                  <a:cubicBezTo>
                    <a:pt x="4707466" y="344312"/>
                    <a:pt x="5012266" y="172156"/>
                    <a:pt x="5317067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466" y="3643490"/>
              <a:ext cx="502356" cy="50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643490"/>
              <a:ext cx="502356" cy="50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5" name="Straight Connector 34"/>
            <p:cNvCxnSpPr>
              <a:stCxn id="33" idx="0"/>
            </p:cNvCxnSpPr>
            <p:nvPr/>
          </p:nvCxnSpPr>
          <p:spPr>
            <a:xfrm flipV="1">
              <a:off x="3053644" y="2286000"/>
              <a:ext cx="0" cy="135749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oval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>
            <a:xfrm flipV="1">
              <a:off x="7032978" y="2280356"/>
              <a:ext cx="0" cy="135749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oval"/>
            </a:ln>
            <a:effectLst/>
          </p:spPr>
        </p:cxnSp>
        <p:sp>
          <p:nvSpPr>
            <p:cNvPr id="37" name="Rectangle 36"/>
            <p:cNvSpPr/>
            <p:nvPr/>
          </p:nvSpPr>
          <p:spPr>
            <a:xfrm>
              <a:off x="2828579" y="1796534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Δ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</a:t>
              </a:r>
              <a:endParaRPr kumimoji="0" lang="de-DE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77731" y="1692311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Δ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</a:t>
              </a:r>
              <a:endParaRPr kumimoji="0" lang="de-DE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59062" y="3710002"/>
              <a:ext cx="704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BPM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</a:t>
              </a:r>
              <a:endParaRPr kumimoji="0" lang="de-DE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220761" y="3710002"/>
              <a:ext cx="704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BPM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</a:t>
              </a:r>
              <a:endParaRPr kumimoji="0" lang="de-DE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609600" y="4419600"/>
            <a:ext cx="7094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Orbit correction: </a:t>
            </a:r>
            <a:r>
              <a:rPr lang="el-GR" dirty="0"/>
              <a:t>Δ</a:t>
            </a:r>
            <a:r>
              <a:rPr lang="en-US" dirty="0"/>
              <a:t>x1</a:t>
            </a:r>
            <a:r>
              <a:rPr lang="de-DE" dirty="0"/>
              <a:t>⟶ 0,  </a:t>
            </a:r>
            <a:r>
              <a:rPr lang="el-GR" dirty="0"/>
              <a:t>Δ</a:t>
            </a:r>
            <a:r>
              <a:rPr lang="en-US" dirty="0"/>
              <a:t>x2</a:t>
            </a:r>
            <a:r>
              <a:rPr lang="de-DE" dirty="0"/>
              <a:t>⟶ 0</a:t>
            </a:r>
          </a:p>
        </p:txBody>
      </p:sp>
    </p:spTree>
    <p:extLst>
      <p:ext uri="{BB962C8B-B14F-4D97-AF65-F5344CB8AC3E}">
        <p14:creationId xmlns:p14="http://schemas.microsoft.com/office/powerpoint/2010/main" val="7351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linear models are used to correct orbit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Additional magnets correct the orbit</a:t>
            </a:r>
            <a:endParaRPr lang="en-US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7272810" cy="186841"/>
          </a:xfrm>
        </p:spPr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03.12.2019</a:t>
            </a:r>
            <a:endParaRPr lang="en-US" dirty="0"/>
          </a:p>
        </p:txBody>
      </p:sp>
      <p:sp>
        <p:nvSpPr>
          <p:cNvPr id="5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3</a:t>
            </a:r>
            <a:endParaRPr lang="en-US" sz="1000" b="1" noProof="0" dirty="0"/>
          </a:p>
        </p:txBody>
      </p:sp>
      <p:sp>
        <p:nvSpPr>
          <p:cNvPr id="45" name="Diamond 44"/>
          <p:cNvSpPr/>
          <p:nvPr/>
        </p:nvSpPr>
        <p:spPr>
          <a:xfrm>
            <a:off x="5674078" y="1931811"/>
            <a:ext cx="364066" cy="708378"/>
          </a:xfrm>
          <a:prstGeom prst="diamond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Diamond 45"/>
          <p:cNvSpPr/>
          <p:nvPr/>
        </p:nvSpPr>
        <p:spPr>
          <a:xfrm>
            <a:off x="2438400" y="1926167"/>
            <a:ext cx="364066" cy="708378"/>
          </a:xfrm>
          <a:prstGeom prst="diamond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44132" y="1960034"/>
            <a:ext cx="304800" cy="609600"/>
          </a:xfrm>
          <a:prstGeom prst="rect">
            <a:avLst/>
          </a:prstGeom>
          <a:solidFill>
            <a:srgbClr val="4F81BD">
              <a:alpha val="43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914400" y="2286000"/>
            <a:ext cx="7086600" cy="0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49" name="Rectangle 48"/>
          <p:cNvSpPr/>
          <p:nvPr/>
        </p:nvSpPr>
        <p:spPr>
          <a:xfrm>
            <a:off x="3280833" y="1975556"/>
            <a:ext cx="2033411" cy="609600"/>
          </a:xfrm>
          <a:prstGeom prst="rect">
            <a:avLst/>
          </a:prstGeom>
          <a:solidFill>
            <a:srgbClr val="9BBB59">
              <a:lumMod val="40000"/>
              <a:lumOff val="60000"/>
              <a:alpha val="43000"/>
            </a:srgbClr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406444" y="1981200"/>
            <a:ext cx="304800" cy="609600"/>
          </a:xfrm>
          <a:prstGeom prst="rect">
            <a:avLst/>
          </a:prstGeom>
          <a:solidFill>
            <a:srgbClr val="4F81BD">
              <a:alpha val="43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66" y="3643490"/>
            <a:ext cx="502356" cy="50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3280834" y="2641579"/>
            <a:ext cx="2033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dipole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914400" y="1524094"/>
            <a:ext cx="0" cy="1447611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612775" y="1332277"/>
            <a:ext cx="2033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x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40694" y="2648539"/>
            <a:ext cx="2033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quadrupole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839406" y="2684234"/>
            <a:ext cx="2033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dirty="0" err="1" smtClean="0">
                <a:solidFill>
                  <a:prstClr val="black"/>
                </a:solidFill>
                <a:latin typeface="Calibri"/>
              </a:rPr>
              <a:t>sextupole</a:t>
            </a:r>
            <a:endParaRPr lang="de-DE" baseline="30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43490"/>
            <a:ext cx="502356" cy="50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Connector 57"/>
          <p:cNvCxnSpPr>
            <a:stCxn id="51" idx="0"/>
          </p:cNvCxnSpPr>
          <p:nvPr/>
        </p:nvCxnSpPr>
        <p:spPr>
          <a:xfrm flipV="1">
            <a:off x="3053644" y="2286000"/>
            <a:ext cx="0" cy="135749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oval"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 flipV="1">
            <a:off x="7032978" y="2280356"/>
            <a:ext cx="0" cy="135749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oval"/>
          </a:ln>
          <a:effectLst/>
        </p:spPr>
      </p:cxnSp>
      <p:sp>
        <p:nvSpPr>
          <p:cNvPr id="60" name="Rectangle 59"/>
          <p:cNvSpPr/>
          <p:nvPr/>
        </p:nvSpPr>
        <p:spPr>
          <a:xfrm>
            <a:off x="2209800" y="1960034"/>
            <a:ext cx="45719" cy="609600"/>
          </a:xfrm>
          <a:prstGeom prst="rect">
            <a:avLst/>
          </a:prstGeom>
          <a:solidFill>
            <a:srgbClr val="C00000">
              <a:alpha val="43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86400" y="1969912"/>
            <a:ext cx="45719" cy="609600"/>
          </a:xfrm>
          <a:prstGeom prst="rect">
            <a:avLst/>
          </a:prstGeom>
          <a:solidFill>
            <a:srgbClr val="C00000">
              <a:alpha val="43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828579" y="179653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l-GR" dirty="0" smtClean="0">
                <a:solidFill>
                  <a:prstClr val="black"/>
                </a:solidFill>
                <a:latin typeface="Calibri"/>
              </a:rPr>
              <a:t>Δ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1</a:t>
            </a:r>
            <a:endParaRPr lang="de-DE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777731" y="169231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l-GR" dirty="0" smtClean="0">
                <a:solidFill>
                  <a:prstClr val="black"/>
                </a:solidFill>
                <a:latin typeface="Calibri"/>
              </a:rPr>
              <a:t>Δ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de-DE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259062" y="3710002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BPM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1</a:t>
            </a:r>
            <a:endParaRPr lang="de-DE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220761" y="3710002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BPM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de-DE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24370" y="1150202"/>
            <a:ext cx="1570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corrector magnet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С</a:t>
            </a:r>
            <a:r>
              <a:rPr lang="ru-RU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de-DE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700970" y="1150200"/>
            <a:ext cx="1570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corrector magnet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С</a:t>
            </a:r>
            <a:r>
              <a:rPr lang="ru-RU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1733797" y="2172681"/>
            <a:ext cx="5296395" cy="353312"/>
          </a:xfrm>
          <a:custGeom>
            <a:avLst/>
            <a:gdLst>
              <a:gd name="connsiteX0" fmla="*/ 0 w 5296395"/>
              <a:gd name="connsiteY0" fmla="*/ 131132 h 353312"/>
              <a:gd name="connsiteX1" fmla="*/ 522515 w 5296395"/>
              <a:gd name="connsiteY1" fmla="*/ 503 h 353312"/>
              <a:gd name="connsiteX2" fmla="*/ 1211284 w 5296395"/>
              <a:gd name="connsiteY2" fmla="*/ 95506 h 353312"/>
              <a:gd name="connsiteX3" fmla="*/ 3764478 w 5296395"/>
              <a:gd name="connsiteY3" fmla="*/ 321137 h 353312"/>
              <a:gd name="connsiteX4" fmla="*/ 4227616 w 5296395"/>
              <a:gd name="connsiteY4" fmla="*/ 333013 h 353312"/>
              <a:gd name="connsiteX5" fmla="*/ 5296395 w 5296395"/>
              <a:gd name="connsiteY5" fmla="*/ 143007 h 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6395" h="353312">
                <a:moveTo>
                  <a:pt x="0" y="131132"/>
                </a:moveTo>
                <a:cubicBezTo>
                  <a:pt x="160317" y="68786"/>
                  <a:pt x="320634" y="6441"/>
                  <a:pt x="522515" y="503"/>
                </a:cubicBezTo>
                <a:cubicBezTo>
                  <a:pt x="724396" y="-5435"/>
                  <a:pt x="670957" y="42067"/>
                  <a:pt x="1211284" y="95506"/>
                </a:cubicBezTo>
                <a:cubicBezTo>
                  <a:pt x="1751611" y="148945"/>
                  <a:pt x="3261756" y="281552"/>
                  <a:pt x="3764478" y="321137"/>
                </a:cubicBezTo>
                <a:cubicBezTo>
                  <a:pt x="4267200" y="360722"/>
                  <a:pt x="3972296" y="362701"/>
                  <a:pt x="4227616" y="333013"/>
                </a:cubicBezTo>
                <a:cubicBezTo>
                  <a:pt x="4482936" y="303325"/>
                  <a:pt x="4889665" y="223166"/>
                  <a:pt x="5296395" y="143007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9600" y="4419600"/>
            <a:ext cx="7094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Orbit correction: </a:t>
            </a:r>
            <a:r>
              <a:rPr lang="el-GR" dirty="0"/>
              <a:t>Δ</a:t>
            </a:r>
            <a:r>
              <a:rPr lang="en-US" dirty="0"/>
              <a:t>x1</a:t>
            </a:r>
            <a:r>
              <a:rPr lang="de-DE" dirty="0"/>
              <a:t>⟶ 0,  </a:t>
            </a:r>
            <a:r>
              <a:rPr lang="el-GR" dirty="0"/>
              <a:t>Δ</a:t>
            </a:r>
            <a:r>
              <a:rPr lang="en-US" dirty="0"/>
              <a:t>x2</a:t>
            </a:r>
            <a:r>
              <a:rPr lang="de-DE" dirty="0"/>
              <a:t>⟶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4865132"/>
            <a:ext cx="8324388" cy="1443669"/>
            <a:chOff x="914400" y="5337352"/>
            <a:chExt cx="8324388" cy="14436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914400" y="5410200"/>
                  <a:ext cx="1765868" cy="5542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Cambria Math"/>
                    </a:rPr>
                    <a:t>M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i="1">
                                    <a:latin typeface="Cambria Math"/>
                                  </a:rPr>
                                  <m:t>С</m:t>
                                </m:r>
                                <m:r>
                                  <a:rPr lang="ru-RU" i="1" baseline="-2500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i="1">
                                    <a:latin typeface="Cambria Math"/>
                                  </a:rPr>
                                  <m:t>С</m:t>
                                </m:r>
                                <m:r>
                                  <a:rPr lang="ru-RU" i="1" baseline="-2500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a14:m>
                  <a:r>
                    <a:rPr lang="de-DE" i="1" dirty="0" smtClean="0">
                      <a:latin typeface="Cambria Math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l-GR" dirty="0" smtClean="0"/>
                                  <m:t>Δ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baseline="-25000" dirty="0" smtClean="0"/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de-DE" baseline="-25000" dirty="0" smtClean="0"/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l-GR" dirty="0" smtClean="0"/>
                                  <m:t>Δ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baseline="-25000" dirty="0" smtClean="0"/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de-DE" baseline="-25000" dirty="0" smtClean="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de-DE" i="1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5410200"/>
                  <a:ext cx="1765868" cy="5542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759" b="-21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Rectangle 70"/>
            <p:cNvSpPr/>
            <p:nvPr/>
          </p:nvSpPr>
          <p:spPr>
            <a:xfrm>
              <a:off x="914401" y="6134690"/>
              <a:ext cx="56444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latin typeface="Cambria Math"/>
                </a:rPr>
                <a:t>M </a:t>
              </a:r>
              <a:r>
                <a:rPr lang="en-US" dirty="0" smtClean="0"/>
                <a:t> is response matrix, is calculated from the lattice as an initial approach and clarified with measured data</a:t>
              </a:r>
              <a:endParaRPr lang="de-DE" dirty="0"/>
            </a:p>
          </p:txBody>
        </p:sp>
        <p:sp>
          <p:nvSpPr>
            <p:cNvPr id="72" name="Right Brace 71"/>
            <p:cNvSpPr/>
            <p:nvPr/>
          </p:nvSpPr>
          <p:spPr>
            <a:xfrm>
              <a:off x="6462315" y="5337352"/>
              <a:ext cx="173973" cy="1383268"/>
            </a:xfrm>
            <a:prstGeom prst="rightBrace">
              <a:avLst>
                <a:gd name="adj1" fmla="val 2968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720150" y="5641288"/>
              <a:ext cx="25186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SVD</a:t>
              </a:r>
            </a:p>
            <a:p>
              <a:r>
                <a:rPr lang="de-DE" dirty="0" smtClean="0"/>
                <a:t>Least-</a:t>
              </a:r>
              <a:r>
                <a:rPr lang="de-DE" dirty="0" err="1" smtClean="0"/>
                <a:t>Squares</a:t>
              </a:r>
              <a:r>
                <a:rPr lang="de-DE" dirty="0" smtClean="0"/>
                <a:t> </a:t>
              </a:r>
              <a:r>
                <a:rPr lang="de-DE" dirty="0" err="1" smtClean="0"/>
                <a:t>Method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7351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62000"/>
            <a:ext cx="2201333" cy="24765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96967" y="3441416"/>
            <a:ext cx="8454564" cy="3035584"/>
            <a:chOff x="296967" y="3331919"/>
            <a:chExt cx="8454564" cy="3035584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22" y="3331919"/>
              <a:ext cx="3924777" cy="2881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4343401" y="4285611"/>
              <a:ext cx="44081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Linear dependencies between correctors and orbit deviation at BPMS</a:t>
              </a:r>
              <a:endParaRPr lang="de-DE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33226" y="6028949"/>
              <a:ext cx="8451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smtClean="0"/>
                <a:t>Control</a:t>
              </a:r>
              <a:endParaRPr lang="de-DE" sz="1600" i="1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96967" y="4588101"/>
              <a:ext cx="4138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n-US" dirty="0" smtClean="0"/>
                <a:t>x</a:t>
              </a:r>
              <a:endParaRPr lang="de-DE" baseline="-25000" dirty="0" smtClean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linear dynamics of particles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Linear oscillations around the reference orbit</a:t>
            </a:r>
            <a:endParaRPr lang="en-US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7272810" cy="186841"/>
          </a:xfrm>
        </p:spPr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03.12.2019</a:t>
            </a:r>
            <a:endParaRPr lang="en-US" dirty="0"/>
          </a:p>
        </p:txBody>
      </p:sp>
      <p:sp>
        <p:nvSpPr>
          <p:cNvPr id="5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4</a:t>
            </a:r>
            <a:endParaRPr lang="en-US" sz="1000" b="1" noProof="0" dirty="0"/>
          </a:p>
        </p:txBody>
      </p:sp>
      <p:grpSp>
        <p:nvGrpSpPr>
          <p:cNvPr id="32" name="Group 31"/>
          <p:cNvGrpSpPr/>
          <p:nvPr/>
        </p:nvGrpSpPr>
        <p:grpSpPr>
          <a:xfrm>
            <a:off x="291243" y="1143000"/>
            <a:ext cx="3823558" cy="2558251"/>
            <a:chOff x="165949" y="852529"/>
            <a:chExt cx="3968107" cy="2654966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06" y="852529"/>
              <a:ext cx="3676650" cy="239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2275296" y="3124200"/>
              <a:ext cx="311427" cy="3832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x</a:t>
              </a:r>
              <a:endParaRPr lang="de-DE" i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5949" y="1752600"/>
              <a:ext cx="356345" cy="3832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x'</a:t>
              </a:r>
              <a:endParaRPr lang="de-DE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351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96967" y="4395108"/>
            <a:ext cx="8454564" cy="2081892"/>
            <a:chOff x="296967" y="4285611"/>
            <a:chExt cx="8454564" cy="2081892"/>
          </a:xfrm>
        </p:grpSpPr>
        <p:sp>
          <p:nvSpPr>
            <p:cNvPr id="38" name="Rectangle 37"/>
            <p:cNvSpPr/>
            <p:nvPr/>
          </p:nvSpPr>
          <p:spPr>
            <a:xfrm>
              <a:off x="4343401" y="4285611"/>
              <a:ext cx="44081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Linear dependencies between correctors and orbit deviation at BPMS</a:t>
              </a:r>
              <a:endParaRPr lang="de-DE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33226" y="6028949"/>
              <a:ext cx="8451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smtClean="0"/>
                <a:t>Control</a:t>
              </a:r>
              <a:endParaRPr lang="de-DE" sz="1600" i="1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96967" y="4588101"/>
              <a:ext cx="4138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n-US" dirty="0" smtClean="0"/>
                <a:t>x</a:t>
              </a:r>
              <a:endParaRPr lang="de-DE" baseline="-25000" dirty="0" smtClean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linear dynamics of particles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Nonlinear dynamics</a:t>
            </a:r>
            <a:endParaRPr lang="en-US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7272810" cy="186841"/>
          </a:xfrm>
        </p:spPr>
        <p:txBody>
          <a:bodyPr/>
          <a:lstStyle/>
          <a:p>
            <a:r>
              <a:rPr lang="en-US" dirty="0"/>
              <a:t>| Machine Learning for PETRA </a:t>
            </a:r>
            <a:r>
              <a:rPr lang="en-US" dirty="0" smtClean="0"/>
              <a:t>IV | Andrei Ivanov, 03.12.2019</a:t>
            </a:r>
            <a:endParaRPr lang="en-US" dirty="0"/>
          </a:p>
        </p:txBody>
      </p:sp>
      <p:sp>
        <p:nvSpPr>
          <p:cNvPr id="5" name="Textfeld 13"/>
          <p:cNvSpPr txBox="1"/>
          <p:nvPr/>
        </p:nvSpPr>
        <p:spPr>
          <a:xfrm>
            <a:off x="8382000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 smtClean="0"/>
              <a:t>5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91243" y="2010283"/>
            <a:ext cx="2332591" cy="1690968"/>
            <a:chOff x="165949" y="1752600"/>
            <a:chExt cx="2420774" cy="1754895"/>
          </a:xfrm>
        </p:grpSpPr>
        <p:sp>
          <p:nvSpPr>
            <p:cNvPr id="34" name="Rectangle 33"/>
            <p:cNvSpPr/>
            <p:nvPr/>
          </p:nvSpPr>
          <p:spPr>
            <a:xfrm>
              <a:off x="2275296" y="3124200"/>
              <a:ext cx="311427" cy="3832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x</a:t>
              </a:r>
              <a:endParaRPr lang="de-DE" i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5949" y="1752600"/>
              <a:ext cx="356345" cy="3832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x'</a:t>
              </a:r>
              <a:endParaRPr lang="de-DE" i="1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" y="1143000"/>
            <a:ext cx="3488564" cy="23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" y="3438144"/>
            <a:ext cx="3916827" cy="288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64" y="1393581"/>
            <a:ext cx="2698715" cy="19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_PowerPoint_4x3_en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DESY_PowerPoint_4x3_en" id="{3CF89BDB-0659-E849-8D13-D70D8CFA5BCD}" vid="{CC185F4F-326D-3949-A293-BD8B2AFA8F49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DESY_PowerPoint_4x3_en</Template>
  <TotalTime>0</TotalTime>
  <Words>843</Words>
  <Application>Microsoft Office PowerPoint</Application>
  <PresentationFormat>On-screen Show (4:3)</PresentationFormat>
  <Paragraphs>254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DESY_PowerPoint_4x3_en</vt:lpstr>
      <vt:lpstr>Machine Learning for PETRA IV</vt:lpstr>
      <vt:lpstr>Overwiew</vt:lpstr>
      <vt:lpstr>Problem Formulation</vt:lpstr>
      <vt:lpstr>The linear models are used to correct orbit</vt:lpstr>
      <vt:lpstr>The linear models are used to correct orbit</vt:lpstr>
      <vt:lpstr>The linear models are used to correct orbit</vt:lpstr>
      <vt:lpstr>The linear models are used to correct orbit</vt:lpstr>
      <vt:lpstr>The linear dynamics of particles</vt:lpstr>
      <vt:lpstr>The linear dynamics of particles</vt:lpstr>
      <vt:lpstr>The linear dynamics of particles</vt:lpstr>
      <vt:lpstr>Dynamics between BPMs</vt:lpstr>
      <vt:lpstr>Misalignments</vt:lpstr>
      <vt:lpstr>Misalignments</vt:lpstr>
      <vt:lpstr>Misalignments</vt:lpstr>
      <vt:lpstr>Misalignments</vt:lpstr>
      <vt:lpstr>PETRA IV</vt:lpstr>
      <vt:lpstr>PETRA IV</vt:lpstr>
      <vt:lpstr>ML-based solutions</vt:lpstr>
      <vt:lpstr>ML methods</vt:lpstr>
      <vt:lpstr>ML methods</vt:lpstr>
      <vt:lpstr>ML methods</vt:lpstr>
      <vt:lpstr>ML methods</vt:lpstr>
      <vt:lpstr>ML methods</vt:lpstr>
      <vt:lpstr>ML methods: control policy</vt:lpstr>
      <vt:lpstr>Next steps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Ivanov, Andrei</dc:creator>
  <cp:lastModifiedBy>Ivanov, Andrei</cp:lastModifiedBy>
  <cp:revision>13</cp:revision>
  <dcterms:created xsi:type="dcterms:W3CDTF">2019-12-01T09:36:44Z</dcterms:created>
  <dcterms:modified xsi:type="dcterms:W3CDTF">2019-12-03T07:32:25Z</dcterms:modified>
</cp:coreProperties>
</file>