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</p:sldMasterIdLst>
  <p:notesMasterIdLst>
    <p:notesMasterId r:id="rId48"/>
  </p:notesMasterIdLst>
  <p:handoutMasterIdLst>
    <p:handoutMasterId r:id="rId49"/>
  </p:handoutMasterIdLst>
  <p:sldIdLst>
    <p:sldId id="256" r:id="rId3"/>
    <p:sldId id="258" r:id="rId4"/>
    <p:sldId id="305" r:id="rId5"/>
    <p:sldId id="259" r:id="rId6"/>
    <p:sldId id="260" r:id="rId7"/>
    <p:sldId id="265" r:id="rId8"/>
    <p:sldId id="306" r:id="rId9"/>
    <p:sldId id="266" r:id="rId10"/>
    <p:sldId id="307" r:id="rId11"/>
    <p:sldId id="267" r:id="rId12"/>
    <p:sldId id="308" r:id="rId13"/>
    <p:sldId id="282" r:id="rId14"/>
    <p:sldId id="303" r:id="rId15"/>
    <p:sldId id="293" r:id="rId16"/>
    <p:sldId id="291" r:id="rId17"/>
    <p:sldId id="272" r:id="rId18"/>
    <p:sldId id="279" r:id="rId19"/>
    <p:sldId id="295" r:id="rId20"/>
    <p:sldId id="281" r:id="rId21"/>
    <p:sldId id="287" r:id="rId22"/>
    <p:sldId id="309" r:id="rId23"/>
    <p:sldId id="269" r:id="rId24"/>
    <p:sldId id="284" r:id="rId25"/>
    <p:sldId id="301" r:id="rId26"/>
    <p:sldId id="300" r:id="rId27"/>
    <p:sldId id="294" r:id="rId28"/>
    <p:sldId id="311" r:id="rId29"/>
    <p:sldId id="325" r:id="rId30"/>
    <p:sldId id="320" r:id="rId31"/>
    <p:sldId id="312" r:id="rId32"/>
    <p:sldId id="315" r:id="rId33"/>
    <p:sldId id="313" r:id="rId34"/>
    <p:sldId id="314" r:id="rId35"/>
    <p:sldId id="316" r:id="rId36"/>
    <p:sldId id="323" r:id="rId37"/>
    <p:sldId id="324" r:id="rId38"/>
    <p:sldId id="318" r:id="rId39"/>
    <p:sldId id="321" r:id="rId40"/>
    <p:sldId id="322" r:id="rId41"/>
    <p:sldId id="304" r:id="rId42"/>
    <p:sldId id="286" r:id="rId43"/>
    <p:sldId id="297" r:id="rId44"/>
    <p:sldId id="298" r:id="rId45"/>
    <p:sldId id="299" r:id="rId46"/>
    <p:sldId id="310" r:id="rId47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21" autoAdjust="0"/>
  </p:normalViewPr>
  <p:slideViewPr>
    <p:cSldViewPr>
      <p:cViewPr>
        <p:scale>
          <a:sx n="70" d="100"/>
          <a:sy n="70" d="100"/>
        </p:scale>
        <p:origin x="-1386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B769B-7B9B-4521-BD84-DB54DBA6071B}" type="datetimeFigureOut">
              <a:rPr lang="de-DE" smtClean="0"/>
              <a:t>04.12.2019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8083D-D6A8-4FEB-947D-484E28B564E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710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399C9E8-E57A-43CD-A551-6D98A5413071}" type="datetimeFigureOut">
              <a:rPr lang="de-DE" smtClean="0"/>
              <a:t>04.12.2019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09BE865-ADCA-4935-B059-41BD988D7C5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535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E865-ADCA-4935-B059-41BD988D7C5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977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WE </a:t>
            </a:r>
            <a:r>
              <a:rPr lang="en-US" dirty="0" err="1" smtClean="0"/>
              <a:t>DON’t</a:t>
            </a:r>
            <a:r>
              <a:rPr lang="en-US" dirty="0" smtClean="0"/>
              <a:t> NEED THIS SLIDE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E865-ADCA-4935-B059-41BD988D7C52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42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E865-ADCA-4935-B059-41BD988D7C5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14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E865-ADCA-4935-B059-41BD988D7C5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960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E865-ADCA-4935-B059-41BD988D7C5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141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E865-ADCA-4935-B059-41BD988D7C5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427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E865-ADCA-4935-B059-41BD988D7C5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291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E865-ADCA-4935-B059-41BD988D7C5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605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E865-ADCA-4935-B059-41BD988D7C52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2814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BE865-ADCA-4935-B059-41BD988D7C52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00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n-AU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AU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2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0" y="1860576"/>
            <a:ext cx="91432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 smtClean="0">
                <a:solidFill>
                  <a:srgbClr val="000000"/>
                </a:solidFill>
                <a:latin typeface="Calibri"/>
              </a:rPr>
              <a:t>ML methods for FEL data analysis</a:t>
            </a:r>
          </a:p>
        </p:txBody>
      </p:sp>
      <p:sp>
        <p:nvSpPr>
          <p:cNvPr id="77" name="CustomShape 2"/>
          <p:cNvSpPr/>
          <p:nvPr/>
        </p:nvSpPr>
        <p:spPr>
          <a:xfrm>
            <a:off x="1371600" y="3981496"/>
            <a:ext cx="6400080" cy="22558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en-AU" sz="2400" b="0" strike="noStrike" spc="-1" dirty="0">
                <a:solidFill>
                  <a:srgbClr val="8B8B8B"/>
                </a:solidFill>
                <a:latin typeface="Calibri"/>
              </a:rPr>
              <a:t>By: Alireza Sadri</a:t>
            </a:r>
            <a:endParaRPr lang="en-A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en-AU" sz="2400" b="0" strike="noStrike" spc="-1" dirty="0" smtClean="0">
                <a:solidFill>
                  <a:srgbClr val="8B8B8B"/>
                </a:solidFill>
                <a:latin typeface="Calibri"/>
              </a:rPr>
              <a:t>DESY-CFEL/ AMALEA</a:t>
            </a: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en-AU" sz="2400" spc="-1" dirty="0">
              <a:solidFill>
                <a:srgbClr val="8B8B8B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en-AU" sz="2400" b="0" strike="noStrike" spc="-1" dirty="0" smtClean="0">
                <a:solidFill>
                  <a:srgbClr val="8B8B8B"/>
                </a:solidFill>
                <a:latin typeface="Calibri"/>
              </a:rPr>
              <a:t>26 Slides</a:t>
            </a: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en-AU" sz="1200" b="0" strike="noStrike" spc="-1" dirty="0" smtClean="0">
                <a:solidFill>
                  <a:srgbClr val="8B8B8B"/>
                </a:solidFill>
                <a:latin typeface="Calibri"/>
              </a:rPr>
              <a:t>References are given below each slide</a:t>
            </a:r>
          </a:p>
        </p:txBody>
      </p:sp>
      <p:pic>
        <p:nvPicPr>
          <p:cNvPr id="4098" name="Picture 2" descr="Image result for desy logo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671936" cy="16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FEL logo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85" y="350310"/>
            <a:ext cx="2451990" cy="134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/>
        </p:blipFill>
        <p:spPr>
          <a:xfrm>
            <a:off x="472413" y="1138168"/>
            <a:ext cx="3374206" cy="2741219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0" y="-13320"/>
            <a:ext cx="925252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AU" sz="3800" b="0" strike="noStrike" spc="-1" dirty="0" smtClean="0">
                <a:solidFill>
                  <a:srgbClr val="000000"/>
                </a:solidFill>
                <a:latin typeface="Calibri"/>
              </a:rPr>
              <a:t>Markov-Chain-Monte-Carlo sampling method</a:t>
            </a:r>
            <a:endParaRPr lang="en-AU" sz="3800" b="0" strike="noStrike" spc="-1" dirty="0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9" name="Picture 148"/>
          <p:cNvPicPr/>
          <p:nvPr/>
        </p:nvPicPr>
        <p:blipFill>
          <a:blip r:embed="rId5"/>
          <a:stretch/>
        </p:blipFill>
        <p:spPr>
          <a:xfrm>
            <a:off x="329400" y="3801600"/>
            <a:ext cx="3759120" cy="3038400"/>
          </a:xfrm>
          <a:prstGeom prst="rect">
            <a:avLst/>
          </a:prstGeom>
          <a:ln>
            <a:noFill/>
          </a:ln>
        </p:spPr>
      </p:pic>
      <p:pic>
        <p:nvPicPr>
          <p:cNvPr id="151" name="Picture 150"/>
          <p:cNvPicPr/>
          <p:nvPr/>
        </p:nvPicPr>
        <p:blipFill>
          <a:blip r:embed="rId6"/>
          <a:stretch/>
        </p:blipFill>
        <p:spPr>
          <a:xfrm>
            <a:off x="4536000" y="1008000"/>
            <a:ext cx="4172040" cy="3229200"/>
          </a:xfrm>
          <a:prstGeom prst="rect">
            <a:avLst/>
          </a:prstGeom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/>
          <a:stretch/>
        </p:blipFill>
        <p:spPr>
          <a:xfrm>
            <a:off x="4831560" y="3817800"/>
            <a:ext cx="3850920" cy="3039480"/>
          </a:xfrm>
          <a:prstGeom prst="rect">
            <a:avLst/>
          </a:prstGeom>
          <a:ln>
            <a:noFill/>
          </a:ln>
        </p:spPr>
      </p:pic>
      <p:sp>
        <p:nvSpPr>
          <p:cNvPr id="9" name="CustomShape 1"/>
          <p:cNvSpPr/>
          <p:nvPr/>
        </p:nvSpPr>
        <p:spPr>
          <a:xfrm>
            <a:off x="3401272" y="0"/>
            <a:ext cx="5724000" cy="29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 smtClean="0">
                <a:solidFill>
                  <a:srgbClr val="000000"/>
                </a:solidFill>
                <a:latin typeface="Calibri"/>
              </a:rPr>
              <a:t>Likelihood by worst residual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CustomShape 1"/>
              <p:cNvSpPr/>
              <p:nvPr/>
            </p:nvSpPr>
            <p:spPr>
              <a:xfrm>
                <a:off x="3348328" y="-387424"/>
                <a:ext cx="5904192" cy="11422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AU" sz="2800" b="0" strike="noStrike" spc="-1" dirty="0" smtClean="0">
                    <a:solidFill>
                      <a:srgbClr val="000000"/>
                    </a:solidFill>
                    <a:latin typeface="Calibri"/>
                  </a:rPr>
                  <a:t>A solution for the problem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trike="noStrike" spc="-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trike="noStrike" spc="-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sz="2800" b="0" i="1" strike="noStrike" spc="-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∞</m:t>
                        </m:r>
                      </m:sub>
                    </m:sSub>
                  </m:oMath>
                </a14:m>
                <a:endParaRPr lang="en-AU" sz="2800" b="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101" name="CustomShap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328" y="-387424"/>
                <a:ext cx="5904192" cy="1142280"/>
              </a:xfrm>
              <a:prstGeom prst="rect">
                <a:avLst/>
              </a:prstGeom>
              <a:blipFill rotWithShape="1">
                <a:blip r:embed="rId3"/>
                <a:stretch>
                  <a:fillRect l="-20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" name="Picture 101"/>
          <p:cNvPicPr/>
          <p:nvPr/>
        </p:nvPicPr>
        <p:blipFill>
          <a:blip r:embed="rId4"/>
          <a:srcRect r="54324" b="14586"/>
          <a:stretch/>
        </p:blipFill>
        <p:spPr>
          <a:xfrm>
            <a:off x="180000" y="44624"/>
            <a:ext cx="3240000" cy="2793240"/>
          </a:xfrm>
          <a:prstGeom prst="rect">
            <a:avLst/>
          </a:prstGeom>
          <a:ln>
            <a:noFill/>
          </a:ln>
        </p:spPr>
      </p:pic>
      <p:sp>
        <p:nvSpPr>
          <p:cNvPr id="103" name="TextShape 2"/>
          <p:cNvSpPr txBox="1"/>
          <p:nvPr/>
        </p:nvSpPr>
        <p:spPr>
          <a:xfrm>
            <a:off x="0" y="6624000"/>
            <a:ext cx="5040000" cy="25246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AU" sz="1050" b="0" strike="noStrike" spc="-1" dirty="0">
                <a:solidFill>
                  <a:srgbClr val="FF0000"/>
                </a:solidFill>
                <a:latin typeface="Calibri"/>
              </a:rPr>
              <a:t>Image from the book: “ML from probabilistic perspective by A. Murphy</a:t>
            </a:r>
            <a:endParaRPr lang="en-AU" sz="1050" b="0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4" name="Picture 103"/>
          <p:cNvPicPr/>
          <p:nvPr/>
        </p:nvPicPr>
        <p:blipFill>
          <a:blip r:embed="rId5"/>
          <a:srcRect t="6255"/>
          <a:stretch/>
        </p:blipFill>
        <p:spPr>
          <a:xfrm>
            <a:off x="180000" y="3501008"/>
            <a:ext cx="8765640" cy="3158992"/>
          </a:xfrm>
          <a:prstGeom prst="rect">
            <a:avLst/>
          </a:prstGeom>
          <a:ln>
            <a:noFill/>
          </a:ln>
        </p:spPr>
      </p:pic>
      <p:sp>
        <p:nvSpPr>
          <p:cNvPr id="107" name="Line 4"/>
          <p:cNvSpPr/>
          <p:nvPr/>
        </p:nvSpPr>
        <p:spPr>
          <a:xfrm flipV="1">
            <a:off x="360000" y="44624"/>
            <a:ext cx="2808000" cy="2052000"/>
          </a:xfrm>
          <a:prstGeom prst="line">
            <a:avLst/>
          </a:prstGeom>
          <a:ln w="36000">
            <a:solidFill>
              <a:srgbClr val="00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Line 5"/>
          <p:cNvSpPr/>
          <p:nvPr/>
        </p:nvSpPr>
        <p:spPr>
          <a:xfrm flipV="1">
            <a:off x="360000" y="512624"/>
            <a:ext cx="2808000" cy="2052000"/>
          </a:xfrm>
          <a:prstGeom prst="line">
            <a:avLst/>
          </a:prstGeom>
          <a:ln w="36000">
            <a:solidFill>
              <a:srgbClr val="00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1"/>
          <p:cNvSpPr/>
          <p:nvPr/>
        </p:nvSpPr>
        <p:spPr>
          <a:xfrm>
            <a:off x="3420000" y="512624"/>
            <a:ext cx="5724000" cy="29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spc="-1" dirty="0" smtClean="0">
                <a:solidFill>
                  <a:srgbClr val="000000"/>
                </a:solidFill>
                <a:latin typeface="Calibri"/>
              </a:rPr>
              <a:t>Challenge: you don’t know the size of the structure.</a:t>
            </a:r>
          </a:p>
          <a:p>
            <a:pPr>
              <a:lnSpc>
                <a:spcPct val="100000"/>
              </a:lnSpc>
            </a:pPr>
            <a:endParaRPr lang="en-US" sz="2800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 dirty="0" smtClean="0">
                <a:solidFill>
                  <a:srgbClr val="000000"/>
                </a:solidFill>
                <a:latin typeface="Calibri"/>
              </a:rPr>
              <a:t>My PhD finale: sample from density of structure size</a:t>
            </a:r>
            <a:endParaRPr lang="en-AU" sz="2800" b="0" strike="noStrike" spc="-1" dirty="0">
              <a:latin typeface="Arial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615543" y="4203453"/>
            <a:ext cx="2569028" cy="2255404"/>
          </a:xfrm>
          <a:custGeom>
            <a:avLst/>
            <a:gdLst>
              <a:gd name="connsiteX0" fmla="*/ 0 w 2569028"/>
              <a:gd name="connsiteY0" fmla="*/ 2240890 h 2255404"/>
              <a:gd name="connsiteX1" fmla="*/ 537028 w 2569028"/>
              <a:gd name="connsiteY1" fmla="*/ 2037690 h 2255404"/>
              <a:gd name="connsiteX2" fmla="*/ 711200 w 2569028"/>
              <a:gd name="connsiteY2" fmla="*/ 1413576 h 2255404"/>
              <a:gd name="connsiteX3" fmla="*/ 711200 w 2569028"/>
              <a:gd name="connsiteY3" fmla="*/ 1413576 h 2255404"/>
              <a:gd name="connsiteX4" fmla="*/ 783771 w 2569028"/>
              <a:gd name="connsiteY4" fmla="*/ 208890 h 2255404"/>
              <a:gd name="connsiteX5" fmla="*/ 1016000 w 2569028"/>
              <a:gd name="connsiteY5" fmla="*/ 20204 h 2255404"/>
              <a:gd name="connsiteX6" fmla="*/ 1204686 w 2569028"/>
              <a:gd name="connsiteY6" fmla="*/ 441118 h 2255404"/>
              <a:gd name="connsiteX7" fmla="*/ 1320800 w 2569028"/>
              <a:gd name="connsiteY7" fmla="*/ 1616776 h 2255404"/>
              <a:gd name="connsiteX8" fmla="*/ 1596571 w 2569028"/>
              <a:gd name="connsiteY8" fmla="*/ 1994147 h 2255404"/>
              <a:gd name="connsiteX9" fmla="*/ 2002971 w 2569028"/>
              <a:gd name="connsiteY9" fmla="*/ 2197347 h 2255404"/>
              <a:gd name="connsiteX10" fmla="*/ 2569028 w 2569028"/>
              <a:gd name="connsiteY10" fmla="*/ 2255404 h 225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9028" h="2255404">
                <a:moveTo>
                  <a:pt x="0" y="2240890"/>
                </a:moveTo>
                <a:cubicBezTo>
                  <a:pt x="209247" y="2208233"/>
                  <a:pt x="418495" y="2175576"/>
                  <a:pt x="537028" y="2037690"/>
                </a:cubicBezTo>
                <a:cubicBezTo>
                  <a:pt x="655561" y="1899804"/>
                  <a:pt x="711200" y="1413576"/>
                  <a:pt x="711200" y="1413576"/>
                </a:cubicBezTo>
                <a:lnTo>
                  <a:pt x="711200" y="1413576"/>
                </a:lnTo>
                <a:cubicBezTo>
                  <a:pt x="723295" y="1212795"/>
                  <a:pt x="732971" y="441119"/>
                  <a:pt x="783771" y="208890"/>
                </a:cubicBezTo>
                <a:cubicBezTo>
                  <a:pt x="834571" y="-23339"/>
                  <a:pt x="945848" y="-18501"/>
                  <a:pt x="1016000" y="20204"/>
                </a:cubicBezTo>
                <a:cubicBezTo>
                  <a:pt x="1086153" y="58909"/>
                  <a:pt x="1153886" y="175023"/>
                  <a:pt x="1204686" y="441118"/>
                </a:cubicBezTo>
                <a:cubicBezTo>
                  <a:pt x="1255486" y="707213"/>
                  <a:pt x="1255486" y="1357938"/>
                  <a:pt x="1320800" y="1616776"/>
                </a:cubicBezTo>
                <a:cubicBezTo>
                  <a:pt x="1386114" y="1875614"/>
                  <a:pt x="1482876" y="1897385"/>
                  <a:pt x="1596571" y="1994147"/>
                </a:cubicBezTo>
                <a:cubicBezTo>
                  <a:pt x="1710266" y="2090909"/>
                  <a:pt x="1840895" y="2153804"/>
                  <a:pt x="2002971" y="2197347"/>
                </a:cubicBezTo>
                <a:cubicBezTo>
                  <a:pt x="2165047" y="2240890"/>
                  <a:pt x="2367037" y="2248147"/>
                  <a:pt x="2569028" y="2255404"/>
                </a:cubicBezTo>
              </a:path>
            </a:pathLst>
          </a:custGeom>
          <a:solidFill>
            <a:srgbClr val="00B050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9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65755"/>
            <a:ext cx="8208913" cy="492443"/>
          </a:xfrm>
        </p:spPr>
        <p:txBody>
          <a:bodyPr/>
          <a:lstStyle/>
          <a:p>
            <a:r>
              <a:rPr lang="en-US" sz="3200" dirty="0" smtClean="0"/>
              <a:t>Robust methods for deep learning: </a:t>
            </a:r>
            <a:r>
              <a:rPr lang="de-DE" sz="3200" dirty="0" smtClean="0"/>
              <a:t>PL-Net3d</a:t>
            </a:r>
            <a:endParaRPr lang="de-DE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90" y="3892236"/>
            <a:ext cx="2172786" cy="227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190609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83326"/>
            <a:ext cx="4860032" cy="27554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r>
              <a:rPr lang="de-DE" sz="1200" spc="-1" dirty="0">
                <a:solidFill>
                  <a:srgbClr val="FF4500"/>
                </a:solidFill>
                <a:latin typeface="Calibri"/>
              </a:rPr>
              <a:t>https://ieeexplore.ieee.org/stamp/stamp.jsp?arnumber=8895750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" y="1318353"/>
            <a:ext cx="9144000" cy="189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79043"/>
            <a:ext cx="41052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3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2843808" y="3140968"/>
            <a:ext cx="3898776" cy="276999"/>
          </a:xfrm>
        </p:spPr>
        <p:txBody>
          <a:bodyPr/>
          <a:lstStyle/>
          <a:p>
            <a:r>
              <a:rPr lang="en-US" dirty="0" smtClean="0"/>
              <a:t>That’s where I came from and now....</a:t>
            </a:r>
          </a:p>
        </p:txBody>
      </p:sp>
    </p:spTree>
    <p:extLst>
      <p:ext uri="{BB962C8B-B14F-4D97-AF65-F5344CB8AC3E}">
        <p14:creationId xmlns:p14="http://schemas.microsoft.com/office/powerpoint/2010/main" val="11715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217080" y="-24480"/>
            <a:ext cx="7235240" cy="114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3800" b="0" strike="noStrike" spc="-1" dirty="0">
                <a:solidFill>
                  <a:srgbClr val="000000"/>
                </a:solidFill>
                <a:latin typeface="Arial"/>
              </a:rPr>
              <a:t>FEL Data </a:t>
            </a:r>
            <a:r>
              <a:rPr lang="de-DE" sz="3800" b="0" strike="noStrike" spc="-1" dirty="0" err="1">
                <a:solidFill>
                  <a:srgbClr val="000000"/>
                </a:solidFill>
                <a:latin typeface="Arial"/>
              </a:rPr>
              <a:t>volume</a:t>
            </a:r>
            <a:r>
              <a:rPr lang="de-DE" sz="3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3800" b="0" strike="noStrike" spc="-1" dirty="0" err="1">
                <a:solidFill>
                  <a:srgbClr val="000000"/>
                </a:solidFill>
                <a:latin typeface="Arial"/>
              </a:rPr>
              <a:t>challenge</a:t>
            </a:r>
            <a:endParaRPr lang="de-DE" sz="3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-79560" y="6581160"/>
            <a:ext cx="76690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0000"/>
                </a:solidFill>
                <a:latin typeface="Arial"/>
                <a:ea typeface="DejaVu Sans"/>
              </a:rPr>
              <a:t>Petra Edlund,, “ Structural Features of Bacteriophytochromes“  2018, University of Guthenburg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157" name="Picture 5"/>
          <p:cNvPicPr/>
          <p:nvPr/>
        </p:nvPicPr>
        <p:blipFill>
          <a:blip r:embed="rId3"/>
          <a:srcRect l="43427" t="92534"/>
          <a:stretch/>
        </p:blipFill>
        <p:spPr>
          <a:xfrm>
            <a:off x="395536" y="3513640"/>
            <a:ext cx="4378320" cy="275400"/>
          </a:xfrm>
          <a:prstGeom prst="rect">
            <a:avLst/>
          </a:prstGeom>
          <a:ln>
            <a:noFill/>
          </a:ln>
        </p:spPr>
      </p:pic>
      <p:pic>
        <p:nvPicPr>
          <p:cNvPr id="158" name="Picture 5"/>
          <p:cNvPicPr/>
          <p:nvPr/>
        </p:nvPicPr>
        <p:blipFill>
          <a:blip r:embed="rId3"/>
          <a:srcRect l="43427" t="13549" b="34058"/>
          <a:stretch/>
        </p:blipFill>
        <p:spPr>
          <a:xfrm>
            <a:off x="251520" y="1436620"/>
            <a:ext cx="4378320" cy="1939320"/>
          </a:xfrm>
          <a:prstGeom prst="rect">
            <a:avLst/>
          </a:prstGeom>
          <a:ln>
            <a:noFill/>
          </a:ln>
        </p:spPr>
      </p:pic>
      <p:pic>
        <p:nvPicPr>
          <p:cNvPr id="159" name="Picture 6"/>
          <p:cNvPicPr/>
          <p:nvPr/>
        </p:nvPicPr>
        <p:blipFill>
          <a:blip r:embed="rId4"/>
          <a:stretch/>
        </p:blipFill>
        <p:spPr>
          <a:xfrm>
            <a:off x="4937108" y="894288"/>
            <a:ext cx="4077720" cy="2966760"/>
          </a:xfrm>
          <a:prstGeom prst="rect">
            <a:avLst/>
          </a:prstGeom>
          <a:ln>
            <a:noFill/>
          </a:ln>
        </p:spPr>
      </p:pic>
      <p:sp>
        <p:nvSpPr>
          <p:cNvPr id="160" name="TextShape 3"/>
          <p:cNvSpPr txBox="1"/>
          <p:nvPr/>
        </p:nvSpPr>
        <p:spPr>
          <a:xfrm>
            <a:off x="251520" y="4077072"/>
            <a:ext cx="8607959" cy="349704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400" b="0" u="sng" strike="noStrike" spc="-1" dirty="0">
                <a:uFillTx/>
                <a:latin typeface="Arial"/>
              </a:rPr>
              <a:t>An example</a:t>
            </a:r>
            <a:r>
              <a:rPr lang="en-US" sz="2400" b="0" strike="noStrike" spc="-1" dirty="0">
                <a:latin typeface="Arial"/>
              </a:rPr>
              <a:t> AGIPD detector at the European XFEL: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latin typeface="Arial"/>
              </a:rPr>
              <a:t>~3,500 1 </a:t>
            </a:r>
            <a:r>
              <a:rPr lang="en-US" sz="2400" b="0" strike="noStrike" spc="-1" dirty="0" err="1">
                <a:latin typeface="Arial"/>
              </a:rPr>
              <a:t>Mpx</a:t>
            </a:r>
            <a:r>
              <a:rPr lang="en-US" sz="2400" b="0" strike="noStrike" spc="-1" dirty="0">
                <a:latin typeface="Arial"/>
              </a:rPr>
              <a:t> (4 </a:t>
            </a:r>
            <a:r>
              <a:rPr lang="en-US" sz="2400" b="0" strike="noStrike" spc="-1" dirty="0" err="1">
                <a:latin typeface="Arial"/>
              </a:rPr>
              <a:t>Mpx</a:t>
            </a:r>
            <a:r>
              <a:rPr lang="en-US" sz="2400" b="0" strike="noStrike" spc="-1" dirty="0">
                <a:latin typeface="Arial"/>
              </a:rPr>
              <a:t> soon!) images per </a:t>
            </a:r>
            <a:r>
              <a:rPr lang="en-US" sz="2400" b="0" strike="noStrike" spc="-1" dirty="0" smtClean="0">
                <a:latin typeface="Arial"/>
              </a:rPr>
              <a:t>second</a:t>
            </a:r>
            <a:r>
              <a:rPr lang="en-US" sz="2400" spc="-1" dirty="0">
                <a:latin typeface="Arial"/>
              </a:rPr>
              <a:t>.</a:t>
            </a:r>
            <a:endParaRPr lang="en-US" sz="24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smtClean="0">
                <a:latin typeface="Arial"/>
              </a:rPr>
              <a:t>Millions </a:t>
            </a:r>
            <a:r>
              <a:rPr lang="en-US" sz="2400" b="0" strike="noStrike" spc="-1" dirty="0">
                <a:latin typeface="Arial"/>
              </a:rPr>
              <a:t>of images and hundreds of TB per experiment: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latin typeface="Arial"/>
              </a:rPr>
              <a:t>to solve a structure or retrieve the </a:t>
            </a:r>
            <a:r>
              <a:rPr lang="en-US" sz="2400" b="0" strike="noStrike" spc="-1" dirty="0" smtClean="0">
                <a:latin typeface="Arial"/>
              </a:rPr>
              <a:t>electron </a:t>
            </a:r>
            <a:r>
              <a:rPr lang="en-US" sz="2400" b="0" strike="noStrike" spc="-1" dirty="0">
                <a:latin typeface="Arial"/>
              </a:rPr>
              <a:t>density of a particle, we need </a:t>
            </a:r>
            <a:r>
              <a:rPr lang="en-US" sz="2400" b="0" strike="noStrike" spc="-1" dirty="0" smtClean="0">
                <a:latin typeface="Arial"/>
              </a:rPr>
              <a:t>maybe thousands </a:t>
            </a:r>
            <a:r>
              <a:rPr lang="en-US" sz="2400" b="0" strike="noStrike" spc="-1" dirty="0">
                <a:latin typeface="Arial"/>
              </a:rPr>
              <a:t>of good images...</a:t>
            </a:r>
          </a:p>
        </p:txBody>
      </p:sp>
    </p:spTree>
    <p:extLst>
      <p:ext uri="{BB962C8B-B14F-4D97-AF65-F5344CB8AC3E}">
        <p14:creationId xmlns:p14="http://schemas.microsoft.com/office/powerpoint/2010/main" val="6572833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" y="469536"/>
            <a:ext cx="7301102" cy="638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9433048" cy="492443"/>
          </a:xfrm>
        </p:spPr>
        <p:txBody>
          <a:bodyPr/>
          <a:lstStyle/>
          <a:p>
            <a:r>
              <a:rPr lang="en-US" sz="3200" dirty="0" smtClean="0"/>
              <a:t>Data reduction chances at each stage</a:t>
            </a:r>
            <a:endParaRPr lang="de-DE" sz="3200" dirty="0"/>
          </a:p>
        </p:txBody>
      </p:sp>
      <p:sp>
        <p:nvSpPr>
          <p:cNvPr id="7" name="CustomShape 10"/>
          <p:cNvSpPr/>
          <p:nvPr/>
        </p:nvSpPr>
        <p:spPr>
          <a:xfrm>
            <a:off x="6660232" y="1844824"/>
            <a:ext cx="2334139" cy="1764994"/>
          </a:xfrm>
          <a:prstGeom prst="rect">
            <a:avLst/>
          </a:prstGeom>
          <a:ln w="28440"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A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Data correction by calibration constants</a:t>
            </a:r>
          </a:p>
          <a:p>
            <a:pPr algn="ctr">
              <a:lnSpc>
                <a:spcPct val="100000"/>
              </a:lnSpc>
            </a:pPr>
            <a:endParaRPr lang="en-AU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AU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Bad pixel mask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AU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Pedestal  correction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AU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Gain correction</a:t>
            </a:r>
          </a:p>
        </p:txBody>
      </p:sp>
      <p:sp>
        <p:nvSpPr>
          <p:cNvPr id="8" name="CustomShape 10"/>
          <p:cNvSpPr/>
          <p:nvPr/>
        </p:nvSpPr>
        <p:spPr>
          <a:xfrm>
            <a:off x="6663743" y="4365104"/>
            <a:ext cx="2334139" cy="1944216"/>
          </a:xfrm>
          <a:prstGeom prst="rect">
            <a:avLst/>
          </a:prstGeom>
          <a:ln w="28440"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A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Runtime</a:t>
            </a:r>
          </a:p>
          <a:p>
            <a:pPr algn="ctr">
              <a:lnSpc>
                <a:spcPct val="100000"/>
              </a:lnSpc>
            </a:pPr>
            <a:r>
              <a:rPr lang="en-A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pre-processing</a:t>
            </a:r>
          </a:p>
          <a:p>
            <a:pPr algn="ctr">
              <a:lnSpc>
                <a:spcPct val="100000"/>
              </a:lnSpc>
            </a:pPr>
            <a:endParaRPr lang="en-AU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AU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Artefacts detection and segmentation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Common mode removal</a:t>
            </a:r>
          </a:p>
        </p:txBody>
      </p:sp>
      <p:sp>
        <p:nvSpPr>
          <p:cNvPr id="5" name="Down Arrow 4"/>
          <p:cNvSpPr/>
          <p:nvPr/>
        </p:nvSpPr>
        <p:spPr>
          <a:xfrm>
            <a:off x="7668344" y="3717032"/>
            <a:ext cx="288032" cy="53667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0" y="6608385"/>
            <a:ext cx="5526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https://www.ncbi.nlm.nih.gov/pmc/articles/PMC4038800/pdf/j-47-01118.pdf</a:t>
            </a:r>
          </a:p>
        </p:txBody>
      </p:sp>
    </p:spTree>
    <p:extLst>
      <p:ext uri="{BB962C8B-B14F-4D97-AF65-F5344CB8AC3E}">
        <p14:creationId xmlns:p14="http://schemas.microsoft.com/office/powerpoint/2010/main" val="35288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65584" y="39153"/>
            <a:ext cx="9587408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AU" sz="3800" b="0" strike="noStrike" spc="-1" dirty="0" smtClean="0">
                <a:solidFill>
                  <a:srgbClr val="000000"/>
                </a:solidFill>
                <a:latin typeface="Calibri"/>
              </a:rPr>
              <a:t>FEL data </a:t>
            </a:r>
            <a:r>
              <a:rPr lang="en-AU" sz="3800" spc="-1" dirty="0">
                <a:solidFill>
                  <a:srgbClr val="000000"/>
                </a:solidFill>
                <a:latin typeface="Calibri"/>
              </a:rPr>
              <a:t>reduction by Machine </a:t>
            </a:r>
            <a:r>
              <a:rPr lang="en-AU" sz="3800" spc="-1" dirty="0" smtClean="0">
                <a:solidFill>
                  <a:srgbClr val="000000"/>
                </a:solidFill>
                <a:latin typeface="Calibri"/>
              </a:rPr>
              <a:t>Learning</a:t>
            </a:r>
            <a:endParaRPr lang="en-AU" sz="3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AU" sz="3800" spc="-1" dirty="0" smtClean="0">
                <a:solidFill>
                  <a:srgbClr val="000000"/>
                </a:solidFill>
                <a:latin typeface="Calibri"/>
              </a:rPr>
              <a:t>(Literature </a:t>
            </a:r>
            <a:r>
              <a:rPr lang="en-AU" sz="3800" spc="-1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AU" sz="3800" spc="-1" dirty="0" smtClean="0">
                <a:solidFill>
                  <a:srgbClr val="000000"/>
                </a:solidFill>
                <a:latin typeface="Calibri"/>
              </a:rPr>
              <a:t>hat I’ve reviewed)</a:t>
            </a:r>
            <a:endParaRPr lang="en-AU" sz="3800" b="0" strike="noStrike" spc="-1" dirty="0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251520" y="1412776"/>
            <a:ext cx="8424936" cy="49816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800" b="0" strike="noStrike" spc="-1" dirty="0" smtClean="0">
                <a:solidFill>
                  <a:srgbClr val="000000"/>
                </a:solidFill>
                <a:latin typeface="+mj-lt"/>
              </a:rPr>
              <a:t>Improving data quality: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800" b="0" strike="noStrike" spc="-1" dirty="0" smtClean="0">
                <a:solidFill>
                  <a:srgbClr val="000000"/>
                </a:solidFill>
                <a:latin typeface="+mj-lt"/>
              </a:rPr>
              <a:t>Bad pixel mask for FEL detectors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800" b="0" strike="noStrike" spc="-1" dirty="0" smtClean="0">
                <a:solidFill>
                  <a:srgbClr val="000000"/>
                </a:solidFill>
                <a:latin typeface="+mj-lt"/>
              </a:rPr>
              <a:t>My current focus because of dire need</a:t>
            </a:r>
          </a:p>
          <a:p>
            <a:pPr marL="343080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800" spc="-1" dirty="0" smtClean="0">
                <a:latin typeface="+mj-lt"/>
              </a:rPr>
              <a:t>Improving other stages of analysis pipeline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800" spc="-1" dirty="0" smtClean="0">
                <a:latin typeface="+mj-lt"/>
              </a:rPr>
              <a:t>More accurate Bragg-Peak finding in Crystallography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800" spc="-1" dirty="0" smtClean="0">
                <a:latin typeface="+mj-lt"/>
              </a:rPr>
              <a:t>Faster indexing methods in Crystallography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800" spc="-1" dirty="0" smtClean="0">
                <a:latin typeface="+mj-lt"/>
              </a:rPr>
              <a:t>More accurate phasing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83409" y="52061"/>
            <a:ext cx="9169111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AU" sz="3800" b="0" strike="noStrike" spc="-1" dirty="0" smtClean="0">
                <a:solidFill>
                  <a:srgbClr val="000000"/>
                </a:solidFill>
                <a:latin typeface="Calibri"/>
              </a:rPr>
              <a:t>Bad pixel </a:t>
            </a:r>
            <a:r>
              <a:rPr lang="en-AU" sz="3800" spc="-1" dirty="0">
                <a:solidFill>
                  <a:srgbClr val="000000"/>
                </a:solidFill>
                <a:latin typeface="Calibri"/>
              </a:rPr>
              <a:t>mask for FEL </a:t>
            </a:r>
            <a:r>
              <a:rPr lang="en-AU" sz="3800" spc="-1" dirty="0" smtClean="0">
                <a:solidFill>
                  <a:srgbClr val="000000"/>
                </a:solidFill>
                <a:latin typeface="Calibri"/>
              </a:rPr>
              <a:t>detectors</a:t>
            </a:r>
            <a:endParaRPr lang="en-AU" sz="38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3800" spc="-1" dirty="0" smtClean="0">
                <a:latin typeface="Arial"/>
              </a:rPr>
              <a:t>(current task)</a:t>
            </a:r>
            <a:endParaRPr lang="en-AU" sz="3800" spc="-1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33200" y="1600200"/>
            <a:ext cx="883080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4500"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en-AU" sz="2800" b="0" strike="noStrike" spc="-1" dirty="0">
              <a:latin typeface="Arial"/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0" y="1196752"/>
            <a:ext cx="925252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4500"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300" spc="-1" dirty="0">
                <a:solidFill>
                  <a:srgbClr val="000000"/>
                </a:solidFill>
                <a:latin typeface="Calibri"/>
              </a:rPr>
              <a:t>Must account for different types of “bad” pixels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300" spc="-1" dirty="0">
                <a:solidFill>
                  <a:srgbClr val="000000"/>
                </a:solidFill>
                <a:latin typeface="Calibri"/>
              </a:rPr>
              <a:t>Permanently damaged: Hot pixels, Cold pixels ,Flickering pixels, Dead ASICs, 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300" spc="-1" dirty="0">
                <a:solidFill>
                  <a:srgbClr val="000000"/>
                </a:solidFill>
                <a:latin typeface="Calibri"/>
              </a:rPr>
              <a:t>Runtime </a:t>
            </a:r>
            <a:r>
              <a:rPr lang="en-AU" sz="2300" spc="-1" dirty="0" err="1">
                <a:solidFill>
                  <a:srgbClr val="000000"/>
                </a:solidFill>
                <a:latin typeface="Calibri"/>
              </a:rPr>
              <a:t>artifacts</a:t>
            </a:r>
            <a:r>
              <a:rPr lang="en-AU" sz="2300" spc="-1" dirty="0">
                <a:solidFill>
                  <a:srgbClr val="000000"/>
                </a:solidFill>
                <a:latin typeface="Calibri"/>
              </a:rPr>
              <a:t>: Shadows, “Chatty” panels, streaks, too bright water rings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300" spc="-1" dirty="0">
                <a:solidFill>
                  <a:srgbClr val="000000"/>
                </a:solidFill>
                <a:latin typeface="Calibri"/>
              </a:rPr>
              <a:t>Previous works include Streak finder by </a:t>
            </a:r>
            <a:r>
              <a:rPr lang="en-AU" sz="2300" spc="-1" dirty="0" err="1">
                <a:solidFill>
                  <a:srgbClr val="000000"/>
                </a:solidFill>
                <a:latin typeface="Calibri"/>
              </a:rPr>
              <a:t>Yaroslav</a:t>
            </a:r>
            <a:r>
              <a:rPr lang="en-AU" sz="23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AU" sz="2300" spc="-1" dirty="0" err="1">
                <a:solidFill>
                  <a:srgbClr val="000000"/>
                </a:solidFill>
                <a:latin typeface="Calibri"/>
              </a:rPr>
              <a:t>Gevorkov</a:t>
            </a:r>
            <a:r>
              <a:rPr lang="en-AU" sz="2300" spc="-1" dirty="0">
                <a:solidFill>
                  <a:srgbClr val="000000"/>
                </a:solidFill>
                <a:latin typeface="Calibri"/>
              </a:rPr>
              <a:t> in CFEL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99373"/>
            <a:ext cx="3744416" cy="282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14" y="3618692"/>
            <a:ext cx="2996338" cy="297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89193" y="6550223"/>
            <a:ext cx="96091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920" lvl="1">
              <a:spcBef>
                <a:spcPts val="641"/>
              </a:spcBef>
              <a:buClr>
                <a:srgbClr val="000000"/>
              </a:buClr>
            </a:pPr>
            <a:r>
              <a:rPr lang="en-AU" sz="1400" spc="-1" dirty="0" err="1">
                <a:solidFill>
                  <a:srgbClr val="FF0000"/>
                </a:solidFill>
                <a:latin typeface="Calibri"/>
              </a:rPr>
              <a:t>Yaroslav</a:t>
            </a:r>
            <a:r>
              <a:rPr lang="en-AU" sz="1400" spc="-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AU" sz="1400" spc="-1" dirty="0" err="1" smtClean="0">
                <a:solidFill>
                  <a:srgbClr val="FF0000"/>
                </a:solidFill>
                <a:latin typeface="Calibri"/>
              </a:rPr>
              <a:t>Gevorkov</a:t>
            </a:r>
            <a:r>
              <a:rPr lang="en-AU" sz="1400" spc="-1" dirty="0" smtClean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1400" spc="-1" dirty="0" smtClean="0">
                <a:solidFill>
                  <a:srgbClr val="FF0000"/>
                </a:solidFill>
                <a:latin typeface="Calibri"/>
              </a:rPr>
              <a:t>“Real-time </a:t>
            </a:r>
            <a:r>
              <a:rPr lang="en-US" sz="1400" spc="-1" dirty="0">
                <a:solidFill>
                  <a:srgbClr val="FF0000"/>
                </a:solidFill>
                <a:latin typeface="Calibri"/>
              </a:rPr>
              <a:t>image analysis and data compression in high throughput X-ray diffraction experiments”</a:t>
            </a:r>
            <a:endParaRPr lang="en-AU" sz="1400" spc="-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69396" y="3703080"/>
            <a:ext cx="876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pc="-1" dirty="0" err="1" smtClean="0">
                <a:solidFill>
                  <a:srgbClr val="FF0000"/>
                </a:solidFill>
              </a:rPr>
              <a:t>CsPad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-612576" y="-387424"/>
            <a:ext cx="9577063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3400" b="0" strike="noStrike" spc="-1" dirty="0" smtClean="0">
                <a:solidFill>
                  <a:srgbClr val="000000"/>
                </a:solidFill>
                <a:latin typeface="Calibri"/>
              </a:rPr>
              <a:t>Bad pixel </a:t>
            </a:r>
            <a:r>
              <a:rPr lang="en-AU" sz="3400" spc="-1" dirty="0" smtClean="0">
                <a:solidFill>
                  <a:srgbClr val="000000"/>
                </a:solidFill>
                <a:latin typeface="Calibri"/>
              </a:rPr>
              <a:t>detection solutions </a:t>
            </a:r>
            <a:r>
              <a:rPr lang="en-AU" sz="3400" spc="-1" dirty="0" smtClean="0">
                <a:latin typeface="Arial"/>
              </a:rPr>
              <a:t>(current task)</a:t>
            </a:r>
            <a:endParaRPr lang="en-AU" sz="3400" spc="-1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0" y="332656"/>
            <a:ext cx="8830800" cy="216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4500"/>
          </a:bodyPr>
          <a:lstStyle/>
          <a:p>
            <a:pPr marL="343080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400" spc="-1" dirty="0" smtClean="0">
                <a:solidFill>
                  <a:srgbClr val="000000"/>
                </a:solidFill>
                <a:latin typeface="Calibri"/>
              </a:rPr>
              <a:t>Modern robust statistical analysis (to improve previous works)</a:t>
            </a:r>
          </a:p>
          <a:p>
            <a:pPr marL="343080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400" spc="-1" dirty="0" smtClean="0">
                <a:solidFill>
                  <a:srgbClr val="000000"/>
                </a:solidFill>
                <a:latin typeface="Calibri"/>
              </a:rPr>
              <a:t>Segmentation </a:t>
            </a:r>
            <a:r>
              <a:rPr lang="en-AU" sz="2400" spc="-1" dirty="0">
                <a:solidFill>
                  <a:srgbClr val="000000"/>
                </a:solidFill>
                <a:latin typeface="Calibri"/>
              </a:rPr>
              <a:t>using </a:t>
            </a:r>
            <a:r>
              <a:rPr lang="en-AU" sz="2400" spc="-1" dirty="0" smtClean="0">
                <a:solidFill>
                  <a:srgbClr val="000000"/>
                </a:solidFill>
                <a:latin typeface="Calibri"/>
              </a:rPr>
              <a:t>DNNs</a:t>
            </a:r>
          </a:p>
          <a:p>
            <a:pPr marL="343080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400" spc="-1" dirty="0" smtClean="0">
                <a:solidFill>
                  <a:srgbClr val="000000"/>
                </a:solidFill>
                <a:latin typeface="Calibri"/>
              </a:rPr>
              <a:t>Anomaly detection using DNNs (VAEs or GANs)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400" spc="-1" dirty="0" smtClean="0">
                <a:solidFill>
                  <a:srgbClr val="000000"/>
                </a:solidFill>
                <a:latin typeface="Calibri"/>
              </a:rPr>
              <a:t>Bad pixels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400" spc="-1" dirty="0" smtClean="0">
                <a:solidFill>
                  <a:srgbClr val="000000"/>
                </a:solidFill>
                <a:latin typeface="Calibri"/>
              </a:rPr>
              <a:t>Bad diffraction patterns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92" y="2708920"/>
            <a:ext cx="3672408" cy="372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4214545" cy="416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65940"/>
            <a:ext cx="485775" cy="36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389193" y="6550223"/>
            <a:ext cx="96091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920" lvl="1">
              <a:spcBef>
                <a:spcPts val="641"/>
              </a:spcBef>
              <a:buClr>
                <a:srgbClr val="000000"/>
              </a:buClr>
            </a:pPr>
            <a:r>
              <a:rPr lang="en-AU" sz="1400" spc="-1" dirty="0" err="1">
                <a:solidFill>
                  <a:srgbClr val="FF0000"/>
                </a:solidFill>
                <a:latin typeface="Calibri"/>
              </a:rPr>
              <a:t>Yaroslav</a:t>
            </a:r>
            <a:r>
              <a:rPr lang="en-AU" sz="1400" spc="-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AU" sz="1400" spc="-1" dirty="0" err="1" smtClean="0">
                <a:solidFill>
                  <a:srgbClr val="FF0000"/>
                </a:solidFill>
                <a:latin typeface="Calibri"/>
              </a:rPr>
              <a:t>Gevorkov</a:t>
            </a:r>
            <a:r>
              <a:rPr lang="en-AU" sz="1400" spc="-1" dirty="0" smtClean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1400" spc="-1" dirty="0" smtClean="0">
                <a:solidFill>
                  <a:srgbClr val="FF0000"/>
                </a:solidFill>
                <a:latin typeface="Calibri"/>
              </a:rPr>
              <a:t>“Real-time </a:t>
            </a:r>
            <a:r>
              <a:rPr lang="en-US" sz="1400" spc="-1" dirty="0">
                <a:solidFill>
                  <a:srgbClr val="FF0000"/>
                </a:solidFill>
                <a:latin typeface="Calibri"/>
              </a:rPr>
              <a:t>image analysis and data compression in high throughput X-ray diffraction experiments”</a:t>
            </a:r>
            <a:endParaRPr lang="en-AU" sz="1400" spc="-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5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" y="2132856"/>
            <a:ext cx="894999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CustomShape 1"/>
          <p:cNvSpPr/>
          <p:nvPr/>
        </p:nvSpPr>
        <p:spPr>
          <a:xfrm>
            <a:off x="-900608" y="-2335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4400" b="0" strike="noStrike" spc="-1" dirty="0" smtClean="0">
                <a:solidFill>
                  <a:srgbClr val="000000"/>
                </a:solidFill>
                <a:latin typeface="Calibri"/>
              </a:rPr>
              <a:t>Segmentation using DNNs</a:t>
            </a:r>
            <a:endParaRPr lang="en-AU" sz="4400" b="0" strike="noStrike" spc="-1" dirty="0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33200" y="1600200"/>
            <a:ext cx="883080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4500"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en-AU" sz="2800" b="0" strike="noStrike" spc="-1" dirty="0">
              <a:latin typeface="Arial"/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-72008" y="656692"/>
            <a:ext cx="9396536" cy="61566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4500"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3200" spc="-1" dirty="0" smtClean="0">
                <a:solidFill>
                  <a:srgbClr val="000000"/>
                </a:solidFill>
                <a:latin typeface="Calibri"/>
              </a:rPr>
              <a:t>Pattern segmentation methods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800" b="0" strike="noStrike" spc="-1" dirty="0" err="1" smtClean="0">
                <a:solidFill>
                  <a:srgbClr val="000000"/>
                </a:solidFill>
                <a:latin typeface="Calibri"/>
              </a:rPr>
              <a:t>Seg</a:t>
            </a:r>
            <a:r>
              <a:rPr lang="en-AU" sz="2800" b="0" strike="noStrike" spc="-1" dirty="0" smtClean="0">
                <a:solidFill>
                  <a:srgbClr val="000000"/>
                </a:solidFill>
                <a:latin typeface="Calibri"/>
              </a:rPr>
              <a:t>-Net, U, V, Y, W-Nets, FCN, Deeplab3+, pix2pix, </a:t>
            </a:r>
            <a:r>
              <a:rPr lang="en-AU" sz="2800" b="0" strike="noStrike" spc="-1" dirty="0" err="1" smtClean="0">
                <a:solidFill>
                  <a:srgbClr val="000000"/>
                </a:solidFill>
                <a:latin typeface="Calibri"/>
              </a:rPr>
              <a:t>cycleGAN</a:t>
            </a:r>
            <a:r>
              <a:rPr lang="en-AU" sz="2800" b="0" strike="noStrike" spc="-1" dirty="0" smtClean="0">
                <a:solidFill>
                  <a:srgbClr val="000000"/>
                </a:solidFill>
                <a:latin typeface="Calibri"/>
              </a:rPr>
              <a:t>…</a:t>
            </a:r>
          </a:p>
          <a:p>
            <a:pPr marL="800280" lvl="1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800" spc="-1" dirty="0" err="1" smtClean="0">
                <a:solidFill>
                  <a:srgbClr val="000000"/>
                </a:solidFill>
                <a:latin typeface="Calibri"/>
              </a:rPr>
              <a:t>FastFCN</a:t>
            </a:r>
            <a:endParaRPr lang="en-AU" sz="2000" dirty="0"/>
          </a:p>
        </p:txBody>
      </p:sp>
      <p:sp>
        <p:nvSpPr>
          <p:cNvPr id="2" name="Rectangle 1"/>
          <p:cNvSpPr/>
          <p:nvPr/>
        </p:nvSpPr>
        <p:spPr>
          <a:xfrm>
            <a:off x="0" y="6577607"/>
            <a:ext cx="2713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https://arxiv.org/abs/1903.11816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00897"/>
            <a:ext cx="1676962" cy="172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43" y="4942071"/>
            <a:ext cx="1631871" cy="165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01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/>
          <p:nvPr/>
        </p:nvPicPr>
        <p:blipFill>
          <a:blip r:embed="rId2"/>
          <a:stretch/>
        </p:blipFill>
        <p:spPr>
          <a:xfrm>
            <a:off x="-109440" y="750600"/>
            <a:ext cx="5149440" cy="3780000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205672" y="-130570"/>
            <a:ext cx="86148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3800" b="0" strike="noStrike" spc="-1" dirty="0" smtClean="0">
                <a:solidFill>
                  <a:srgbClr val="000000"/>
                </a:solidFill>
                <a:latin typeface="Calibri"/>
              </a:rPr>
              <a:t>Data segmentation via clustering</a:t>
            </a:r>
            <a:endParaRPr lang="en-AU" sz="3800" b="0" strike="noStrike" spc="-1" dirty="0">
              <a:latin typeface="Arial"/>
            </a:endParaRPr>
          </a:p>
        </p:txBody>
      </p:sp>
      <p:pic>
        <p:nvPicPr>
          <p:cNvPr id="82" name="Picture 81"/>
          <p:cNvPicPr/>
          <p:nvPr/>
        </p:nvPicPr>
        <p:blipFill>
          <a:blip r:embed="rId3"/>
          <a:stretch/>
        </p:blipFill>
        <p:spPr>
          <a:xfrm>
            <a:off x="1281760" y="4608000"/>
            <a:ext cx="3110760" cy="576000"/>
          </a:xfrm>
          <a:prstGeom prst="rect">
            <a:avLst/>
          </a:prstGeom>
          <a:ln>
            <a:noFill/>
          </a:ln>
        </p:spPr>
      </p:pic>
      <p:pic>
        <p:nvPicPr>
          <p:cNvPr id="83" name="Picture 82"/>
          <p:cNvPicPr/>
          <p:nvPr/>
        </p:nvPicPr>
        <p:blipFill>
          <a:blip r:embed="rId4"/>
          <a:stretch/>
        </p:blipFill>
        <p:spPr>
          <a:xfrm>
            <a:off x="1180600" y="5220000"/>
            <a:ext cx="3607920" cy="648000"/>
          </a:xfrm>
          <a:prstGeom prst="rect">
            <a:avLst/>
          </a:prstGeom>
          <a:ln>
            <a:noFill/>
          </a:ln>
        </p:spPr>
      </p:pic>
      <p:pic>
        <p:nvPicPr>
          <p:cNvPr id="84" name="Picture 83"/>
          <p:cNvPicPr/>
          <p:nvPr/>
        </p:nvPicPr>
        <p:blipFill>
          <a:blip r:embed="rId5"/>
          <a:stretch/>
        </p:blipFill>
        <p:spPr>
          <a:xfrm>
            <a:off x="1264120" y="5906520"/>
            <a:ext cx="2516400" cy="644760"/>
          </a:xfrm>
          <a:prstGeom prst="rect">
            <a:avLst/>
          </a:prstGeom>
          <a:ln>
            <a:noFill/>
          </a:ln>
        </p:spPr>
      </p:pic>
      <p:sp>
        <p:nvSpPr>
          <p:cNvPr id="85" name="TextShape 2"/>
          <p:cNvSpPr txBox="1"/>
          <p:nvPr/>
        </p:nvSpPr>
        <p:spPr>
          <a:xfrm>
            <a:off x="4935400" y="5341680"/>
            <a:ext cx="4317120" cy="52176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AU" sz="2800" b="0" strike="noStrike" spc="-1">
                <a:solidFill>
                  <a:srgbClr val="000000"/>
                </a:solidFill>
                <a:latin typeface="Calibri"/>
              </a:rPr>
              <a:t>Models parameters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86" name="TextShape 3"/>
          <p:cNvSpPr txBox="1"/>
          <p:nvPr/>
        </p:nvSpPr>
        <p:spPr>
          <a:xfrm>
            <a:off x="4932520" y="6012000"/>
            <a:ext cx="4317120" cy="52176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AU" sz="2800" b="0" strike="noStrike" spc="-1">
                <a:solidFill>
                  <a:srgbClr val="000000"/>
                </a:solidFill>
                <a:latin typeface="Calibri"/>
              </a:rPr>
              <a:t>Structures sizes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88" name="TextShape 5"/>
          <p:cNvSpPr txBox="1"/>
          <p:nvPr/>
        </p:nvSpPr>
        <p:spPr>
          <a:xfrm>
            <a:off x="4935400" y="4693680"/>
            <a:ext cx="4317120" cy="52176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AU" sz="2800" b="0" strike="noStrike" spc="-1" dirty="0">
                <a:solidFill>
                  <a:srgbClr val="000000"/>
                </a:solidFill>
                <a:latin typeface="Calibri"/>
              </a:rPr>
              <a:t>Data points</a:t>
            </a:r>
            <a:endParaRPr lang="en-AU" sz="2800" b="0" strike="noStrike" spc="-1" dirty="0">
              <a:latin typeface="Arial"/>
            </a:endParaRPr>
          </a:p>
        </p:txBody>
      </p:sp>
      <p:sp>
        <p:nvSpPr>
          <p:cNvPr id="89" name="TextShape 6"/>
          <p:cNvSpPr txBox="1"/>
          <p:nvPr/>
        </p:nvSpPr>
        <p:spPr>
          <a:xfrm>
            <a:off x="4896000" y="936000"/>
            <a:ext cx="4317120" cy="31070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AU" sz="2800" b="0" strike="noStrike" spc="-1" dirty="0">
                <a:solidFill>
                  <a:srgbClr val="000000"/>
                </a:solidFill>
                <a:latin typeface="Calibri"/>
              </a:rPr>
              <a:t>Lines with algebraic Gaussian noise</a:t>
            </a:r>
            <a:endParaRPr lang="en-AU" sz="2800" b="0" strike="noStrike" spc="-1" dirty="0">
              <a:latin typeface="Arial"/>
            </a:endParaRPr>
          </a:p>
          <a:p>
            <a:endParaRPr lang="en-AU" sz="2800" b="0" strike="noStrike" spc="-1" dirty="0">
              <a:latin typeface="Arial"/>
            </a:endParaRPr>
          </a:p>
          <a:p>
            <a:r>
              <a:rPr lang="en-AU" sz="2800" b="0" strike="noStrike" spc="-1" dirty="0">
                <a:solidFill>
                  <a:srgbClr val="000000"/>
                </a:solidFill>
                <a:latin typeface="Calibri"/>
              </a:rPr>
              <a:t>Test parameters:</a:t>
            </a:r>
            <a:endParaRPr lang="en-AU" sz="2800" b="0" strike="noStrike" spc="-1" dirty="0">
              <a:latin typeface="Arial"/>
            </a:endParaRPr>
          </a:p>
          <a:p>
            <a:r>
              <a:rPr lang="en-AU" sz="2800" b="0" strike="noStrike" spc="-1" dirty="0">
                <a:solidFill>
                  <a:srgbClr val="000000"/>
                </a:solidFill>
                <a:latin typeface="Calibri"/>
              </a:rPr>
              <a:t>Number of inliers</a:t>
            </a:r>
            <a:endParaRPr lang="en-AU" sz="2800" b="0" strike="noStrike" spc="-1" dirty="0">
              <a:latin typeface="Arial"/>
            </a:endParaRPr>
          </a:p>
          <a:p>
            <a:r>
              <a:rPr lang="en-AU" sz="2800" b="0" strike="noStrike" spc="-1" dirty="0">
                <a:solidFill>
                  <a:srgbClr val="000000"/>
                </a:solidFill>
                <a:latin typeface="Calibri"/>
              </a:rPr>
              <a:t>Number of outliers</a:t>
            </a:r>
            <a:endParaRPr lang="en-AU" sz="2800" b="0" strike="noStrike" spc="-1" dirty="0">
              <a:latin typeface="Arial"/>
            </a:endParaRPr>
          </a:p>
          <a:p>
            <a:r>
              <a:rPr lang="en-AU" sz="2800" b="0" strike="noStrike" spc="-1" dirty="0">
                <a:solidFill>
                  <a:srgbClr val="000000"/>
                </a:solidFill>
                <a:latin typeface="Calibri"/>
              </a:rPr>
              <a:t>Noise scales</a:t>
            </a:r>
            <a:endParaRPr lang="en-A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67785" y="-99392"/>
            <a:ext cx="936104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3200" dirty="0" err="1" smtClean="0"/>
              <a:t>Adversarially</a:t>
            </a:r>
            <a:r>
              <a:rPr lang="de-DE" sz="3200" dirty="0"/>
              <a:t> </a:t>
            </a:r>
            <a:r>
              <a:rPr lang="de-DE" sz="3200" dirty="0" err="1" smtClean="0"/>
              <a:t>Learned</a:t>
            </a:r>
            <a:r>
              <a:rPr lang="de-DE" sz="3200" dirty="0" smtClean="0"/>
              <a:t> </a:t>
            </a:r>
            <a:r>
              <a:rPr lang="de-DE" sz="3200" dirty="0" err="1"/>
              <a:t>Anomaly</a:t>
            </a:r>
            <a:r>
              <a:rPr lang="de-DE" sz="3200" dirty="0"/>
              <a:t> </a:t>
            </a:r>
            <a:r>
              <a:rPr lang="de-DE" sz="3200" dirty="0" err="1"/>
              <a:t>Detection</a:t>
            </a:r>
            <a:r>
              <a:rPr lang="de-DE" sz="3200" dirty="0"/>
              <a:t> </a:t>
            </a:r>
            <a:endParaRPr lang="en-AU" sz="3200" b="0" strike="noStrike" spc="-1" dirty="0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33200" y="1600200"/>
            <a:ext cx="883080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4500"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en-AU" sz="2800" b="0" strike="noStrike" spc="-1" dirty="0">
              <a:latin typeface="Arial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08288"/>
            <a:ext cx="8039200" cy="263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6195808" cy="328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556701"/>
            <a:ext cx="2726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https://arxiv.org/abs/1812.02288</a:t>
            </a:r>
          </a:p>
        </p:txBody>
      </p:sp>
    </p:spTree>
    <p:extLst>
      <p:ext uri="{BB962C8B-B14F-4D97-AF65-F5344CB8AC3E}">
        <p14:creationId xmlns:p14="http://schemas.microsoft.com/office/powerpoint/2010/main" val="364173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/>
          <a:stretch/>
        </p:blipFill>
        <p:spPr bwMode="auto">
          <a:xfrm>
            <a:off x="4610514" y="693018"/>
            <a:ext cx="420995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98"/>
          <a:stretch/>
        </p:blipFill>
        <p:spPr bwMode="auto">
          <a:xfrm>
            <a:off x="390628" y="764704"/>
            <a:ext cx="396534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CustomShape 1"/>
          <p:cNvSpPr/>
          <p:nvPr/>
        </p:nvSpPr>
        <p:spPr>
          <a:xfrm>
            <a:off x="67785" y="-99392"/>
            <a:ext cx="936104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3200" dirty="0" smtClean="0"/>
              <a:t>Bragg Peak </a:t>
            </a:r>
            <a:r>
              <a:rPr lang="de-DE" sz="3200" dirty="0" err="1" smtClean="0"/>
              <a:t>Finding</a:t>
            </a:r>
            <a:r>
              <a:rPr lang="de-DE" sz="3200" dirty="0" smtClean="0"/>
              <a:t> in </a:t>
            </a:r>
            <a:r>
              <a:rPr lang="de-DE" sz="3200" dirty="0" err="1" smtClean="0"/>
              <a:t>Crystallography</a:t>
            </a:r>
            <a:endParaRPr lang="en-AU" sz="3200" b="0" strike="noStrike" spc="-1" dirty="0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33200" y="1600200"/>
            <a:ext cx="883080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4500"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en-AU" sz="2800" b="0" strike="noStrike" spc="-1" dirty="0">
              <a:latin typeface="Arial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251520" y="5085184"/>
            <a:ext cx="8424936" cy="216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AU" sz="2800" spc="-1" dirty="0" smtClean="0">
                <a:solidFill>
                  <a:srgbClr val="000000"/>
                </a:solidFill>
                <a:latin typeface="+mj-lt"/>
              </a:rPr>
              <a:t>Bragg peaks are h</a:t>
            </a:r>
            <a:r>
              <a:rPr lang="en-US" sz="2800" dirty="0" err="1" smtClean="0"/>
              <a:t>ard</a:t>
            </a:r>
            <a:r>
              <a:rPr lang="en-US" sz="2800" dirty="0" smtClean="0"/>
              <a:t> </a:t>
            </a:r>
            <a:r>
              <a:rPr lang="en-US" sz="2800" dirty="0"/>
              <a:t>to </a:t>
            </a:r>
            <a:r>
              <a:rPr lang="en-US" sz="2800" dirty="0" smtClean="0"/>
              <a:t>find (noise, artifacts, outliers)</a:t>
            </a:r>
          </a:p>
          <a:p>
            <a:pPr marL="343080" indent="-34236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dirty="0" smtClean="0"/>
              <a:t>There are many methods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0" y="6608385"/>
            <a:ext cx="5526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https://www.ncbi.nlm.nih.gov/pmc/articles/PMC4038800/pdf/j-47-01118.pdf</a:t>
            </a:r>
          </a:p>
        </p:txBody>
      </p:sp>
    </p:spTree>
    <p:extLst>
      <p:ext uri="{BB962C8B-B14F-4D97-AF65-F5344CB8AC3E}">
        <p14:creationId xmlns:p14="http://schemas.microsoft.com/office/powerpoint/2010/main" val="16244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31104" y="289248"/>
            <a:ext cx="5016960" cy="14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AU" sz="3800" b="0" strike="noStrike" spc="-1" dirty="0">
                <a:solidFill>
                  <a:srgbClr val="000000"/>
                </a:solidFill>
                <a:latin typeface="Calibri"/>
              </a:rPr>
              <a:t>Bragg-Peaks finding algorithm for crystallography</a:t>
            </a:r>
            <a:endParaRPr lang="en-AU" sz="3800" b="0" strike="noStrike" spc="-1" dirty="0"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2" name="Picture 3"/>
          <p:cNvPicPr/>
          <p:nvPr/>
        </p:nvPicPr>
        <p:blipFill>
          <a:blip r:embed="rId3"/>
          <a:stretch/>
        </p:blipFill>
        <p:spPr>
          <a:xfrm>
            <a:off x="4944960" y="432000"/>
            <a:ext cx="3741120" cy="3137040"/>
          </a:xfrm>
          <a:prstGeom prst="rect">
            <a:avLst/>
          </a:prstGeom>
          <a:ln>
            <a:noFill/>
          </a:ln>
        </p:spPr>
      </p:pic>
      <p:pic>
        <p:nvPicPr>
          <p:cNvPr id="163" name="Picture 4"/>
          <p:cNvPicPr/>
          <p:nvPr/>
        </p:nvPicPr>
        <p:blipFill>
          <a:blip r:embed="rId4"/>
          <a:stretch/>
        </p:blipFill>
        <p:spPr>
          <a:xfrm>
            <a:off x="4718520" y="3672000"/>
            <a:ext cx="4209480" cy="3137040"/>
          </a:xfrm>
          <a:prstGeom prst="rect">
            <a:avLst/>
          </a:prstGeom>
          <a:ln>
            <a:noFill/>
          </a:ln>
        </p:spPr>
      </p:pic>
      <p:pic>
        <p:nvPicPr>
          <p:cNvPr id="164" name="Picture 5"/>
          <p:cNvPicPr/>
          <p:nvPr/>
        </p:nvPicPr>
        <p:blipFill>
          <a:blip r:embed="rId5"/>
          <a:stretch/>
        </p:blipFill>
        <p:spPr>
          <a:xfrm>
            <a:off x="72000" y="2190960"/>
            <a:ext cx="4472640" cy="313704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-18480" y="654743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http://scripts.iucr.org/cgi-bin/paper?S1600576717014340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6540" y="0"/>
            <a:ext cx="9324528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US" sz="3200" dirty="0" err="1"/>
              <a:t>BraggNet</a:t>
            </a:r>
            <a:r>
              <a:rPr lang="en-US" sz="3200" dirty="0"/>
              <a:t>: integrating Bragg peaks using neural networks</a:t>
            </a:r>
            <a:endParaRPr lang="en-AU" sz="3200" dirty="0"/>
          </a:p>
        </p:txBody>
      </p:sp>
      <p:sp>
        <p:nvSpPr>
          <p:cNvPr id="166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66" y="1052736"/>
            <a:ext cx="69246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11" y="3341528"/>
            <a:ext cx="3072306" cy="312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stomShape 1"/>
          <p:cNvSpPr/>
          <p:nvPr/>
        </p:nvSpPr>
        <p:spPr>
          <a:xfrm rot="16200000">
            <a:off x="3672044" y="3829824"/>
            <a:ext cx="2664008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Transposed convolution</a:t>
            </a:r>
            <a:endParaRPr lang="en-AU" sz="3600" b="0" strike="noStrike" spc="-1" dirty="0">
              <a:solidFill>
                <a:schemeClr val="tx2">
                  <a:lumMod val="60000"/>
                  <a:lumOff val="40000"/>
                </a:schemeClr>
              </a:solidFill>
              <a:latin typeface="Arial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04048" y="2836596"/>
            <a:ext cx="0" cy="10098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ustomShape 1"/>
          <p:cNvSpPr/>
          <p:nvPr/>
        </p:nvSpPr>
        <p:spPr>
          <a:xfrm rot="16200000">
            <a:off x="2010936" y="3291660"/>
            <a:ext cx="2664008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convolution</a:t>
            </a:r>
            <a:endParaRPr lang="en-AU" sz="3600" b="0" strike="noStrike" spc="-1" dirty="0">
              <a:solidFill>
                <a:schemeClr val="tx2">
                  <a:lumMod val="60000"/>
                  <a:lumOff val="40000"/>
                </a:schemeClr>
              </a:solidFill>
              <a:latin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342940" y="2298432"/>
            <a:ext cx="0" cy="10098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CustomShape 1"/>
          <p:cNvSpPr/>
          <p:nvPr/>
        </p:nvSpPr>
        <p:spPr>
          <a:xfrm>
            <a:off x="0" y="2287536"/>
            <a:ext cx="18326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Based on U-Net</a:t>
            </a:r>
            <a:endParaRPr lang="en-AU" sz="3600" b="0" strike="noStrike" spc="-1" dirty="0">
              <a:solidFill>
                <a:schemeClr val="tx2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40" y="6596521"/>
            <a:ext cx="6174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https://onlinelibrary.wiley.com/doi/abs/10.1107/S1600576719008665</a:t>
            </a:r>
          </a:p>
        </p:txBody>
      </p:sp>
    </p:spTree>
    <p:extLst>
      <p:ext uri="{BB962C8B-B14F-4D97-AF65-F5344CB8AC3E}">
        <p14:creationId xmlns:p14="http://schemas.microsoft.com/office/powerpoint/2010/main" val="3951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81" y="116632"/>
            <a:ext cx="8229240" cy="98488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l" rtl="0"/>
            <a:r>
              <a:rPr lang="en-AU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Insightful classification of crystal structures using deep learning</a:t>
            </a:r>
            <a:endParaRPr lang="de-DE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00"/>
          <a:stretch/>
        </p:blipFill>
        <p:spPr bwMode="auto">
          <a:xfrm rot="16200000">
            <a:off x="-1573338" y="3165628"/>
            <a:ext cx="5126359" cy="176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fig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54968"/>
            <a:ext cx="652462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1832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https://www.nature.com/articles/s41467-018-05169-6</a:t>
            </a:r>
          </a:p>
        </p:txBody>
      </p:sp>
    </p:spTree>
    <p:extLst>
      <p:ext uri="{BB962C8B-B14F-4D97-AF65-F5344CB8AC3E}">
        <p14:creationId xmlns:p14="http://schemas.microsoft.com/office/powerpoint/2010/main" val="275510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240" cy="98488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l" rtl="0"/>
            <a:r>
              <a:rPr lang="en-US" sz="3200" dirty="0" smtClean="0"/>
              <a:t>Real-time coherent </a:t>
            </a:r>
            <a:r>
              <a:rPr lang="en-US" sz="3200" dirty="0" err="1" smtClean="0"/>
              <a:t>difraction</a:t>
            </a:r>
            <a:r>
              <a:rPr lang="en-US" sz="3200" dirty="0" smtClean="0"/>
              <a:t> inversion using deep generative networks</a:t>
            </a:r>
            <a:endParaRPr lang="de-DE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98" y="6569471"/>
            <a:ext cx="80466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https://www.nature.com/articles/s41598-018-34525-1.pdf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90023" y="2566961"/>
            <a:ext cx="4932171" cy="247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96752"/>
            <a:ext cx="6448086" cy="539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3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179512" y="-236440"/>
            <a:ext cx="8228880" cy="11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lvl1pPr>
              <a:defRPr sz="3200"/>
            </a:lvl1pPr>
          </a:lstStyle>
          <a:p>
            <a:r>
              <a:rPr lang="de-DE" dirty="0" smtClean="0"/>
              <a:t>In </a:t>
            </a:r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162" name="TextShape 2"/>
          <p:cNvSpPr txBox="1"/>
          <p:nvPr/>
        </p:nvSpPr>
        <p:spPr>
          <a:xfrm>
            <a:off x="57200" y="864096"/>
            <a:ext cx="8763272" cy="62373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spc="-1" dirty="0" err="1">
                <a:solidFill>
                  <a:srgbClr val="000000"/>
                </a:solidFill>
              </a:rPr>
              <a:t>What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is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the</a:t>
            </a:r>
            <a:r>
              <a:rPr lang="de-DE" sz="2400" spc="-1" dirty="0">
                <a:solidFill>
                  <a:srgbClr val="000000"/>
                </a:solidFill>
              </a:rPr>
              <a:t> </a:t>
            </a:r>
            <a:r>
              <a:rPr lang="de-DE" sz="2400" spc="-1" dirty="0" err="1">
                <a:solidFill>
                  <a:srgbClr val="000000"/>
                </a:solidFill>
              </a:rPr>
              <a:t>vision</a:t>
            </a:r>
            <a:r>
              <a:rPr lang="de-DE" sz="2400" spc="-1" dirty="0">
                <a:solidFill>
                  <a:srgbClr val="000000"/>
                </a:solidFill>
              </a:rPr>
              <a:t>?</a:t>
            </a:r>
          </a:p>
          <a:p>
            <a:pPr marL="889200" lvl="1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000000"/>
                </a:solidFill>
              </a:rPr>
              <a:t>To deliver generic methods to improve data analysis and allow for heavier vetoing of uninformative data in FEL data analysis </a:t>
            </a:r>
            <a:r>
              <a:rPr lang="en-US" sz="2400" spc="-1" dirty="0" smtClean="0">
                <a:solidFill>
                  <a:srgbClr val="000000"/>
                </a:solidFill>
              </a:rPr>
              <a:t>pipelines</a:t>
            </a:r>
            <a:endParaRPr lang="de-DE" sz="24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 dirty="0" err="1" smtClean="0">
                <a:solidFill>
                  <a:srgbClr val="000000"/>
                </a:solidFill>
                <a:latin typeface="Arial"/>
              </a:rPr>
              <a:t>Where</a:t>
            </a:r>
            <a:r>
              <a:rPr lang="de-DE" sz="2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de-DE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de-DE" sz="2400" b="0" strike="noStrike" spc="-1" dirty="0">
                <a:solidFill>
                  <a:srgbClr val="000000"/>
                </a:solidFill>
                <a:latin typeface="Arial"/>
              </a:rPr>
              <a:t> potential? </a:t>
            </a:r>
            <a:endParaRPr lang="de-DE" sz="24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889200" lvl="1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 smtClean="0">
                <a:solidFill>
                  <a:srgbClr val="000000"/>
                </a:solidFill>
                <a:latin typeface="Arial"/>
              </a:rPr>
              <a:t>Improving each stage of the analysis pipeline using modern ML methods</a:t>
            </a:r>
            <a:endParaRPr lang="de-DE" sz="24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 dirty="0" err="1" smtClean="0">
                <a:solidFill>
                  <a:srgbClr val="000000"/>
                </a:solidFill>
                <a:latin typeface="Arial"/>
              </a:rPr>
              <a:t>Where</a:t>
            </a:r>
            <a:r>
              <a:rPr lang="de-DE" sz="2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0" strike="noStrike" spc="-1" dirty="0" err="1" smtClean="0">
                <a:solidFill>
                  <a:srgbClr val="000000"/>
                </a:solidFill>
                <a:latin typeface="Arial"/>
              </a:rPr>
              <a:t>are</a:t>
            </a:r>
            <a:r>
              <a:rPr lang="de-DE" sz="2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0" strike="noStrike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2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Arial"/>
              </a:rPr>
              <a:t>challenges</a:t>
            </a:r>
            <a:r>
              <a:rPr lang="de-DE" sz="2400" b="0" strike="noStrike" spc="-1" dirty="0" smtClean="0">
                <a:solidFill>
                  <a:srgbClr val="000000"/>
                </a:solidFill>
                <a:latin typeface="Arial"/>
              </a:rPr>
              <a:t>?</a:t>
            </a:r>
          </a:p>
          <a:p>
            <a:pPr marL="889200" lvl="1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smtClean="0">
                <a:solidFill>
                  <a:srgbClr val="000000"/>
                </a:solidFill>
                <a:latin typeface="Arial"/>
              </a:rPr>
              <a:t>Generalization of ML methods to new datasets</a:t>
            </a:r>
          </a:p>
          <a:p>
            <a:pPr marL="889200" lvl="1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 smtClean="0">
                <a:solidFill>
                  <a:srgbClr val="000000"/>
                </a:solidFill>
                <a:latin typeface="Arial"/>
              </a:rPr>
              <a:t>Adaptation of delivered </a:t>
            </a:r>
            <a:r>
              <a:rPr lang="en-US" sz="2400" spc="-1" dirty="0" err="1" smtClean="0">
                <a:solidFill>
                  <a:srgbClr val="000000"/>
                </a:solidFill>
                <a:latin typeface="Arial"/>
              </a:rPr>
              <a:t>softwares</a:t>
            </a:r>
            <a:r>
              <a:rPr lang="en-US" sz="2400" spc="-1" dirty="0" smtClean="0">
                <a:solidFill>
                  <a:srgbClr val="000000"/>
                </a:solidFill>
                <a:latin typeface="Arial"/>
              </a:rPr>
              <a:t> in current frameworks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smtClean="0">
                <a:solidFill>
                  <a:srgbClr val="000000"/>
                </a:solidFill>
                <a:latin typeface="Arial"/>
              </a:rPr>
              <a:t>Many thanks goes to DESY, CFEL and AMALEA for this opportunity.</a:t>
            </a:r>
            <a:endParaRPr lang="de-DE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406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50" b="10877"/>
          <a:stretch/>
        </p:blipFill>
        <p:spPr bwMode="auto">
          <a:xfrm>
            <a:off x="-311660" y="5478732"/>
            <a:ext cx="9636188" cy="68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1"/>
          <p:cNvSpPr txBox="1"/>
          <p:nvPr/>
        </p:nvSpPr>
        <p:spPr>
          <a:xfrm>
            <a:off x="35496" y="-315416"/>
            <a:ext cx="8928992" cy="11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lvl1pPr>
              <a:defRPr sz="3200"/>
            </a:lvl1pPr>
          </a:lstStyle>
          <a:p>
            <a:r>
              <a:rPr lang="de-DE" dirty="0" smtClean="0"/>
              <a:t>Review a </a:t>
            </a:r>
            <a:r>
              <a:rPr lang="de-DE" dirty="0" err="1" smtClean="0"/>
              <a:t>few</a:t>
            </a:r>
            <a:r>
              <a:rPr lang="de-DE" dirty="0" smtClean="0"/>
              <a:t> GANs (all </a:t>
            </a:r>
            <a:r>
              <a:rPr lang="de-DE" dirty="0" err="1" smtClean="0"/>
              <a:t>slides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copies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0" y="6596390"/>
            <a:ext cx="685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https://www.slideshare.net/JunhoCho1/image-translation-with-gan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4950" y="6453336"/>
            <a:ext cx="23968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https://arxiv.org/pdf/1611.07004.pdf</a:t>
            </a:r>
          </a:p>
        </p:txBody>
      </p:sp>
      <p:pic>
        <p:nvPicPr>
          <p:cNvPr id="6146" name="Picture 2" descr="http://digital-thinking.de/wp-content/uploads/2019/02/GAN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/>
          <a:stretch/>
        </p:blipFill>
        <p:spPr bwMode="auto">
          <a:xfrm>
            <a:off x="251520" y="548680"/>
            <a:ext cx="8677275" cy="500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752" y="6274615"/>
            <a:ext cx="86947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http://digital-thinking.de/watchgan-using-generative-adversarial-networks-for-artificial-generated-watch-art/</a:t>
            </a:r>
          </a:p>
        </p:txBody>
      </p:sp>
    </p:spTree>
    <p:extLst>
      <p:ext uri="{BB962C8B-B14F-4D97-AF65-F5344CB8AC3E}">
        <p14:creationId xmlns:p14="http://schemas.microsoft.com/office/powerpoint/2010/main" val="394779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miro.medium.com/max/1600/1*R7A0qNVuOjgGh6pj4WUq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908721"/>
            <a:ext cx="10668394" cy="61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Shape 1"/>
          <p:cNvSpPr txBox="1"/>
          <p:nvPr/>
        </p:nvSpPr>
        <p:spPr>
          <a:xfrm>
            <a:off x="35496" y="-27384"/>
            <a:ext cx="8928992" cy="11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lvl1pPr>
              <a:defRPr sz="3200"/>
            </a:lvl1pPr>
          </a:lstStyle>
          <a:p>
            <a:r>
              <a:rPr lang="de-DE" dirty="0" smtClean="0"/>
              <a:t>Mapping </a:t>
            </a:r>
            <a:r>
              <a:rPr lang="de-DE" dirty="0" err="1" smtClean="0"/>
              <a:t>digits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3D </a:t>
            </a:r>
            <a:r>
              <a:rPr lang="de-DE" dirty="0" err="1" smtClean="0"/>
              <a:t>space</a:t>
            </a:r>
            <a:r>
              <a:rPr lang="de-DE" dirty="0" smtClean="0"/>
              <a:t>, </a:t>
            </a:r>
            <a:r>
              <a:rPr lang="de-DE" dirty="0" err="1" smtClean="0"/>
              <a:t>conditional</a:t>
            </a:r>
            <a:r>
              <a:rPr lang="de-DE" dirty="0" smtClean="0"/>
              <a:t> GAN</a:t>
            </a:r>
            <a:endParaRPr lang="de-DE" dirty="0"/>
          </a:p>
        </p:txBody>
      </p:sp>
      <p:pic>
        <p:nvPicPr>
          <p:cNvPr id="3076" name="Picture 4" descr="https://miro.medium.com/max/768/0*L8loWBQIJoUrPR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199962"/>
            <a:ext cx="66484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81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t="25745" r="13463" b="22389"/>
          <a:stretch/>
        </p:blipFill>
        <p:spPr bwMode="auto">
          <a:xfrm>
            <a:off x="323528" y="1052736"/>
            <a:ext cx="5760640" cy="251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1"/>
          <p:cNvSpPr txBox="1"/>
          <p:nvPr/>
        </p:nvSpPr>
        <p:spPr>
          <a:xfrm>
            <a:off x="179512" y="-236440"/>
            <a:ext cx="8568952" cy="11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lvl1pPr>
              <a:defRPr sz="3200"/>
            </a:lvl1pPr>
          </a:lstStyle>
          <a:p>
            <a:r>
              <a:rPr lang="de-DE" dirty="0" err="1" smtClean="0"/>
              <a:t>BiGAN</a:t>
            </a:r>
            <a:r>
              <a:rPr lang="de-DE" dirty="0" smtClean="0"/>
              <a:t>: </a:t>
            </a:r>
            <a:r>
              <a:rPr lang="de-DE" dirty="0" err="1" smtClean="0"/>
              <a:t>feature</a:t>
            </a:r>
            <a:r>
              <a:rPr lang="de-DE" dirty="0" smtClean="0"/>
              <a:t> </a:t>
            </a:r>
            <a:r>
              <a:rPr lang="de-DE" dirty="0" err="1" smtClean="0"/>
              <a:t>representation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GANs</a:t>
            </a:r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52404" r="17480" b="16627"/>
          <a:stretch/>
        </p:blipFill>
        <p:spPr bwMode="auto">
          <a:xfrm>
            <a:off x="-12478" y="4293096"/>
            <a:ext cx="8952931" cy="226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7" t="27192" r="31224" b="61054"/>
          <a:stretch/>
        </p:blipFill>
        <p:spPr bwMode="auto">
          <a:xfrm>
            <a:off x="2555776" y="3645024"/>
            <a:ext cx="5322627" cy="85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3202" y="6590816"/>
            <a:ext cx="2588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https://arxiv.org/pdf/1605.09782.pdf</a:t>
            </a:r>
          </a:p>
        </p:txBody>
      </p:sp>
      <p:sp>
        <p:nvSpPr>
          <p:cNvPr id="7" name="TextShape 2"/>
          <p:cNvSpPr txBox="1"/>
          <p:nvPr/>
        </p:nvSpPr>
        <p:spPr>
          <a:xfrm>
            <a:off x="57200" y="620688"/>
            <a:ext cx="8763272" cy="62373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 smtClean="0">
                <a:solidFill>
                  <a:srgbClr val="000000"/>
                </a:solidFill>
              </a:rPr>
              <a:t>In VAE, the output of Encoder goes directly to decoder</a:t>
            </a:r>
            <a:endParaRPr lang="de-DE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171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/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/>
        </p:blipFill>
        <p:spPr>
          <a:xfrm>
            <a:off x="827584" y="606584"/>
            <a:ext cx="7561760" cy="5990768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205672" y="-130570"/>
            <a:ext cx="86148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3800" b="0" strike="noStrike" spc="-1" dirty="0" smtClean="0">
                <a:solidFill>
                  <a:srgbClr val="000000"/>
                </a:solidFill>
                <a:latin typeface="Calibri"/>
              </a:rPr>
              <a:t>Data segmentation via clustering</a:t>
            </a:r>
            <a:endParaRPr lang="en-AU" sz="3800" b="0" strike="noStrike" spc="-1" dirty="0">
              <a:latin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95936" y="3609040"/>
            <a:ext cx="453518" cy="1786208"/>
            <a:chOff x="3995936" y="3609040"/>
            <a:chExt cx="453518" cy="1786208"/>
          </a:xfrm>
        </p:grpSpPr>
        <p:sp>
          <p:nvSpPr>
            <p:cNvPr id="2" name="Oval 1"/>
            <p:cNvSpPr/>
            <p:nvPr/>
          </p:nvSpPr>
          <p:spPr>
            <a:xfrm>
              <a:off x="4269454" y="5215248"/>
              <a:ext cx="180000" cy="180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/>
            <p:cNvSpPr/>
            <p:nvPr/>
          </p:nvSpPr>
          <p:spPr>
            <a:xfrm>
              <a:off x="3995936" y="3609040"/>
              <a:ext cx="180000" cy="180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03848" y="1052736"/>
            <a:ext cx="1728192" cy="4794384"/>
            <a:chOff x="3203848" y="1052736"/>
            <a:chExt cx="1728192" cy="4794384"/>
          </a:xfrm>
        </p:grpSpPr>
        <p:cxnSp>
          <p:nvCxnSpPr>
            <p:cNvPr id="4" name="Straight Connector 3"/>
            <p:cNvCxnSpPr/>
            <p:nvPr/>
          </p:nvCxnSpPr>
          <p:spPr>
            <a:xfrm flipH="1" flipV="1">
              <a:off x="3622816" y="1166600"/>
              <a:ext cx="877176" cy="468052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3203848" y="1166600"/>
              <a:ext cx="877176" cy="468052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4054864" y="1052736"/>
              <a:ext cx="877176" cy="468052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448900" y="2132856"/>
              <a:ext cx="777574" cy="144016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6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4" t="28311" r="30804" b="12733"/>
          <a:stretch/>
        </p:blipFill>
        <p:spPr bwMode="auto">
          <a:xfrm>
            <a:off x="3131840" y="1467843"/>
            <a:ext cx="5982650" cy="519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t="19356" r="58182" b="33816"/>
          <a:stretch/>
        </p:blipFill>
        <p:spPr bwMode="auto">
          <a:xfrm>
            <a:off x="107504" y="256397"/>
            <a:ext cx="3419872" cy="274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Shape 1"/>
          <p:cNvSpPr txBox="1"/>
          <p:nvPr/>
        </p:nvSpPr>
        <p:spPr>
          <a:xfrm>
            <a:off x="3779912" y="-236440"/>
            <a:ext cx="5531732" cy="11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lvl1pPr>
              <a:defRPr sz="3200"/>
            </a:lvl1pPr>
          </a:lstStyle>
          <a:p>
            <a:r>
              <a:rPr lang="de-DE" dirty="0" smtClean="0"/>
              <a:t>Pix2pix (all </a:t>
            </a:r>
            <a:r>
              <a:rPr lang="de-DE" dirty="0" err="1" smtClean="0"/>
              <a:t>slides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copies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10" name="Rectangle 9"/>
          <p:cNvSpPr/>
          <p:nvPr/>
        </p:nvSpPr>
        <p:spPr>
          <a:xfrm>
            <a:off x="0" y="6596390"/>
            <a:ext cx="685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https://www.slideshare.net/JunhoCho1/image-translation-with-gan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57058" y="6381328"/>
            <a:ext cx="23968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https://arxiv.org/pdf/1611.07004.pdf</a:t>
            </a:r>
          </a:p>
        </p:txBody>
      </p:sp>
    </p:spTree>
    <p:extLst>
      <p:ext uri="{BB962C8B-B14F-4D97-AF65-F5344CB8AC3E}">
        <p14:creationId xmlns:p14="http://schemas.microsoft.com/office/powerpoint/2010/main" val="31626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35496" y="-243408"/>
            <a:ext cx="8964488" cy="11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lvl1pPr>
              <a:defRPr sz="3200"/>
            </a:lvl1pPr>
          </a:lstStyle>
          <a:p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22388" r="19232" b="15298"/>
          <a:stretch/>
        </p:blipFill>
        <p:spPr bwMode="auto">
          <a:xfrm>
            <a:off x="2068999" y="901752"/>
            <a:ext cx="4897482" cy="256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11334" r="3637" b="12547"/>
          <a:stretch/>
        </p:blipFill>
        <p:spPr bwMode="auto">
          <a:xfrm>
            <a:off x="2051720" y="3789040"/>
            <a:ext cx="5508104" cy="28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81001"/>
            <a:ext cx="2588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https://arxiv.org/pdf/1703.05192.pdf</a:t>
            </a:r>
          </a:p>
        </p:txBody>
      </p:sp>
    </p:spTree>
    <p:extLst>
      <p:ext uri="{BB962C8B-B14F-4D97-AF65-F5344CB8AC3E}">
        <p14:creationId xmlns:p14="http://schemas.microsoft.com/office/powerpoint/2010/main" val="555324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9" t="10076" r="21758" b="11194"/>
          <a:stretch/>
        </p:blipFill>
        <p:spPr bwMode="auto">
          <a:xfrm>
            <a:off x="386818" y="44624"/>
            <a:ext cx="8577670" cy="677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84354" y="6655712"/>
            <a:ext cx="23968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https://arxiv.org/pdf/1611.07004.pdf</a:t>
            </a:r>
          </a:p>
        </p:txBody>
      </p:sp>
    </p:spTree>
    <p:extLst>
      <p:ext uri="{BB962C8B-B14F-4D97-AF65-F5344CB8AC3E}">
        <p14:creationId xmlns:p14="http://schemas.microsoft.com/office/powerpoint/2010/main" val="48685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19590" r="10212" b="15859"/>
          <a:stretch/>
        </p:blipFill>
        <p:spPr bwMode="auto">
          <a:xfrm>
            <a:off x="35496" y="1628800"/>
            <a:ext cx="893440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1"/>
          <p:cNvSpPr txBox="1"/>
          <p:nvPr/>
        </p:nvSpPr>
        <p:spPr>
          <a:xfrm>
            <a:off x="179512" y="332656"/>
            <a:ext cx="8964488" cy="11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lvl1pPr>
              <a:defRPr sz="3200"/>
            </a:lvl1pPr>
          </a:lstStyle>
          <a:p>
            <a:r>
              <a:rPr lang="de-DE" dirty="0" smtClean="0"/>
              <a:t>More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r>
              <a:rPr lang="de-DE" dirty="0" smtClean="0"/>
              <a:t>: </a:t>
            </a:r>
            <a:r>
              <a:rPr lang="de-DE" dirty="0" err="1" smtClean="0"/>
              <a:t>discriminative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/>
              <a:t> </a:t>
            </a:r>
            <a:r>
              <a:rPr lang="de-DE" dirty="0" err="1" smtClean="0"/>
              <a:t>images</a:t>
            </a:r>
            <a:r>
              <a:rPr lang="de-DE" dirty="0" smtClean="0"/>
              <a:t> differentes</a:t>
            </a:r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-57058" y="6596390"/>
            <a:ext cx="23968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https://arxiv.org/pdf/1611.07004.pdf</a:t>
            </a:r>
          </a:p>
        </p:txBody>
      </p:sp>
    </p:spTree>
    <p:extLst>
      <p:ext uri="{BB962C8B-B14F-4D97-AF65-F5344CB8AC3E}">
        <p14:creationId xmlns:p14="http://schemas.microsoft.com/office/powerpoint/2010/main" val="3725817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8" t="22574" r="16086" b="9935"/>
          <a:stretch/>
        </p:blipFill>
        <p:spPr bwMode="auto">
          <a:xfrm>
            <a:off x="2764261" y="44624"/>
            <a:ext cx="6235723" cy="493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27426" r="6540" b="36287"/>
          <a:stretch/>
        </p:blipFill>
        <p:spPr bwMode="auto">
          <a:xfrm>
            <a:off x="539552" y="4885623"/>
            <a:ext cx="8285869" cy="192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1"/>
          <p:cNvSpPr txBox="1"/>
          <p:nvPr/>
        </p:nvSpPr>
        <p:spPr>
          <a:xfrm>
            <a:off x="35496" y="-243408"/>
            <a:ext cx="8964488" cy="11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lvl1pPr>
              <a:defRPr sz="3200"/>
            </a:lvl1pPr>
          </a:lstStyle>
          <a:p>
            <a:r>
              <a:rPr lang="de-DE" dirty="0" err="1" smtClean="0"/>
              <a:t>CycleGAN</a:t>
            </a:r>
            <a:r>
              <a:rPr lang="de-DE" dirty="0" smtClean="0"/>
              <a:t>/</a:t>
            </a:r>
            <a:r>
              <a:rPr lang="de-DE" dirty="0" err="1" smtClean="0"/>
              <a:t>DiscoGAN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0" y="6581001"/>
            <a:ext cx="2588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https://arxiv.org/pdf/1703.05192.pdf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3" t="36380" r="26051" b="43657"/>
          <a:stretch/>
        </p:blipFill>
        <p:spPr bwMode="auto">
          <a:xfrm>
            <a:off x="179512" y="4095953"/>
            <a:ext cx="3344344" cy="88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316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12827" r="42447" b="10121"/>
          <a:stretch/>
        </p:blipFill>
        <p:spPr bwMode="auto">
          <a:xfrm>
            <a:off x="1475656" y="836712"/>
            <a:ext cx="6264323" cy="56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1"/>
          <p:cNvSpPr txBox="1"/>
          <p:nvPr/>
        </p:nvSpPr>
        <p:spPr>
          <a:xfrm>
            <a:off x="35496" y="-243408"/>
            <a:ext cx="8964488" cy="11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lvl1pPr>
              <a:defRPr sz="3200"/>
            </a:lvl1pPr>
          </a:lstStyle>
          <a:p>
            <a:r>
              <a:rPr lang="de-DE" sz="2800" dirty="0" err="1" smtClean="0"/>
              <a:t>Less</a:t>
            </a:r>
            <a:r>
              <a:rPr lang="de-DE" sz="2800" dirty="0" smtClean="0"/>
              <a:t> </a:t>
            </a:r>
            <a:r>
              <a:rPr lang="de-DE" sz="2800" dirty="0" err="1" smtClean="0"/>
              <a:t>labeling</a:t>
            </a:r>
            <a:r>
              <a:rPr lang="de-DE" sz="2800" dirty="0" smtClean="0"/>
              <a:t>: Translation </a:t>
            </a:r>
            <a:r>
              <a:rPr lang="de-DE" sz="2800" dirty="0" err="1" smtClean="0"/>
              <a:t>from</a:t>
            </a:r>
            <a:r>
              <a:rPr lang="de-DE" sz="2800" dirty="0" smtClean="0"/>
              <a:t> </a:t>
            </a:r>
            <a:r>
              <a:rPr lang="de-DE" sz="2800" dirty="0" err="1" smtClean="0"/>
              <a:t>one</a:t>
            </a:r>
            <a:r>
              <a:rPr lang="de-DE" sz="2800" dirty="0" smtClean="0"/>
              <a:t> </a:t>
            </a:r>
            <a:r>
              <a:rPr lang="de-DE" sz="2800" dirty="0" err="1" smtClean="0"/>
              <a:t>group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another</a:t>
            </a:r>
            <a:endParaRPr lang="de-DE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6594859"/>
            <a:ext cx="2588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https://arxiv.org/pdf/1703.10593.pdf</a:t>
            </a:r>
          </a:p>
        </p:txBody>
      </p:sp>
    </p:spTree>
    <p:extLst>
      <p:ext uri="{BB962C8B-B14F-4D97-AF65-F5344CB8AC3E}">
        <p14:creationId xmlns:p14="http://schemas.microsoft.com/office/powerpoint/2010/main" val="1456213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21082" r="12101" b="26306"/>
          <a:stretch/>
        </p:blipFill>
        <p:spPr bwMode="auto">
          <a:xfrm>
            <a:off x="386942" y="332656"/>
            <a:ext cx="8582352" cy="298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33535" r="12553" b="20382"/>
          <a:stretch/>
        </p:blipFill>
        <p:spPr bwMode="auto">
          <a:xfrm>
            <a:off x="86691" y="3356992"/>
            <a:ext cx="9057309" cy="277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96390"/>
            <a:ext cx="23968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rgbClr val="FF0000"/>
                </a:solidFill>
              </a:rPr>
              <a:t>https://arxiv.org/pdf/1703.10593.pdf</a:t>
            </a:r>
          </a:p>
        </p:txBody>
      </p:sp>
    </p:spTree>
    <p:extLst>
      <p:ext uri="{BB962C8B-B14F-4D97-AF65-F5344CB8AC3E}">
        <p14:creationId xmlns:p14="http://schemas.microsoft.com/office/powerpoint/2010/main" val="3661706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t="23460" r="82059" b="28721"/>
          <a:stretch/>
        </p:blipFill>
        <p:spPr bwMode="auto">
          <a:xfrm>
            <a:off x="2843809" y="44625"/>
            <a:ext cx="1220180" cy="280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4" t="23461" r="26019" b="20009"/>
          <a:stretch/>
        </p:blipFill>
        <p:spPr bwMode="auto">
          <a:xfrm>
            <a:off x="4654862" y="-1"/>
            <a:ext cx="1871743" cy="316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34800" y="2852936"/>
            <a:ext cx="878497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12080" r="13393" b="13293"/>
          <a:stretch/>
        </p:blipFill>
        <p:spPr bwMode="auto">
          <a:xfrm>
            <a:off x="1115616" y="2953202"/>
            <a:ext cx="6840760" cy="387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91534" y="6608507"/>
            <a:ext cx="2588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https://arxiv.org/pdf/1809.07294.pdf</a:t>
            </a:r>
          </a:p>
        </p:txBody>
      </p:sp>
    </p:spTree>
    <p:extLst>
      <p:ext uri="{BB962C8B-B14F-4D97-AF65-F5344CB8AC3E}">
        <p14:creationId xmlns:p14="http://schemas.microsoft.com/office/powerpoint/2010/main" val="2868180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t="25933" r="14617" b="27612"/>
          <a:stretch/>
        </p:blipFill>
        <p:spPr bwMode="auto">
          <a:xfrm>
            <a:off x="827584" y="3442917"/>
            <a:ext cx="7683690" cy="339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25" y="139264"/>
            <a:ext cx="6195808" cy="328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957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25" y="139264"/>
            <a:ext cx="6195808" cy="328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9" t="40112" r="14722" b="13806"/>
          <a:stretch/>
        </p:blipFill>
        <p:spPr bwMode="auto">
          <a:xfrm>
            <a:off x="971600" y="3442378"/>
            <a:ext cx="7806520" cy="337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646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-203040" y="14051"/>
            <a:ext cx="86860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AU" sz="3800" b="0" strike="noStrike" spc="-1" dirty="0">
                <a:solidFill>
                  <a:srgbClr val="000000"/>
                </a:solidFill>
                <a:latin typeface="Calibri"/>
              </a:rPr>
              <a:t>Line fitting problem in presence of noise</a:t>
            </a:r>
            <a:endParaRPr lang="en-AU" sz="3800" b="0" strike="noStrike" spc="-1" dirty="0">
              <a:latin typeface="Arial"/>
            </a:endParaRPr>
          </a:p>
        </p:txBody>
      </p:sp>
      <p:pic>
        <p:nvPicPr>
          <p:cNvPr id="91" name="Picture 90"/>
          <p:cNvPicPr/>
          <p:nvPr/>
        </p:nvPicPr>
        <p:blipFill>
          <a:blip r:embed="rId2"/>
          <a:srcRect r="54324" b="14586"/>
          <a:stretch/>
        </p:blipFill>
        <p:spPr>
          <a:xfrm>
            <a:off x="0" y="1368000"/>
            <a:ext cx="4175640" cy="3599640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3"/>
          <a:stretch/>
        </p:blipFill>
        <p:spPr>
          <a:xfrm>
            <a:off x="4212000" y="2466720"/>
            <a:ext cx="3018960" cy="485280"/>
          </a:xfrm>
          <a:prstGeom prst="rect">
            <a:avLst/>
          </a:prstGeom>
          <a:ln>
            <a:noFill/>
          </a:ln>
        </p:spPr>
      </p:pic>
      <p:pic>
        <p:nvPicPr>
          <p:cNvPr id="93" name="Picture 92"/>
          <p:cNvPicPr/>
          <p:nvPr/>
        </p:nvPicPr>
        <p:blipFill>
          <a:blip r:embed="rId4"/>
          <a:stretch/>
        </p:blipFill>
        <p:spPr>
          <a:xfrm>
            <a:off x="6737760" y="1834560"/>
            <a:ext cx="390240" cy="361440"/>
          </a:xfrm>
          <a:prstGeom prst="rect">
            <a:avLst/>
          </a:prstGeom>
          <a:ln>
            <a:noFill/>
          </a:ln>
        </p:spPr>
      </p:pic>
      <p:sp>
        <p:nvSpPr>
          <p:cNvPr id="94" name="TextShape 2"/>
          <p:cNvSpPr txBox="1"/>
          <p:nvPr/>
        </p:nvSpPr>
        <p:spPr>
          <a:xfrm>
            <a:off x="4176000" y="1739520"/>
            <a:ext cx="2952000" cy="56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AU" sz="2800" b="0" strike="noStrike" spc="-1" dirty="0">
                <a:solidFill>
                  <a:srgbClr val="000000"/>
                </a:solidFill>
                <a:latin typeface="Calibri"/>
              </a:rPr>
              <a:t>Data sample:</a:t>
            </a:r>
            <a:endParaRPr lang="en-AU" sz="2800" b="0" strike="noStrike" spc="-1" dirty="0">
              <a:latin typeface="Arial"/>
            </a:endParaRPr>
          </a:p>
        </p:txBody>
      </p:sp>
      <p:pic>
        <p:nvPicPr>
          <p:cNvPr id="95" name="Picture 94"/>
          <p:cNvPicPr/>
          <p:nvPr/>
        </p:nvPicPr>
        <p:blipFill>
          <a:blip r:embed="rId5"/>
          <a:stretch/>
        </p:blipFill>
        <p:spPr>
          <a:xfrm>
            <a:off x="4248000" y="3171600"/>
            <a:ext cx="2495160" cy="428400"/>
          </a:xfrm>
          <a:prstGeom prst="rect">
            <a:avLst/>
          </a:prstGeom>
          <a:ln>
            <a:noFill/>
          </a:ln>
        </p:spPr>
      </p:pic>
      <p:pic>
        <p:nvPicPr>
          <p:cNvPr id="96" name="Picture 95"/>
          <p:cNvPicPr/>
          <p:nvPr/>
        </p:nvPicPr>
        <p:blipFill>
          <a:blip r:embed="rId6"/>
          <a:stretch/>
        </p:blipFill>
        <p:spPr>
          <a:xfrm>
            <a:off x="4140000" y="3841920"/>
            <a:ext cx="3847680" cy="514080"/>
          </a:xfrm>
          <a:prstGeom prst="rect">
            <a:avLst/>
          </a:prstGeom>
          <a:ln>
            <a:noFill/>
          </a:ln>
        </p:spPr>
      </p:pic>
      <p:sp>
        <p:nvSpPr>
          <p:cNvPr id="97" name="TextShape 3"/>
          <p:cNvSpPr txBox="1"/>
          <p:nvPr/>
        </p:nvSpPr>
        <p:spPr>
          <a:xfrm>
            <a:off x="72000" y="4979520"/>
            <a:ext cx="9072000" cy="169131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AU" sz="2600" b="0" strike="noStrike" spc="-1" dirty="0">
                <a:solidFill>
                  <a:srgbClr val="000000"/>
                </a:solidFill>
                <a:latin typeface="Calibri"/>
                <a:ea typeface="Noto Sans CJK SC"/>
              </a:rPr>
              <a:t>For line fitting with algebraic error values </a:t>
            </a:r>
            <a:r>
              <a:rPr lang="en-AU" sz="2600" b="0" strike="noStrike" spc="-1" dirty="0" smtClean="0">
                <a:solidFill>
                  <a:srgbClr val="000000"/>
                </a:solidFill>
                <a:latin typeface="Calibri"/>
                <a:ea typeface="Noto Sans CJK SC"/>
              </a:rPr>
              <a:t>assuming data points have </a:t>
            </a:r>
            <a:r>
              <a:rPr lang="en-AU" sz="2600" b="0" strike="noStrike" spc="-1" dirty="0" err="1" smtClean="0">
                <a:solidFill>
                  <a:srgbClr val="000000"/>
                </a:solidFill>
                <a:latin typeface="Calibri"/>
                <a:ea typeface="Noto Sans CJK SC"/>
              </a:rPr>
              <a:t>iid</a:t>
            </a:r>
            <a:r>
              <a:rPr lang="en-AU" sz="26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AU" sz="2600" b="0" strike="noStrike" spc="-1" dirty="0" err="1">
                <a:solidFill>
                  <a:srgbClr val="000000"/>
                </a:solidFill>
                <a:latin typeface="Calibri"/>
              </a:rPr>
              <a:t>Gaussuan</a:t>
            </a:r>
            <a:r>
              <a:rPr lang="en-AU" sz="2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AU" sz="2600" b="0" strike="noStrike" spc="-1" dirty="0" smtClean="0">
                <a:solidFill>
                  <a:srgbClr val="000000"/>
                </a:solidFill>
                <a:latin typeface="Calibri"/>
              </a:rPr>
              <a:t>distributed noise, </a:t>
            </a:r>
            <a:r>
              <a:rPr lang="en-AU" sz="2600" b="0" strike="noStrike" spc="-1" dirty="0">
                <a:solidFill>
                  <a:srgbClr val="000000"/>
                </a:solidFill>
                <a:latin typeface="Calibri"/>
              </a:rPr>
              <a:t>and L=2, the </a:t>
            </a:r>
            <a:r>
              <a:rPr lang="en-AU" sz="2600" b="0" strike="noStrike" spc="-1" dirty="0" smtClean="0">
                <a:solidFill>
                  <a:srgbClr val="000000"/>
                </a:solidFill>
                <a:latin typeface="Calibri"/>
              </a:rPr>
              <a:t>Total Least </a:t>
            </a:r>
            <a:r>
              <a:rPr lang="en-AU" sz="2600" b="0" strike="noStrike" spc="-1" dirty="0">
                <a:solidFill>
                  <a:srgbClr val="000000"/>
                </a:solidFill>
                <a:latin typeface="Calibri"/>
              </a:rPr>
              <a:t>Squares gives MLE and can be easily achieved via SVD. </a:t>
            </a:r>
            <a:endParaRPr lang="en-AU" sz="26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r>
              <a:rPr lang="en-AU" sz="2600" spc="-1" dirty="0" smtClean="0">
                <a:solidFill>
                  <a:srgbClr val="000000"/>
                </a:solidFill>
                <a:latin typeface="Calibri"/>
              </a:rPr>
              <a:t>This will be o</a:t>
            </a:r>
            <a:r>
              <a:rPr lang="en-AU" sz="2600" b="0" strike="noStrike" spc="-1" dirty="0" smtClean="0">
                <a:solidFill>
                  <a:srgbClr val="000000"/>
                </a:solidFill>
                <a:latin typeface="Calibri"/>
              </a:rPr>
              <a:t>ne </a:t>
            </a:r>
            <a:r>
              <a:rPr lang="en-AU" sz="2600" b="0" strike="noStrike" spc="-1" dirty="0">
                <a:solidFill>
                  <a:srgbClr val="000000"/>
                </a:solidFill>
                <a:latin typeface="Calibri"/>
              </a:rPr>
              <a:t>sample. </a:t>
            </a:r>
            <a:endParaRPr lang="en-AU" sz="2600" b="0" strike="noStrike" spc="-1" dirty="0">
              <a:latin typeface="Arial"/>
            </a:endParaRPr>
          </a:p>
        </p:txBody>
      </p:sp>
      <p:sp>
        <p:nvSpPr>
          <p:cNvPr id="98" name="TextShape 4"/>
          <p:cNvSpPr txBox="1"/>
          <p:nvPr/>
        </p:nvSpPr>
        <p:spPr>
          <a:xfrm>
            <a:off x="6768000" y="3096000"/>
            <a:ext cx="1944000" cy="681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AU" sz="2000" b="0" strike="noStrike" spc="-1">
                <a:solidFill>
                  <a:srgbClr val="FF4500"/>
                </a:solidFill>
                <a:latin typeface="Calibri"/>
              </a:rPr>
              <a:t>Evalutaion Function</a:t>
            </a:r>
            <a:endParaRPr lang="en-AU" sz="2000" b="0" strike="noStrike" spc="-1">
              <a:solidFill>
                <a:srgbClr val="FF4500"/>
              </a:solidFill>
              <a:latin typeface="Arial"/>
            </a:endParaRPr>
          </a:p>
        </p:txBody>
      </p:sp>
      <p:sp>
        <p:nvSpPr>
          <p:cNvPr id="99" name="TextShape 5"/>
          <p:cNvSpPr txBox="1"/>
          <p:nvPr/>
        </p:nvSpPr>
        <p:spPr>
          <a:xfrm>
            <a:off x="4176000" y="4248000"/>
            <a:ext cx="3600000" cy="432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AU" sz="2000" b="0" strike="noStrike" spc="-1">
                <a:solidFill>
                  <a:srgbClr val="FF4500"/>
                </a:solidFill>
                <a:latin typeface="Calibri"/>
              </a:rPr>
              <a:t>Model fitting cost function</a:t>
            </a:r>
            <a:endParaRPr lang="en-AU" sz="2000" b="0" strike="noStrike" spc="-1">
              <a:solidFill>
                <a:srgbClr val="FF4500"/>
              </a:solidFill>
              <a:latin typeface="Arial"/>
            </a:endParaRPr>
          </a:p>
        </p:txBody>
      </p:sp>
      <p:sp>
        <p:nvSpPr>
          <p:cNvPr id="100" name="TextShape 6"/>
          <p:cNvSpPr txBox="1"/>
          <p:nvPr/>
        </p:nvSpPr>
        <p:spPr>
          <a:xfrm>
            <a:off x="0" y="6624000"/>
            <a:ext cx="5040000" cy="25246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AU" sz="1050" b="0" strike="noStrike" spc="-1" dirty="0">
                <a:solidFill>
                  <a:srgbClr val="FF0000"/>
                </a:solidFill>
                <a:latin typeface="Calibri"/>
              </a:rPr>
              <a:t>Image from the book: “ML from probabilistic perspective by A. Murphy</a:t>
            </a:r>
            <a:endParaRPr lang="en-AU" sz="1050" b="0" strike="noStrike" spc="-1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2"/>
          <p:cNvSpPr/>
          <p:nvPr/>
        </p:nvSpPr>
        <p:spPr>
          <a:xfrm>
            <a:off x="1662867" y="1584112"/>
            <a:ext cx="8553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" name="CustomShape 3"/>
          <p:cNvSpPr/>
          <p:nvPr/>
        </p:nvSpPr>
        <p:spPr>
          <a:xfrm>
            <a:off x="7362139" y="2813152"/>
            <a:ext cx="1458304" cy="772920"/>
          </a:xfrm>
          <a:prstGeom prst="rect">
            <a:avLst/>
          </a:prstGeom>
          <a:ln w="28440"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A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Geometry correction</a:t>
            </a:r>
            <a:endParaRPr lang="en-A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CustomShape 4"/>
          <p:cNvSpPr/>
          <p:nvPr/>
        </p:nvSpPr>
        <p:spPr>
          <a:xfrm>
            <a:off x="4035590" y="1539832"/>
            <a:ext cx="8553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" name="CustomShape 5"/>
          <p:cNvSpPr/>
          <p:nvPr/>
        </p:nvSpPr>
        <p:spPr>
          <a:xfrm>
            <a:off x="2516383" y="2813152"/>
            <a:ext cx="1485083" cy="772920"/>
          </a:xfrm>
          <a:prstGeom prst="rect">
            <a:avLst/>
          </a:prstGeom>
          <a:ln w="28440"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A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Integration and Merging</a:t>
            </a:r>
            <a:endParaRPr lang="en-A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CustomShape 6"/>
          <p:cNvSpPr/>
          <p:nvPr/>
        </p:nvSpPr>
        <p:spPr>
          <a:xfrm>
            <a:off x="6479335" y="1584112"/>
            <a:ext cx="856025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CustomShape 7"/>
          <p:cNvSpPr/>
          <p:nvPr/>
        </p:nvSpPr>
        <p:spPr>
          <a:xfrm>
            <a:off x="6307199" y="1099552"/>
            <a:ext cx="1221231" cy="38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CustomShape 8"/>
          <p:cNvSpPr/>
          <p:nvPr/>
        </p:nvSpPr>
        <p:spPr>
          <a:xfrm>
            <a:off x="8102326" y="1971832"/>
            <a:ext cx="332" cy="841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4" name="Picture 28"/>
          <p:cNvPicPr/>
          <p:nvPr/>
        </p:nvPicPr>
        <p:blipFill>
          <a:blip r:embed="rId3"/>
          <a:srcRect l="31182" t="12282" r="30301" b="10892"/>
          <a:stretch/>
        </p:blipFill>
        <p:spPr>
          <a:xfrm>
            <a:off x="459581" y="4437112"/>
            <a:ext cx="1270412" cy="1740600"/>
          </a:xfrm>
          <a:prstGeom prst="rect">
            <a:avLst/>
          </a:prstGeom>
          <a:ln>
            <a:noFill/>
          </a:ln>
        </p:spPr>
      </p:pic>
      <p:sp>
        <p:nvSpPr>
          <p:cNvPr id="45" name="CustomShape 9"/>
          <p:cNvSpPr/>
          <p:nvPr/>
        </p:nvSpPr>
        <p:spPr>
          <a:xfrm>
            <a:off x="4459901" y="1054552"/>
            <a:ext cx="671594" cy="502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en-A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CustomShape 10"/>
          <p:cNvSpPr/>
          <p:nvPr/>
        </p:nvSpPr>
        <p:spPr>
          <a:xfrm>
            <a:off x="165157" y="1196752"/>
            <a:ext cx="1490732" cy="772920"/>
          </a:xfrm>
          <a:prstGeom prst="rect">
            <a:avLst/>
          </a:prstGeom>
          <a:ln w="28440"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Data Collection </a:t>
            </a:r>
            <a:endParaRPr lang="en-A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CustomShape 11"/>
          <p:cNvSpPr/>
          <p:nvPr/>
        </p:nvSpPr>
        <p:spPr>
          <a:xfrm>
            <a:off x="7110387" y="2159752"/>
            <a:ext cx="1127188" cy="36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A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en-A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CustomShape 12"/>
          <p:cNvSpPr/>
          <p:nvPr/>
        </p:nvSpPr>
        <p:spPr>
          <a:xfrm>
            <a:off x="1729993" y="1037272"/>
            <a:ext cx="671594" cy="502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en-A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CustomShape 13"/>
          <p:cNvSpPr/>
          <p:nvPr/>
        </p:nvSpPr>
        <p:spPr>
          <a:xfrm>
            <a:off x="75467" y="212596"/>
            <a:ext cx="8768867" cy="70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AU" sz="3200" dirty="0"/>
              <a:t>Serial Crystallography data analysis pipeline  </a:t>
            </a:r>
          </a:p>
        </p:txBody>
      </p:sp>
      <p:sp>
        <p:nvSpPr>
          <p:cNvPr id="16" name="CustomShape 10"/>
          <p:cNvSpPr/>
          <p:nvPr/>
        </p:nvSpPr>
        <p:spPr>
          <a:xfrm>
            <a:off x="4890950" y="1198912"/>
            <a:ext cx="1490732" cy="772920"/>
          </a:xfrm>
          <a:prstGeom prst="rect">
            <a:avLst/>
          </a:prstGeom>
          <a:ln w="28440"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A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Data Correction</a:t>
            </a:r>
            <a:endParaRPr lang="en-A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CustomShape 10"/>
          <p:cNvSpPr/>
          <p:nvPr/>
        </p:nvSpPr>
        <p:spPr>
          <a:xfrm>
            <a:off x="2549562" y="1196752"/>
            <a:ext cx="1490732" cy="772920"/>
          </a:xfrm>
          <a:prstGeom prst="rect">
            <a:avLst/>
          </a:prstGeom>
          <a:ln w="28440"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A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Bad pixel masking</a:t>
            </a:r>
            <a:endParaRPr lang="en-A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CustomShape 5"/>
          <p:cNvSpPr/>
          <p:nvPr/>
        </p:nvSpPr>
        <p:spPr>
          <a:xfrm>
            <a:off x="165157" y="2731198"/>
            <a:ext cx="1485083" cy="936104"/>
          </a:xfrm>
          <a:prstGeom prst="rect">
            <a:avLst/>
          </a:prstGeom>
          <a:ln w="28440"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A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Phasing</a:t>
            </a:r>
          </a:p>
          <a:p>
            <a:pPr algn="ctr">
              <a:lnSpc>
                <a:spcPct val="100000"/>
              </a:lnSpc>
            </a:pPr>
            <a:r>
              <a:rPr lang="en-A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and structure definition</a:t>
            </a:r>
            <a:endParaRPr lang="en-A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CustomShape 10"/>
          <p:cNvSpPr/>
          <p:nvPr/>
        </p:nvSpPr>
        <p:spPr>
          <a:xfrm>
            <a:off x="7362139" y="1198912"/>
            <a:ext cx="1490732" cy="772920"/>
          </a:xfrm>
          <a:prstGeom prst="rect">
            <a:avLst/>
          </a:prstGeom>
          <a:ln w="28440"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A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Bragg-peak finding</a:t>
            </a:r>
            <a:endParaRPr lang="en-A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CustomShape 3"/>
          <p:cNvSpPr/>
          <p:nvPr/>
        </p:nvSpPr>
        <p:spPr>
          <a:xfrm>
            <a:off x="5021031" y="2813152"/>
            <a:ext cx="1458304" cy="772920"/>
          </a:xfrm>
          <a:prstGeom prst="rect">
            <a:avLst/>
          </a:prstGeom>
          <a:ln w="28440"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A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Indexing</a:t>
            </a:r>
            <a:endParaRPr lang="en-A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CustomShape 6"/>
          <p:cNvSpPr/>
          <p:nvPr/>
        </p:nvSpPr>
        <p:spPr>
          <a:xfrm flipH="1">
            <a:off x="6479336" y="3199251"/>
            <a:ext cx="882804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" name="CustomShape 6"/>
          <p:cNvSpPr/>
          <p:nvPr/>
        </p:nvSpPr>
        <p:spPr>
          <a:xfrm flipH="1" flipV="1">
            <a:off x="4001465" y="3199250"/>
            <a:ext cx="1019565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CustomShape 6"/>
          <p:cNvSpPr/>
          <p:nvPr/>
        </p:nvSpPr>
        <p:spPr>
          <a:xfrm flipH="1">
            <a:off x="1662866" y="3199249"/>
            <a:ext cx="855360" cy="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CustomShape 6"/>
          <p:cNvSpPr/>
          <p:nvPr/>
        </p:nvSpPr>
        <p:spPr>
          <a:xfrm>
            <a:off x="1020517" y="3693860"/>
            <a:ext cx="0" cy="74325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520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240" cy="98488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l" rtl="0"/>
            <a:r>
              <a:rPr lang="en-AU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Classification of crystal structure using a convolutional neural network</a:t>
            </a:r>
            <a:endParaRPr lang="de-DE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37" y="1412776"/>
            <a:ext cx="433366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72" y="1844824"/>
            <a:ext cx="489730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0245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http://journals.iucr.org/m/issues/2017/04/00/fc5018/index.html</a:t>
            </a:r>
          </a:p>
        </p:txBody>
      </p:sp>
    </p:spTree>
    <p:extLst>
      <p:ext uri="{BB962C8B-B14F-4D97-AF65-F5344CB8AC3E}">
        <p14:creationId xmlns:p14="http://schemas.microsoft.com/office/powerpoint/2010/main" val="31933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-329688" y="-315416"/>
            <a:ext cx="9756576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/>
              <a:t>VAEs for improved reconstruction and anomaly detection</a:t>
            </a:r>
            <a:endParaRPr lang="en-AU" sz="2800" b="0" strike="noStrike" spc="-1" dirty="0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33200" y="1600200"/>
            <a:ext cx="883080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4500"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en-AU" sz="2800" b="0" strike="noStrike" spc="-1" dirty="0"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309320"/>
            <a:ext cx="2984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https://arxiv.org/pdf/1906.00446.pdf</a:t>
            </a:r>
            <a:endParaRPr lang="de-DE" sz="1400" dirty="0" smtClean="0">
              <a:solidFill>
                <a:srgbClr val="FF0000"/>
              </a:solidFill>
            </a:endParaRPr>
          </a:p>
          <a:p>
            <a:r>
              <a:rPr lang="de-DE" sz="1400" dirty="0" smtClean="0">
                <a:solidFill>
                  <a:srgbClr val="FF0000"/>
                </a:solidFill>
              </a:rPr>
              <a:t>https</a:t>
            </a:r>
            <a:r>
              <a:rPr lang="de-DE" sz="1400" dirty="0">
                <a:solidFill>
                  <a:srgbClr val="FF0000"/>
                </a:solidFill>
              </a:rPr>
              <a:t>://arxiv.org/pdf/1911.12161.pdf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" y="548680"/>
            <a:ext cx="90868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23249"/>
            <a:ext cx="3815936" cy="276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2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-180528" y="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00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AU" sz="4400" b="0" strike="noStrike" spc="-1" dirty="0">
                <a:solidFill>
                  <a:srgbClr val="000000"/>
                </a:solidFill>
                <a:latin typeface="Calibri"/>
              </a:rPr>
              <a:t>A survey on the use of Machine Learning in analysis of crystallographic diffraction patterns</a:t>
            </a:r>
            <a:endParaRPr lang="en-AU" sz="4400" b="0" strike="noStrike" spc="-1" dirty="0"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7" name="Picture 166"/>
          <p:cNvPicPr/>
          <p:nvPr/>
        </p:nvPicPr>
        <p:blipFill>
          <a:blip r:embed="rId2"/>
          <a:stretch/>
        </p:blipFill>
        <p:spPr>
          <a:xfrm>
            <a:off x="360" y="1631872"/>
            <a:ext cx="9143640" cy="4965480"/>
          </a:xfrm>
          <a:prstGeom prst="rect">
            <a:avLst/>
          </a:prstGeom>
          <a:ln>
            <a:noFill/>
          </a:ln>
        </p:spPr>
      </p:pic>
      <p:pic>
        <p:nvPicPr>
          <p:cNvPr id="168" name="Picture 167"/>
          <p:cNvPicPr/>
          <p:nvPr/>
        </p:nvPicPr>
        <p:blipFill>
          <a:blip r:embed="rId3"/>
          <a:stretch/>
        </p:blipFill>
        <p:spPr>
          <a:xfrm>
            <a:off x="1584000" y="1191960"/>
            <a:ext cx="6791040" cy="75204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-10502" y="66110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https://www.ncbi.nlm.nih.gov/pubmed/29714177</a:t>
            </a:r>
          </a:p>
        </p:txBody>
      </p:sp>
    </p:spTree>
    <p:extLst>
      <p:ext uri="{BB962C8B-B14F-4D97-AF65-F5344CB8AC3E}">
        <p14:creationId xmlns:p14="http://schemas.microsoft.com/office/powerpoint/2010/main" val="12008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57200" y="-15732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00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AU" sz="4400" b="0" strike="noStrike" spc="-1" dirty="0">
                <a:solidFill>
                  <a:srgbClr val="000000"/>
                </a:solidFill>
                <a:latin typeface="Calibri"/>
              </a:rPr>
              <a:t>A survey on the use of Machine Learning in analysis of crystallographic diffraction patterns</a:t>
            </a:r>
            <a:endParaRPr lang="en-AU" sz="4400" b="0" strike="noStrike" spc="-1" dirty="0"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1" name="Picture 170"/>
          <p:cNvPicPr/>
          <p:nvPr/>
        </p:nvPicPr>
        <p:blipFill>
          <a:blip r:embed="rId2"/>
          <a:stretch/>
        </p:blipFill>
        <p:spPr>
          <a:xfrm>
            <a:off x="1041840" y="1009440"/>
            <a:ext cx="7454160" cy="1294560"/>
          </a:xfrm>
          <a:prstGeom prst="rect">
            <a:avLst/>
          </a:prstGeom>
          <a:ln>
            <a:noFill/>
          </a:ln>
        </p:spPr>
      </p:pic>
      <p:pic>
        <p:nvPicPr>
          <p:cNvPr id="172" name="Picture 171"/>
          <p:cNvPicPr/>
          <p:nvPr/>
        </p:nvPicPr>
        <p:blipFill>
          <a:blip r:embed="rId3"/>
          <a:stretch/>
        </p:blipFill>
        <p:spPr>
          <a:xfrm>
            <a:off x="0" y="2376000"/>
            <a:ext cx="9143640" cy="34146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-36512" y="6597352"/>
            <a:ext cx="2354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https://arxiv.org/abs/1904.11834</a:t>
            </a:r>
          </a:p>
        </p:txBody>
      </p:sp>
    </p:spTree>
    <p:extLst>
      <p:ext uri="{BB962C8B-B14F-4D97-AF65-F5344CB8AC3E}">
        <p14:creationId xmlns:p14="http://schemas.microsoft.com/office/powerpoint/2010/main" val="210469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107504" y="126480"/>
            <a:ext cx="8578576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AU" sz="3800" b="0" strike="noStrike" spc="-1" dirty="0" smtClean="0">
                <a:solidFill>
                  <a:srgbClr val="000000"/>
                </a:solidFill>
                <a:latin typeface="Calibri"/>
              </a:rPr>
              <a:t>Markov-Chain-Monte-Carlo method sampling </a:t>
            </a:r>
            <a:r>
              <a:rPr lang="en-AU" sz="3800" b="0" strike="noStrike" spc="-1" dirty="0">
                <a:solidFill>
                  <a:srgbClr val="000000"/>
                </a:solidFill>
                <a:latin typeface="Calibri"/>
              </a:rPr>
              <a:t>from model distribution</a:t>
            </a:r>
            <a:endParaRPr lang="en-AU" sz="3800" b="0" strike="noStrike" spc="-1" dirty="0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5" name="Picture 154"/>
          <p:cNvPicPr/>
          <p:nvPr/>
        </p:nvPicPr>
        <p:blipFill>
          <a:blip r:embed="rId3"/>
          <a:stretch/>
        </p:blipFill>
        <p:spPr>
          <a:xfrm>
            <a:off x="329400" y="3801600"/>
            <a:ext cx="3759120" cy="3038400"/>
          </a:xfrm>
          <a:prstGeom prst="rect">
            <a:avLst/>
          </a:prstGeom>
          <a:ln>
            <a:noFill/>
          </a:ln>
        </p:spPr>
      </p:pic>
      <p:pic>
        <p:nvPicPr>
          <p:cNvPr id="156" name="Picture 155"/>
          <p:cNvPicPr/>
          <p:nvPr/>
        </p:nvPicPr>
        <p:blipFill>
          <a:blip r:embed="rId4"/>
          <a:stretch/>
        </p:blipFill>
        <p:spPr>
          <a:xfrm>
            <a:off x="252000" y="1269440"/>
            <a:ext cx="3810240" cy="2879640"/>
          </a:xfrm>
          <a:prstGeom prst="rect">
            <a:avLst/>
          </a:prstGeom>
          <a:ln>
            <a:noFill/>
          </a:ln>
        </p:spPr>
      </p:pic>
      <p:pic>
        <p:nvPicPr>
          <p:cNvPr id="157" name="Picture 156"/>
          <p:cNvPicPr/>
          <p:nvPr/>
        </p:nvPicPr>
        <p:blipFill>
          <a:blip r:embed="rId5"/>
          <a:stretch/>
        </p:blipFill>
        <p:spPr>
          <a:xfrm>
            <a:off x="4831560" y="3817800"/>
            <a:ext cx="3850920" cy="3039480"/>
          </a:xfrm>
          <a:prstGeom prst="rect">
            <a:avLst/>
          </a:prstGeom>
          <a:ln>
            <a:noFill/>
          </a:ln>
        </p:spPr>
      </p:pic>
      <p:pic>
        <p:nvPicPr>
          <p:cNvPr id="158" name="Picture 157"/>
          <p:cNvPicPr/>
          <p:nvPr/>
        </p:nvPicPr>
        <p:blipFill>
          <a:blip r:embed="rId6"/>
          <a:stretch/>
        </p:blipFill>
        <p:spPr>
          <a:xfrm>
            <a:off x="4278600" y="1655640"/>
            <a:ext cx="3857400" cy="504360"/>
          </a:xfrm>
          <a:prstGeom prst="rect">
            <a:avLst/>
          </a:prstGeom>
          <a:ln>
            <a:noFill/>
          </a:ln>
        </p:spPr>
      </p:pic>
      <p:pic>
        <p:nvPicPr>
          <p:cNvPr id="159" name="Picture 158"/>
          <p:cNvPicPr/>
          <p:nvPr/>
        </p:nvPicPr>
        <p:blipFill>
          <a:blip r:embed="rId7"/>
          <a:stretch/>
        </p:blipFill>
        <p:spPr>
          <a:xfrm>
            <a:off x="4273560" y="2240280"/>
            <a:ext cx="3790440" cy="999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9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3692880" y="22680"/>
            <a:ext cx="53280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3800" b="0" strike="noStrike" spc="-1" dirty="0">
                <a:solidFill>
                  <a:srgbClr val="000000"/>
                </a:solidFill>
                <a:latin typeface="Calibri"/>
              </a:rPr>
              <a:t>Robust Segmentation by fitting to distributions</a:t>
            </a:r>
            <a:endParaRPr lang="en-AU" sz="3800" b="0" strike="noStrike" spc="-1" dirty="0">
              <a:latin typeface="Arial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3"/>
          <a:srcRect r="54324" b="14586"/>
          <a:stretch/>
        </p:blipFill>
        <p:spPr>
          <a:xfrm>
            <a:off x="180000" y="828000"/>
            <a:ext cx="3240000" cy="2793240"/>
          </a:xfrm>
          <a:prstGeom prst="rect">
            <a:avLst/>
          </a:prstGeom>
          <a:ln>
            <a:noFill/>
          </a:ln>
        </p:spPr>
      </p:pic>
      <p:sp>
        <p:nvSpPr>
          <p:cNvPr id="103" name="TextShape 2"/>
          <p:cNvSpPr txBox="1"/>
          <p:nvPr/>
        </p:nvSpPr>
        <p:spPr>
          <a:xfrm>
            <a:off x="0" y="6624000"/>
            <a:ext cx="5040000" cy="25246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AU" sz="1050" b="0" strike="noStrike" spc="-1" dirty="0">
                <a:solidFill>
                  <a:srgbClr val="FF0000"/>
                </a:solidFill>
                <a:latin typeface="Calibri"/>
              </a:rPr>
              <a:t>Image from the book: “ML from probabilistic perspective by A. Murphy</a:t>
            </a:r>
            <a:endParaRPr lang="en-AU" sz="1050" b="0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4" name="Picture 103"/>
          <p:cNvPicPr/>
          <p:nvPr/>
        </p:nvPicPr>
        <p:blipFill>
          <a:blip r:embed="rId4"/>
          <a:srcRect t="6255"/>
          <a:stretch/>
        </p:blipFill>
        <p:spPr>
          <a:xfrm>
            <a:off x="2088000" y="3348000"/>
            <a:ext cx="6857640" cy="3312000"/>
          </a:xfrm>
          <a:prstGeom prst="rect">
            <a:avLst/>
          </a:prstGeom>
          <a:ln>
            <a:noFill/>
          </a:ln>
        </p:spPr>
      </p:pic>
      <p:sp>
        <p:nvSpPr>
          <p:cNvPr id="105" name="TextShape 3"/>
          <p:cNvSpPr txBox="1"/>
          <p:nvPr/>
        </p:nvSpPr>
        <p:spPr>
          <a:xfrm>
            <a:off x="2916232" y="1740114"/>
            <a:ext cx="5760224" cy="521766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r>
              <a:rPr lang="en-AU" sz="2800" b="0" strike="noStrike" spc="-1" dirty="0">
                <a:solidFill>
                  <a:srgbClr val="000000"/>
                </a:solidFill>
                <a:latin typeface="Calibri"/>
              </a:rPr>
              <a:t>Estimating scale of noise:</a:t>
            </a:r>
            <a:endParaRPr lang="en-AU" sz="2800" b="0" strike="noStrike" spc="-1" dirty="0">
              <a:latin typeface="Arial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5"/>
          <a:stretch/>
        </p:blipFill>
        <p:spPr>
          <a:xfrm>
            <a:off x="6876256" y="1819652"/>
            <a:ext cx="539768" cy="428400"/>
          </a:xfrm>
          <a:prstGeom prst="rect">
            <a:avLst/>
          </a:prstGeom>
          <a:ln>
            <a:noFill/>
          </a:ln>
        </p:spPr>
      </p:pic>
      <p:sp>
        <p:nvSpPr>
          <p:cNvPr id="107" name="Line 4"/>
          <p:cNvSpPr/>
          <p:nvPr/>
        </p:nvSpPr>
        <p:spPr>
          <a:xfrm flipV="1">
            <a:off x="360000" y="828000"/>
            <a:ext cx="2808000" cy="2052000"/>
          </a:xfrm>
          <a:prstGeom prst="line">
            <a:avLst/>
          </a:prstGeom>
          <a:ln w="36000">
            <a:solidFill>
              <a:srgbClr val="00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Line 5"/>
          <p:cNvSpPr/>
          <p:nvPr/>
        </p:nvSpPr>
        <p:spPr>
          <a:xfrm flipV="1">
            <a:off x="360000" y="1296000"/>
            <a:ext cx="2808000" cy="2052000"/>
          </a:xfrm>
          <a:prstGeom prst="line">
            <a:avLst/>
          </a:prstGeom>
          <a:ln w="36000">
            <a:solidFill>
              <a:srgbClr val="00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9" name="Picture 108"/>
          <p:cNvPicPr/>
          <p:nvPr/>
        </p:nvPicPr>
        <p:blipFill>
          <a:blip r:embed="rId6"/>
          <a:stretch/>
        </p:blipFill>
        <p:spPr>
          <a:xfrm>
            <a:off x="5580000" y="2261880"/>
            <a:ext cx="3440880" cy="1050120"/>
          </a:xfrm>
          <a:prstGeom prst="rect">
            <a:avLst/>
          </a:prstGeom>
          <a:ln>
            <a:noFill/>
          </a:ln>
        </p:spPr>
      </p:pic>
      <p:sp>
        <p:nvSpPr>
          <p:cNvPr id="110" name="TextShape 6"/>
          <p:cNvSpPr txBox="1"/>
          <p:nvPr/>
        </p:nvSpPr>
        <p:spPr>
          <a:xfrm>
            <a:off x="2916232" y="2492896"/>
            <a:ext cx="3744000" cy="916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AU" sz="2800" b="0" strike="noStrike" spc="-1" dirty="0">
                <a:solidFill>
                  <a:srgbClr val="000000"/>
                </a:solidFill>
                <a:latin typeface="Calibri"/>
              </a:rPr>
              <a:t>Model goodness:</a:t>
            </a:r>
            <a:endParaRPr lang="en-A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179512" y="-265320"/>
            <a:ext cx="101268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AU" sz="3800" b="0" strike="noStrike" spc="-1" dirty="0" err="1">
                <a:solidFill>
                  <a:srgbClr val="000000"/>
                </a:solidFill>
                <a:latin typeface="Calibri"/>
              </a:rPr>
              <a:t>Mutli</a:t>
            </a:r>
            <a:r>
              <a:rPr lang="en-AU" sz="3800" b="0" strike="noStrike" spc="-1" dirty="0">
                <a:solidFill>
                  <a:srgbClr val="000000"/>
                </a:solidFill>
                <a:latin typeface="Calibri"/>
              </a:rPr>
              <a:t>-way distances (Hypergraphs)</a:t>
            </a:r>
            <a:endParaRPr lang="en-AU" sz="3800" b="0" strike="noStrike" spc="-1" dirty="0">
              <a:latin typeface="Arial"/>
            </a:endParaRPr>
          </a:p>
        </p:txBody>
      </p:sp>
      <p:pic>
        <p:nvPicPr>
          <p:cNvPr id="131" name="Picture 130"/>
          <p:cNvPicPr/>
          <p:nvPr/>
        </p:nvPicPr>
        <p:blipFill>
          <a:blip r:embed="rId2"/>
          <a:srcRect b="27031"/>
          <a:stretch/>
        </p:blipFill>
        <p:spPr>
          <a:xfrm>
            <a:off x="0" y="764704"/>
            <a:ext cx="9143640" cy="2856240"/>
          </a:xfrm>
          <a:prstGeom prst="rect">
            <a:avLst/>
          </a:prstGeom>
          <a:ln>
            <a:noFill/>
          </a:ln>
        </p:spPr>
      </p:pic>
      <p:sp>
        <p:nvSpPr>
          <p:cNvPr id="133" name="TextShape 3"/>
          <p:cNvSpPr txBox="1"/>
          <p:nvPr/>
        </p:nvSpPr>
        <p:spPr>
          <a:xfrm>
            <a:off x="0" y="3456000"/>
            <a:ext cx="8561520" cy="521766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r>
              <a:rPr lang="en-AU" sz="2800" b="0" strike="noStrike" spc="-1" dirty="0">
                <a:solidFill>
                  <a:srgbClr val="000000"/>
                </a:solidFill>
                <a:latin typeface="Calibri"/>
              </a:rPr>
              <a:t>Reducing to graph for </a:t>
            </a:r>
            <a:r>
              <a:rPr lang="en-AU" sz="2800" b="0" strike="noStrike" spc="-1" dirty="0" smtClean="0">
                <a:solidFill>
                  <a:srgbClr val="000000"/>
                </a:solidFill>
                <a:latin typeface="Calibri"/>
              </a:rPr>
              <a:t>cutting by Normalized cut</a:t>
            </a:r>
            <a:endParaRPr lang="en-AU" sz="2800" b="0" strike="noStrike" spc="-1" dirty="0">
              <a:latin typeface="Arial"/>
            </a:endParaRPr>
          </a:p>
        </p:txBody>
      </p:sp>
      <p:pic>
        <p:nvPicPr>
          <p:cNvPr id="134" name="Picture 133"/>
          <p:cNvPicPr/>
          <p:nvPr/>
        </p:nvPicPr>
        <p:blipFill>
          <a:blip r:embed="rId2"/>
          <a:srcRect t="4794" r="75586" b="34506"/>
          <a:stretch/>
        </p:blipFill>
        <p:spPr>
          <a:xfrm>
            <a:off x="756180" y="3996180"/>
            <a:ext cx="2231640" cy="2375640"/>
          </a:xfrm>
          <a:prstGeom prst="rect">
            <a:avLst/>
          </a:prstGeom>
          <a:ln>
            <a:noFill/>
          </a:ln>
        </p:spPr>
      </p:pic>
      <p:sp>
        <p:nvSpPr>
          <p:cNvPr id="135" name="Line 4"/>
          <p:cNvSpPr/>
          <p:nvPr/>
        </p:nvSpPr>
        <p:spPr>
          <a:xfrm flipV="1">
            <a:off x="1584000" y="4464000"/>
            <a:ext cx="576000" cy="432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Line 5"/>
          <p:cNvSpPr/>
          <p:nvPr/>
        </p:nvSpPr>
        <p:spPr>
          <a:xfrm flipH="1" flipV="1">
            <a:off x="1584000" y="4896000"/>
            <a:ext cx="216000" cy="576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Line 6"/>
          <p:cNvSpPr/>
          <p:nvPr/>
        </p:nvSpPr>
        <p:spPr>
          <a:xfrm flipH="1" flipV="1">
            <a:off x="2160000" y="4536000"/>
            <a:ext cx="432000" cy="792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Line 7"/>
          <p:cNvSpPr/>
          <p:nvPr/>
        </p:nvSpPr>
        <p:spPr>
          <a:xfrm flipH="1">
            <a:off x="1800000" y="5328000"/>
            <a:ext cx="792000" cy="144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Line 8"/>
          <p:cNvSpPr/>
          <p:nvPr/>
        </p:nvSpPr>
        <p:spPr>
          <a:xfrm flipV="1">
            <a:off x="1368000" y="5472000"/>
            <a:ext cx="432000" cy="288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0" name="Picture 139"/>
          <p:cNvPicPr/>
          <p:nvPr/>
        </p:nvPicPr>
        <p:blipFill>
          <a:blip r:embed="rId3"/>
          <a:stretch/>
        </p:blipFill>
        <p:spPr>
          <a:xfrm>
            <a:off x="4590720" y="1872000"/>
            <a:ext cx="809280" cy="456840"/>
          </a:xfrm>
          <a:prstGeom prst="rect">
            <a:avLst/>
          </a:prstGeom>
          <a:ln>
            <a:noFill/>
          </a:ln>
        </p:spPr>
      </p:pic>
      <p:pic>
        <p:nvPicPr>
          <p:cNvPr id="141" name="Picture 140"/>
          <p:cNvPicPr/>
          <p:nvPr/>
        </p:nvPicPr>
        <p:blipFill>
          <a:blip r:embed="rId4"/>
          <a:stretch/>
        </p:blipFill>
        <p:spPr>
          <a:xfrm>
            <a:off x="8195040" y="1872000"/>
            <a:ext cx="732960" cy="418680"/>
          </a:xfrm>
          <a:prstGeom prst="rect">
            <a:avLst/>
          </a:prstGeom>
          <a:ln>
            <a:noFill/>
          </a:ln>
        </p:spPr>
      </p:pic>
      <p:pic>
        <p:nvPicPr>
          <p:cNvPr id="142" name="Picture 141"/>
          <p:cNvPicPr/>
          <p:nvPr/>
        </p:nvPicPr>
        <p:blipFill>
          <a:blip r:embed="rId5"/>
          <a:stretch/>
        </p:blipFill>
        <p:spPr>
          <a:xfrm>
            <a:off x="3131840" y="4932000"/>
            <a:ext cx="3348216" cy="6571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/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/>
        </p:blipFill>
        <p:spPr>
          <a:xfrm>
            <a:off x="827584" y="606584"/>
            <a:ext cx="7561760" cy="5990768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205672" y="-130570"/>
            <a:ext cx="86148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3800" b="0" strike="noStrike" spc="-1" dirty="0" smtClean="0">
                <a:solidFill>
                  <a:srgbClr val="000000"/>
                </a:solidFill>
                <a:latin typeface="Calibri"/>
              </a:rPr>
              <a:t>Data segmentation via clustering</a:t>
            </a:r>
            <a:endParaRPr lang="en-AU" sz="3800" b="0" strike="noStrike" spc="-1" dirty="0">
              <a:latin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5393116" y="4286140"/>
            <a:ext cx="180000" cy="18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/>
          <p:cNvSpPr/>
          <p:nvPr/>
        </p:nvSpPr>
        <p:spPr>
          <a:xfrm>
            <a:off x="5493590" y="4120614"/>
            <a:ext cx="180000" cy="18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788024" y="2420888"/>
            <a:ext cx="1656184" cy="342623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326076" y="1412776"/>
            <a:ext cx="1938112" cy="443434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292080" y="1815055"/>
            <a:ext cx="1944216" cy="403244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506460" y="3212976"/>
            <a:ext cx="777574" cy="38899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2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205840" y="-161552"/>
            <a:ext cx="101268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AU" sz="3800" b="0" strike="noStrike" spc="-1" dirty="0">
                <a:solidFill>
                  <a:srgbClr val="000000"/>
                </a:solidFill>
                <a:latin typeface="Calibri"/>
              </a:rPr>
              <a:t>Effect of sample size</a:t>
            </a:r>
            <a:endParaRPr lang="en-AU" sz="3800" b="0" strike="noStrike" spc="-1" dirty="0">
              <a:latin typeface="Arial"/>
            </a:endParaRPr>
          </a:p>
        </p:txBody>
      </p:sp>
      <p:pic>
        <p:nvPicPr>
          <p:cNvPr id="144" name="Picture 143"/>
          <p:cNvPicPr/>
          <p:nvPr/>
        </p:nvPicPr>
        <p:blipFill>
          <a:blip r:embed="rId2"/>
          <a:stretch/>
        </p:blipFill>
        <p:spPr>
          <a:xfrm>
            <a:off x="360" y="687960"/>
            <a:ext cx="9143640" cy="2840040"/>
          </a:xfrm>
          <a:prstGeom prst="rect">
            <a:avLst/>
          </a:prstGeom>
          <a:ln>
            <a:noFill/>
          </a:ln>
        </p:spPr>
      </p:pic>
      <p:pic>
        <p:nvPicPr>
          <p:cNvPr id="146" name="Picture 145"/>
          <p:cNvPicPr/>
          <p:nvPr/>
        </p:nvPicPr>
        <p:blipFill>
          <a:blip r:embed="rId3"/>
          <a:stretch/>
        </p:blipFill>
        <p:spPr>
          <a:xfrm>
            <a:off x="1188000" y="3645024"/>
            <a:ext cx="6624360" cy="298761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/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/>
        </p:blipFill>
        <p:spPr>
          <a:xfrm>
            <a:off x="827584" y="606584"/>
            <a:ext cx="7561760" cy="5990768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205672" y="-130570"/>
            <a:ext cx="86148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3800" b="0" strike="noStrike" spc="-1" dirty="0" smtClean="0">
                <a:solidFill>
                  <a:srgbClr val="000000"/>
                </a:solidFill>
                <a:latin typeface="Calibri"/>
              </a:rPr>
              <a:t>Data segmentation via clustering</a:t>
            </a:r>
            <a:endParaRPr lang="en-AU" sz="3800" b="0" strike="noStrike" spc="-1" dirty="0">
              <a:latin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5393116" y="4286140"/>
            <a:ext cx="180000" cy="18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/>
          <p:cNvSpPr/>
          <p:nvPr/>
        </p:nvSpPr>
        <p:spPr>
          <a:xfrm>
            <a:off x="5832160" y="3789040"/>
            <a:ext cx="180000" cy="18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806036" y="1011710"/>
            <a:ext cx="2430260" cy="486847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961646" y="1234477"/>
            <a:ext cx="1938112" cy="443434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736817" y="1952816"/>
            <a:ext cx="1944216" cy="403244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141068" y="3068960"/>
            <a:ext cx="1567857" cy="72008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580112" y="4077072"/>
            <a:ext cx="180000" cy="18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/>
          <p:cNvSpPr/>
          <p:nvPr/>
        </p:nvSpPr>
        <p:spPr>
          <a:xfrm>
            <a:off x="4961068" y="4725144"/>
            <a:ext cx="180000" cy="18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/>
          <p:cNvSpPr/>
          <p:nvPr/>
        </p:nvSpPr>
        <p:spPr>
          <a:xfrm>
            <a:off x="5544128" y="5481248"/>
            <a:ext cx="180000" cy="18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7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920</Words>
  <Application>Microsoft Office PowerPoint</Application>
  <PresentationFormat>On-screen Show (4:3)</PresentationFormat>
  <Paragraphs>173</Paragraphs>
  <Slides>45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Robust methods for deep learning: PL-Net3d</vt:lpstr>
      <vt:lpstr>PowerPoint Presentation</vt:lpstr>
      <vt:lpstr>PowerPoint Presentation</vt:lpstr>
      <vt:lpstr>Data reduction chances at each stage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Insightful classification of crystal structures using deep learning</vt:lpstr>
      <vt:lpstr>Real-time coherent difraction inversion using deep generative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 of crystal structure using a convolutional neural network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Robust Multi Model  Geometric Fitting</dc:title>
  <dc:creator>Sadri, Alireza</dc:creator>
  <cp:lastModifiedBy>Sadri, Alireza</cp:lastModifiedBy>
  <cp:revision>178</cp:revision>
  <cp:lastPrinted>2019-12-03T10:23:18Z</cp:lastPrinted>
  <dcterms:created xsi:type="dcterms:W3CDTF">2019-10-01T08:13:38Z</dcterms:created>
  <dcterms:modified xsi:type="dcterms:W3CDTF">2019-12-04T06:30:04Z</dcterms:modified>
  <dc:language>en-AU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DESY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15</vt:i4>
  </property>
</Properties>
</file>