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76" r:id="rId2"/>
    <p:sldId id="479" r:id="rId3"/>
    <p:sldId id="483" r:id="rId4"/>
    <p:sldId id="480" r:id="rId5"/>
    <p:sldId id="478" r:id="rId6"/>
    <p:sldId id="484" r:id="rId7"/>
    <p:sldId id="496" r:id="rId8"/>
    <p:sldId id="482" r:id="rId9"/>
    <p:sldId id="485" r:id="rId10"/>
    <p:sldId id="493" r:id="rId11"/>
    <p:sldId id="495" r:id="rId12"/>
    <p:sldId id="486" r:id="rId13"/>
    <p:sldId id="494" r:id="rId14"/>
    <p:sldId id="490" r:id="rId15"/>
    <p:sldId id="497" r:id="rId16"/>
    <p:sldId id="487" r:id="rId17"/>
    <p:sldId id="500" r:id="rId18"/>
    <p:sldId id="473" r:id="rId19"/>
    <p:sldId id="501" r:id="rId20"/>
    <p:sldId id="474" r:id="rId21"/>
    <p:sldId id="499" r:id="rId22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larb, Holger" initials="SH" lastIdx="2" clrIdx="0"/>
  <p:cmAuthor id="1" name="Eichler, Annika" initials="EA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0000"/>
    <a:srgbClr val="D9D9D9"/>
    <a:srgbClr val="66FF66"/>
    <a:srgbClr val="D304FC"/>
    <a:srgbClr val="CC0000"/>
    <a:srgbClr val="FFFFFF"/>
    <a:srgbClr val="00CC00"/>
    <a:srgbClr val="C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3" autoAdjust="0"/>
    <p:restoredTop sz="94710" autoAdjust="0"/>
  </p:normalViewPr>
  <p:slideViewPr>
    <p:cSldViewPr showGuides="1">
      <p:cViewPr varScale="1">
        <p:scale>
          <a:sx n="136" d="100"/>
          <a:sy n="136" d="100"/>
        </p:scale>
        <p:origin x="224" y="416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10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86"/>
    </p:cViewPr>
  </p:sorterViewPr>
  <p:notesViewPr>
    <p:cSldViewPr showGuides="1">
      <p:cViewPr>
        <p:scale>
          <a:sx n="100" d="100"/>
          <a:sy n="100" d="100"/>
        </p:scale>
        <p:origin x="-1692" y="726"/>
      </p:cViewPr>
      <p:guideLst>
        <p:guide orient="horz" pos="2880"/>
        <p:guide pos="2160"/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2T11:46:28.645" idx="7">
    <p:pos x="2526" y="1644"/>
    <p:text>Punkt weg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02.12.19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62240"/>
            <a:ext cx="2945659" cy="4945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40"/>
            <a:ext cx="2945659" cy="4945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02.12.19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r>
              <a:rPr lang="de-DE" dirty="0"/>
              <a:t>r </a:t>
            </a: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445397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2240"/>
            <a:ext cx="2945659" cy="4945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40"/>
            <a:ext cx="2945659" cy="4945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78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Intelligent Process Control and Machine Learning | AMALEA, 02.12.2019, Hamburg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Intelligent Process Control and Machine Learning | MAC, 28.10.2019, Hamburg | Holger Schlarb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Intelligent Process Control and Machine Learning | MAC, 28.10.2019, Hamburg | Holger Schlarb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Intelligent Process Control and Machine Learning | MAC, 28.10.2019, Hamburg | Holger Schlarb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hyperlink" Target="https://www.procurementforhousing.co.uk/pfh-live-2018-themes/info-technology-icon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hyperlink" Target="https://thenounproject.com/term/inventory/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Intelligent Process Control and </a:t>
            </a:r>
            <a:br>
              <a:rPr lang="en-US" sz="4400" dirty="0"/>
            </a:br>
            <a:r>
              <a:rPr lang="en-US" sz="4400" dirty="0"/>
              <a:t>Machine Learning in 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Holger </a:t>
            </a:r>
            <a:r>
              <a:rPr lang="en-US" dirty="0" err="1"/>
              <a:t>Schlarb</a:t>
            </a:r>
            <a:r>
              <a:rPr lang="en-US" dirty="0"/>
              <a:t>, Annika Eichler,</a:t>
            </a:r>
          </a:p>
          <a:p>
            <a:r>
              <a:rPr lang="en-US" dirty="0" err="1"/>
              <a:t>Raimund</a:t>
            </a:r>
            <a:r>
              <a:rPr lang="en-US" dirty="0"/>
              <a:t> </a:t>
            </a:r>
            <a:r>
              <a:rPr lang="en-US" dirty="0" err="1"/>
              <a:t>Kammerign</a:t>
            </a:r>
            <a:r>
              <a:rPr lang="en-US" dirty="0"/>
              <a:t> and Ilya </a:t>
            </a:r>
            <a:r>
              <a:rPr lang="en-US" dirty="0" err="1"/>
              <a:t>Agapov</a:t>
            </a:r>
            <a:endParaRPr lang="en-US" dirty="0"/>
          </a:p>
          <a:p>
            <a:r>
              <a:rPr lang="en-US" dirty="0"/>
              <a:t>DESY</a:t>
            </a:r>
          </a:p>
          <a:p>
            <a:r>
              <a:rPr lang="en-US" dirty="0"/>
              <a:t>Hamburg, 2</a:t>
            </a:r>
            <a:r>
              <a:rPr lang="en-US" baseline="30000" dirty="0"/>
              <a:t>nd</a:t>
            </a:r>
            <a:r>
              <a:rPr lang="en-US" dirty="0"/>
              <a:t> Dec 2019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07987" y="2755685"/>
            <a:ext cx="11376025" cy="889339"/>
          </a:xfrm>
        </p:spPr>
        <p:txBody>
          <a:bodyPr/>
          <a:lstStyle/>
          <a:p>
            <a:r>
              <a:rPr lang="en-US" dirty="0"/>
              <a:t>DESY 2019/11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439816" y="3717032"/>
            <a:ext cx="536076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Outline: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Introduction &amp; changes due to digitalization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AI &amp; Machine Learning for accelerators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Initiative M-Division  / DESY / Helmholtz</a:t>
            </a:r>
          </a:p>
        </p:txBody>
      </p:sp>
    </p:spTree>
    <p:extLst>
      <p:ext uri="{BB962C8B-B14F-4D97-AF65-F5344CB8AC3E}">
        <p14:creationId xmlns:p14="http://schemas.microsoft.com/office/powerpoint/2010/main" val="378465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Examples: Tuning &amp; Optimization </a:t>
            </a:r>
            <a:r>
              <a:rPr lang="en-US" dirty="0">
                <a:sym typeface="Wingdings" panose="05000000000000000000" pitchFamily="2" charset="2"/>
              </a:rPr>
              <a:t> with advanced algorithm / ML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7883" y="1496447"/>
            <a:ext cx="5616624" cy="31810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331" y="4589439"/>
            <a:ext cx="4737531" cy="743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33" y="3920170"/>
            <a:ext cx="4158189" cy="2799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414" y="5604286"/>
            <a:ext cx="492942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Method to safely optimize parameters…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Currently implemented by OCELOT-collaboration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15" y="3324315"/>
            <a:ext cx="2808312" cy="5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40" y="1452636"/>
            <a:ext cx="3830588" cy="18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635012" y="3454261"/>
            <a:ext cx="50405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04343" y="3284984"/>
            <a:ext cx="19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stabilize THz 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0410" y="988616"/>
            <a:ext cx="2377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63D"/>
                </a:solidFill>
              </a:rPr>
              <a:t>Courtesy: M. </a:t>
            </a:r>
            <a:r>
              <a:rPr lang="en-US" sz="1600" dirty="0" err="1">
                <a:solidFill>
                  <a:srgbClr val="00863D"/>
                </a:solidFill>
              </a:rPr>
              <a:t>Brosi</a:t>
            </a:r>
            <a:r>
              <a:rPr lang="en-US" sz="1600" dirty="0">
                <a:solidFill>
                  <a:srgbClr val="00863D"/>
                </a:solidFill>
              </a:rPr>
              <a:t> et al.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0113" y="4904414"/>
            <a:ext cx="150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63D"/>
                </a:solidFill>
              </a:rPr>
              <a:t>Courtesy: </a:t>
            </a:r>
          </a:p>
          <a:p>
            <a:r>
              <a:rPr lang="en-US" sz="1600" dirty="0">
                <a:solidFill>
                  <a:srgbClr val="00863D"/>
                </a:solidFill>
              </a:rPr>
              <a:t>A. </a:t>
            </a:r>
            <a:r>
              <a:rPr lang="en-US" sz="1600" dirty="0" err="1">
                <a:solidFill>
                  <a:srgbClr val="00863D"/>
                </a:solidFill>
              </a:rPr>
              <a:t>Adelmann</a:t>
            </a:r>
            <a:r>
              <a:rPr lang="en-US" sz="1600" dirty="0">
                <a:solidFill>
                  <a:srgbClr val="00863D"/>
                </a:solidFill>
              </a:rPr>
              <a:t> et 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883" y="115789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 optimization…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4730" y="115789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Reinforcement learning…</a:t>
            </a:r>
          </a:p>
        </p:txBody>
      </p:sp>
    </p:spTree>
    <p:extLst>
      <p:ext uri="{BB962C8B-B14F-4D97-AF65-F5344CB8AC3E}">
        <p14:creationId xmlns:p14="http://schemas.microsoft.com/office/powerpoint/2010/main" val="390701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Examples: Prognostics/alarm handling/anomaly-breakout detection… </a:t>
            </a:r>
          </a:p>
          <a:p>
            <a:r>
              <a:rPr lang="en-US" sz="1600" dirty="0">
                <a:solidFill>
                  <a:schemeClr val="tx1"/>
                </a:solidFill>
              </a:rPr>
              <a:t>Personnel remark: one of the largest applications for 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53855" y="4194647"/>
            <a:ext cx="2890417" cy="13225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9" y="1830876"/>
            <a:ext cx="5013258" cy="17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52" y="1537047"/>
            <a:ext cx="626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63D"/>
                </a:solidFill>
              </a:rPr>
              <a:t>Courtesy: Elena </a:t>
            </a:r>
            <a:r>
              <a:rPr lang="en-US" sz="1400" b="1" dirty="0" err="1">
                <a:solidFill>
                  <a:srgbClr val="00863D"/>
                </a:solidFill>
              </a:rPr>
              <a:t>Fol</a:t>
            </a:r>
            <a:r>
              <a:rPr lang="en-US" sz="1400" b="1" dirty="0"/>
              <a:t>; </a:t>
            </a:r>
            <a:r>
              <a:rPr lang="en-US" sz="1200" b="1" dirty="0"/>
              <a:t>Optics correction for LHC with DBSCAN cleaned BPM data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91944" y="3917648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And many more….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352" y="3985319"/>
            <a:ext cx="516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63D"/>
                </a:solidFill>
              </a:rPr>
              <a:t>Courtesy: Gabriela Valentino;</a:t>
            </a:r>
            <a:r>
              <a:rPr lang="en-US" sz="1400" b="1" dirty="0"/>
              <a:t> </a:t>
            </a:r>
            <a:r>
              <a:rPr lang="en-US" sz="1200" b="1" dirty="0"/>
              <a:t>Automatic LHC Collimator Align.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221088"/>
            <a:ext cx="5256584" cy="20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248128" y="1509638"/>
            <a:ext cx="4038104" cy="2395672"/>
            <a:chOff x="7242683" y="332656"/>
            <a:chExt cx="4289395" cy="2899728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683" y="332656"/>
              <a:ext cx="4289395" cy="289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9060644">
              <a:off x="8847757" y="1631837"/>
              <a:ext cx="1848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unpublished</a:t>
              </a:r>
              <a:endParaRPr lang="de-DE" sz="2400" dirty="0" err="1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90458" y="1268760"/>
            <a:ext cx="4220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63D"/>
                </a:solidFill>
              </a:rPr>
              <a:t>Courtesy: A. </a:t>
            </a:r>
            <a:r>
              <a:rPr lang="en-US" sz="1400" b="1" dirty="0" err="1">
                <a:solidFill>
                  <a:srgbClr val="00863D"/>
                </a:solidFill>
              </a:rPr>
              <a:t>Nawas</a:t>
            </a:r>
            <a:r>
              <a:rPr lang="en-US" sz="1400" b="1" dirty="0"/>
              <a:t>; </a:t>
            </a:r>
            <a:r>
              <a:rPr lang="en-US" sz="1200" b="1" dirty="0"/>
              <a:t>Model-based quench detection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8805972" y="4173597"/>
            <a:ext cx="3386028" cy="2550742"/>
            <a:chOff x="7137459" y="207041"/>
            <a:chExt cx="4215124" cy="291075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459" y="260648"/>
              <a:ext cx="4215124" cy="285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122865" y="923062"/>
              <a:ext cx="782640" cy="289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FF"/>
                  </a:solidFill>
                </a:rPr>
                <a:t>quench</a:t>
              </a:r>
              <a:endParaRPr lang="de-DE" sz="1050" dirty="0" err="1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11772" y="207041"/>
              <a:ext cx="275172" cy="237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entury" panose="02040604050505020304" pitchFamily="18" charset="0"/>
                </a:rPr>
                <a:t>0</a:t>
              </a:r>
              <a:endParaRPr lang="de-DE" sz="800" dirty="0" err="1">
                <a:latin typeface="Century" panose="020406040505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4193" y="930756"/>
              <a:ext cx="1312525" cy="271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nominal behavior</a:t>
              </a:r>
              <a:endParaRPr lang="de-DE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727431" y="2068981"/>
              <a:ext cx="1174379" cy="2970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entury" panose="02040604050505020304" pitchFamily="18" charset="0"/>
                </a:rPr>
                <a:t>Average GLR</a:t>
              </a:r>
              <a:endParaRPr lang="de-DE" sz="1100" dirty="0" err="1">
                <a:latin typeface="Century" panose="020406040505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4431" y="1543395"/>
              <a:ext cx="1563674" cy="203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GLR: Generalized Likelihood Ratio</a:t>
              </a:r>
              <a:endParaRPr lang="de-DE" sz="600" dirty="0" err="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44132" y="2206684"/>
              <a:ext cx="360040" cy="13080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13913" y="2156672"/>
              <a:ext cx="471341" cy="228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dirty="0">
                  <a:latin typeface="Century" panose="02040604050505020304" pitchFamily="18" charset="0"/>
                </a:rPr>
                <a:t>GLR</a:t>
              </a:r>
              <a:endParaRPr lang="de-DE" sz="700" dirty="0" err="1">
                <a:latin typeface="Century" panose="020406040505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92344" y="1915754"/>
              <a:ext cx="288032" cy="13080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99085" y="1866453"/>
              <a:ext cx="456756" cy="21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Century" panose="02040604050505020304" pitchFamily="18" charset="0"/>
                </a:rPr>
                <a:t>GLR</a:t>
              </a:r>
              <a:endParaRPr lang="de-DE" sz="600" dirty="0" err="1">
                <a:latin typeface="Century" panose="020406040505050203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480375" y="260648"/>
              <a:ext cx="1723652" cy="2664296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42123" y="4026517"/>
            <a:ext cx="2351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GLR = generalized likelihood ratio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5303" y="5666646"/>
            <a:ext cx="26613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000"/>
            </a:lvl1pPr>
          </a:lstStyle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Predictive maintenance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Preventive action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Supervisory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60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Examples: Data analysis … dimensional reduction … hidden parameter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16" y="1733494"/>
            <a:ext cx="5142342" cy="343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9695" y="5183848"/>
            <a:ext cx="377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Few years of history data were used … </a:t>
            </a:r>
          </a:p>
        </p:txBody>
      </p:sp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5D536EFC-A502-9F4B-90EC-D27D3629D15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9915" r="3542" b="9320"/>
          <a:stretch/>
        </p:blipFill>
        <p:spPr>
          <a:xfrm>
            <a:off x="407368" y="3082778"/>
            <a:ext cx="4176464" cy="190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5CFE32FA-AE7F-3F4F-9AC3-B7390A5DE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6" y="4279615"/>
            <a:ext cx="2033700" cy="177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922287-D63C-6349-947B-D1981D8B03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8001" r="7859" b="6435"/>
          <a:stretch/>
        </p:blipFill>
        <p:spPr>
          <a:xfrm>
            <a:off x="556008" y="4450192"/>
            <a:ext cx="3132375" cy="198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2374C1-EBE7-934E-8E22-DF6FE102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78" y="1298391"/>
            <a:ext cx="5616575" cy="25143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err="1"/>
              <a:t>EuXFEL</a:t>
            </a:r>
            <a:r>
              <a:rPr lang="en-US" dirty="0"/>
              <a:t> ‘full’ scan of long. phase space with TDS </a:t>
            </a:r>
            <a:r>
              <a:rPr lang="en-US" dirty="0">
                <a:sym typeface="Wingdings" panose="05000000000000000000" pitchFamily="2" charset="2"/>
              </a:rPr>
              <a:t> 100k images, 1 TB…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Big Data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361950" lvl="1" indent="-361950">
              <a:lnSpc>
                <a:spcPct val="110000"/>
              </a:lnSpc>
              <a:spcAft>
                <a:spcPts val="0"/>
              </a:spcAft>
              <a:tabLst>
                <a:tab pos="361950" algn="l"/>
              </a:tabLst>
            </a:pPr>
            <a:r>
              <a:rPr lang="en-US" sz="2000" dirty="0"/>
              <a:t>Derived principle-components (PCA)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Started to work with this data:</a:t>
            </a:r>
          </a:p>
          <a:p>
            <a:pPr lvl="1">
              <a:spcAft>
                <a:spcPts val="0"/>
              </a:spcAft>
            </a:pPr>
            <a:r>
              <a:rPr lang="en-US" dirty="0"/>
              <a:t>nearest-neighbors to create ‘virtual diagnostics’</a:t>
            </a:r>
          </a:p>
          <a:p>
            <a:pPr lvl="1">
              <a:spcAft>
                <a:spcPts val="0"/>
              </a:spcAft>
            </a:pPr>
            <a:r>
              <a:rPr lang="en-US" dirty="0"/>
              <a:t>training a neural-network to e.g. predict beam images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9522" y="3161522"/>
            <a:ext cx="183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63D"/>
                </a:solidFill>
              </a:rPr>
              <a:t>Courtesy: </a:t>
            </a:r>
          </a:p>
          <a:p>
            <a:r>
              <a:rPr lang="en-US" sz="1600" dirty="0">
                <a:solidFill>
                  <a:srgbClr val="00863D"/>
                </a:solidFill>
              </a:rPr>
              <a:t>A. </a:t>
            </a:r>
            <a:r>
              <a:rPr lang="en-US" sz="1600" dirty="0" err="1">
                <a:solidFill>
                  <a:srgbClr val="00863D"/>
                </a:solidFill>
              </a:rPr>
              <a:t>Scheinker</a:t>
            </a:r>
            <a:endParaRPr lang="en-US" sz="1600" dirty="0">
              <a:solidFill>
                <a:srgbClr val="00863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2304" y="5620113"/>
            <a:ext cx="183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63D"/>
                </a:solidFill>
              </a:rPr>
              <a:t>Courtesy: </a:t>
            </a:r>
            <a:r>
              <a:rPr lang="en-US" sz="1600" dirty="0" err="1">
                <a:solidFill>
                  <a:srgbClr val="00863D"/>
                </a:solidFill>
              </a:rPr>
              <a:t>Xiaobiao</a:t>
            </a:r>
            <a:r>
              <a:rPr lang="en-US" sz="1600" dirty="0">
                <a:solidFill>
                  <a:srgbClr val="00863D"/>
                </a:solidFill>
              </a:rPr>
              <a:t> Huang</a:t>
            </a:r>
          </a:p>
        </p:txBody>
      </p:sp>
    </p:spTree>
    <p:extLst>
      <p:ext uri="{BB962C8B-B14F-4D97-AF65-F5344CB8AC3E}">
        <p14:creationId xmlns:p14="http://schemas.microsoft.com/office/powerpoint/2010/main" val="151272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Examples: Simulation and Modeling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362576"/>
            <a:ext cx="3488953" cy="1769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0" y="3295614"/>
            <a:ext cx="3272930" cy="2643153"/>
          </a:xfrm>
          <a:prstGeom prst="rect">
            <a:avLst/>
          </a:prstGeom>
        </p:spPr>
      </p:pic>
      <p:sp>
        <p:nvSpPr>
          <p:cNvPr id="4" name="Curved Left Arrow 3"/>
          <p:cNvSpPr/>
          <p:nvPr/>
        </p:nvSpPr>
        <p:spPr>
          <a:xfrm>
            <a:off x="3798799" y="2564903"/>
            <a:ext cx="432048" cy="1511557"/>
          </a:xfrm>
          <a:prstGeom prst="curved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88088" y="1125762"/>
            <a:ext cx="5012300" cy="5328592"/>
            <a:chOff x="651652" y="1124744"/>
            <a:chExt cx="5012300" cy="53285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52" y="1124744"/>
              <a:ext cx="4796276" cy="2697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3780039"/>
              <a:ext cx="4752528" cy="2673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829658" y="1257007"/>
              <a:ext cx="1834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863D"/>
                  </a:solidFill>
                </a:rPr>
                <a:t>Courtesy: </a:t>
              </a:r>
            </a:p>
            <a:p>
              <a:r>
                <a:rPr lang="en-US" sz="1600" dirty="0">
                  <a:solidFill>
                    <a:srgbClr val="00863D"/>
                  </a:solidFill>
                </a:rPr>
                <a:t>Paul Chu, IHEP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9416" y="5823024"/>
            <a:ext cx="18342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63D"/>
                </a:solidFill>
              </a:rPr>
              <a:t>Courtesy: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600" dirty="0">
                <a:solidFill>
                  <a:srgbClr val="00863D"/>
                </a:solidFill>
              </a:rPr>
              <a:t>A. </a:t>
            </a:r>
            <a:r>
              <a:rPr lang="en-US" sz="1600" dirty="0" err="1">
                <a:solidFill>
                  <a:srgbClr val="00863D"/>
                </a:solidFill>
              </a:rPr>
              <a:t>Edelen</a:t>
            </a:r>
            <a:r>
              <a:rPr lang="en-US" sz="1600" dirty="0">
                <a:solidFill>
                  <a:srgbClr val="00863D"/>
                </a:solidFill>
              </a:rPr>
              <a:t> et al.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8898" y="4324802"/>
            <a:ext cx="210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several orders faster than GA directly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1784" y="176349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 First train surrogated model...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0847" y="3522849"/>
            <a:ext cx="2327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2) Then use optimizer...</a:t>
            </a:r>
          </a:p>
        </p:txBody>
      </p:sp>
    </p:spTree>
    <p:extLst>
      <p:ext uri="{BB962C8B-B14F-4D97-AF65-F5344CB8AC3E}">
        <p14:creationId xmlns:p14="http://schemas.microsoft.com/office/powerpoint/2010/main" val="31247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2" y="1610157"/>
            <a:ext cx="4746596" cy="1876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Intensive discussion during ML workshops / sessions…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638092"/>
            <a:ext cx="5172899" cy="290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102" y="126876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ensure data quality ….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630" y="1268760"/>
            <a:ext cx="532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ML effects the control system architecture….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02" y="4140618"/>
            <a:ext cx="4942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Ideally including all possible data of devices …</a:t>
            </a:r>
          </a:p>
          <a:p>
            <a:r>
              <a:rPr lang="en-US" sz="1600" dirty="0"/>
              <a:t>with easy access to inventory …</a:t>
            </a:r>
          </a:p>
          <a:p>
            <a:endParaRPr lang="en-US" sz="1600" dirty="0"/>
          </a:p>
          <a:p>
            <a:r>
              <a:rPr lang="en-US" sz="1600" dirty="0"/>
              <a:t>					&amp;</a:t>
            </a:r>
          </a:p>
          <a:p>
            <a:endParaRPr lang="en-US" sz="1600" dirty="0"/>
          </a:p>
          <a:p>
            <a:r>
              <a:rPr lang="en-US" sz="1600" dirty="0"/>
              <a:t>					even procurement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00" y="3348530"/>
            <a:ext cx="380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… keeping / tracking configuration data </a:t>
            </a:r>
          </a:p>
          <a:p>
            <a:r>
              <a:rPr lang="en-US" sz="1600" dirty="0"/>
              <a:t>… meta data &amp; change management</a:t>
            </a:r>
          </a:p>
        </p:txBody>
      </p:sp>
      <p:pic>
        <p:nvPicPr>
          <p:cNvPr id="6146" name="Picture 2" descr="Bildergebnis für icon inventor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0" y="4780780"/>
            <a:ext cx="1321409" cy="13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dergebnis für icon procuremen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65" y="4262710"/>
            <a:ext cx="1615733" cy="16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59471" y="4833115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database structures…</a:t>
            </a:r>
          </a:p>
          <a:p>
            <a:r>
              <a:rPr lang="en-US" dirty="0"/>
              <a:t>… name conventions</a:t>
            </a:r>
          </a:p>
          <a:p>
            <a:r>
              <a:rPr lang="en-US" dirty="0"/>
              <a:t>…</a:t>
            </a:r>
          </a:p>
        </p:txBody>
      </p:sp>
      <p:pic>
        <p:nvPicPr>
          <p:cNvPr id="6152" name="Picture 8" descr="Bildergebnis für icon databa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53" y="4653136"/>
            <a:ext cx="1429841" cy="14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ildergebnis für icon machine learn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645" y="2807737"/>
            <a:ext cx="781769" cy="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10764843" y="2047649"/>
            <a:ext cx="307951" cy="423837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10763267" y="2986702"/>
            <a:ext cx="307951" cy="423837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10763267" y="3933305"/>
            <a:ext cx="307951" cy="423837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10761691" y="3488671"/>
            <a:ext cx="307951" cy="423837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10753429" y="2471486"/>
            <a:ext cx="307951" cy="423837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8698248" y="5295300"/>
            <a:ext cx="873016" cy="540234"/>
          </a:xfrm>
          <a:prstGeom prst="left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1561" y="509861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26566" y="566625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5520" y="6093296"/>
            <a:ext cx="838402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ym typeface="Wingdings" panose="05000000000000000000" pitchFamily="2" charset="2"/>
              </a:rPr>
              <a:t>But most important: data has to be reviewed else these are useless data</a:t>
            </a:r>
            <a:endParaRPr lang="en-US" sz="2000" dirty="0"/>
          </a:p>
        </p:txBody>
      </p:sp>
      <p:sp>
        <p:nvSpPr>
          <p:cNvPr id="14" name="Curved Left Arrow 13"/>
          <p:cNvSpPr/>
          <p:nvPr/>
        </p:nvSpPr>
        <p:spPr>
          <a:xfrm>
            <a:off x="10285865" y="2513928"/>
            <a:ext cx="360040" cy="1885656"/>
          </a:xfrm>
          <a:prstGeom prst="curved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10141849" y="2558264"/>
            <a:ext cx="144016" cy="1752455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6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Initiative M-Division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&amp; DESY</a:t>
            </a:r>
          </a:p>
        </p:txBody>
      </p:sp>
    </p:spTree>
    <p:extLst>
      <p:ext uri="{BB962C8B-B14F-4D97-AF65-F5344CB8AC3E}">
        <p14:creationId xmlns:p14="http://schemas.microsoft.com/office/powerpoint/2010/main" val="134870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Objectives and goals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89" y="2365723"/>
            <a:ext cx="3579061" cy="26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360" y="1340768"/>
            <a:ext cx="1128517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000" b="1" dirty="0"/>
              <a:t>Optimal use of data potential via AI/ML &amp; advanced methods to</a:t>
            </a:r>
          </a:p>
          <a:p>
            <a:pPr lvl="1">
              <a:spcAft>
                <a:spcPts val="1200"/>
              </a:spcAft>
            </a:pPr>
            <a:r>
              <a:rPr lang="en-US" b="1" i="1" dirty="0">
                <a:sym typeface="Wingdings" panose="05000000000000000000" pitchFamily="2" charset="2"/>
              </a:rPr>
              <a:t>Quality:</a:t>
            </a:r>
            <a:r>
              <a:rPr lang="en-US" dirty="0">
                <a:sym typeface="Wingdings" panose="05000000000000000000" pitchFamily="2" charset="2"/>
              </a:rPr>
              <a:t>  	Increase of accelerator performance and flexibility for user experiments</a:t>
            </a:r>
          </a:p>
          <a:p>
            <a:pPr lvl="1">
              <a:spcAft>
                <a:spcPts val="1200"/>
              </a:spcAft>
            </a:pPr>
            <a:r>
              <a:rPr lang="en-US" b="1" i="1" dirty="0">
                <a:sym typeface="Wingdings" panose="05000000000000000000" pitchFamily="2" charset="2"/>
              </a:rPr>
              <a:t>Efficiency:</a:t>
            </a:r>
            <a:r>
              <a:rPr lang="en-US" dirty="0">
                <a:sym typeface="Wingdings" panose="05000000000000000000" pitchFamily="2" charset="2"/>
              </a:rPr>
              <a:t> 	Reduction of tuning &amp; recovery times</a:t>
            </a:r>
          </a:p>
          <a:p>
            <a:pPr lvl="1">
              <a:spcAft>
                <a:spcPts val="1800"/>
              </a:spcAft>
            </a:pPr>
            <a:r>
              <a:rPr lang="en-US" b="1" i="1" dirty="0">
                <a:sym typeface="Wingdings" panose="05000000000000000000" pitchFamily="2" charset="2"/>
              </a:rPr>
              <a:t>Availability:</a:t>
            </a:r>
            <a:r>
              <a:rPr lang="en-US" dirty="0">
                <a:sym typeface="Wingdings" panose="05000000000000000000" pitchFamily="2" charset="2"/>
              </a:rPr>
              <a:t> 	Minimization of off/dark times (predictive maintenance   			         						   	health monitoring / root cause analysis / supervisory control)</a:t>
            </a:r>
            <a:endParaRPr lang="en-US" sz="2000" b="1" dirty="0"/>
          </a:p>
          <a:p>
            <a:pPr>
              <a:spcAft>
                <a:spcPts val="1200"/>
              </a:spcAft>
            </a:pPr>
            <a:r>
              <a:rPr lang="en-US" sz="2000" b="1" dirty="0"/>
              <a:t>b) Controls and Data Acquisition Architecture for the next generation  </a:t>
            </a:r>
          </a:p>
          <a:p>
            <a:pPr marL="0" lvl="1">
              <a:spcAft>
                <a:spcPts val="1200"/>
              </a:spcAft>
            </a:pPr>
            <a:r>
              <a:rPr lang="en-US" b="1" i="1" dirty="0">
                <a:sym typeface="Wingdings" panose="05000000000000000000" pitchFamily="2" charset="2"/>
              </a:rPr>
              <a:t>	Existing Acc.:</a:t>
            </a:r>
            <a:r>
              <a:rPr lang="en-US" dirty="0">
                <a:sym typeface="Wingdings" panose="05000000000000000000" pitchFamily="2" charset="2"/>
              </a:rPr>
              <a:t>  		how to further develop….use cases </a:t>
            </a:r>
          </a:p>
          <a:p>
            <a:pPr marL="0" lvl="1">
              <a:spcAft>
                <a:spcPts val="1800"/>
              </a:spcAf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i="1" dirty="0">
                <a:sym typeface="Wingdings" panose="05000000000000000000" pitchFamily="2" charset="2"/>
              </a:rPr>
              <a:t>PETRAIV/PWA:		</a:t>
            </a:r>
            <a:r>
              <a:rPr lang="en-US" dirty="0">
                <a:sym typeface="Wingdings" panose="05000000000000000000" pitchFamily="2" charset="2"/>
              </a:rPr>
              <a:t>make use of lesson learnt</a:t>
            </a:r>
            <a:endParaRPr lang="en-US" sz="2000" b="1" dirty="0">
              <a:sym typeface="Wingdings" panose="05000000000000000000" pitchFamily="2" charset="2"/>
            </a:endParaRPr>
          </a:p>
          <a:p>
            <a:pPr marL="0" lvl="1">
              <a:spcAft>
                <a:spcPts val="1200"/>
              </a:spcAft>
            </a:pPr>
            <a:r>
              <a:rPr lang="en-US" sz="2000" b="1" dirty="0">
                <a:sym typeface="Wingdings" panose="05000000000000000000" pitchFamily="2" charset="2"/>
              </a:rPr>
              <a:t>c) Design of future accelerators</a:t>
            </a:r>
          </a:p>
          <a:p>
            <a:pPr marL="0" lvl="1">
              <a:spcAft>
                <a:spcPts val="1800"/>
              </a:spcAf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i="1" dirty="0">
                <a:sym typeface="Wingdings" panose="05000000000000000000" pitchFamily="2" charset="2"/>
              </a:rPr>
              <a:t> PETRAIV/PWA: 		</a:t>
            </a:r>
            <a:r>
              <a:rPr lang="en-US" dirty="0">
                <a:sym typeface="Wingdings" panose="05000000000000000000" pitchFamily="2" charset="2"/>
              </a:rPr>
              <a:t>evaluated potentials / develop state-of-the-art controls 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b="1" dirty="0"/>
              <a:t>d) Evaluation of transfer potential for industry and visa versa (</a:t>
            </a:r>
            <a:r>
              <a:rPr lang="en-US" sz="2000" b="1" dirty="0" err="1"/>
              <a:t>IoT</a:t>
            </a:r>
            <a:r>
              <a:rPr lang="en-US" sz="2000" b="1" dirty="0"/>
              <a:t> / Industrie4.0 / DB)</a:t>
            </a:r>
          </a:p>
        </p:txBody>
      </p:sp>
    </p:spTree>
    <p:extLst>
      <p:ext uri="{BB962C8B-B14F-4D97-AF65-F5344CB8AC3E}">
        <p14:creationId xmlns:p14="http://schemas.microsoft.com/office/powerpoint/2010/main" val="2644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Analysis M-division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520" y="1196752"/>
            <a:ext cx="1209818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Status within M-division (…2018):		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 b="1" dirty="0"/>
              <a:t>initiatives</a:t>
            </a:r>
            <a:r>
              <a:rPr lang="en-US" dirty="0"/>
              <a:t> have been undertaken (e.g. OCELOT, DMA-ST3 speaker, W1TT, …fragmented)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need to further strengthen the </a:t>
            </a:r>
            <a:r>
              <a:rPr lang="en-US" b="1" dirty="0"/>
              <a:t>scientific computing resources </a:t>
            </a:r>
            <a:r>
              <a:rPr lang="en-US" dirty="0"/>
              <a:t>in M is accepted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Recruitment</a:t>
            </a:r>
            <a:r>
              <a:rPr lang="en-US" dirty="0"/>
              <a:t> of skilled personnel often not successful  (positions could not be filled)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Little </a:t>
            </a:r>
            <a:r>
              <a:rPr lang="en-US" b="1" dirty="0"/>
              <a:t>dedicated personnel</a:t>
            </a:r>
            <a:r>
              <a:rPr lang="en-US" dirty="0"/>
              <a:t> in M for scientific computing ( % level of many ..)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Only weak connection to computer science institutes in </a:t>
            </a:r>
            <a:r>
              <a:rPr lang="en-US" b="1" dirty="0"/>
              <a:t>universities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Several proposal for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party funding</a:t>
            </a:r>
            <a:r>
              <a:rPr lang="en-US" dirty="0"/>
              <a:t> submit (some successful … unfortunately some not, HYIG/</a:t>
            </a:r>
            <a:r>
              <a:rPr lang="en-US" dirty="0" err="1"/>
              <a:t>Inkubator</a:t>
            </a:r>
            <a:r>
              <a:rPr lang="en-US" dirty="0"/>
              <a:t>)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Demands within M-division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Across</a:t>
            </a:r>
            <a:r>
              <a:rPr lang="en-US" b="1" dirty="0"/>
              <a:t> all accelerators </a:t>
            </a:r>
            <a:r>
              <a:rPr lang="en-US" dirty="0"/>
              <a:t>… and also for beamline controls (topics close to FS…)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Across </a:t>
            </a:r>
            <a:r>
              <a:rPr lang="en-US" b="1" dirty="0"/>
              <a:t>different groups </a:t>
            </a:r>
            <a:r>
              <a:rPr lang="en-US" dirty="0"/>
              <a:t>… machine operation / controls / diagnostics / RF / infrastructure /…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Initiative: To build up and establish “</a:t>
            </a:r>
            <a:r>
              <a:rPr lang="en-US" sz="2000" b="1" dirty="0"/>
              <a:t>Intelligent Process Control</a:t>
            </a:r>
            <a:r>
              <a:rPr lang="en-US" sz="2000" dirty="0"/>
              <a:t>” core-group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Internal</a:t>
            </a:r>
            <a:r>
              <a:rPr lang="en-US" b="1" dirty="0"/>
              <a:t>: communication </a:t>
            </a:r>
            <a:r>
              <a:rPr lang="en-US" dirty="0"/>
              <a:t>within M, </a:t>
            </a:r>
            <a:r>
              <a:rPr lang="en-US" b="1" dirty="0"/>
              <a:t>sharing</a:t>
            </a:r>
            <a:r>
              <a:rPr lang="en-US" dirty="0"/>
              <a:t> of expertise, consistent </a:t>
            </a:r>
            <a:r>
              <a:rPr lang="en-US" b="1" dirty="0"/>
              <a:t>strategy</a:t>
            </a:r>
            <a:r>
              <a:rPr lang="en-US" dirty="0"/>
              <a:t> and </a:t>
            </a:r>
            <a:r>
              <a:rPr lang="en-US" b="1" dirty="0"/>
              <a:t>coordinate</a:t>
            </a:r>
            <a:r>
              <a:rPr lang="en-US" dirty="0"/>
              <a:t> effort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External: </a:t>
            </a:r>
            <a:r>
              <a:rPr lang="en-US" b="1" dirty="0"/>
              <a:t>visibility</a:t>
            </a:r>
            <a:r>
              <a:rPr lang="en-US" dirty="0"/>
              <a:t>, build-up and coordinate </a:t>
            </a:r>
            <a:r>
              <a:rPr lang="en-US" b="1" dirty="0"/>
              <a:t>cooperation &amp; research programs</a:t>
            </a:r>
            <a:r>
              <a:rPr lang="en-US" dirty="0"/>
              <a:t>, apply to funding </a:t>
            </a:r>
          </a:p>
        </p:txBody>
      </p:sp>
    </p:spTree>
    <p:extLst>
      <p:ext uri="{BB962C8B-B14F-4D97-AF65-F5344CB8AC3E}">
        <p14:creationId xmlns:p14="http://schemas.microsoft.com/office/powerpoint/2010/main" val="4280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of distributed systems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9687247" y="1412776"/>
            <a:ext cx="2046574" cy="1008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Machine-human interface</a:t>
            </a:r>
          </a:p>
        </p:txBody>
      </p:sp>
      <p:sp>
        <p:nvSpPr>
          <p:cNvPr id="38" name="Oval 37"/>
          <p:cNvSpPr/>
          <p:nvPr/>
        </p:nvSpPr>
        <p:spPr>
          <a:xfrm>
            <a:off x="119336" y="5035485"/>
            <a:ext cx="2088232" cy="1008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Accelerator Infrastructure Systems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Analysis … required expertise in core group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487488" y="1068006"/>
            <a:ext cx="8800954" cy="5313322"/>
            <a:chOff x="1487488" y="1068006"/>
            <a:chExt cx="8800954" cy="5313322"/>
          </a:xfrm>
        </p:grpSpPr>
        <p:sp>
          <p:nvSpPr>
            <p:cNvPr id="44" name="Oval 43"/>
            <p:cNvSpPr/>
            <p:nvPr/>
          </p:nvSpPr>
          <p:spPr>
            <a:xfrm>
              <a:off x="1487488" y="1068006"/>
              <a:ext cx="8800954" cy="531332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817048" y="1124744"/>
              <a:ext cx="8167384" cy="5081706"/>
              <a:chOff x="1817048" y="1124744"/>
              <a:chExt cx="8167384" cy="508170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93929" y="2980864"/>
                <a:ext cx="1944216" cy="12241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Intelligent Process Controls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758328" y="1124744"/>
                <a:ext cx="19082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Control System Architecture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63652" y="1556792"/>
                <a:ext cx="19082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Data Base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Technology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817048" y="2451368"/>
                <a:ext cx="2034226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Streaming Technologies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173849" y="5085184"/>
                <a:ext cx="1728191" cy="10081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Accelerator Expertise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530467" y="4578100"/>
                <a:ext cx="1805893" cy="10081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Feedback Controls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950206" y="3481212"/>
                <a:ext cx="2034226" cy="10081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AI &amp; 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Machine 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Learning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993066" y="2348880"/>
                <a:ext cx="1908212" cy="10081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Data Analytics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658125" y="1458328"/>
                <a:ext cx="19082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Software Quality 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046057" y="5198338"/>
                <a:ext cx="1746194" cy="10081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Fault Diagnosis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57662" y="3531488"/>
                <a:ext cx="1812131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Hardware Technology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6766137" y="2466440"/>
                <a:ext cx="288032" cy="3864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704019" y="2276872"/>
                <a:ext cx="54006" cy="57606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389873" y="2499584"/>
                <a:ext cx="504056" cy="35335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935760" y="3119384"/>
                <a:ext cx="778149" cy="9359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821143" y="3759696"/>
                <a:ext cx="853095" cy="1939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210907" y="4365104"/>
                <a:ext cx="230359" cy="64631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6262082" y="4365104"/>
                <a:ext cx="324037" cy="75142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6693977" y="4314088"/>
                <a:ext cx="892493" cy="48390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6910154" y="3986228"/>
                <a:ext cx="949460" cy="13753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964159" y="3119384"/>
                <a:ext cx="1028907" cy="36553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589673" y="4581128"/>
                <a:ext cx="1660330" cy="95841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HPC</a:t>
                </a: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4040834" y="4205000"/>
                <a:ext cx="673075" cy="44801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695400" y="1636401"/>
            <a:ext cx="13340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/>
              <a:t>Software </a:t>
            </a:r>
          </a:p>
          <a:p>
            <a:r>
              <a:rPr lang="de-DE" sz="1600" dirty="0"/>
              <a:t>Engineering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80828" y="4686235"/>
            <a:ext cx="14157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Mathematical</a:t>
            </a:r>
          </a:p>
          <a:p>
            <a:r>
              <a:rPr lang="en-US" sz="1600" dirty="0"/>
              <a:t>Methodology </a:t>
            </a:r>
          </a:p>
          <a:p>
            <a:r>
              <a:rPr lang="en-US" sz="1600" dirty="0"/>
              <a:t>Modelling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68630" y="619666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~ 15-20 FTE</a:t>
            </a:r>
          </a:p>
        </p:txBody>
      </p:sp>
    </p:spTree>
    <p:extLst>
      <p:ext uri="{BB962C8B-B14F-4D97-AF65-F5344CB8AC3E}">
        <p14:creationId xmlns:p14="http://schemas.microsoft.com/office/powerpoint/2010/main" val="259685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Analysis … DESY / Helmholtz….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809" y="1196752"/>
            <a:ext cx="927273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DESY 2030 strategy:</a:t>
            </a:r>
          </a:p>
          <a:p>
            <a:pPr>
              <a:spcAft>
                <a:spcPts val="600"/>
              </a:spcAft>
            </a:pPr>
            <a:r>
              <a:rPr lang="en-US" b="1" dirty="0"/>
              <a:t>Scientific Computing </a:t>
            </a:r>
            <a:r>
              <a:rPr lang="en-US" dirty="0"/>
              <a:t>identified as one of the </a:t>
            </a:r>
            <a:r>
              <a:rPr lang="en-US" b="1" dirty="0"/>
              <a:t>most important topics </a:t>
            </a:r>
            <a:r>
              <a:rPr lang="en-US" dirty="0"/>
              <a:t>for DESY’s future!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DESY wide activities (IT especially)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Initiative CDCS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2000" b="1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2000" b="1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2000" b="1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ym typeface="Wingdings" panose="05000000000000000000" pitchFamily="2" charset="2"/>
              </a:rPr>
              <a:t>Helmholtz: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New topic DMA: </a:t>
            </a:r>
            <a:r>
              <a:rPr lang="en-US" b="1" dirty="0"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ata </a:t>
            </a:r>
            <a:r>
              <a:rPr lang="en-US" b="1" dirty="0"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anagement </a:t>
            </a:r>
            <a:r>
              <a:rPr lang="en-US" b="1" dirty="0">
                <a:sym typeface="Wingdings" panose="05000000000000000000" pitchFamily="2" charset="2"/>
              </a:rPr>
              <a:t>A</a:t>
            </a:r>
            <a:r>
              <a:rPr lang="en-US" dirty="0">
                <a:sym typeface="Wingdings" panose="05000000000000000000" pitchFamily="2" charset="2"/>
              </a:rPr>
              <a:t>nalysis within Matter/Matter and Technology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Helmholtz-</a:t>
            </a:r>
            <a:r>
              <a:rPr lang="en-US" dirty="0" err="1"/>
              <a:t>Inkubator</a:t>
            </a:r>
            <a:r>
              <a:rPr lang="en-US" dirty="0"/>
              <a:t> program with several funding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DASHH 	= Data Science in Hamburg – Helmholtz Graduate School for the Structure of Matter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AMALEA 	= Accelerating Machine Learning for physics (</a:t>
            </a:r>
            <a:r>
              <a:rPr lang="de-DE" sz="1200" u="sng" dirty="0"/>
              <a:t>DESY</a:t>
            </a:r>
            <a:r>
              <a:rPr lang="de-DE" sz="1200" dirty="0"/>
              <a:t>, HZB, HZDR, KIT)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dirty="0"/>
              <a:t>HIFIS		= Helmholtz </a:t>
            </a:r>
            <a:r>
              <a:rPr lang="de-DE" sz="1200" dirty="0" err="1"/>
              <a:t>Federated</a:t>
            </a:r>
            <a:r>
              <a:rPr lang="de-DE" sz="1200" dirty="0"/>
              <a:t> IT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dirty="0"/>
              <a:t>HIP		= Helmholtz Imaging Plattform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dirty="0"/>
              <a:t>HAICU		= </a:t>
            </a:r>
            <a:r>
              <a:rPr lang="en-US" sz="1200" dirty="0"/>
              <a:t>Helmholtz Artificial Intelligence Cooperation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…</a:t>
            </a:r>
            <a:endParaRPr lang="de-DE" sz="1200" dirty="0"/>
          </a:p>
          <a:p>
            <a:pPr lvl="1"/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19" y="2204864"/>
            <a:ext cx="22678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48680"/>
            <a:ext cx="1672678" cy="15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9811039" y="2894464"/>
            <a:ext cx="2028736" cy="252000"/>
          </a:xfrm>
          <a:prstGeom prst="flowChartProcess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87" y="4899900"/>
            <a:ext cx="1465138" cy="161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414862"/>
            <a:ext cx="2016224" cy="14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Process 13"/>
          <p:cNvSpPr/>
          <p:nvPr/>
        </p:nvSpPr>
        <p:spPr>
          <a:xfrm>
            <a:off x="4182000" y="2665692"/>
            <a:ext cx="678289" cy="492345"/>
          </a:xfrm>
          <a:prstGeom prst="flowChartProcess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53" y="2459381"/>
            <a:ext cx="2177182" cy="14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20" y="2008198"/>
            <a:ext cx="2259659" cy="204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698565"/>
            <a:ext cx="1363541" cy="116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79" y="4057714"/>
            <a:ext cx="2037611" cy="80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82961" y="6333942"/>
            <a:ext cx="83118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 Needs coordination &amp; requires dedicated resources for science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Accelerators at DESY 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1556792"/>
            <a:ext cx="554219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mpywar\Documents\PIIICoord\AvailabilityReview2016\MyTalk\p3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218238"/>
            <a:ext cx="3168352" cy="28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1" y="3078516"/>
            <a:ext cx="4968552" cy="183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383" y="1218238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FELs</a:t>
            </a:r>
            <a:r>
              <a:rPr lang="en-US" sz="1600" dirty="0"/>
              <a:t>….  (reproducibility / optimization / flexibility / …)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8088" y="1220764"/>
            <a:ext cx="1431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Storage ring</a:t>
            </a:r>
          </a:p>
          <a:p>
            <a:r>
              <a:rPr lang="en-US" sz="1600" dirty="0"/>
              <a:t>(lattice / beamlines /</a:t>
            </a:r>
          </a:p>
          <a:p>
            <a:r>
              <a:rPr lang="en-US" sz="1600" dirty="0"/>
              <a:t>optic &amp;orbit /</a:t>
            </a:r>
          </a:p>
          <a:p>
            <a:r>
              <a:rPr lang="en-US" sz="1600" dirty="0"/>
              <a:t>injection /</a:t>
            </a:r>
          </a:p>
          <a:p>
            <a:r>
              <a:rPr lang="en-US" sz="1600" dirty="0"/>
              <a:t>availability/...)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5710" y="4337067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Plasma accelerators </a:t>
            </a:r>
            <a:r>
              <a:rPr lang="en-US" sz="1600" dirty="0"/>
              <a:t>(lasers control/ HPC /in-situ FB)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889" y="5029676"/>
            <a:ext cx="7192995" cy="1431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Challenges and degree of maturity very different, but</a:t>
            </a:r>
          </a:p>
          <a:p>
            <a:pPr marL="285750" indent="-285750">
              <a:spcAft>
                <a:spcPts val="600"/>
              </a:spcAft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Increased complexity of controls</a:t>
            </a:r>
          </a:p>
          <a:p>
            <a:pPr marL="285750" indent="-285750">
              <a:spcAft>
                <a:spcPts val="600"/>
              </a:spcAft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Higher demands on accelerator operations</a:t>
            </a:r>
          </a:p>
          <a:p>
            <a:pPr marL="285750" indent="-285750">
              <a:spcAft>
                <a:spcPts val="600"/>
              </a:spcAft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Pushing the limits in terms of performance / reliability / availability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89" y="4699965"/>
            <a:ext cx="2819094" cy="18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4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Networking / Outreach and Visibility/ Embedment DESY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84232" y="1484771"/>
            <a:ext cx="2736304" cy="8507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MT-DMA: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Data Management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40" name="Oval 39"/>
          <p:cNvSpPr/>
          <p:nvPr/>
        </p:nvSpPr>
        <p:spPr>
          <a:xfrm>
            <a:off x="8841159" y="2447648"/>
            <a:ext cx="3089109" cy="9768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Helmholtz Inkubator Programm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HIP / HAICU /…</a:t>
            </a:r>
          </a:p>
        </p:txBody>
      </p:sp>
      <p:sp>
        <p:nvSpPr>
          <p:cNvPr id="42" name="Oval 41"/>
          <p:cNvSpPr/>
          <p:nvPr/>
        </p:nvSpPr>
        <p:spPr>
          <a:xfrm>
            <a:off x="8841159" y="4382114"/>
            <a:ext cx="2447189" cy="8283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Joint Labs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DESY - SLAC</a:t>
            </a:r>
          </a:p>
        </p:txBody>
      </p:sp>
      <p:sp>
        <p:nvSpPr>
          <p:cNvPr id="44" name="Oval 43"/>
          <p:cNvSpPr/>
          <p:nvPr/>
        </p:nvSpPr>
        <p:spPr>
          <a:xfrm>
            <a:off x="3440837" y="951895"/>
            <a:ext cx="5019125" cy="8507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Different M-Groups</a:t>
            </a:r>
          </a:p>
        </p:txBody>
      </p:sp>
      <p:sp>
        <p:nvSpPr>
          <p:cNvPr id="6" name="Down Arrow 5"/>
          <p:cNvSpPr/>
          <p:nvPr/>
        </p:nvSpPr>
        <p:spPr>
          <a:xfrm>
            <a:off x="4871864" y="1831437"/>
            <a:ext cx="432048" cy="504043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flipV="1">
            <a:off x="6507218" y="1802604"/>
            <a:ext cx="432048" cy="532876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3707" y="1312442"/>
            <a:ext cx="2736304" cy="107342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Direct cooperation with FS: FS-LA/FLASH-xxx</a:t>
            </a:r>
          </a:p>
        </p:txBody>
      </p:sp>
      <p:sp>
        <p:nvSpPr>
          <p:cNvPr id="50" name="Oval 49"/>
          <p:cNvSpPr/>
          <p:nvPr/>
        </p:nvSpPr>
        <p:spPr>
          <a:xfrm>
            <a:off x="191344" y="2447649"/>
            <a:ext cx="2880320" cy="9768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Scientific Computing Groups with DESY</a:t>
            </a:r>
          </a:p>
        </p:txBody>
      </p:sp>
      <p:sp>
        <p:nvSpPr>
          <p:cNvPr id="52" name="Oval 51"/>
          <p:cNvSpPr/>
          <p:nvPr/>
        </p:nvSpPr>
        <p:spPr>
          <a:xfrm>
            <a:off x="191344" y="3603184"/>
            <a:ext cx="2736304" cy="10164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CDCS /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HamburgX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(CDL4 + Core)</a:t>
            </a:r>
          </a:p>
        </p:txBody>
      </p:sp>
      <p:sp>
        <p:nvSpPr>
          <p:cNvPr id="54" name="Oval 53"/>
          <p:cNvSpPr/>
          <p:nvPr/>
        </p:nvSpPr>
        <p:spPr>
          <a:xfrm>
            <a:off x="599349" y="4650120"/>
            <a:ext cx="2736304" cy="10164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Universities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TUHH /  UHH</a:t>
            </a:r>
          </a:p>
        </p:txBody>
      </p:sp>
      <p:sp>
        <p:nvSpPr>
          <p:cNvPr id="55" name="Oval 54"/>
          <p:cNvSpPr/>
          <p:nvPr/>
        </p:nvSpPr>
        <p:spPr>
          <a:xfrm>
            <a:off x="9225168" y="3603184"/>
            <a:ext cx="2430963" cy="7259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DASHH</a:t>
            </a:r>
          </a:p>
        </p:txBody>
      </p:sp>
      <p:sp>
        <p:nvSpPr>
          <p:cNvPr id="57" name="Oval 56"/>
          <p:cNvSpPr/>
          <p:nvPr/>
        </p:nvSpPr>
        <p:spPr>
          <a:xfrm>
            <a:off x="5087888" y="5689598"/>
            <a:ext cx="2975596" cy="91185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Outreach / Visibility / Recruitment initiative</a:t>
            </a:r>
          </a:p>
        </p:txBody>
      </p:sp>
      <p:sp>
        <p:nvSpPr>
          <p:cNvPr id="58" name="Oval 57"/>
          <p:cNvSpPr/>
          <p:nvPr/>
        </p:nvSpPr>
        <p:spPr>
          <a:xfrm>
            <a:off x="7959784" y="5242330"/>
            <a:ext cx="2736304" cy="10164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Other 3</a:t>
            </a:r>
            <a:r>
              <a:rPr lang="en-US" sz="1600" baseline="30000" dirty="0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 party funding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BMBF e.g. </a:t>
            </a:r>
            <a:r>
              <a:rPr lang="en-US" sz="1600" dirty="0" err="1">
                <a:solidFill>
                  <a:schemeClr val="tx1"/>
                </a:solidFill>
              </a:rPr>
              <a:t>KfB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567608" y="5442320"/>
            <a:ext cx="2522432" cy="10164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External cooperation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e.g. Berkeley,…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36" y="2447648"/>
            <a:ext cx="4955128" cy="29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26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</a:p>
        </p:txBody>
      </p:sp>
    </p:spTree>
    <p:extLst>
      <p:ext uri="{BB962C8B-B14F-4D97-AF65-F5344CB8AC3E}">
        <p14:creationId xmlns:p14="http://schemas.microsoft.com/office/powerpoint/2010/main" val="252088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Infrastructure systems (</a:t>
            </a:r>
            <a:r>
              <a:rPr lang="en-US" dirty="0" err="1"/>
              <a:t>Cryo</a:t>
            </a:r>
            <a:r>
              <a:rPr lang="en-US" dirty="0"/>
              <a:t>/Cooling/Power) &amp; large and diverse components ~ 10000 typically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9" y="1124744"/>
            <a:ext cx="4493147" cy="252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7" y="1124744"/>
            <a:ext cx="4493147" cy="252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7" y="3771605"/>
            <a:ext cx="4492757" cy="2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47" y="3854152"/>
            <a:ext cx="4492757" cy="2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83073">
            <a:off x="3624189" y="1433227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</a:p>
        </p:txBody>
      </p:sp>
      <p:sp>
        <p:nvSpPr>
          <p:cNvPr id="21" name="TextBox 20"/>
          <p:cNvSpPr txBox="1"/>
          <p:nvPr/>
        </p:nvSpPr>
        <p:spPr>
          <a:xfrm rot="1683073">
            <a:off x="3690236" y="3874027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</a:t>
            </a:r>
          </a:p>
        </p:txBody>
      </p:sp>
      <p:sp>
        <p:nvSpPr>
          <p:cNvPr id="22" name="TextBox 21"/>
          <p:cNvSpPr txBox="1"/>
          <p:nvPr/>
        </p:nvSpPr>
        <p:spPr>
          <a:xfrm rot="1683073">
            <a:off x="10008938" y="131843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Magnets &amp; RF</a:t>
            </a:r>
          </a:p>
        </p:txBody>
      </p:sp>
      <p:sp>
        <p:nvSpPr>
          <p:cNvPr id="23" name="TextBox 22"/>
          <p:cNvSpPr txBox="1"/>
          <p:nvPr/>
        </p:nvSpPr>
        <p:spPr>
          <a:xfrm rot="1683073">
            <a:off x="9555140" y="4103457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Protection</a:t>
            </a:r>
          </a:p>
        </p:txBody>
      </p:sp>
    </p:spTree>
    <p:extLst>
      <p:ext uri="{BB962C8B-B14F-4D97-AF65-F5344CB8AC3E}">
        <p14:creationId xmlns:p14="http://schemas.microsoft.com/office/powerpoint/2010/main" val="384257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Challenge caused by combination of performance / flexibility &amp; availability…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6349634" y="1844824"/>
            <a:ext cx="2718204" cy="1963648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6" name="Content Placeholder 9"/>
          <p:cNvSpPr>
            <a:spLocks noGrp="1"/>
          </p:cNvSpPr>
          <p:nvPr>
            <p:ph idx="1"/>
          </p:nvPr>
        </p:nvSpPr>
        <p:spPr>
          <a:xfrm>
            <a:off x="9076631" y="1461322"/>
            <a:ext cx="2862734" cy="1319606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~ µm x-y orbits &amp; &lt;dispersion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~ </a:t>
            </a:r>
            <a:r>
              <a:rPr lang="en-US" sz="1200" b="1" dirty="0" err="1"/>
              <a:t>mdeg</a:t>
            </a:r>
            <a:r>
              <a:rPr lang="en-US" sz="1200" b="1" dirty="0"/>
              <a:t> / 0.01% RF phase/</a:t>
            </a:r>
            <a:r>
              <a:rPr lang="en-US" sz="1200" b="1" dirty="0" err="1"/>
              <a:t>ampl</a:t>
            </a:r>
            <a:r>
              <a:rPr lang="en-US" sz="1200" b="1" dirty="0"/>
              <a:t>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~ fs arrival time @ km scale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~ </a:t>
            </a:r>
            <a:r>
              <a:rPr lang="en-US" sz="1200" b="1" dirty="0" err="1"/>
              <a:t>mK</a:t>
            </a:r>
            <a:r>
              <a:rPr lang="en-US" sz="1200" b="1" dirty="0"/>
              <a:t> temperature stability in parts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~ 30 </a:t>
            </a:r>
            <a:r>
              <a:rPr lang="en-US" sz="1200" b="1" dirty="0" err="1"/>
              <a:t>ubar</a:t>
            </a:r>
            <a:r>
              <a:rPr lang="en-US" sz="1200" b="1" dirty="0"/>
              <a:t> 2K pressure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~ beam parameters (</a:t>
            </a:r>
            <a:r>
              <a:rPr lang="en-US" sz="1200" b="1" dirty="0">
                <a:sym typeface="Symbol"/>
              </a:rPr>
              <a:t>,</a:t>
            </a:r>
            <a:r>
              <a:rPr lang="en-US" sz="1200" b="1" baseline="-25000" dirty="0">
                <a:sym typeface="Symbol"/>
              </a:rPr>
              <a:t>t</a:t>
            </a:r>
            <a:r>
              <a:rPr lang="en-US" sz="1200" b="1" dirty="0">
                <a:sym typeface="Symbol"/>
              </a:rPr>
              <a:t>, </a:t>
            </a:r>
            <a:r>
              <a:rPr lang="en-US" sz="1200" b="1" dirty="0" err="1">
                <a:sym typeface="Symbol"/>
              </a:rPr>
              <a:t>E</a:t>
            </a:r>
            <a:r>
              <a:rPr lang="en-US" sz="1200" b="1" baseline="-25000" dirty="0" err="1">
                <a:sym typeface="Symbol"/>
              </a:rPr>
              <a:t>ph</a:t>
            </a:r>
            <a:r>
              <a:rPr lang="en-US" sz="1200" b="1" dirty="0">
                <a:sym typeface="Symbol"/>
              </a:rPr>
              <a:t>, chirp..)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>
                <a:sym typeface="Symbol"/>
              </a:rPr>
              <a:t>…</a:t>
            </a:r>
            <a:endParaRPr lang="en-US" sz="12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200" b="1" dirty="0"/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6403542" y="1484784"/>
            <a:ext cx="2520280" cy="12961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18" name="Oval 17"/>
          <p:cNvSpPr/>
          <p:nvPr/>
        </p:nvSpPr>
        <p:spPr>
          <a:xfrm>
            <a:off x="4963382" y="3160400"/>
            <a:ext cx="2520280" cy="1296144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Flexibility</a:t>
            </a:r>
          </a:p>
        </p:txBody>
      </p:sp>
      <p:sp>
        <p:nvSpPr>
          <p:cNvPr id="19" name="Oval 18"/>
          <p:cNvSpPr/>
          <p:nvPr/>
        </p:nvSpPr>
        <p:spPr>
          <a:xfrm>
            <a:off x="7987718" y="3160400"/>
            <a:ext cx="2520280" cy="129614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idx="1"/>
          </p:nvPr>
        </p:nvSpPr>
        <p:spPr>
          <a:xfrm>
            <a:off x="4960813" y="4604591"/>
            <a:ext cx="3913194" cy="115212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Bunch pattern (flexible, on demand)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Switching bunch pattern modes (10Hz)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Multi-beamline operation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Fast tuneability within trains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Special modes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…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idx="1"/>
          </p:nvPr>
        </p:nvSpPr>
        <p:spPr>
          <a:xfrm>
            <a:off x="8821097" y="4604591"/>
            <a:ext cx="3913194" cy="108012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b="1" dirty="0"/>
              <a:t>- 	Ideally 99%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Small setup times (reproducibility)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Small tuning times (operability)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Reduced scheduled down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sz="1200" b="1" dirty="0"/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612" y="1210682"/>
            <a:ext cx="4061522" cy="497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Particle accelerators are ...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Largely distributed 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Various types of systems 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Highly non-linear processes 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Strongly coupled (sub-)systems 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Timing varying disturbances 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 dimensionality ~ few 1000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of cutting-edge technologies… (sensors / front-end electronics / real-time processing)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Limited access to key observables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Facing:</a:t>
            </a:r>
          </a:p>
          <a:p>
            <a:pPr>
              <a:spcAft>
                <a:spcPts val="600"/>
              </a:spcAft>
            </a:pPr>
            <a:r>
              <a:rPr lang="en-US" dirty="0"/>
              <a:t>Increasing demand on </a:t>
            </a:r>
            <a:r>
              <a:rPr lang="en-US" b="1" dirty="0"/>
              <a:t>Performance, Flexibility &amp; Availability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3992" y="1222013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e.g. </a:t>
            </a:r>
            <a:r>
              <a:rPr lang="de-DE" sz="1600" dirty="0" err="1"/>
              <a:t>EuXFEL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5726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Digitalization changes …</a:t>
            </a: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47" y="1943412"/>
            <a:ext cx="5034646" cy="333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own Arrow 16"/>
          <p:cNvSpPr/>
          <p:nvPr/>
        </p:nvSpPr>
        <p:spPr>
          <a:xfrm flipV="1">
            <a:off x="9006225" y="4319676"/>
            <a:ext cx="576064" cy="288032"/>
          </a:xfrm>
          <a:prstGeom prst="downArrow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accent2">
                <a:lumMod val="40000"/>
                <a:lumOff val="6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2678" y="4504661"/>
            <a:ext cx="185980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system bandwidth</a:t>
            </a:r>
          </a:p>
          <a:p>
            <a:r>
              <a:rPr lang="en-US" sz="1600" dirty="0"/>
              <a:t>&lt;&lt; fault bandwidth</a:t>
            </a:r>
          </a:p>
        </p:txBody>
      </p:sp>
      <p:sp>
        <p:nvSpPr>
          <p:cNvPr id="19" name="Down Arrow 18"/>
          <p:cNvSpPr/>
          <p:nvPr/>
        </p:nvSpPr>
        <p:spPr>
          <a:xfrm flipV="1">
            <a:off x="9006225" y="3484284"/>
            <a:ext cx="576064" cy="288032"/>
          </a:xfrm>
          <a:prstGeom prst="downArrow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accent2">
                <a:lumMod val="40000"/>
                <a:lumOff val="6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735" y="1276003"/>
            <a:ext cx="398064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complex sensor technologies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&amp; analog / digital processing units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046839"/>
            <a:ext cx="1810078" cy="1142361"/>
          </a:xfrm>
          <a:prstGeom prst="rect">
            <a:avLst/>
          </a:prstGeom>
        </p:spPr>
      </p:pic>
      <p:pic>
        <p:nvPicPr>
          <p:cNvPr id="24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975" y="5365982"/>
            <a:ext cx="550558" cy="554303"/>
          </a:xfrm>
          <a:prstGeom prst="rect">
            <a:avLst/>
          </a:prstGeom>
        </p:spPr>
      </p:pic>
      <p:pic>
        <p:nvPicPr>
          <p:cNvPr id="25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729" y="4473900"/>
            <a:ext cx="1962099" cy="1606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5720" y="4039756"/>
            <a:ext cx="2448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…where next evolution is already on the way (Network on Chip = </a:t>
            </a:r>
            <a:r>
              <a:rPr lang="en-US" sz="1100" dirty="0" err="1"/>
              <a:t>NoC</a:t>
            </a:r>
            <a:r>
              <a:rPr lang="en-US" sz="11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494" y="6088612"/>
            <a:ext cx="4865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MicroProc</a:t>
            </a:r>
            <a:r>
              <a:rPr lang="de-DE" sz="1400" dirty="0"/>
              <a:t>.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 err="1"/>
              <a:t>DSP‘s</a:t>
            </a:r>
            <a:r>
              <a:rPr lang="de-DE" sz="1400" dirty="0"/>
              <a:t>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 err="1">
                <a:sym typeface="Wingdings" panose="05000000000000000000" pitchFamily="2" charset="2"/>
              </a:rPr>
              <a:t>FPGA‘s</a:t>
            </a:r>
            <a:r>
              <a:rPr lang="de-DE" sz="1400" dirty="0">
                <a:sym typeface="Wingdings" panose="05000000000000000000" pitchFamily="2" charset="2"/>
              </a:rPr>
              <a:t>  </a:t>
            </a:r>
            <a:r>
              <a:rPr lang="de-DE" sz="1400" dirty="0" err="1">
                <a:sym typeface="Wingdings" panose="05000000000000000000" pitchFamily="2" charset="2"/>
              </a:rPr>
              <a:t>SoC</a:t>
            </a:r>
            <a:r>
              <a:rPr lang="de-DE" sz="1400" dirty="0">
                <a:sym typeface="Wingdings" panose="05000000000000000000" pitchFamily="2" charset="2"/>
              </a:rPr>
              <a:t>  </a:t>
            </a:r>
            <a:r>
              <a:rPr lang="de-DE" sz="1400" dirty="0" err="1">
                <a:sym typeface="Wingdings" panose="05000000000000000000" pitchFamily="2" charset="2"/>
              </a:rPr>
              <a:t>MPSoC</a:t>
            </a:r>
            <a:r>
              <a:rPr lang="de-DE" sz="1400" dirty="0">
                <a:sym typeface="Wingdings" panose="05000000000000000000" pitchFamily="2" charset="2"/>
              </a:rPr>
              <a:t>  </a:t>
            </a:r>
            <a:r>
              <a:rPr lang="de-DE" sz="1400" dirty="0" err="1">
                <a:sym typeface="Wingdings" panose="05000000000000000000" pitchFamily="2" charset="2"/>
              </a:rPr>
              <a:t>NoC</a:t>
            </a:r>
            <a:endParaRPr lang="de-DE" sz="14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7" y="3933056"/>
            <a:ext cx="3049423" cy="127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31" y="1943412"/>
            <a:ext cx="1570481" cy="86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85" y="2833339"/>
            <a:ext cx="736386" cy="6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3803" y="2807439"/>
            <a:ext cx="950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1D detector </a:t>
            </a:r>
          </a:p>
          <a:p>
            <a:r>
              <a:rPr lang="en-US" sz="1100" dirty="0"/>
              <a:t>KALYPSO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735" y="2888617"/>
            <a:ext cx="482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THz </a:t>
            </a:r>
          </a:p>
          <a:p>
            <a:r>
              <a:rPr lang="en-US" sz="1100" dirty="0"/>
              <a:t>det.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7" y="1786686"/>
            <a:ext cx="783730" cy="103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7111" y="1951129"/>
            <a:ext cx="66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40 GHz</a:t>
            </a:r>
          </a:p>
          <a:p>
            <a:r>
              <a:rPr lang="en-US" sz="1100" dirty="0"/>
              <a:t>pickup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397"/>
          <a:stretch/>
        </p:blipFill>
        <p:spPr bwMode="auto">
          <a:xfrm>
            <a:off x="3609798" y="1957929"/>
            <a:ext cx="1838130" cy="154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573307" y="1679732"/>
            <a:ext cx="2414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2D detectors / high-speed cameras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6397" y="1241928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Separation from human controls 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2567" y="5445224"/>
            <a:ext cx="441644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Configuration  data quality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Demand on supervisory systems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New HW technologies </a:t>
            </a:r>
          </a:p>
        </p:txBody>
      </p:sp>
    </p:spTree>
    <p:extLst>
      <p:ext uri="{BB962C8B-B14F-4D97-AF65-F5344CB8AC3E}">
        <p14:creationId xmlns:p14="http://schemas.microsoft.com/office/powerpoint/2010/main" val="9933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Digitalization changes …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407988" y="1124744"/>
            <a:ext cx="8928372" cy="5010249"/>
          </a:xfrm>
        </p:spPr>
        <p:txBody>
          <a:bodyPr/>
          <a:lstStyle/>
          <a:p>
            <a:r>
              <a:rPr lang="en-US" b="1" dirty="0"/>
              <a:t>Classical 3 tier structure + in cooperated Data Acquisition System at </a:t>
            </a:r>
            <a:r>
              <a:rPr lang="en-US" b="1" dirty="0" err="1"/>
              <a:t>EuXFEL</a:t>
            </a:r>
            <a:endParaRPr lang="en-US" b="1" dirty="0"/>
          </a:p>
        </p:txBody>
      </p:sp>
      <p:pic>
        <p:nvPicPr>
          <p:cNvPr id="8" name="Picture 7" descr="doocs_log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84784"/>
            <a:ext cx="1112515" cy="318689"/>
          </a:xfrm>
          <a:prstGeom prst="rect">
            <a:avLst/>
          </a:prstGeom>
        </p:spPr>
      </p:pic>
      <p:sp>
        <p:nvSpPr>
          <p:cNvPr id="9" name="Textplatzhalter 8"/>
          <p:cNvSpPr txBox="1">
            <a:spLocks/>
          </p:cNvSpPr>
          <p:nvPr/>
        </p:nvSpPr>
        <p:spPr>
          <a:xfrm>
            <a:off x="7543722" y="1386645"/>
            <a:ext cx="3924393" cy="18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&gt; </a:t>
            </a:r>
            <a:r>
              <a:rPr lang="en-US" sz="1400" b="1" dirty="0">
                <a:solidFill>
                  <a:schemeClr val="tx1"/>
                </a:solidFill>
              </a:rPr>
              <a:t>10 million control parameters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&gt; </a:t>
            </a:r>
            <a:r>
              <a:rPr lang="en-US" sz="1400" b="1" dirty="0">
                <a:solidFill>
                  <a:schemeClr val="tx1"/>
                </a:solidFill>
              </a:rPr>
              <a:t>700.000 local archives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&gt; </a:t>
            </a:r>
            <a:r>
              <a:rPr lang="en-US" sz="1400" b="1" dirty="0">
                <a:solidFill>
                  <a:schemeClr val="tx1"/>
                </a:solidFill>
              </a:rPr>
              <a:t>20.000 high data rate channels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&gt; </a:t>
            </a:r>
            <a:r>
              <a:rPr lang="en-US" sz="1400" b="1" dirty="0">
                <a:solidFill>
                  <a:schemeClr val="tx1"/>
                </a:solidFill>
              </a:rPr>
              <a:t>30 TB/day DAQ</a:t>
            </a:r>
            <a:r>
              <a:rPr lang="en-US" sz="1400" dirty="0">
                <a:solidFill>
                  <a:schemeClr val="tx1"/>
                </a:solidFill>
              </a:rPr>
              <a:t> (compressed)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6160" y="3128769"/>
            <a:ext cx="4295801" cy="2662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è"/>
            </a:pPr>
            <a:r>
              <a:rPr lang="en-US" sz="1400" b="1" dirty="0">
                <a:sym typeface="Wingdings" panose="05000000000000000000" pitchFamily="2" charset="2"/>
              </a:rPr>
              <a:t>Configuration management </a:t>
            </a:r>
            <a:r>
              <a:rPr lang="en-US" sz="1400" dirty="0">
                <a:sym typeface="Wingdings" panose="05000000000000000000" pitchFamily="2" charset="2"/>
              </a:rPr>
              <a:t>already challenging</a:t>
            </a:r>
          </a:p>
          <a:p>
            <a:endParaRPr lang="en-US" sz="1100" dirty="0"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en-US" sz="1400" b="1" dirty="0">
                <a:sym typeface="Wingdings" panose="05000000000000000000" pitchFamily="2" charset="2"/>
              </a:rPr>
              <a:t>Large amount of data available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200" dirty="0">
                <a:sym typeface="Wingdings" panose="05000000000000000000" pitchFamily="2" charset="2"/>
              </a:rPr>
              <a:t>data mining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200" dirty="0">
                <a:sym typeface="Wingdings" panose="05000000000000000000" pitchFamily="2" charset="2"/>
              </a:rPr>
              <a:t>information extraction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200" dirty="0">
                <a:sym typeface="Wingdings" panose="05000000000000000000" pitchFamily="2" charset="2"/>
              </a:rPr>
              <a:t>machine / system optimization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200" dirty="0">
                <a:sym typeface="Wingdings" panose="05000000000000000000" pitchFamily="2" charset="2"/>
              </a:rPr>
              <a:t>failure detection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200" dirty="0">
                <a:sym typeface="Wingdings" panose="05000000000000000000" pitchFamily="2" charset="2"/>
              </a:rPr>
              <a:t>predictive maintenance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200" dirty="0">
                <a:sym typeface="Wingdings" panose="05000000000000000000" pitchFamily="2" charset="2"/>
              </a:rPr>
              <a:t>…</a:t>
            </a:r>
          </a:p>
          <a:p>
            <a:pPr lvl="1"/>
            <a:r>
              <a:rPr lang="en-US" sz="10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US" sz="1400" b="1" dirty="0">
                <a:sym typeface="Wingdings" panose="05000000000000000000" pitchFamily="2" charset="2"/>
              </a:rPr>
              <a:t>&lt; 1% sent from front-ends</a:t>
            </a:r>
          </a:p>
          <a:p>
            <a:pPr marL="285750" indent="-285750">
              <a:buFont typeface="Wingdings" pitchFamily="2" charset="2"/>
              <a:buChar char="è"/>
            </a:pP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86345" y="5429611"/>
            <a:ext cx="1426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/>
              <a:t>Courtesy</a:t>
            </a:r>
            <a:r>
              <a:rPr lang="de-DE" sz="1050" dirty="0"/>
              <a:t>: T. </a:t>
            </a:r>
            <a:r>
              <a:rPr lang="de-DE" sz="1050" dirty="0" err="1"/>
              <a:t>Wilksen</a:t>
            </a:r>
            <a:endParaRPr lang="de-DE" sz="105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9" y="1512890"/>
            <a:ext cx="5751103" cy="41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D:\Talks\2015_11_03 - LLRF15 - XFEL LLRF commissioning\work files\MTCA-A1AH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46236" r="16115" b="11565"/>
          <a:stretch/>
        </p:blipFill>
        <p:spPr bwMode="auto">
          <a:xfrm>
            <a:off x="176055" y="2884978"/>
            <a:ext cx="1633828" cy="127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545" y="2453803"/>
            <a:ext cx="171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Standardize </a:t>
            </a:r>
          </a:p>
          <a:p>
            <a:r>
              <a:rPr lang="en-US" sz="1200" dirty="0"/>
              <a:t>hardware &amp; software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49" y="4101325"/>
            <a:ext cx="122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MicroTCA</a:t>
            </a:r>
            <a:r>
              <a:rPr lang="de-DE" sz="1400" b="1" dirty="0"/>
              <a:t> .4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08713" y="3642414"/>
            <a:ext cx="576064" cy="1440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92304" y="5770552"/>
            <a:ext cx="904767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Requires new techniques &amp; technologies	 AI/ML &amp; automation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Integration into control architecture  		 needs carefully to be reviewed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720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&amp; Machine Learning for accelerators…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hype 	or 	(r)evolution….</a:t>
            </a:r>
          </a:p>
        </p:txBody>
      </p:sp>
    </p:spTree>
    <p:extLst>
      <p:ext uri="{BB962C8B-B14F-4D97-AF65-F5344CB8AC3E}">
        <p14:creationId xmlns:p14="http://schemas.microsoft.com/office/powerpoint/2010/main" val="365739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423236"/>
            <a:ext cx="1395889" cy="27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AI &amp; Machine Learning… currently ramps up …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0" y="1556792"/>
            <a:ext cx="432370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7785" y="403436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 err="1"/>
          </a:p>
        </p:txBody>
      </p:sp>
      <p:sp>
        <p:nvSpPr>
          <p:cNvPr id="5" name="Rectangle 4"/>
          <p:cNvSpPr/>
          <p:nvPr/>
        </p:nvSpPr>
        <p:spPr>
          <a:xfrm>
            <a:off x="191344" y="2798638"/>
            <a:ext cx="4790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ICFA Beam Dynamics Mini-Workshop: Machine Learning Applications for Particle Accelerators</a:t>
            </a:r>
          </a:p>
          <a:p>
            <a:r>
              <a:rPr lang="en-US" sz="900" dirty="0"/>
              <a:t>Dates: Tuesday, February 27 through Friday, March 2, 2018</a:t>
            </a:r>
          </a:p>
          <a:p>
            <a:r>
              <a:rPr lang="en-US" sz="900" dirty="0"/>
              <a:t>SLAC National Accelerator Laboratory, Menlo Park, 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060" y="4428284"/>
            <a:ext cx="6316484" cy="209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Tracks &amp; Topics: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Tuning/optimization/control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Prognostics/alarm handling/anomaly-breakout detection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Simulations/modeling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2" y="3789040"/>
            <a:ext cx="4289095" cy="148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5306" y="5271042"/>
            <a:ext cx="4790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ICFA Beam Dynamics Mini-Workshop: Machine Learning Applications for Particle Accelerators</a:t>
            </a:r>
          </a:p>
          <a:p>
            <a:r>
              <a:rPr lang="en-US" sz="900" dirty="0"/>
              <a:t>Dates: 26 February to 1 March, 2019</a:t>
            </a:r>
          </a:p>
          <a:p>
            <a:r>
              <a:rPr lang="en-US" sz="900" dirty="0" err="1"/>
              <a:t>Villigen</a:t>
            </a:r>
            <a:r>
              <a:rPr lang="en-US" sz="900" dirty="0"/>
              <a:t> PSI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71" y="1577713"/>
            <a:ext cx="3191437" cy="28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3872" y="1209713"/>
            <a:ext cx="434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ICALEPCS 2019 / </a:t>
            </a:r>
            <a:r>
              <a:rPr lang="de-DE" sz="1600" dirty="0" err="1"/>
              <a:t>PCaPAC</a:t>
            </a:r>
            <a:r>
              <a:rPr lang="de-DE" sz="1600" dirty="0"/>
              <a:t> 2019 / PAC 2019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4957" y="2722743"/>
            <a:ext cx="307102" cy="36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472" y="1206929"/>
            <a:ext cx="2152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ICFA Mini-Workshops</a:t>
            </a:r>
          </a:p>
        </p:txBody>
      </p: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87" y="1384929"/>
            <a:ext cx="1875253" cy="13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102525" y="2690131"/>
            <a:ext cx="13756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/>
              <a:t>Courtesy</a:t>
            </a:r>
            <a:r>
              <a:rPr lang="de-DE" sz="1050" dirty="0"/>
              <a:t>: A. Eichler</a:t>
            </a:r>
          </a:p>
        </p:txBody>
      </p:sp>
      <p:pic>
        <p:nvPicPr>
          <p:cNvPr id="21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26" y="2944046"/>
            <a:ext cx="1564846" cy="12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324918" y="4175502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/>
              <a:t>Application</a:t>
            </a:r>
            <a:r>
              <a:rPr lang="de-DE" sz="1050" dirty="0"/>
              <a:t> </a:t>
            </a:r>
            <a:r>
              <a:rPr lang="de-DE" sz="1050" dirty="0" err="1"/>
              <a:t>fields</a:t>
            </a:r>
            <a:endParaRPr lang="de-DE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10147518" y="119283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Publications…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15879" y="1558161"/>
            <a:ext cx="1323881" cy="2633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2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0" y="4672452"/>
            <a:ext cx="2668685" cy="131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Intelligent process control and Machine Learning</a:t>
            </a:r>
          </a:p>
        </p:txBody>
      </p:sp>
      <p:pic>
        <p:nvPicPr>
          <p:cNvPr id="26" name="Picture 25" descr="DESY_logo_3C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4" y="5586212"/>
            <a:ext cx="934953" cy="93495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Examples: Tuning &amp; Optimization </a:t>
            </a:r>
            <a:r>
              <a:rPr lang="en-US" dirty="0">
                <a:sym typeface="Wingdings" panose="05000000000000000000" pitchFamily="2" charset="2"/>
              </a:rPr>
              <a:t> with advanced algorithm / ML </a:t>
            </a:r>
            <a:endParaRPr lang="en-US" dirty="0"/>
          </a:p>
        </p:txBody>
      </p:sp>
      <p:pic>
        <p:nvPicPr>
          <p:cNvPr id="6" name="Picture 4" descr="C:\Users\tomins\Documents\Dropbox\XFEL\Travel\5way\picts\Screen Shot 2017-12-03 at 22.22.0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03811" y="1354442"/>
            <a:ext cx="3096345" cy="2139685"/>
          </a:xfrm>
          <a:prstGeom prst="rect">
            <a:avLst/>
          </a:prstGeom>
          <a:noFill/>
        </p:spPr>
      </p:pic>
      <p:pic>
        <p:nvPicPr>
          <p:cNvPr id="7" name="Picture 5" descr="C:\Users\tomins\Documents\Dropbox\XFEL\Travel\5way\picts\Screen Shot 2017-12-03 at 22.32.43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403811" y="3786981"/>
            <a:ext cx="3096345" cy="2139684"/>
          </a:xfrm>
          <a:prstGeom prst="rect">
            <a:avLst/>
          </a:prstGeom>
          <a:noFill/>
        </p:spPr>
      </p:pic>
      <p:sp>
        <p:nvSpPr>
          <p:cNvPr id="8" name="TextBox 13"/>
          <p:cNvSpPr>
            <a:spLocks/>
          </p:cNvSpPr>
          <p:nvPr/>
        </p:nvSpPr>
        <p:spPr bwMode="auto">
          <a:xfrm>
            <a:off x="5817119" y="1249015"/>
            <a:ext cx="1863057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+mn-cs"/>
              </a:rPr>
              <a:t>Orbit correction GUI</a:t>
            </a:r>
            <a:endParaRPr sz="1600" dirty="0"/>
          </a:p>
        </p:txBody>
      </p:sp>
      <p:sp>
        <p:nvSpPr>
          <p:cNvPr id="9" name="TextBox 14"/>
          <p:cNvSpPr>
            <a:spLocks/>
          </p:cNvSpPr>
          <p:nvPr/>
        </p:nvSpPr>
        <p:spPr bwMode="auto">
          <a:xfrm>
            <a:off x="4223272" y="3676719"/>
            <a:ext cx="212428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+mn-cs"/>
              </a:rPr>
              <a:t>Adaptive feedback GUI</a:t>
            </a:r>
            <a:endParaRPr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24192" y="1241465"/>
            <a:ext cx="4608512" cy="5138465"/>
            <a:chOff x="7680176" y="1369155"/>
            <a:chExt cx="4608512" cy="513846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76" y="2925187"/>
              <a:ext cx="2880320" cy="3582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680176" y="1369155"/>
              <a:ext cx="4474302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ym typeface="Wingdings" panose="05000000000000000000" pitchFamily="2" charset="2"/>
                </a:rPr>
                <a:t>Beam based alignment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>
                  <a:sym typeface="Wingdings" panose="05000000000000000000" pitchFamily="2" charset="2"/>
                </a:rPr>
                <a:t>(initial setup / timing consuming..)</a:t>
              </a:r>
              <a:endParaRPr lang="en-US" sz="1400" dirty="0">
                <a:sym typeface="Wingdings" panose="05000000000000000000" pitchFamily="2" charset="2"/>
              </a:endParaRPr>
            </a:p>
            <a:p>
              <a:r>
                <a:rPr lang="en-US" dirty="0">
                  <a:sym typeface="Wingdings" panose="05000000000000000000" pitchFamily="2" charset="2"/>
                </a:rPr>
                <a:t>+ modern FB algorithm </a:t>
              </a:r>
              <a:r>
                <a:rPr lang="en-US" sz="1600" dirty="0">
                  <a:sym typeface="Wingdings" panose="05000000000000000000" pitchFamily="2" charset="2"/>
                </a:rPr>
                <a:t>(extremum seeking) </a:t>
              </a:r>
              <a:endParaRPr lang="en-US" dirty="0">
                <a:sym typeface="Wingdings" panose="05000000000000000000" pitchFamily="2" charset="2"/>
              </a:endParaRPr>
            </a:p>
            <a:p>
              <a:pPr marL="285750" indent="-285750">
                <a:buFont typeface="Wingdings" pitchFamily="2" charset="2"/>
                <a:buChar char="è"/>
              </a:pPr>
              <a:endParaRPr lang="en-US" dirty="0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08" y="2382262"/>
              <a:ext cx="2676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H="1" flipV="1">
              <a:off x="10488488" y="3104964"/>
              <a:ext cx="432048" cy="25202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441160" y="3367396"/>
              <a:ext cx="1847528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100" dirty="0"/>
                <a:t>1-d cost function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/>
                <a:t>Model independent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/>
                <a:t>Orthogonal through different frequencies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/>
                <a:t>Robust against noise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/>
                <a:t>Courtesy: 	             Alex </a:t>
              </a:r>
              <a:r>
                <a:rPr lang="en-US" sz="1100" dirty="0" err="1"/>
                <a:t>Scheinker</a:t>
              </a:r>
              <a:r>
                <a:rPr lang="en-US" sz="1100" dirty="0"/>
                <a:t>, LANL</a:t>
              </a:r>
            </a:p>
            <a:p>
              <a:r>
                <a:rPr lang="en-US" sz="1100" dirty="0"/>
                <a:t>PRAB 22, 0802802</a:t>
              </a:r>
            </a:p>
            <a:p>
              <a:r>
                <a:rPr lang="en-US" sz="1100" dirty="0"/>
                <a:t>2019</a:t>
              </a:r>
            </a:p>
            <a:p>
              <a:pPr>
                <a:spcAft>
                  <a:spcPts val="600"/>
                </a:spcAft>
              </a:pPr>
              <a:endParaRPr lang="en-US" sz="1100" dirty="0"/>
            </a:p>
            <a:p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58666" y="5631051"/>
              <a:ext cx="1726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84 parametric opt.</a:t>
              </a:r>
            </a:p>
          </p:txBody>
        </p:sp>
      </p:grpSp>
      <p:sp>
        <p:nvSpPr>
          <p:cNvPr id="18" name="Content Placeholder 5"/>
          <p:cNvSpPr>
            <a:spLocks noGrp="1"/>
          </p:cNvSpPr>
          <p:nvPr>
            <p:ph idx="1"/>
          </p:nvPr>
        </p:nvSpPr>
        <p:spPr bwMode="auto">
          <a:xfrm>
            <a:off x="119336" y="1268760"/>
            <a:ext cx="4176464" cy="3703541"/>
          </a:xfrm>
        </p:spPr>
        <p:txBody>
          <a:bodyPr/>
          <a:lstStyle/>
          <a:p>
            <a:pPr>
              <a:defRPr/>
            </a:pPr>
            <a:r>
              <a:rPr lang="en-US" dirty="0"/>
              <a:t>OCELOT orbit correction standard tool (using SVD algorithm)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dirty="0"/>
              <a:t>Adaptive feedback</a:t>
            </a:r>
            <a:endParaRPr dirty="0"/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Shot-to-shot orbit collection (~ 300 - 700)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Sorting orbits according to SASE energy.</a:t>
            </a:r>
            <a:endParaRPr sz="1400" dirty="0"/>
          </a:p>
          <a:p>
            <a:pPr lvl="1">
              <a:spcAft>
                <a:spcPts val="600"/>
              </a:spcAft>
              <a:defRPr/>
            </a:pPr>
            <a:r>
              <a:rPr lang="en-US" sz="1400" dirty="0"/>
              <a:t>Orbit with highest SASE </a:t>
            </a:r>
            <a:r>
              <a:rPr lang="en-US" sz="1400" dirty="0">
                <a:sym typeface="Wingdings" panose="05000000000000000000" pitchFamily="2" charset="2"/>
              </a:rPr>
              <a:t> new </a:t>
            </a:r>
            <a:r>
              <a:rPr lang="en-US" sz="1400" dirty="0"/>
              <a:t>golden orbit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Optimizer for FEL pulse energy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Launch &amp; orbit inside </a:t>
            </a:r>
            <a:r>
              <a:rPr lang="en-US" sz="1400" dirty="0" err="1"/>
              <a:t>undulator</a:t>
            </a:r>
            <a:endParaRPr lang="en-US" sz="1400" dirty="0"/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Phase-shifters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Orbit in low energy sections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Matching quads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Local dispersion correction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811" y="5881704"/>
            <a:ext cx="2602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S. </a:t>
            </a:r>
            <a:r>
              <a:rPr lang="de-DE" sz="1200" b="1" dirty="0" err="1"/>
              <a:t>Tomin</a:t>
            </a:r>
            <a:r>
              <a:rPr lang="de-DE" sz="1200" b="1" dirty="0"/>
              <a:t>/ I. </a:t>
            </a:r>
            <a:r>
              <a:rPr lang="de-DE" sz="1200" b="1" dirty="0" err="1"/>
              <a:t>Agapov</a:t>
            </a:r>
            <a:r>
              <a:rPr lang="de-DE" sz="1200" b="1" dirty="0"/>
              <a:t> (XFEL/DESY)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0259" y="4736177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Usage </a:t>
            </a:r>
            <a:r>
              <a:rPr lang="en-US" sz="1200" b="1" dirty="0" err="1"/>
              <a:t>EuXFEL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71664" y="3871134"/>
            <a:ext cx="144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Nelder</a:t>
            </a:r>
            <a:r>
              <a:rPr lang="de-DE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-Mead </a:t>
            </a:r>
            <a:r>
              <a:rPr lang="de-DE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simplex</a:t>
            </a:r>
            <a:endParaRPr lang="de-DE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6" y="5962850"/>
            <a:ext cx="3517046" cy="6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24414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23</TotalTime>
  <Words>1773</Words>
  <Application>Microsoft Macintosh PowerPoint</Application>
  <PresentationFormat>Widescreen</PresentationFormat>
  <Paragraphs>332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</vt:lpstr>
      <vt:lpstr>Wingdings</vt:lpstr>
      <vt:lpstr>DESY_PowerPoint_16x9_en</vt:lpstr>
      <vt:lpstr>Intelligent Process Control and  Machine Learning in M</vt:lpstr>
      <vt:lpstr>Intelligent Process Control and Machine Learning</vt:lpstr>
      <vt:lpstr>Intelligent process control and Machine Learning</vt:lpstr>
      <vt:lpstr>Intelligent process control and Machine Learning</vt:lpstr>
      <vt:lpstr>Intelligent process control and Machine Learning</vt:lpstr>
      <vt:lpstr>Intelligent process control and Machine Learning</vt:lpstr>
      <vt:lpstr>AI &amp; Machine Learning for accelerators…  hype  or  (r)evolution….</vt:lpstr>
      <vt:lpstr>Intelligent process control and Machine Learning</vt:lpstr>
      <vt:lpstr>Intelligent process control and Machine Learning</vt:lpstr>
      <vt:lpstr>Intelligent process control and Machine Learning</vt:lpstr>
      <vt:lpstr>Intelligent process control and Machine Learning</vt:lpstr>
      <vt:lpstr>Intelligent process control and Machine Learning</vt:lpstr>
      <vt:lpstr>Intelligent process control and Machine Learning</vt:lpstr>
      <vt:lpstr>Intelligent process control and Machine Learning</vt:lpstr>
      <vt:lpstr>Initiative M-Division      &amp; DESY</vt:lpstr>
      <vt:lpstr>Intelligent process control and Machine Learning</vt:lpstr>
      <vt:lpstr>Intelligent process control and Machine Learning</vt:lpstr>
      <vt:lpstr>Intelligent process control of distributed systems</vt:lpstr>
      <vt:lpstr>Intelligent process control and Machine Learning</vt:lpstr>
      <vt:lpstr>Networking / Outreach and Visibility/ Embedment DESY</vt:lpstr>
      <vt:lpstr>Thanks for attention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Laser-based Synchronization at DESY</dc:title>
  <dc:creator>Mueller, Jost</dc:creator>
  <cp:lastModifiedBy>Ilya Agapov</cp:lastModifiedBy>
  <cp:revision>910</cp:revision>
  <cp:lastPrinted>2019-09-23T10:38:28Z</cp:lastPrinted>
  <dcterms:created xsi:type="dcterms:W3CDTF">2018-09-08T06:01:48Z</dcterms:created>
  <dcterms:modified xsi:type="dcterms:W3CDTF">2019-12-02T11:46:46Z</dcterms:modified>
</cp:coreProperties>
</file>