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7" r:id="rId2"/>
    <p:sldId id="268" r:id="rId3"/>
    <p:sldId id="269" r:id="rId4"/>
    <p:sldId id="270" r:id="rId5"/>
    <p:sldId id="271" r:id="rId6"/>
    <p:sldId id="27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90" r:id="rId15"/>
    <p:sldId id="283" r:id="rId16"/>
    <p:sldId id="284" r:id="rId17"/>
    <p:sldId id="285" r:id="rId18"/>
    <p:sldId id="286" r:id="rId19"/>
    <p:sldId id="287" r:id="rId20"/>
    <p:sldId id="273" r:id="rId21"/>
    <p:sldId id="282" r:id="rId22"/>
    <p:sldId id="289" r:id="rId23"/>
    <p:sldId id="28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1" autoAdjust="0"/>
    <p:restoredTop sz="94672" autoAdjust="0"/>
  </p:normalViewPr>
  <p:slideViewPr>
    <p:cSldViewPr showGuides="1">
      <p:cViewPr varScale="1">
        <p:scale>
          <a:sx n="76" d="100"/>
          <a:sy n="76" d="100"/>
        </p:scale>
        <p:origin x="72" y="8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12.02.2020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12.02.2020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4278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39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238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575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Presentation Title | Name Surname, Date (Edit by "Insert &gt; Header and Footer")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349611"/>
            <a:ext cx="11376025" cy="1855254"/>
          </a:xfrm>
        </p:spPr>
        <p:txBody>
          <a:bodyPr/>
          <a:lstStyle/>
          <a:p>
            <a:r>
              <a:rPr lang="en-US" dirty="0"/>
              <a:t>SINBAD ARES</a:t>
            </a:r>
            <a:br>
              <a:rPr lang="en-US" dirty="0"/>
            </a:br>
            <a:r>
              <a:rPr lang="en-US" dirty="0"/>
              <a:t>Beam commissioning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/>
          <a:p>
            <a:r>
              <a:rPr lang="en-US" dirty="0" err="1"/>
              <a:t>Beschleuniger-Betriebsseminar</a:t>
            </a:r>
            <a:endParaRPr lang="en-US" dirty="0"/>
          </a:p>
          <a:p>
            <a:r>
              <a:rPr lang="de-DE" dirty="0"/>
              <a:t>Travemünde, 12. Februar 2020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07987" y="4096780"/>
            <a:ext cx="11369549" cy="700373"/>
          </a:xfrm>
        </p:spPr>
        <p:txBody>
          <a:bodyPr/>
          <a:lstStyle/>
          <a:p>
            <a:r>
              <a:rPr lang="en-US" dirty="0"/>
              <a:t>Eva Panofski for MPY1 team</a:t>
            </a:r>
          </a:p>
        </p:txBody>
      </p:sp>
      <p:pic>
        <p:nvPicPr>
          <p:cNvPr id="5" name="Picture 2" descr="C:\Users\jafarini\Desktop\SINBAD_logo_RGB_H_72dp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88" y="6075404"/>
            <a:ext cx="214753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67" y="2357597"/>
            <a:ext cx="5040000" cy="39052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8C487-B534-499A-95DD-0EAABD42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Bunch Charge measurement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63A032-CE5E-4305-A133-49305F77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ARES commissioning | Eva Panofski, 12.02.2020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685D867-D3A6-4F34-9BFB-471DA8BF1B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/>
          <a:p>
            <a:r>
              <a:rPr lang="en-US" dirty="0"/>
              <a:t>Schottky scan and emission length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88769B0-3DE5-4345-9C58-432CE25B3D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7988" y="1196752"/>
            <a:ext cx="11137900" cy="52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de-DE" sz="1600" dirty="0"/>
              <a:t>Measurement </a:t>
            </a:r>
            <a:r>
              <a:rPr lang="de-DE" sz="1600" dirty="0" err="1"/>
              <a:t>conditions</a:t>
            </a:r>
            <a:r>
              <a:rPr lang="de-DE" sz="1600" dirty="0"/>
              <a:t>: 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600" dirty="0"/>
              <a:t>Cs</a:t>
            </a:r>
            <a:r>
              <a:rPr lang="de-DE" sz="1600" baseline="-25000" dirty="0"/>
              <a:t>2</a:t>
            </a:r>
            <a:r>
              <a:rPr lang="de-DE" sz="1600" dirty="0"/>
              <a:t>Te </a:t>
            </a:r>
            <a:r>
              <a:rPr lang="de-DE" sz="1600" dirty="0" err="1"/>
              <a:t>cathode</a:t>
            </a:r>
            <a:r>
              <a:rPr lang="de-DE" sz="1600" dirty="0"/>
              <a:t>, 3.6 MW </a:t>
            </a:r>
            <a:r>
              <a:rPr lang="de-DE" sz="1600" dirty="0" err="1"/>
              <a:t>gun</a:t>
            </a:r>
            <a:r>
              <a:rPr lang="de-DE" sz="1600" dirty="0"/>
              <a:t> power, Sol -60 A and max. </a:t>
            </a:r>
            <a:r>
              <a:rPr lang="de-DE" sz="1600" dirty="0" err="1"/>
              <a:t>charge</a:t>
            </a:r>
            <a:r>
              <a:rPr lang="de-DE" sz="1600" dirty="0"/>
              <a:t>, DAMON </a:t>
            </a:r>
            <a:r>
              <a:rPr lang="de-DE" sz="1600" dirty="0" err="1"/>
              <a:t>used</a:t>
            </a:r>
            <a:endParaRPr lang="de-DE" sz="1600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4394A491-858F-41C4-BCE0-50F3C564A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0" y="2440872"/>
            <a:ext cx="2131616" cy="1275966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7309DE53-F521-4C3B-8070-2AA8E75DF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08" y="2440873"/>
            <a:ext cx="2131616" cy="1275966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D5AD045-96B8-4E60-9CBD-F1EDD1210043}"/>
              </a:ext>
            </a:extLst>
          </p:cNvPr>
          <p:cNvSpPr txBox="1"/>
          <p:nvPr/>
        </p:nvSpPr>
        <p:spPr>
          <a:xfrm>
            <a:off x="187352" y="3800093"/>
            <a:ext cx="4612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Beam </a:t>
            </a:r>
            <a:r>
              <a:rPr lang="de-DE" sz="1400" dirty="0" err="1"/>
              <a:t>images</a:t>
            </a:r>
            <a:r>
              <a:rPr lang="de-DE" sz="1400" dirty="0"/>
              <a:t> on X1 at -107.5°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solenoid</a:t>
            </a:r>
            <a:r>
              <a:rPr lang="de-DE" sz="1400" dirty="0"/>
              <a:t> </a:t>
            </a:r>
          </a:p>
          <a:p>
            <a:r>
              <a:rPr lang="de-DE" sz="1400" dirty="0"/>
              <a:t>at -80 A (</a:t>
            </a:r>
            <a:r>
              <a:rPr lang="de-DE" sz="1400" dirty="0" err="1"/>
              <a:t>left</a:t>
            </a:r>
            <a:r>
              <a:rPr lang="de-DE" sz="1400" dirty="0"/>
              <a:t>) and -16 A (</a:t>
            </a:r>
            <a:r>
              <a:rPr lang="de-DE" sz="1400" dirty="0" err="1"/>
              <a:t>right</a:t>
            </a:r>
            <a:r>
              <a:rPr lang="de-DE" sz="1400" dirty="0"/>
              <a:t>) </a:t>
            </a:r>
          </a:p>
          <a:p>
            <a:r>
              <a:rPr lang="de-DE" sz="1400" dirty="0">
                <a:sym typeface="Wingdings" panose="05000000000000000000" pitchFamily="2" charset="2"/>
              </a:rPr>
              <a:t>→ Beam </a:t>
            </a:r>
            <a:r>
              <a:rPr lang="de-DE" sz="1400" dirty="0" err="1">
                <a:sym typeface="Wingdings" panose="05000000000000000000" pitchFamily="2" charset="2"/>
              </a:rPr>
              <a:t>splitts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into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two</a:t>
            </a:r>
            <a:r>
              <a:rPr lang="de-DE" sz="1400" dirty="0">
                <a:sym typeface="Wingdings" panose="05000000000000000000" pitchFamily="2" charset="2"/>
              </a:rPr>
              <a:t> dominant </a:t>
            </a:r>
            <a:r>
              <a:rPr lang="de-DE" sz="1400" dirty="0" err="1">
                <a:sym typeface="Wingdings" panose="05000000000000000000" pitchFamily="2" charset="2"/>
              </a:rPr>
              <a:t>energy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peaks</a:t>
            </a:r>
            <a:r>
              <a:rPr lang="de-DE" sz="1400" dirty="0">
                <a:sym typeface="Wingdings" panose="05000000000000000000" pitchFamily="2" charset="2"/>
              </a:rPr>
              <a:t>.</a:t>
            </a:r>
            <a:endParaRPr lang="en-US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D5E2A76-0B20-47B0-9AB2-21F62009AAF9}"/>
              </a:ext>
            </a:extLst>
          </p:cNvPr>
          <p:cNvSpPr txBox="1"/>
          <p:nvPr/>
        </p:nvSpPr>
        <p:spPr>
          <a:xfrm>
            <a:off x="10128448" y="259766"/>
            <a:ext cx="1852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Courtesy T. </a:t>
            </a:r>
            <a:r>
              <a:rPr lang="en-US" sz="1400" b="1" dirty="0" err="1"/>
              <a:t>Vinatier</a:t>
            </a:r>
            <a:endParaRPr lang="en-US" sz="1400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35AA503-EE7F-4440-9C03-4EFFAE77CEC3}"/>
              </a:ext>
            </a:extLst>
          </p:cNvPr>
          <p:cNvSpPr txBox="1"/>
          <p:nvPr/>
        </p:nvSpPr>
        <p:spPr>
          <a:xfrm>
            <a:off x="983432" y="5299173"/>
            <a:ext cx="325281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Secondary electrons and</a:t>
            </a:r>
          </a:p>
          <a:p>
            <a:r>
              <a:rPr lang="en-US" sz="1600" dirty="0"/>
              <a:t>electrons travelling back and forth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EA6B74D-753B-439A-BE7D-A1D9C6762C41}"/>
              </a:ext>
            </a:extLst>
          </p:cNvPr>
          <p:cNvSpPr/>
          <p:nvPr/>
        </p:nvSpPr>
        <p:spPr>
          <a:xfrm>
            <a:off x="72008" y="2276872"/>
            <a:ext cx="4511824" cy="237016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334498A-8884-426D-922D-D82A4E1DFB1D}"/>
              </a:ext>
            </a:extLst>
          </p:cNvPr>
          <p:cNvCxnSpPr>
            <a:cxnSpLocks/>
          </p:cNvCxnSpPr>
          <p:nvPr/>
        </p:nvCxnSpPr>
        <p:spPr>
          <a:xfrm flipH="1" flipV="1">
            <a:off x="9120337" y="4254778"/>
            <a:ext cx="1143861" cy="4208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7275594-D32A-4293-9D2A-184BD11E5D18}"/>
                  </a:ext>
                </a:extLst>
              </p:cNvPr>
              <p:cNvSpPr txBox="1"/>
              <p:nvPr/>
            </p:nvSpPr>
            <p:spPr>
              <a:xfrm>
                <a:off x="9768408" y="4729787"/>
                <a:ext cx="2420856" cy="17235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Emission time</a:t>
                </a:r>
                <a:r>
                  <a:rPr lang="en-US" sz="1600" dirty="0"/>
                  <a:t> from </a:t>
                </a:r>
              </a:p>
              <a:p>
                <a:r>
                  <a:rPr lang="en-US" sz="1600" dirty="0"/>
                  <a:t>simulations to fit </a:t>
                </a:r>
              </a:p>
              <a:p>
                <a:r>
                  <a:rPr lang="en-US" sz="1600" dirty="0"/>
                  <a:t>Schottky scan:</a:t>
                </a:r>
              </a:p>
              <a:p>
                <a:r>
                  <a:rPr lang="en-US" sz="1600" dirty="0"/>
                  <a:t>2.5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/>
                  <a:t> 0.5 </a:t>
                </a:r>
                <a:r>
                  <a:rPr lang="en-US" sz="1600" dirty="0" err="1"/>
                  <a:t>ps</a:t>
                </a:r>
                <a:endParaRPr lang="en-US" sz="1600" dirty="0"/>
              </a:p>
              <a:p>
                <a:r>
                  <a:rPr lang="en-US" sz="1400" dirty="0"/>
                  <a:t>(long Gaussian laser </a:t>
                </a:r>
              </a:p>
              <a:p>
                <a:r>
                  <a:rPr lang="en-US" sz="1400" dirty="0"/>
                  <a:t>pulse and </a:t>
                </a:r>
                <a:r>
                  <a:rPr lang="en-US" sz="1400" dirty="0" err="1"/>
                  <a:t>instaneous</a:t>
                </a:r>
                <a:r>
                  <a:rPr lang="en-US" sz="1400" dirty="0"/>
                  <a:t> </a:t>
                </a:r>
              </a:p>
              <a:p>
                <a:r>
                  <a:rPr lang="en-US" sz="1400" dirty="0"/>
                  <a:t>response from the cathode).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7275594-D32A-4293-9D2A-184BD11E5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408" y="4729787"/>
                <a:ext cx="2420856" cy="1723549"/>
              </a:xfrm>
              <a:prstGeom prst="rect">
                <a:avLst/>
              </a:prstGeom>
              <a:blipFill rotWithShape="1">
                <a:blip r:embed="rId5"/>
                <a:stretch>
                  <a:fillRect l="-1000" t="-702" b="-21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4652267" y="3078855"/>
            <a:ext cx="1155701" cy="156818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367808" y="5373216"/>
            <a:ext cx="1080120" cy="28803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176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>
            <a:extLst>
              <a:ext uri="{FF2B5EF4-FFF2-40B4-BE49-F238E27FC236}">
                <a16:creationId xmlns:a16="http://schemas.microsoft.com/office/drawing/2014/main" id="{71A105EF-FE1C-4466-BF33-84A7BCF818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3907" r="7190" b="3178"/>
          <a:stretch/>
        </p:blipFill>
        <p:spPr>
          <a:xfrm>
            <a:off x="4295800" y="4106427"/>
            <a:ext cx="2352585" cy="189066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92DB32-6E8A-4269-AC5A-832FE6B5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980728"/>
            <a:ext cx="11137900" cy="501024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600" dirty="0"/>
              <a:t>An algorithm based on linear transfer matrices was developed for BBA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	of the Gun Solenoid and implemented as a </a:t>
            </a:r>
            <a:r>
              <a:rPr lang="en-US" sz="1600" dirty="0" err="1"/>
              <a:t>Matlab</a:t>
            </a:r>
            <a:r>
              <a:rPr lang="en-US" sz="1600" dirty="0"/>
              <a:t> tool. 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400" dirty="0"/>
              <a:t>(Ref: S. </a:t>
            </a:r>
            <a:r>
              <a:rPr lang="en-US" sz="1400" dirty="0" err="1"/>
              <a:t>Yamin</a:t>
            </a:r>
            <a:r>
              <a:rPr lang="en-US" sz="1400" dirty="0"/>
              <a:t> et al, J. Physics: Conf. Series 1350 (2019) 012014)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Data taken and analyzed for 2 power levels (3.6 MW and 2.6 MW) with </a:t>
            </a:r>
          </a:p>
          <a:p>
            <a:pPr marL="0" indent="0">
              <a:buNone/>
            </a:pPr>
            <a:r>
              <a:rPr lang="en-US" sz="1600" dirty="0"/>
              <a:t>	++ and +- polarity settings of the gun solenoid during ARES beam time. </a:t>
            </a:r>
          </a:p>
          <a:p>
            <a:pPr>
              <a:spcAft>
                <a:spcPts val="0"/>
              </a:spcAft>
            </a:pPr>
            <a:r>
              <a:rPr lang="en-US" sz="1600" b="1" dirty="0"/>
              <a:t>First iteration</a:t>
            </a:r>
            <a:r>
              <a:rPr lang="en-US" sz="1600" dirty="0"/>
              <a:t>:</a:t>
            </a:r>
            <a:br>
              <a:rPr lang="en-US" sz="1600" dirty="0"/>
            </a:br>
            <a:r>
              <a:rPr lang="en-US" sz="1600" dirty="0"/>
              <a:t>The calculated offsets from multiple data sets were averaged </a:t>
            </a:r>
          </a:p>
          <a:p>
            <a:pPr marL="0" indent="0">
              <a:buNone/>
            </a:pPr>
            <a:r>
              <a:rPr lang="en-US" sz="1600" dirty="0"/>
              <a:t>	– x offset correction was applied.</a:t>
            </a:r>
          </a:p>
          <a:p>
            <a:endParaRPr lang="en-US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21F470-478A-4556-8E22-D360174B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Beam Based Alignment (BBA) of  the Gun Solenoid</a:t>
            </a:r>
            <a:endParaRPr lang="en-US" dirty="0"/>
          </a:p>
        </p:txBody>
      </p:sp>
      <p:graphicFrame>
        <p:nvGraphicFramePr>
          <p:cNvPr id="6" name="Tabelle">
            <a:extLst>
              <a:ext uri="{FF2B5EF4-FFF2-40B4-BE49-F238E27FC236}">
                <a16:creationId xmlns:a16="http://schemas.microsoft.com/office/drawing/2014/main" id="{7C75A86A-9053-4CF8-9F40-53B2D7B80B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458049"/>
              </p:ext>
            </p:extLst>
          </p:nvPr>
        </p:nvGraphicFramePr>
        <p:xfrm>
          <a:off x="577618" y="4259877"/>
          <a:ext cx="3161874" cy="1583760"/>
        </p:xfrm>
        <a:graphic>
          <a:graphicData uri="http://schemas.openxmlformats.org/drawingml/2006/table">
            <a:tbl>
              <a:tblPr bandRow="1">
                <a:tableStyleId>{0660B408-B3CF-4A94-85FC-2B1E0A45F4A2}</a:tableStyleId>
              </a:tblPr>
              <a:tblGrid>
                <a:gridCol w="1580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26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dirty="0"/>
                        <a:t>SOL Config</a:t>
                      </a:r>
                      <a:r>
                        <a:rPr lang="en-US" sz="1400" dirty="0"/>
                        <a:t>uration</a:t>
                      </a:r>
                      <a:endParaRPr sz="1400"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/>
                      </a:pPr>
                      <a:r>
                        <a:rPr lang="en-US" sz="1400" dirty="0"/>
                        <a:t>Average</a:t>
                      </a:r>
                    </a:p>
                    <a:p>
                      <a:pPr algn="ctr" defTabSz="914400">
                        <a:defRPr sz="1500"/>
                      </a:pPr>
                      <a:r>
                        <a:rPr lang="en-US" sz="1400" dirty="0"/>
                        <a:t>Misalignment</a:t>
                      </a:r>
                      <a:endParaRPr sz="1400" b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dirty="0" err="1"/>
                        <a:t>dX</a:t>
                      </a:r>
                      <a:r>
                        <a:rPr sz="1400" dirty="0"/>
                        <a:t> (mm)</a:t>
                      </a:r>
                      <a:endParaRPr sz="1400"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-0.81</a:t>
                      </a:r>
                      <a:endParaRPr sz="1400" b="1" i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500" b="1"/>
                      </a:pPr>
                      <a:r>
                        <a:rPr sz="1400" dirty="0" err="1"/>
                        <a:t>dX</a:t>
                      </a:r>
                      <a:r>
                        <a:rPr sz="1400" baseline="-5999" dirty="0" err="1"/>
                        <a:t>rot</a:t>
                      </a:r>
                      <a:r>
                        <a:rPr sz="1400" baseline="-5999" dirty="0"/>
                        <a:t> </a:t>
                      </a:r>
                      <a:r>
                        <a:rPr sz="1400" dirty="0"/>
                        <a:t>(mrad)</a:t>
                      </a:r>
                      <a:endParaRPr sz="1400" b="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1.33</a:t>
                      </a:r>
                      <a:endParaRPr sz="1400" b="1" i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dirty="0" err="1"/>
                        <a:t>dY</a:t>
                      </a:r>
                      <a:r>
                        <a:rPr sz="1400" dirty="0"/>
                        <a:t> (mm)</a:t>
                      </a:r>
                      <a:endParaRPr sz="1400"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0.38</a:t>
                      </a:r>
                      <a:endParaRPr sz="1400" b="1" i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500" b="1"/>
                      </a:pPr>
                      <a:r>
                        <a:rPr sz="1400" dirty="0" err="1"/>
                        <a:t>dY</a:t>
                      </a:r>
                      <a:r>
                        <a:rPr sz="1400" baseline="-5999" dirty="0" err="1"/>
                        <a:t>rot</a:t>
                      </a:r>
                      <a:r>
                        <a:rPr sz="1400" baseline="-5999" dirty="0"/>
                        <a:t> </a:t>
                      </a:r>
                      <a:r>
                        <a:rPr sz="1400" dirty="0"/>
                        <a:t>(mrad)</a:t>
                      </a:r>
                      <a:endParaRPr sz="1400" b="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 dirty="0"/>
                        <a:t>1.98</a:t>
                      </a:r>
                      <a:endParaRPr sz="1400" b="1" i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Bild" descr="Bild">
            <a:extLst>
              <a:ext uri="{FF2B5EF4-FFF2-40B4-BE49-F238E27FC236}">
                <a16:creationId xmlns:a16="http://schemas.microsoft.com/office/drawing/2014/main" id="{3B7B708B-7B52-4118-8ABB-810F4F06A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1" t="7861" r="6827" b="10031"/>
          <a:stretch/>
        </p:blipFill>
        <p:spPr>
          <a:xfrm>
            <a:off x="8184232" y="1124744"/>
            <a:ext cx="3058298" cy="24039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B17B787D-0C48-4AA1-AC69-73B266BF4B89}"/>
              </a:ext>
            </a:extLst>
          </p:cNvPr>
          <p:cNvSpPr txBox="1"/>
          <p:nvPr/>
        </p:nvSpPr>
        <p:spPr>
          <a:xfrm>
            <a:off x="26324" y="3933056"/>
            <a:ext cx="4264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Table: Misalignments as calculated from the tool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AEF9BC0-926F-4BD6-8F4D-0A1E95245442}"/>
              </a:ext>
            </a:extLst>
          </p:cNvPr>
          <p:cNvSpPr txBox="1"/>
          <p:nvPr/>
        </p:nvSpPr>
        <p:spPr>
          <a:xfrm>
            <a:off x="8184232" y="3563767"/>
            <a:ext cx="305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Screenshot of the tool used for calculating misalignments of the gun solenoid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D30B4A66-B122-4AAB-9952-EA5C33AB3A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5935" r="8267" b="3338"/>
          <a:stretch/>
        </p:blipFill>
        <p:spPr>
          <a:xfrm>
            <a:off x="6723211" y="4157990"/>
            <a:ext cx="2326802" cy="1839097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28BD72D7-3CDF-451A-87BB-327F1AF1657C}"/>
              </a:ext>
            </a:extLst>
          </p:cNvPr>
          <p:cNvSpPr txBox="1"/>
          <p:nvPr/>
        </p:nvSpPr>
        <p:spPr>
          <a:xfrm>
            <a:off x="4657525" y="5991671"/>
            <a:ext cx="420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Comparison of the beam position on the 1</a:t>
            </a:r>
            <a:r>
              <a:rPr lang="en-US" sz="1200" baseline="30000" dirty="0"/>
              <a:t>st</a:t>
            </a:r>
            <a:r>
              <a:rPr lang="en-US" sz="1200" dirty="0"/>
              <a:t> Screen before (left) and after (right) the correction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96AF0F-1370-480B-9C2A-7139600C85E5}"/>
              </a:ext>
            </a:extLst>
          </p:cNvPr>
          <p:cNvSpPr/>
          <p:nvPr/>
        </p:nvSpPr>
        <p:spPr>
          <a:xfrm>
            <a:off x="9336360" y="4553003"/>
            <a:ext cx="2520000" cy="1077218"/>
          </a:xfrm>
          <a:prstGeom prst="rect">
            <a:avLst/>
          </a:prstGeom>
          <a:ln w="15875" cmpd="dbl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2"/>
                </a:solidFill>
              </a:rPr>
              <a:t>The next iteration of BBA of Gun solenoid will continue after the shutdown.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91EA78-2745-489B-8594-C67AF4CC3B1F}"/>
              </a:ext>
            </a:extLst>
          </p:cNvPr>
          <p:cNvSpPr txBox="1"/>
          <p:nvPr/>
        </p:nvSpPr>
        <p:spPr>
          <a:xfrm>
            <a:off x="9642263" y="787843"/>
            <a:ext cx="2549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Courtesy S. </a:t>
            </a:r>
            <a:r>
              <a:rPr lang="en-US" sz="1400" b="1" dirty="0" err="1"/>
              <a:t>Yamin</a:t>
            </a:r>
            <a:r>
              <a:rPr lang="en-US" sz="1400" b="1" dirty="0"/>
              <a:t>, F. </a:t>
            </a:r>
            <a:r>
              <a:rPr lang="en-US" sz="1400" b="1" dirty="0" err="1"/>
              <a:t>Mayet</a:t>
            </a:r>
            <a:endParaRPr lang="en-US" sz="1400" b="1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04DA67C0-5C59-48DE-8010-C6689534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/>
              <a:t>| ARES commissioning | Eva Panofski, 12.02.2020</a:t>
            </a: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5F039C4-CF8B-4045-84D2-21A868BA86F7}"/>
              </a:ext>
            </a:extLst>
          </p:cNvPr>
          <p:cNvSpPr txBox="1"/>
          <p:nvPr/>
        </p:nvSpPr>
        <p:spPr>
          <a:xfrm>
            <a:off x="6157440" y="6499475"/>
            <a:ext cx="4979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thanks for the support by MEA and MKK group</a:t>
            </a:r>
          </a:p>
        </p:txBody>
      </p:sp>
    </p:spTree>
    <p:extLst>
      <p:ext uri="{BB962C8B-B14F-4D97-AF65-F5344CB8AC3E}">
        <p14:creationId xmlns:p14="http://schemas.microsoft.com/office/powerpoint/2010/main" val="1804396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B49DE-A999-4785-9F54-2A9EE4A77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16632"/>
            <a:ext cx="11137900" cy="451098"/>
          </a:xfrm>
        </p:spPr>
        <p:txBody>
          <a:bodyPr/>
          <a:lstStyle/>
          <a:p>
            <a:r>
              <a:rPr lang="en-US" dirty="0"/>
              <a:t>Momentum and momentum spread measurement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96132C-014E-47BC-B930-907E0D044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050" y="584521"/>
            <a:ext cx="11152932" cy="379252"/>
          </a:xfrm>
        </p:spPr>
        <p:txBody>
          <a:bodyPr/>
          <a:lstStyle/>
          <a:p>
            <a:r>
              <a:rPr lang="en-US" dirty="0"/>
              <a:t>ARES beam characterization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3447FC3-2FFB-4E22-8092-1BC216BA5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124744"/>
            <a:ext cx="4320000" cy="280955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1A657F5-7385-419B-92D4-741104D59D7F}"/>
              </a:ext>
            </a:extLst>
          </p:cNvPr>
          <p:cNvSpPr txBox="1"/>
          <p:nvPr/>
        </p:nvSpPr>
        <p:spPr>
          <a:xfrm>
            <a:off x="10339313" y="762973"/>
            <a:ext cx="1852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Courtesy T. </a:t>
            </a:r>
            <a:r>
              <a:rPr lang="en-US" sz="1400" b="1" dirty="0" err="1"/>
              <a:t>Vinatier</a:t>
            </a:r>
            <a:endParaRPr lang="en-US" sz="1400" b="1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54751AB-96B9-4C4D-BB75-429C4ABBA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985923"/>
            <a:ext cx="4320000" cy="2735124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0C40D105-064B-463C-924E-9AD8BFA7D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193120"/>
              </p:ext>
            </p:extLst>
          </p:nvPr>
        </p:nvGraphicFramePr>
        <p:xfrm>
          <a:off x="500460" y="1869634"/>
          <a:ext cx="540214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4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Power [MW]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pc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steerer</a:t>
                      </a:r>
                      <a:r>
                        <a:rPr lang="de-DE" sz="1600" dirty="0"/>
                        <a:t> [MeV/c]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pc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dipole</a:t>
                      </a:r>
                      <a:r>
                        <a:rPr lang="de-DE" sz="1600" baseline="0" dirty="0"/>
                        <a:t> [MeV/c]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/>
                        <a:t>3.70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4.63 +/- 0.06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4.64 +/- 0.04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/>
                        <a:t>3.26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4.39 +/- 0.06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4.39 +/- 0.06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/>
                        <a:t>2.77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tx1"/>
                          </a:solidFill>
                        </a:rPr>
                        <a:t>4.05 +/- 0.05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4.09 +/- 0.05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1B91F8F9-B888-4118-BDE3-6B32456A9B02}"/>
              </a:ext>
            </a:extLst>
          </p:cNvPr>
          <p:cNvSpPr txBox="1"/>
          <p:nvPr/>
        </p:nvSpPr>
        <p:spPr>
          <a:xfrm>
            <a:off x="407368" y="1268760"/>
            <a:ext cx="508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Comparison of the momentum measurement with 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steerer and spectrometer dipole: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62684349-11B6-4517-BA98-282E10240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066" y="6585831"/>
            <a:ext cx="9697080" cy="186841"/>
          </a:xfrm>
        </p:spPr>
        <p:txBody>
          <a:bodyPr/>
          <a:lstStyle/>
          <a:p>
            <a:r>
              <a:rPr lang="en-US"/>
              <a:t>| ARES commissioning | Eva Panofski, 12.02.2020</a:t>
            </a:r>
            <a:endParaRPr lang="en-US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FF06CD-58D6-4FA5-AA4E-7A2B677CADE4}"/>
              </a:ext>
            </a:extLst>
          </p:cNvPr>
          <p:cNvSpPr txBox="1"/>
          <p:nvPr/>
        </p:nvSpPr>
        <p:spPr>
          <a:xfrm>
            <a:off x="407368" y="3847078"/>
            <a:ext cx="6027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Momentum spread measurement with spectrometer dipole:</a:t>
            </a:r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85163B98-019A-49C1-BC28-A10624CA7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42336"/>
              </p:ext>
            </p:extLst>
          </p:nvPr>
        </p:nvGraphicFramePr>
        <p:xfrm>
          <a:off x="505700" y="4185632"/>
          <a:ext cx="5396905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2829">
                  <a:extLst>
                    <a:ext uri="{9D8B030D-6E8A-4147-A177-3AD203B41FA5}">
                      <a16:colId xmlns:a16="http://schemas.microsoft.com/office/drawing/2014/main" val="3885318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Power [MW]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i="1" dirty="0"/>
                        <a:t>σ</a:t>
                      </a:r>
                      <a:r>
                        <a:rPr lang="en-US" sz="1600" i="1" baseline="-25000" dirty="0"/>
                        <a:t>pc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dipole</a:t>
                      </a:r>
                      <a:r>
                        <a:rPr lang="de-DE" sz="1600" dirty="0"/>
                        <a:t> [keV/c]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i="1" dirty="0"/>
                        <a:t>σ</a:t>
                      </a:r>
                      <a:r>
                        <a:rPr lang="en-US" sz="1600" i="1" baseline="-25000" dirty="0"/>
                        <a:t>pc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simulations</a:t>
                      </a:r>
                      <a:r>
                        <a:rPr lang="de-DE" sz="1600" dirty="0"/>
                        <a:t>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[keV/c]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3.70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8.84 +/- 0.09 (0.19%)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3.26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9.00 +/- 0.14 (0.21%)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2.77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9.66 +/- 0.13 (0.23%)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6EA1AB9C-98DC-4C69-AEEF-98AD89652E87}"/>
              </a:ext>
            </a:extLst>
          </p:cNvPr>
          <p:cNvSpPr txBox="1"/>
          <p:nvPr/>
        </p:nvSpPr>
        <p:spPr>
          <a:xfrm>
            <a:off x="10253090" y="299695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 phase: -20°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A4C6956-0DB4-47CF-9ADE-B5785789E2C5}"/>
              </a:ext>
            </a:extLst>
          </p:cNvPr>
          <p:cNvSpPr txBox="1"/>
          <p:nvPr/>
        </p:nvSpPr>
        <p:spPr>
          <a:xfrm flipH="1">
            <a:off x="4315230" y="5938827"/>
            <a:ext cx="2212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2.5 </a:t>
            </a:r>
            <a:r>
              <a:rPr lang="en-US" sz="1200" dirty="0" err="1"/>
              <a:t>ps</a:t>
            </a:r>
            <a:r>
              <a:rPr lang="en-US" sz="1200" dirty="0"/>
              <a:t> emission time</a:t>
            </a:r>
          </a:p>
        </p:txBody>
      </p:sp>
    </p:spTree>
    <p:extLst>
      <p:ext uri="{BB962C8B-B14F-4D97-AF65-F5344CB8AC3E}">
        <p14:creationId xmlns:p14="http://schemas.microsoft.com/office/powerpoint/2010/main" val="8008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D78E9580-D8C7-4B60-AB13-2CA998246749}"/>
              </a:ext>
            </a:extLst>
          </p:cNvPr>
          <p:cNvSpPr txBox="1"/>
          <p:nvPr/>
        </p:nvSpPr>
        <p:spPr>
          <a:xfrm>
            <a:off x="767408" y="3716009"/>
            <a:ext cx="91440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Dark </a:t>
            </a:r>
            <a:r>
              <a:rPr lang="de-DE" b="1" dirty="0" err="1">
                <a:solidFill>
                  <a:schemeClr val="accent2"/>
                </a:solidFill>
              </a:rPr>
              <a:t>current</a:t>
            </a:r>
            <a:r>
              <a:rPr lang="de-DE" b="1" dirty="0">
                <a:solidFill>
                  <a:schemeClr val="accent2"/>
                </a:solidFill>
              </a:rPr>
              <a:t> vs. RF power </a:t>
            </a:r>
            <a:r>
              <a:rPr lang="de-DE" b="1" dirty="0" err="1">
                <a:solidFill>
                  <a:schemeClr val="accent2"/>
                </a:solidFill>
              </a:rPr>
              <a:t>measurement</a:t>
            </a:r>
            <a:endParaRPr lang="de-DE" b="1" dirty="0">
              <a:solidFill>
                <a:schemeClr val="accent2"/>
              </a:solidFill>
            </a:endParaRPr>
          </a:p>
          <a:p>
            <a:endParaRPr lang="de-DE" b="1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de-DE" dirty="0"/>
              <a:t>Measurement </a:t>
            </a:r>
            <a:r>
              <a:rPr lang="en-GB" dirty="0"/>
              <a:t>conditions: </a:t>
            </a:r>
          </a:p>
          <a:p>
            <a:r>
              <a:rPr lang="en-GB" dirty="0"/>
              <a:t>- Cs</a:t>
            </a:r>
            <a:r>
              <a:rPr lang="en-GB" baseline="-25000" dirty="0"/>
              <a:t>2</a:t>
            </a:r>
            <a:r>
              <a:rPr lang="en-GB" dirty="0"/>
              <a:t>Te cathode</a:t>
            </a:r>
          </a:p>
          <a:p>
            <a:r>
              <a:rPr lang="de-DE" dirty="0"/>
              <a:t>- Measurement </a:t>
            </a:r>
            <a:r>
              <a:rPr lang="de-DE" dirty="0" err="1"/>
              <a:t>with</a:t>
            </a:r>
            <a:r>
              <a:rPr lang="de-DE" dirty="0"/>
              <a:t> Faraday Cup</a:t>
            </a:r>
          </a:p>
          <a:p>
            <a:r>
              <a:rPr lang="de-DE" dirty="0"/>
              <a:t>- Solenoid off and </a:t>
            </a:r>
            <a:r>
              <a:rPr lang="en-GB" dirty="0"/>
              <a:t>adjusted to the field </a:t>
            </a:r>
          </a:p>
          <a:p>
            <a:r>
              <a:rPr lang="en-GB" dirty="0"/>
              <a:t>  maximizing the dark current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A96166B-EF79-44C6-B9B8-9C41B4523745}"/>
              </a:ext>
            </a:extLst>
          </p:cNvPr>
          <p:cNvSpPr txBox="1"/>
          <p:nvPr/>
        </p:nvSpPr>
        <p:spPr>
          <a:xfrm>
            <a:off x="5030877" y="6415858"/>
            <a:ext cx="1618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Courtesy T. </a:t>
            </a:r>
            <a:r>
              <a:rPr lang="en-US" sz="1200" b="1" dirty="0" err="1"/>
              <a:t>Vinatier</a:t>
            </a:r>
            <a:endParaRPr lang="en-US" sz="12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F449A-E780-47EA-B95B-A1EADB16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270985"/>
            <a:ext cx="11137900" cy="451098"/>
          </a:xfrm>
        </p:spPr>
        <p:txBody>
          <a:bodyPr/>
          <a:lstStyle/>
          <a:p>
            <a:r>
              <a:rPr lang="en-US" dirty="0"/>
              <a:t>Dark current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Inhaltsplatzhalter 2">
                <a:extLst>
                  <a:ext uri="{FF2B5EF4-FFF2-40B4-BE49-F238E27FC236}">
                    <a16:creationId xmlns:a16="http://schemas.microsoft.com/office/drawing/2014/main" id="{ADDE9AE2-9137-45F6-8030-A420D497EA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0606" y="939031"/>
                <a:ext cx="11137900" cy="2489969"/>
              </a:xfrm>
            </p:spPr>
            <p:txBody>
              <a:bodyPr/>
              <a:lstStyle/>
              <a:p>
                <a:r>
                  <a:rPr lang="en-US" dirty="0"/>
                  <a:t>High dark current in the RF gun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1nC at 3.7 MW, </a:t>
                </a:r>
                <a:r>
                  <a:rPr lang="de-DE" dirty="0"/>
                  <a:t>Cs</a:t>
                </a:r>
                <a:r>
                  <a:rPr lang="de-DE" baseline="-25000" dirty="0"/>
                  <a:t>2</a:t>
                </a:r>
                <a:r>
                  <a:rPr lang="de-DE" dirty="0"/>
                  <a:t>Te</a:t>
                </a:r>
                <a:r>
                  <a:rPr lang="en-US" dirty="0"/>
                  <a:t> cathode </a:t>
                </a:r>
              </a:p>
              <a:p>
                <a:pPr>
                  <a:spcAft>
                    <a:spcPts val="0"/>
                  </a:spcAft>
                </a:pPr>
                <a:r>
                  <a:rPr lang="en-US" dirty="0"/>
                  <a:t>No improvement with time (RF conditioning) and </a:t>
                </a:r>
              </a:p>
              <a:p>
                <a:pPr marL="0" indent="0">
                  <a:spcAft>
                    <a:spcPts val="0"/>
                  </a:spcAft>
                  <a:buNone/>
                </a:pPr>
                <a:r>
                  <a:rPr lang="en-US" dirty="0"/>
                  <a:t>	after the exchange of the photocathode.</a:t>
                </a:r>
              </a:p>
              <a:p>
                <a:pPr marL="0" indent="0">
                  <a:spcAft>
                    <a:spcPts val="0"/>
                  </a:spcAft>
                  <a:buNone/>
                </a:pPr>
                <a:endParaRPr lang="en-US" dirty="0"/>
              </a:p>
              <a:p>
                <a:pPr>
                  <a:spcAft>
                    <a:spcPts val="0"/>
                  </a:spcAft>
                </a:pPr>
                <a:r>
                  <a:rPr lang="en-US" dirty="0"/>
                  <a:t>Energy of the dark current close to the beam energy </a:t>
                </a:r>
              </a:p>
              <a:p>
                <a:pPr marL="0" indent="0">
                  <a:buNone/>
                </a:pPr>
                <a:r>
                  <a:rPr lang="en-US" dirty="0"/>
                  <a:t>	→ source at the back plane of the cavity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" name="Inhaltsplatzhalter 2">
                <a:extLst>
                  <a:ext uri="{FF2B5EF4-FFF2-40B4-BE49-F238E27FC236}">
                    <a16:creationId xmlns:a16="http://schemas.microsoft.com/office/drawing/2014/main" id="{ADDE9AE2-9137-45F6-8030-A420D497E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0606" y="939031"/>
                <a:ext cx="11137900" cy="2489969"/>
              </a:xfrm>
              <a:blipFill>
                <a:blip r:embed="rId3"/>
                <a:stretch>
                  <a:fillRect l="-1204" t="-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C6BDEDB1-A7F8-4C79-B125-605E58EBE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21825" r="42370" b="44483"/>
          <a:stretch/>
        </p:blipFill>
        <p:spPr>
          <a:xfrm>
            <a:off x="8492308" y="943410"/>
            <a:ext cx="2700000" cy="201483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FB237FC-D7DC-43F0-8B35-B8D5AA45DA6E}"/>
              </a:ext>
            </a:extLst>
          </p:cNvPr>
          <p:cNvSpPr txBox="1"/>
          <p:nvPr/>
        </p:nvSpPr>
        <p:spPr>
          <a:xfrm>
            <a:off x="7824192" y="3007985"/>
            <a:ext cx="4036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Dark current on the first screen in the ARES gun section.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1A6EC1-6AE1-4402-9B02-85960B0C6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32" y="3556691"/>
            <a:ext cx="5040000" cy="321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68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D78E9580-D8C7-4B60-AB13-2CA998246749}"/>
              </a:ext>
            </a:extLst>
          </p:cNvPr>
          <p:cNvSpPr txBox="1"/>
          <p:nvPr/>
        </p:nvSpPr>
        <p:spPr>
          <a:xfrm>
            <a:off x="767408" y="3716009"/>
            <a:ext cx="91440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Dark </a:t>
            </a:r>
            <a:r>
              <a:rPr lang="de-DE" b="1" dirty="0" err="1">
                <a:solidFill>
                  <a:schemeClr val="accent2"/>
                </a:solidFill>
              </a:rPr>
              <a:t>current</a:t>
            </a:r>
            <a:r>
              <a:rPr lang="de-DE" b="1" dirty="0">
                <a:solidFill>
                  <a:schemeClr val="accent2"/>
                </a:solidFill>
              </a:rPr>
              <a:t> vs. RF power </a:t>
            </a:r>
            <a:r>
              <a:rPr lang="de-DE" b="1" dirty="0" err="1">
                <a:solidFill>
                  <a:schemeClr val="accent2"/>
                </a:solidFill>
              </a:rPr>
              <a:t>measurement</a:t>
            </a:r>
            <a:endParaRPr lang="de-DE" b="1" dirty="0">
              <a:solidFill>
                <a:schemeClr val="accent2"/>
              </a:solidFill>
            </a:endParaRPr>
          </a:p>
          <a:p>
            <a:endParaRPr lang="de-DE" b="1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de-DE" dirty="0"/>
              <a:t>Measurement </a:t>
            </a:r>
            <a:r>
              <a:rPr lang="en-GB" dirty="0"/>
              <a:t>conditions: </a:t>
            </a:r>
          </a:p>
          <a:p>
            <a:r>
              <a:rPr lang="en-GB" dirty="0"/>
              <a:t>- Cs</a:t>
            </a:r>
            <a:r>
              <a:rPr lang="en-GB" baseline="-25000" dirty="0"/>
              <a:t>2</a:t>
            </a:r>
            <a:r>
              <a:rPr lang="en-GB" dirty="0"/>
              <a:t>Te cathode</a:t>
            </a:r>
          </a:p>
          <a:p>
            <a:r>
              <a:rPr lang="de-DE" dirty="0"/>
              <a:t>- Measurement </a:t>
            </a:r>
            <a:r>
              <a:rPr lang="de-DE" dirty="0" err="1"/>
              <a:t>with</a:t>
            </a:r>
            <a:r>
              <a:rPr lang="de-DE" dirty="0"/>
              <a:t> Faraday Cup</a:t>
            </a:r>
          </a:p>
          <a:p>
            <a:r>
              <a:rPr lang="de-DE" dirty="0"/>
              <a:t>- Solenoid off and </a:t>
            </a:r>
            <a:r>
              <a:rPr lang="en-GB" dirty="0"/>
              <a:t>adjusted to the field </a:t>
            </a:r>
          </a:p>
          <a:p>
            <a:r>
              <a:rPr lang="en-GB" dirty="0"/>
              <a:t>  maximizing the dark current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A96166B-EF79-44C6-B9B8-9C41B4523745}"/>
              </a:ext>
            </a:extLst>
          </p:cNvPr>
          <p:cNvSpPr txBox="1"/>
          <p:nvPr/>
        </p:nvSpPr>
        <p:spPr>
          <a:xfrm>
            <a:off x="5030877" y="6415858"/>
            <a:ext cx="1618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Courtesy T. </a:t>
            </a:r>
            <a:r>
              <a:rPr lang="en-US" sz="1200" b="1" dirty="0" err="1"/>
              <a:t>Vinatier</a:t>
            </a:r>
            <a:endParaRPr lang="en-US" sz="12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F449A-E780-47EA-B95B-A1EADB16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270985"/>
            <a:ext cx="11137900" cy="451098"/>
          </a:xfrm>
        </p:spPr>
        <p:txBody>
          <a:bodyPr/>
          <a:lstStyle/>
          <a:p>
            <a:r>
              <a:rPr lang="en-US" dirty="0"/>
              <a:t>Dark current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Inhaltsplatzhalter 2">
                <a:extLst>
                  <a:ext uri="{FF2B5EF4-FFF2-40B4-BE49-F238E27FC236}">
                    <a16:creationId xmlns:a16="http://schemas.microsoft.com/office/drawing/2014/main" id="{ADDE9AE2-9137-45F6-8030-A420D497EA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0606" y="939031"/>
                <a:ext cx="11137900" cy="2489969"/>
              </a:xfrm>
            </p:spPr>
            <p:txBody>
              <a:bodyPr/>
              <a:lstStyle/>
              <a:p>
                <a:r>
                  <a:rPr lang="en-US" dirty="0"/>
                  <a:t>High dark current in the RF gun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1nC at 3.7 MW, </a:t>
                </a:r>
                <a:r>
                  <a:rPr lang="de-DE" dirty="0"/>
                  <a:t>Cs</a:t>
                </a:r>
                <a:r>
                  <a:rPr lang="de-DE" baseline="-25000" dirty="0"/>
                  <a:t>2</a:t>
                </a:r>
                <a:r>
                  <a:rPr lang="de-DE" dirty="0"/>
                  <a:t>Te</a:t>
                </a:r>
                <a:r>
                  <a:rPr lang="en-US" dirty="0"/>
                  <a:t> cathode </a:t>
                </a:r>
              </a:p>
              <a:p>
                <a:pPr>
                  <a:spcAft>
                    <a:spcPts val="0"/>
                  </a:spcAft>
                </a:pPr>
                <a:r>
                  <a:rPr lang="en-US" dirty="0"/>
                  <a:t>No improvement with time (RF conditioning) and </a:t>
                </a:r>
              </a:p>
              <a:p>
                <a:pPr marL="0" indent="0">
                  <a:spcAft>
                    <a:spcPts val="0"/>
                  </a:spcAft>
                  <a:buNone/>
                </a:pPr>
                <a:r>
                  <a:rPr lang="en-US" dirty="0"/>
                  <a:t>	after the exchange of the photocathode.</a:t>
                </a:r>
              </a:p>
              <a:p>
                <a:pPr marL="0" indent="0">
                  <a:spcAft>
                    <a:spcPts val="0"/>
                  </a:spcAft>
                  <a:buNone/>
                </a:pPr>
                <a:endParaRPr lang="en-US" dirty="0"/>
              </a:p>
              <a:p>
                <a:pPr>
                  <a:spcAft>
                    <a:spcPts val="0"/>
                  </a:spcAft>
                </a:pPr>
                <a:r>
                  <a:rPr lang="en-US" dirty="0"/>
                  <a:t>Energy of the dark current close to the beam energy </a:t>
                </a:r>
              </a:p>
              <a:p>
                <a:pPr marL="0" indent="0">
                  <a:buNone/>
                </a:pPr>
                <a:r>
                  <a:rPr lang="en-US" dirty="0"/>
                  <a:t>	→ source at the back plane of the cavity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" name="Inhaltsplatzhalter 2">
                <a:extLst>
                  <a:ext uri="{FF2B5EF4-FFF2-40B4-BE49-F238E27FC236}">
                    <a16:creationId xmlns:a16="http://schemas.microsoft.com/office/drawing/2014/main" id="{ADDE9AE2-9137-45F6-8030-A420D497E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0606" y="939031"/>
                <a:ext cx="11137900" cy="2489969"/>
              </a:xfrm>
              <a:blipFill>
                <a:blip r:embed="rId3"/>
                <a:stretch>
                  <a:fillRect l="-1204" t="-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C6BDEDB1-A7F8-4C79-B125-605E58EBE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21825" r="42370" b="44483"/>
          <a:stretch/>
        </p:blipFill>
        <p:spPr>
          <a:xfrm>
            <a:off x="8492308" y="943410"/>
            <a:ext cx="2700000" cy="201483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FB237FC-D7DC-43F0-8B35-B8D5AA45DA6E}"/>
              </a:ext>
            </a:extLst>
          </p:cNvPr>
          <p:cNvSpPr txBox="1"/>
          <p:nvPr/>
        </p:nvSpPr>
        <p:spPr>
          <a:xfrm>
            <a:off x="7824192" y="3007985"/>
            <a:ext cx="4036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Dark current on the first screen in the ARES gun section.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1A6EC1-6AE1-4402-9B02-85960B0C6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32" y="3556691"/>
            <a:ext cx="5040000" cy="321869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2B2C051-4A9F-44DB-8762-099FB2068DF2}"/>
              </a:ext>
            </a:extLst>
          </p:cNvPr>
          <p:cNvSpPr/>
          <p:nvPr/>
        </p:nvSpPr>
        <p:spPr>
          <a:xfrm>
            <a:off x="191344" y="800710"/>
            <a:ext cx="11809312" cy="6057290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7EDD50-DB4C-4814-A5B2-7C29C9B51B21}"/>
              </a:ext>
            </a:extLst>
          </p:cNvPr>
          <p:cNvSpPr txBox="1"/>
          <p:nvPr/>
        </p:nvSpPr>
        <p:spPr>
          <a:xfrm>
            <a:off x="1092066" y="3112512"/>
            <a:ext cx="10007868" cy="89255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dirty="0"/>
              <a:t>Plan: Installation of upgraded RF gun with better solenoid focusing</a:t>
            </a:r>
          </a:p>
          <a:p>
            <a:pPr>
              <a:tabLst>
                <a:tab pos="901700" algn="l"/>
              </a:tabLst>
            </a:pPr>
            <a:r>
              <a:rPr lang="en-US" sz="2600" dirty="0">
                <a:latin typeface="Arial"/>
                <a:cs typeface="Arial"/>
              </a:rPr>
              <a:t>	→ Optimize emittance for higher beam charge</a:t>
            </a:r>
            <a:r>
              <a:rPr lang="en-US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96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53D2C-3DB7-4A2E-B5A6-8A62F815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88640"/>
            <a:ext cx="11137900" cy="451098"/>
          </a:xfrm>
        </p:spPr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commissioning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586BA923-8144-41A4-9FCD-8093C11AF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21475" r="22312" b="43549"/>
          <a:stretch/>
        </p:blipFill>
        <p:spPr>
          <a:xfrm>
            <a:off x="6689702" y="3700478"/>
            <a:ext cx="4962183" cy="2824866"/>
          </a:xfr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579AAFA6-B23E-4C0D-AC7D-1BC1C4293C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B061C9B-2780-4B5F-9DD7-08A56368667B}"/>
              </a:ext>
            </a:extLst>
          </p:cNvPr>
          <p:cNvSpPr txBox="1"/>
          <p:nvPr/>
        </p:nvSpPr>
        <p:spPr>
          <a:xfrm flipH="1">
            <a:off x="7536160" y="6525344"/>
            <a:ext cx="3752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 </a:t>
            </a:r>
            <a:r>
              <a:rPr lang="en-US" sz="1200" dirty="0" err="1"/>
              <a:t>pC</a:t>
            </a:r>
            <a:r>
              <a:rPr lang="en-US" sz="1200" dirty="0"/>
              <a:t> bunch on screen R1 at the </a:t>
            </a:r>
            <a:r>
              <a:rPr lang="en-US" sz="1200" dirty="0" err="1"/>
              <a:t>linac</a:t>
            </a:r>
            <a:r>
              <a:rPr lang="en-US" sz="1200" dirty="0"/>
              <a:t> entrance.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1A2EEB71-0829-4F49-8C9D-B5083DFB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/>
              <a:t>| ARES commissioning | Eva Panofski, 12.02.2020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7F6B60-3806-4181-B0F3-064310580F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1"/>
          <a:stretch/>
        </p:blipFill>
        <p:spPr>
          <a:xfrm>
            <a:off x="6690393" y="530818"/>
            <a:ext cx="4960800" cy="27457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02DF8CC-F333-4BC9-A390-EE61053E077C}"/>
              </a:ext>
            </a:extLst>
          </p:cNvPr>
          <p:cNvSpPr txBox="1"/>
          <p:nvPr/>
        </p:nvSpPr>
        <p:spPr>
          <a:xfrm>
            <a:off x="462528" y="3068960"/>
            <a:ext cx="578325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Both travelling wave structures are fully RF conditioned (using condition tool)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settings:</a:t>
            </a:r>
          </a:p>
          <a:p>
            <a:pPr>
              <a:tabLst>
                <a:tab pos="269875" algn="l"/>
              </a:tabLst>
            </a:pPr>
            <a:r>
              <a:rPr lang="en-US" dirty="0"/>
              <a:t>	40 MW RF probe power, 2.2 µs long RF pulses,</a:t>
            </a:r>
          </a:p>
          <a:p>
            <a:pPr>
              <a:spcAft>
                <a:spcPts val="1200"/>
              </a:spcAft>
              <a:tabLst>
                <a:tab pos="269875" algn="l"/>
              </a:tabLst>
            </a:pPr>
            <a:r>
              <a:rPr lang="en-US" dirty="0"/>
              <a:t>	10 Hz rep rate, successful test of 50 Hz operation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dirty="0"/>
              <a:t>Magnets (8 solenoids, 2 dual plane steerers, 4 high energy steerers) and diagnostics (4 screens, toroid) are implemented, controls were tested</a:t>
            </a:r>
          </a:p>
          <a:p>
            <a:pPr>
              <a:tabLst>
                <a:tab pos="269875" algn="l"/>
              </a:tabLst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dirty="0"/>
              <a:t>Beam of a good quality on the last screen of the gun section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45B7B6-9277-46B5-882B-51C3CB4A82D9}"/>
              </a:ext>
            </a:extLst>
          </p:cNvPr>
          <p:cNvSpPr txBox="1"/>
          <p:nvPr/>
        </p:nvSpPr>
        <p:spPr>
          <a:xfrm flipH="1">
            <a:off x="7803508" y="3263444"/>
            <a:ext cx="2734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Conditioning tool written by U. </a:t>
            </a:r>
            <a:r>
              <a:rPr lang="en-US" sz="1200" dirty="0" err="1"/>
              <a:t>Dorda</a:t>
            </a:r>
            <a:r>
              <a:rPr lang="en-US" sz="1200" dirty="0"/>
              <a:t>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B0B5FCC-463F-4CCB-88F5-CB84C556E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790980"/>
            <a:ext cx="2880000" cy="19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7057071-3529-4B76-8222-88366CD04E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21651" r="21518" b="45152"/>
          <a:stretch/>
        </p:blipFill>
        <p:spPr>
          <a:xfrm>
            <a:off x="6690393" y="3805849"/>
            <a:ext cx="4960800" cy="261412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E5ABB3A-A13F-4F55-92F7-3F806F129757}"/>
              </a:ext>
            </a:extLst>
          </p:cNvPr>
          <p:cNvSpPr txBox="1"/>
          <p:nvPr/>
        </p:nvSpPr>
        <p:spPr>
          <a:xfrm flipH="1">
            <a:off x="7150221" y="6546879"/>
            <a:ext cx="37521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Dark current on screen after first TWS.</a:t>
            </a:r>
          </a:p>
        </p:txBody>
      </p:sp>
    </p:spTree>
    <p:extLst>
      <p:ext uri="{BB962C8B-B14F-4D97-AF65-F5344CB8AC3E}">
        <p14:creationId xmlns:p14="http://schemas.microsoft.com/office/powerpoint/2010/main" val="32255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E035C-64B1-4D6E-9D6E-B14C1CD9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– Plan for the next months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9C32C1-6821-4073-9BC2-2B5F3A466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124744"/>
            <a:ext cx="11137900" cy="5010249"/>
          </a:xfrm>
        </p:spPr>
        <p:txBody>
          <a:bodyPr/>
          <a:lstStyle/>
          <a:p>
            <a:r>
              <a:rPr lang="en-US" dirty="0"/>
              <a:t>Installation of the upgraded RF gun planned for the end of the current shutdown (begin of March 2020)</a:t>
            </a:r>
          </a:p>
          <a:p>
            <a:r>
              <a:rPr lang="en-US" dirty="0"/>
              <a:t>Conditioning of the new RF gun (mid of March 2020)</a:t>
            </a:r>
          </a:p>
          <a:p>
            <a:r>
              <a:rPr lang="en-US" dirty="0"/>
              <a:t>Beam characterization in the new RF gun (starting April 2020)</a:t>
            </a:r>
          </a:p>
          <a:p>
            <a:r>
              <a:rPr lang="en-US" dirty="0"/>
              <a:t>Beam commissioning and characterization in the </a:t>
            </a:r>
            <a:r>
              <a:rPr lang="en-US" dirty="0" err="1"/>
              <a:t>linac</a:t>
            </a:r>
            <a:r>
              <a:rPr lang="en-US" dirty="0"/>
              <a:t> section (starting May 2020)</a:t>
            </a:r>
          </a:p>
          <a:p>
            <a:r>
              <a:rPr lang="en-US" dirty="0"/>
              <a:t>Commissioning of the Experimental Area and first ACHIP experiments (summer/fall 2020)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4B3C6B2-7196-4A00-A836-24C21834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/>
              <a:t>| ARES commissioning | Eva Panofski, 12.02.2020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505B59-1E60-44BE-826C-197A227DB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454786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0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7020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Dr. Eva Panofski</a:t>
            </a:r>
          </a:p>
          <a:p>
            <a:r>
              <a:rPr lang="de-DE" dirty="0"/>
              <a:t>MPY1</a:t>
            </a:r>
          </a:p>
          <a:p>
            <a:r>
              <a:rPr lang="de-DE" dirty="0"/>
              <a:t>eva.panofski@desy.de</a:t>
            </a:r>
          </a:p>
          <a:p>
            <a:r>
              <a:rPr lang="de-DE" dirty="0"/>
              <a:t>+49 40 8998 3009</a:t>
            </a:r>
          </a:p>
        </p:txBody>
      </p:sp>
    </p:spTree>
    <p:extLst>
      <p:ext uri="{BB962C8B-B14F-4D97-AF65-F5344CB8AC3E}">
        <p14:creationId xmlns:p14="http://schemas.microsoft.com/office/powerpoint/2010/main" val="115782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7051" y="349610"/>
            <a:ext cx="11137900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8060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3D15E96-F05C-4915-AB23-011B94130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11ED8DF-D79C-4B7A-9167-12B59B1A9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DESY technical groups (MEA, MIN, MSK, MKK, MVS, MDI, MPA, MLS, FS-LA)</a:t>
            </a:r>
          </a:p>
          <a:p>
            <a:r>
              <a:rPr lang="de-DE" dirty="0"/>
              <a:t>MPY</a:t>
            </a:r>
          </a:p>
          <a:p>
            <a:r>
              <a:rPr lang="de-DE" dirty="0"/>
              <a:t>BKR </a:t>
            </a:r>
            <a:r>
              <a:rPr lang="de-DE" dirty="0" err="1"/>
              <a:t>shift</a:t>
            </a:r>
            <a:r>
              <a:rPr lang="de-DE" dirty="0"/>
              <a:t> </a:t>
            </a:r>
            <a:r>
              <a:rPr lang="de-DE" dirty="0" err="1"/>
              <a:t>crews</a:t>
            </a:r>
            <a:endParaRPr lang="de-DE" dirty="0"/>
          </a:p>
          <a:p>
            <a:r>
              <a:rPr lang="de-DE" dirty="0"/>
              <a:t>University Hamburg</a:t>
            </a:r>
          </a:p>
          <a:p>
            <a:r>
              <a:rPr lang="de-DE" dirty="0"/>
              <a:t>AXSIS </a:t>
            </a:r>
            <a:r>
              <a:rPr lang="de-DE" dirty="0" err="1"/>
              <a:t>project</a:t>
            </a:r>
            <a:endParaRPr lang="de-DE" dirty="0"/>
          </a:p>
          <a:p>
            <a:r>
              <a:rPr lang="de-DE" dirty="0"/>
              <a:t>ACHIP </a:t>
            </a:r>
            <a:r>
              <a:rPr lang="de-DE" dirty="0" err="1"/>
              <a:t>collaboration</a:t>
            </a:r>
            <a:endParaRPr lang="de-DE" dirty="0"/>
          </a:p>
          <a:p>
            <a:r>
              <a:rPr lang="de-DE" dirty="0" err="1"/>
              <a:t>PolariX</a:t>
            </a:r>
            <a:r>
              <a:rPr lang="de-DE" dirty="0"/>
              <a:t> X-band </a:t>
            </a:r>
            <a:r>
              <a:rPr lang="de-DE" dirty="0" err="1"/>
              <a:t>collaboration</a:t>
            </a:r>
            <a:endParaRPr lang="de-DE" dirty="0"/>
          </a:p>
          <a:p>
            <a:r>
              <a:rPr lang="de-DE" dirty="0"/>
              <a:t>…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010C57F-559B-4DB3-867F-9F7EFF97A4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Many thanks for the support from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17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0F924-DF3E-46D4-869C-49059864A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88640"/>
            <a:ext cx="11137900" cy="451098"/>
          </a:xfrm>
        </p:spPr>
        <p:txBody>
          <a:bodyPr/>
          <a:lstStyle/>
          <a:p>
            <a:r>
              <a:rPr lang="en-US" dirty="0"/>
              <a:t>Photocathode drive laser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CB70263-FB25-4BBD-B158-A21C3D9E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764704"/>
            <a:ext cx="501441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65384B80-E3B9-41C3-9A5A-3782F0A99A34}"/>
                  </a:ext>
                </a:extLst>
              </p:cNvPr>
              <p:cNvSpPr/>
              <p:nvPr/>
            </p:nvSpPr>
            <p:spPr>
              <a:xfrm>
                <a:off x="92713" y="3435545"/>
                <a:ext cx="6857815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9287" lvl="1" indent="-285750">
                  <a:buFont typeface="Arial" panose="020B0604020202020204" pitchFamily="34" charset="0"/>
                  <a:buChar char="•"/>
                </a:pPr>
                <a:r>
                  <a:rPr lang="de-DE" sz="1600" b="1" dirty="0" err="1"/>
                  <a:t>Yb</a:t>
                </a:r>
                <a:r>
                  <a:rPr lang="de-DE" sz="1600" b="1" dirty="0"/>
                  <a:t> </a:t>
                </a:r>
                <a:r>
                  <a:rPr lang="de-DE" sz="1600" b="1" dirty="0" err="1"/>
                  <a:t>doped</a:t>
                </a:r>
                <a:r>
                  <a:rPr lang="de-DE" sz="1600" b="1" dirty="0"/>
                  <a:t> </a:t>
                </a:r>
                <a:r>
                  <a:rPr lang="de-DE" sz="1600" b="1" dirty="0" err="1"/>
                  <a:t>laser</a:t>
                </a:r>
                <a:r>
                  <a:rPr lang="de-DE" sz="1600" b="1" dirty="0"/>
                  <a:t> </a:t>
                </a:r>
                <a:r>
                  <a:rPr lang="de-DE" sz="1600" dirty="0"/>
                  <a:t>(PHAROS </a:t>
                </a:r>
                <a:r>
                  <a:rPr lang="de-DE" sz="1600" dirty="0" err="1"/>
                  <a:t>from</a:t>
                </a:r>
                <a:r>
                  <a:rPr lang="de-DE" sz="1600" dirty="0"/>
                  <a:t> Light </a:t>
                </a:r>
                <a:r>
                  <a:rPr lang="de-DE" sz="1600" dirty="0" err="1"/>
                  <a:t>Conversion</a:t>
                </a:r>
                <a:r>
                  <a:rPr lang="de-DE" sz="1600" dirty="0"/>
                  <a:t>)</a:t>
                </a:r>
              </a:p>
              <a:p>
                <a:pPr marL="649287" lvl="1" indent="-285750">
                  <a:buFont typeface="Arial" panose="020B0604020202020204" pitchFamily="34" charset="0"/>
                  <a:buChar char="•"/>
                </a:pPr>
                <a:r>
                  <a:rPr lang="de-DE" sz="1600" dirty="0"/>
                  <a:t>Pulse </a:t>
                </a:r>
                <a:r>
                  <a:rPr lang="de-DE" sz="1600" dirty="0" err="1"/>
                  <a:t>energy</a:t>
                </a:r>
                <a:r>
                  <a:rPr lang="de-DE" sz="1600" dirty="0"/>
                  <a:t> ≥1mJ</a:t>
                </a:r>
              </a:p>
              <a:p>
                <a:pPr marL="649287" lvl="1" indent="-285750">
                  <a:buFont typeface="Arial" panose="020B0604020202020204" pitchFamily="34" charset="0"/>
                  <a:buChar char="•"/>
                </a:pPr>
                <a:r>
                  <a:rPr lang="de-DE" sz="1600" dirty="0"/>
                  <a:t>Central </a:t>
                </a:r>
                <a:r>
                  <a:rPr lang="de-DE" sz="1600" dirty="0" err="1"/>
                  <a:t>wavelength</a:t>
                </a:r>
                <a:r>
                  <a:rPr lang="de-DE" sz="1600" dirty="0"/>
                  <a:t>: 1030 </a:t>
                </a:r>
                <a:r>
                  <a:rPr lang="de-DE" sz="1600" dirty="0" err="1"/>
                  <a:t>nm</a:t>
                </a:r>
                <a:r>
                  <a:rPr lang="de-DE" sz="1600" dirty="0"/>
                  <a:t> (4th </a:t>
                </a:r>
                <a:r>
                  <a:rPr lang="de-DE" sz="1600" dirty="0" err="1"/>
                  <a:t>harmonic</a:t>
                </a:r>
                <a:r>
                  <a:rPr lang="de-DE" sz="1600" dirty="0"/>
                  <a:t> 257 </a:t>
                </a:r>
                <a:r>
                  <a:rPr lang="de-DE" sz="1600" dirty="0" err="1"/>
                  <a:t>nm</a:t>
                </a:r>
                <a:r>
                  <a:rPr lang="de-DE" sz="1600" dirty="0"/>
                  <a:t>)</a:t>
                </a:r>
              </a:p>
              <a:p>
                <a:pPr marL="649287" lvl="1" indent="-285750">
                  <a:buFont typeface="Arial" panose="020B0604020202020204" pitchFamily="34" charset="0"/>
                  <a:buChar char="•"/>
                </a:pPr>
                <a:r>
                  <a:rPr lang="de-DE" sz="1600" dirty="0"/>
                  <a:t>Pulse </a:t>
                </a:r>
                <a:r>
                  <a:rPr lang="de-DE" sz="1600" dirty="0" err="1"/>
                  <a:t>length</a:t>
                </a:r>
                <a:r>
                  <a:rPr lang="de-DE" sz="1600" dirty="0"/>
                  <a:t> </a:t>
                </a:r>
                <a:r>
                  <a:rPr lang="de-DE" sz="1600" dirty="0" err="1"/>
                  <a:t>range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tunable</a:t>
                </a:r>
                <a:r>
                  <a:rPr lang="de-DE" sz="1600" dirty="0"/>
                  <a:t>: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de-DE" sz="1600" dirty="0"/>
                  <a:t>180fs-10ps FWHM</a:t>
                </a:r>
                <a:endParaRPr lang="en-US" sz="1600" dirty="0"/>
              </a:p>
            </p:txBody>
          </p:sp>
        </mc:Choice>
        <mc:Fallback xmlns=""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xmlns="" id="{65384B80-E3B9-41C3-9A5A-3782F0A99A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3" y="3435545"/>
                <a:ext cx="6857815" cy="1077218"/>
              </a:xfrm>
              <a:prstGeom prst="rect">
                <a:avLst/>
              </a:prstGeom>
              <a:blipFill rotWithShape="1">
                <a:blip r:embed="rId3"/>
                <a:stretch>
                  <a:fillRect t="-170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6">
            <a:extLst>
              <a:ext uri="{FF2B5EF4-FFF2-40B4-BE49-F238E27FC236}">
                <a16:creationId xmlns:a16="http://schemas.microsoft.com/office/drawing/2014/main" id="{25B1746C-4FE8-42B5-8D58-1CF609A9340B}"/>
              </a:ext>
            </a:extLst>
          </p:cNvPr>
          <p:cNvSpPr txBox="1"/>
          <p:nvPr/>
        </p:nvSpPr>
        <p:spPr>
          <a:xfrm>
            <a:off x="462906" y="4613923"/>
            <a:ext cx="514269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DESY-developed transverse flat-top shaping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Range for flat-top shaping: 20µm-0.2mm RMS</a:t>
            </a:r>
            <a:endParaRPr lang="de-DE" sz="1600" dirty="0" err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0225F4E-7CE1-4F84-9ED4-D7C89ABF19FF}"/>
              </a:ext>
            </a:extLst>
          </p:cNvPr>
          <p:cNvSpPr txBox="1"/>
          <p:nvPr/>
        </p:nvSpPr>
        <p:spPr>
          <a:xfrm>
            <a:off x="6096000" y="323113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Laser spot on the scintillating cathode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FF1B3C1-DC80-436C-8BE7-E3105592EA71}"/>
              </a:ext>
            </a:extLst>
          </p:cNvPr>
          <p:cNvSpPr txBox="1"/>
          <p:nvPr/>
        </p:nvSpPr>
        <p:spPr>
          <a:xfrm>
            <a:off x="9408368" y="323113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Laser on the Mo cathode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D53F39CB-3207-4C1B-B688-C9AA616C299E}"/>
              </a:ext>
            </a:extLst>
          </p:cNvPr>
          <p:cNvSpPr txBox="1"/>
          <p:nvPr/>
        </p:nvSpPr>
        <p:spPr>
          <a:xfrm>
            <a:off x="803412" y="5716395"/>
            <a:ext cx="388843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Design by </a:t>
            </a:r>
            <a:r>
              <a:rPr lang="en-US" sz="1600" b="1" dirty="0"/>
              <a:t>Lutz Winkelmann &amp; Sebastian Pumpe – group I. Hartl</a:t>
            </a:r>
            <a:endParaRPr lang="de-DE" sz="1600" b="1" dirty="0" err="1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3B343FB-5060-4BE6-AE35-5941089CBBD4}"/>
              </a:ext>
            </a:extLst>
          </p:cNvPr>
          <p:cNvSpPr txBox="1"/>
          <p:nvPr/>
        </p:nvSpPr>
        <p:spPr>
          <a:xfrm flipH="1">
            <a:off x="6312024" y="3929568"/>
            <a:ext cx="501441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Laser aligned on the photocathode </a:t>
            </a:r>
          </a:p>
          <a:p>
            <a:pPr>
              <a:spcAft>
                <a:spcPts val="600"/>
              </a:spcAft>
              <a:tabLst>
                <a:tab pos="269875" algn="l"/>
              </a:tabLst>
            </a:pPr>
            <a:r>
              <a:rPr lang="en-US" sz="1600" dirty="0"/>
              <a:t>	(checked with RF phase scan).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Laser timing adjusted by MSK.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Remote control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Work on laser diagnostics is ongoing </a:t>
            </a:r>
          </a:p>
          <a:p>
            <a:pPr>
              <a:spcAft>
                <a:spcPts val="600"/>
              </a:spcAft>
              <a:tabLst>
                <a:tab pos="269875" algn="l"/>
              </a:tabLst>
            </a:pPr>
            <a:r>
              <a:rPr lang="en-US" sz="1600" dirty="0"/>
              <a:t>	(pulse energy, spot size, pulse length)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New laser colleague since 20.1.2020        (Caterina </a:t>
            </a:r>
            <a:r>
              <a:rPr lang="en-US" sz="1600" dirty="0" err="1"/>
              <a:t>Vidoli</a:t>
            </a:r>
            <a:r>
              <a:rPr lang="en-US" sz="1600" dirty="0"/>
              <a:t>)</a:t>
            </a:r>
          </a:p>
        </p:txBody>
      </p:sp>
      <p:pic>
        <p:nvPicPr>
          <p:cNvPr id="21" name="Inhaltsplatzhalter 13">
            <a:extLst>
              <a:ext uri="{FF2B5EF4-FFF2-40B4-BE49-F238E27FC236}">
                <a16:creationId xmlns:a16="http://schemas.microsoft.com/office/drawing/2014/main" id="{368B09DA-2382-41CD-A3D5-58368C821D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7261" r="67319" b="33761"/>
          <a:stretch/>
        </p:blipFill>
        <p:spPr>
          <a:xfrm>
            <a:off x="9591804" y="1158869"/>
            <a:ext cx="1922773" cy="200520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4097833-811C-4081-85A0-86A301E0E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0"/>
          <a:stretch/>
        </p:blipFill>
        <p:spPr bwMode="auto">
          <a:xfrm>
            <a:off x="6173981" y="1159419"/>
            <a:ext cx="2880000" cy="20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F61B4B5E-CF1D-4B91-A1D4-9B371B3EBCA2}"/>
              </a:ext>
            </a:extLst>
          </p:cNvPr>
          <p:cNvSpPr txBox="1"/>
          <p:nvPr/>
        </p:nvSpPr>
        <p:spPr>
          <a:xfrm>
            <a:off x="8184232" y="692696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Laser  alignment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502AB58-4B08-475C-BC38-E982728CCC90}"/>
              </a:ext>
            </a:extLst>
          </p:cNvPr>
          <p:cNvCxnSpPr/>
          <p:nvPr/>
        </p:nvCxnSpPr>
        <p:spPr>
          <a:xfrm flipV="1">
            <a:off x="6893901" y="2244063"/>
            <a:ext cx="720080" cy="102959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34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3B82D-6B7D-446A-B2FF-0BA04F5A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emittance – Astra simulations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555891-98C2-455C-8B0A-A33D571F4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052736"/>
            <a:ext cx="11137900" cy="5010249"/>
          </a:xfrm>
        </p:spPr>
        <p:txBody>
          <a:bodyPr/>
          <a:lstStyle/>
          <a:p>
            <a:r>
              <a:rPr lang="en-US" dirty="0"/>
              <a:t>Due to the misaligned solenoid and camera issues no transverse emittance measurement yet.</a:t>
            </a:r>
          </a:p>
          <a:p>
            <a:r>
              <a:rPr lang="en-US" dirty="0"/>
              <a:t>Transverse emittance measurements with solenoid scan and TEM grid/</a:t>
            </a:r>
            <a:r>
              <a:rPr lang="en-US" dirty="0" err="1"/>
              <a:t>pepperpot</a:t>
            </a:r>
            <a:r>
              <a:rPr lang="en-US" dirty="0"/>
              <a:t> planned.</a:t>
            </a:r>
          </a:p>
          <a:p>
            <a:r>
              <a:rPr lang="en-US" dirty="0"/>
              <a:t>Astra simulations were done for different laser parameters and solenoid misalignment.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DEB3A5-56F1-41F7-8C75-DF9CA0FEA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ARES commissioning | Eva Panofski, 12.02.2020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01DE46-4A18-4ADE-A2AC-9C00A7AEED8C}"/>
              </a:ext>
            </a:extLst>
          </p:cNvPr>
          <p:cNvSpPr txBox="1"/>
          <p:nvPr/>
        </p:nvSpPr>
        <p:spPr>
          <a:xfrm>
            <a:off x="9788829" y="6097834"/>
            <a:ext cx="1995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Courtesy W. </a:t>
            </a:r>
            <a:r>
              <a:rPr lang="en-US" sz="1400" b="1" dirty="0" err="1"/>
              <a:t>Kuropka</a:t>
            </a:r>
            <a:endParaRPr lang="en-US" sz="1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7F9ED1-0B62-4A14-9A47-C4CCE5CDE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1" t="15350" r="12201" b="5097"/>
          <a:stretch/>
        </p:blipFill>
        <p:spPr>
          <a:xfrm>
            <a:off x="407368" y="2360434"/>
            <a:ext cx="5400000" cy="35888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C9FE230-7188-470C-AF72-8CD17C030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" t="15350" r="15001" b="5097"/>
          <a:stretch/>
        </p:blipFill>
        <p:spPr>
          <a:xfrm>
            <a:off x="6312024" y="2353909"/>
            <a:ext cx="5220000" cy="359537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11BD78C-05FF-425C-B545-EDB638C13E76}"/>
              </a:ext>
            </a:extLst>
          </p:cNvPr>
          <p:cNvSpPr txBox="1"/>
          <p:nvPr/>
        </p:nvSpPr>
        <p:spPr>
          <a:xfrm>
            <a:off x="623392" y="6042774"/>
            <a:ext cx="603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Measurement tool and analysis software available and tested.</a:t>
            </a:r>
          </a:p>
        </p:txBody>
      </p:sp>
    </p:spTree>
    <p:extLst>
      <p:ext uri="{BB962C8B-B14F-4D97-AF65-F5344CB8AC3E}">
        <p14:creationId xmlns:p14="http://schemas.microsoft.com/office/powerpoint/2010/main" val="427255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mbarbara\Desktop\xrmsjunzo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3648642"/>
            <a:ext cx="4313713" cy="307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16632"/>
            <a:ext cx="4968552" cy="371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8616280" y="5332419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Zoom of cathode area</a:t>
            </a:r>
            <a:endParaRPr lang="de-DE" sz="16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Upgrade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RF-</a:t>
            </a: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ARES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63352" y="908071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Modified cooling channels to allow integration of additional gun solenoid that is necessary to optimize the emittance for higher beam charge</a:t>
            </a:r>
            <a:endParaRPr lang="de-DE" sz="1600" dirty="0" err="1"/>
          </a:p>
        </p:txBody>
      </p:sp>
      <p:pic>
        <p:nvPicPr>
          <p:cNvPr id="1026" name="Picture 2" descr="C:\Users\mbarbara\Desktop\emittju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145284"/>
            <a:ext cx="5688632" cy="189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barbara\Desktop\xrmsju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1" y="1772816"/>
            <a:ext cx="5746141" cy="22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1559496" y="2130446"/>
            <a:ext cx="3567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Example of matched beam Q=200pC</a:t>
            </a:r>
            <a:endParaRPr lang="de-DE" sz="1600" dirty="0" err="1"/>
          </a:p>
        </p:txBody>
      </p:sp>
      <p:sp>
        <p:nvSpPr>
          <p:cNvPr id="21" name="Textfeld 20"/>
          <p:cNvSpPr txBox="1"/>
          <p:nvPr/>
        </p:nvSpPr>
        <p:spPr>
          <a:xfrm>
            <a:off x="1919536" y="6237312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Simulation</a:t>
            </a:r>
            <a:r>
              <a:rPr lang="it-IT" sz="1600" dirty="0"/>
              <a:t> by </a:t>
            </a:r>
            <a:r>
              <a:rPr lang="it-IT" sz="1600" dirty="0" err="1"/>
              <a:t>Jun</a:t>
            </a:r>
            <a:r>
              <a:rPr lang="it-IT" sz="1600" dirty="0"/>
              <a:t> </a:t>
            </a:r>
            <a:r>
              <a:rPr lang="it-IT" sz="1600" dirty="0" err="1"/>
              <a:t>Zhu</a:t>
            </a:r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1304055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D02D2-7043-46A6-96A3-3E0DF427C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88640"/>
            <a:ext cx="11137900" cy="451098"/>
          </a:xfrm>
        </p:spPr>
        <p:txBody>
          <a:bodyPr/>
          <a:lstStyle/>
          <a:p>
            <a:r>
              <a:rPr lang="en-US" dirty="0"/>
              <a:t>Beam based Solenoid alignment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5EC39-E137-49F0-B764-93658C84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908720"/>
            <a:ext cx="11137900" cy="5010249"/>
          </a:xfrm>
        </p:spPr>
        <p:txBody>
          <a:bodyPr/>
          <a:lstStyle/>
          <a:p>
            <a:r>
              <a:rPr lang="de-DE" sz="1600" dirty="0" err="1"/>
              <a:t>Misalignment</a:t>
            </a:r>
            <a:r>
              <a:rPr lang="de-DE" sz="1600" dirty="0"/>
              <a:t> </a:t>
            </a:r>
            <a:r>
              <a:rPr lang="de-DE" sz="1600" dirty="0" err="1"/>
              <a:t>calculation</a:t>
            </a:r>
            <a:r>
              <a:rPr lang="de-DE" sz="1600" dirty="0"/>
              <a:t> → Analysis </a:t>
            </a:r>
            <a:r>
              <a:rPr lang="de-DE" sz="1600" dirty="0" err="1"/>
              <a:t>tool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MATLAB GUI </a:t>
            </a:r>
          </a:p>
          <a:p>
            <a:pPr>
              <a:spcAft>
                <a:spcPts val="0"/>
              </a:spcAft>
            </a:pPr>
            <a:r>
              <a:rPr lang="de-DE" sz="1600" dirty="0"/>
              <a:t>Solenoid </a:t>
            </a:r>
            <a:r>
              <a:rPr lang="de-DE" sz="1600" dirty="0" err="1"/>
              <a:t>scans</a:t>
            </a:r>
            <a:r>
              <a:rPr lang="de-DE" sz="1600" dirty="0"/>
              <a:t> </a:t>
            </a:r>
            <a:r>
              <a:rPr lang="de-DE" sz="1600" dirty="0" err="1"/>
              <a:t>were</a:t>
            </a:r>
            <a:r>
              <a:rPr lang="de-DE" sz="1600" dirty="0"/>
              <a:t> </a:t>
            </a:r>
            <a:r>
              <a:rPr lang="de-DE" sz="1600" dirty="0" err="1"/>
              <a:t>done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600" dirty="0"/>
              <a:t>	- different </a:t>
            </a:r>
            <a:r>
              <a:rPr lang="de-DE" sz="1600" dirty="0" err="1"/>
              <a:t>solenoid</a:t>
            </a:r>
            <a:r>
              <a:rPr lang="de-DE" sz="1600" dirty="0"/>
              <a:t> </a:t>
            </a:r>
            <a:r>
              <a:rPr lang="de-DE" sz="1600" dirty="0" err="1"/>
              <a:t>polarities</a:t>
            </a: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r>
              <a:rPr lang="de-DE" sz="1600" dirty="0"/>
              <a:t>	- different RF power</a:t>
            </a:r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 marL="0" indent="0">
              <a:spcAft>
                <a:spcPts val="0"/>
              </a:spcAft>
              <a:buNone/>
            </a:pPr>
            <a:endParaRPr lang="de-DE" sz="1600" dirty="0"/>
          </a:p>
          <a:p>
            <a:pPr>
              <a:spcAft>
                <a:spcPts val="0"/>
              </a:spcAft>
            </a:pPr>
            <a:r>
              <a:rPr lang="de-DE" sz="1600" dirty="0"/>
              <a:t>So</a:t>
            </a:r>
            <a:r>
              <a:rPr lang="en-GB" sz="1600" dirty="0" err="1"/>
              <a:t>lenoid</a:t>
            </a:r>
            <a:r>
              <a:rPr lang="en-GB" sz="1600" dirty="0"/>
              <a:t> was shifted by -0.8mm in the horizontal direction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600" dirty="0"/>
              <a:t>	→ Beam is more centred on the screen  </a:t>
            </a:r>
            <a:r>
              <a:rPr lang="en-GB" sz="1600" dirty="0">
                <a:solidFill>
                  <a:srgbClr val="00B050"/>
                </a:solidFill>
                <a:latin typeface="Wingdings" charset="2"/>
                <a:cs typeface="Wingdings" charset="2"/>
              </a:rPr>
              <a:t>ü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	    (without using steerer magnet)</a:t>
            </a:r>
            <a:endParaRPr lang="en-US" sz="1600" dirty="0"/>
          </a:p>
          <a:p>
            <a:pPr>
              <a:spcAft>
                <a:spcPts val="0"/>
              </a:spcAft>
            </a:pPr>
            <a:r>
              <a:rPr lang="en-US" sz="1600" dirty="0"/>
              <a:t>Solenoid alignment will be continued after the gun exchange.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BC37E8-E1D0-42B4-A076-DCEDC4EB29CC}"/>
              </a:ext>
            </a:extLst>
          </p:cNvPr>
          <p:cNvSpPr txBox="1"/>
          <p:nvPr/>
        </p:nvSpPr>
        <p:spPr>
          <a:xfrm>
            <a:off x="9593739" y="189248"/>
            <a:ext cx="2549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Courtesy S. </a:t>
            </a:r>
            <a:r>
              <a:rPr lang="en-US" sz="1400" b="1" dirty="0" err="1"/>
              <a:t>Yamin</a:t>
            </a:r>
            <a:r>
              <a:rPr lang="en-US" sz="1400" b="1" dirty="0"/>
              <a:t>, F. </a:t>
            </a:r>
            <a:r>
              <a:rPr lang="en-US" sz="1400" b="1" dirty="0" err="1"/>
              <a:t>Mayet</a:t>
            </a:r>
            <a:endParaRPr lang="en-US" sz="1400" b="1" dirty="0"/>
          </a:p>
        </p:txBody>
      </p:sp>
      <p:pic>
        <p:nvPicPr>
          <p:cNvPr id="8" name="Bild" descr="Bild">
            <a:extLst>
              <a:ext uri="{FF2B5EF4-FFF2-40B4-BE49-F238E27FC236}">
                <a16:creationId xmlns:a16="http://schemas.microsoft.com/office/drawing/2014/main" id="{3A2DF923-35A5-415C-8552-9713010C1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1093183"/>
            <a:ext cx="4252505" cy="35015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Tabelle">
            <a:extLst>
              <a:ext uri="{FF2B5EF4-FFF2-40B4-BE49-F238E27FC236}">
                <a16:creationId xmlns:a16="http://schemas.microsoft.com/office/drawing/2014/main" id="{25F66E39-23B1-4C11-B0EA-B5128AC88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761713"/>
              </p:ext>
            </p:extLst>
          </p:nvPr>
        </p:nvGraphicFramePr>
        <p:xfrm>
          <a:off x="527050" y="2250359"/>
          <a:ext cx="7280092" cy="2024820"/>
        </p:xfrm>
        <a:graphic>
          <a:graphicData uri="http://schemas.openxmlformats.org/drawingml/2006/table">
            <a:tbl>
              <a:tblPr bandRow="1"/>
              <a:tblGrid>
                <a:gridCol w="1276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926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/>
                        <a:t>Shift</a:t>
                      </a:r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500"/>
                        <a:t>22.01.2020</a:t>
                      </a: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500"/>
                        <a:t>30.01.2020</a:t>
                      </a: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500"/>
                      </a:pPr>
                      <a:endParaRPr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/>
                        <a:t>SOL Config</a:t>
                      </a:r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500"/>
                        <a:t>++</a:t>
                      </a: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500"/>
                        <a:t>+-</a:t>
                      </a: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500"/>
                      </a:pPr>
                      <a:endParaRPr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500"/>
                      </a:pPr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/>
                        <a:t>3.6 MW, neg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/>
                        <a:t>2.6 MW, neg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 i="1" dirty="0"/>
                        <a:t>3.6 MW, neg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/>
                        <a:t>3.6 MW, pos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 i="1"/>
                        <a:t>Average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/>
                        <a:t>dX (mm)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-0.97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-0.87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de-DE" sz="1500" i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-0.15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-0.6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 i="1"/>
                        <a:t>-0.81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500" b="1"/>
                      </a:pPr>
                      <a:r>
                        <a:t>dX</a:t>
                      </a:r>
                      <a:r>
                        <a:rPr baseline="-5999"/>
                        <a:t>rot </a:t>
                      </a:r>
                      <a:r>
                        <a:t>(mrad)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0.69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dirty="0"/>
                        <a:t>1.02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de-DE" sz="1500" i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-0.46</a:t>
                      </a:r>
                      <a:endParaRPr lang="de-DE" sz="1500" i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>
                          <a:solidFill>
                            <a:srgbClr val="E02001"/>
                          </a:solidFill>
                        </a:rPr>
                        <a:t>-2.28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 i="1"/>
                        <a:t>1.33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/>
                        <a:t>dY (mm)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0.4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0.44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de-DE" sz="1500" i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-13.07</a:t>
                      </a:r>
                      <a:endParaRPr lang="de-DE" sz="1500" i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0.3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 i="1" dirty="0"/>
                        <a:t>0.38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260">
                <a:tc>
                  <a:txBody>
                    <a:bodyPr/>
                    <a:lstStyle/>
                    <a:p>
                      <a:pPr algn="l" defTabSz="914400">
                        <a:defRPr sz="1500" b="1"/>
                      </a:pPr>
                      <a:r>
                        <a:t>dY</a:t>
                      </a:r>
                      <a:r>
                        <a:rPr baseline="-5999"/>
                        <a:t>rot </a:t>
                      </a:r>
                      <a:r>
                        <a:t>(mrad)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dirty="0"/>
                        <a:t>1.81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1.97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de-DE" sz="1500" i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3.19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/>
                        <a:t>2.15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500" b="1" i="1" dirty="0"/>
                        <a:t>1.98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6CB87131-40C1-44D7-B940-9BFC423E1F7A}"/>
              </a:ext>
            </a:extLst>
          </p:cNvPr>
          <p:cNvSpPr txBox="1"/>
          <p:nvPr/>
        </p:nvSpPr>
        <p:spPr>
          <a:xfrm>
            <a:off x="5951984" y="6499475"/>
            <a:ext cx="4979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thanks for the support by MEA and MKK group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C76D1D3E-A0F7-4510-AF1F-7A6DA205A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 dirty="0"/>
              <a:t>| ARES commissioning | Eva Panofski, 12.02.2020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5A40AE4E-2FD3-4140-B175-D1C86B5EA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115840"/>
              </p:ext>
            </p:extLst>
          </p:nvPr>
        </p:nvGraphicFramePr>
        <p:xfrm>
          <a:off x="6902632" y="4547910"/>
          <a:ext cx="50402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427899916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188933162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477950256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en-US" sz="1300" dirty="0"/>
                        <a:t>Measurement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3.5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3221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+- configuration with negative current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16724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300" dirty="0" err="1"/>
                        <a:t>dX</a:t>
                      </a:r>
                      <a:r>
                        <a:rPr lang="en-US" sz="13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-0.64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7415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300" dirty="0" err="1"/>
                        <a:t>dX</a:t>
                      </a:r>
                      <a:r>
                        <a:rPr lang="en-US" sz="1300" baseline="-25000" dirty="0" err="1"/>
                        <a:t>rot</a:t>
                      </a:r>
                      <a:r>
                        <a:rPr lang="en-US" sz="1300" baseline="0" dirty="0"/>
                        <a:t> (</a:t>
                      </a:r>
                      <a:r>
                        <a:rPr lang="en-US" sz="1300" baseline="0" dirty="0" err="1"/>
                        <a:t>mrad</a:t>
                      </a:r>
                      <a:r>
                        <a:rPr lang="en-US" sz="1300" baseline="0" dirty="0"/>
                        <a:t>)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9001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sz="1300" dirty="0" err="1"/>
                        <a:t>dY</a:t>
                      </a:r>
                      <a:r>
                        <a:rPr lang="en-US" sz="13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4681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err="1"/>
                        <a:t>dY</a:t>
                      </a:r>
                      <a:r>
                        <a:rPr lang="en-US" sz="1300" baseline="-25000" dirty="0" err="1"/>
                        <a:t>rot</a:t>
                      </a:r>
                      <a:r>
                        <a:rPr lang="en-US" sz="1300" baseline="0" dirty="0"/>
                        <a:t> (</a:t>
                      </a:r>
                      <a:r>
                        <a:rPr lang="en-US" sz="1300" baseline="0" dirty="0" err="1"/>
                        <a:t>mrad</a:t>
                      </a:r>
                      <a:r>
                        <a:rPr lang="en-US" sz="1300" baseline="0" dirty="0"/>
                        <a:t>)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474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27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7C7C043-6D6F-456B-AE13-2CEAC283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electron beam at the ARES RF gun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133E94F-DFEF-47AB-A26B-D2DCBF7B3B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30.10.2019</a:t>
            </a:r>
          </a:p>
        </p:txBody>
      </p:sp>
      <p:pic>
        <p:nvPicPr>
          <p:cNvPr id="9" name="Bild 4">
            <a:extLst>
              <a:ext uri="{FF2B5EF4-FFF2-40B4-BE49-F238E27FC236}">
                <a16:creationId xmlns:a16="http://schemas.microsoft.com/office/drawing/2014/main" id="{3F2DE5A6-B955-4092-B1BC-8ED17A2BD0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9776" y="2636912"/>
            <a:ext cx="6096000" cy="36131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10" name="Bild 5">
            <a:extLst>
              <a:ext uri="{FF2B5EF4-FFF2-40B4-BE49-F238E27FC236}">
                <a16:creationId xmlns:a16="http://schemas.microsoft.com/office/drawing/2014/main" id="{480992A8-01A9-4B1B-8DA5-442943EB94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287" y="1412776"/>
            <a:ext cx="3600000" cy="2685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6ADAC28-8E8F-46D6-B001-FA706DABDF48}"/>
              </a:ext>
            </a:extLst>
          </p:cNvPr>
          <p:cNvSpPr txBox="1"/>
          <p:nvPr/>
        </p:nvSpPr>
        <p:spPr>
          <a:xfrm>
            <a:off x="5546226" y="1583082"/>
            <a:ext cx="429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beam measured with the first screen in the gun section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A885141-6F49-4373-8590-A5E18D6E7463}"/>
              </a:ext>
            </a:extLst>
          </p:cNvPr>
          <p:cNvSpPr txBox="1"/>
          <p:nvPr/>
        </p:nvSpPr>
        <p:spPr>
          <a:xfrm>
            <a:off x="4007769" y="6250062"/>
            <a:ext cx="4294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SINBAD ARES </a:t>
            </a:r>
            <a:r>
              <a:rPr lang="en-US" sz="1600" dirty="0" err="1"/>
              <a:t>linac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4447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9F533-E7C0-47B1-8701-09290460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CE147B-8C52-4B66-90DD-2B3909014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2000" dirty="0"/>
              <a:t>ARES RF gun infrastructure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Beam operation at ARES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RF settings for beam commissioning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Electron beam characterization in the ARES RF photoinjector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ARES </a:t>
            </a:r>
            <a:r>
              <a:rPr lang="en-US" sz="2000" dirty="0" err="1"/>
              <a:t>linac</a:t>
            </a:r>
            <a:r>
              <a:rPr lang="en-US" sz="2000" dirty="0"/>
              <a:t> commissioning</a:t>
            </a:r>
          </a:p>
          <a:p>
            <a:r>
              <a:rPr lang="en-US" sz="2000" dirty="0"/>
              <a:t>Next steps in the ARES commissioning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7ECE89DA-2825-4F0E-8C2C-A5FA6D2AA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/>
              <a:t>| ARES commissioning | Eva Panofski, 12.02.2020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5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642E59F3-93F6-467E-8CB0-75DA8DD5C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787656"/>
            <a:ext cx="6750000" cy="45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7A1DDA-0C14-4F09-86B7-ABCE4240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16632"/>
            <a:ext cx="11137900" cy="451098"/>
          </a:xfrm>
        </p:spPr>
        <p:txBody>
          <a:bodyPr/>
          <a:lstStyle/>
          <a:p>
            <a:r>
              <a:rPr lang="en-US" dirty="0"/>
              <a:t>ARES RF gun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4C1D1CC-62D4-4DE2-AE09-EB79B2BE0F34}"/>
              </a:ext>
            </a:extLst>
          </p:cNvPr>
          <p:cNvSpPr txBox="1"/>
          <p:nvPr/>
        </p:nvSpPr>
        <p:spPr>
          <a:xfrm>
            <a:off x="6474978" y="566722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Solenoid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D40F86E-4DE5-4D7A-A8C2-668A4D92CB57}"/>
              </a:ext>
            </a:extLst>
          </p:cNvPr>
          <p:cNvSpPr txBox="1"/>
          <p:nvPr/>
        </p:nvSpPr>
        <p:spPr>
          <a:xfrm>
            <a:off x="9563162" y="3734791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RF gun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868D8F-8764-4B95-AD70-91697EF68441}"/>
              </a:ext>
            </a:extLst>
          </p:cNvPr>
          <p:cNvSpPr txBox="1"/>
          <p:nvPr/>
        </p:nvSpPr>
        <p:spPr>
          <a:xfrm>
            <a:off x="9310806" y="4315330"/>
            <a:ext cx="2473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Photocathode and transfer system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11DAD7-54C1-4699-9D54-875FA8BC74CC}"/>
              </a:ext>
            </a:extLst>
          </p:cNvPr>
          <p:cNvSpPr txBox="1"/>
          <p:nvPr/>
        </p:nvSpPr>
        <p:spPr>
          <a:xfrm>
            <a:off x="2176966" y="5557842"/>
            <a:ext cx="1847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Screen station and Faraday Cup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6C072AB-B796-4C6E-92E6-7DE4AE711137}"/>
              </a:ext>
            </a:extLst>
          </p:cNvPr>
          <p:cNvSpPr txBox="1"/>
          <p:nvPr/>
        </p:nvSpPr>
        <p:spPr>
          <a:xfrm>
            <a:off x="9666902" y="2589267"/>
            <a:ext cx="1535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Laser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CAFDE6-8F9A-43BF-AEA1-17E74C529CE9}"/>
              </a:ext>
            </a:extLst>
          </p:cNvPr>
          <p:cNvSpPr txBox="1"/>
          <p:nvPr/>
        </p:nvSpPr>
        <p:spPr>
          <a:xfrm>
            <a:off x="354988" y="3661614"/>
            <a:ext cx="1636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Spectrometer dipole with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screen and Faraday Cup in the dispersive section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EDF576-D629-4719-99D7-8BF90CA9A112}"/>
              </a:ext>
            </a:extLst>
          </p:cNvPr>
          <p:cNvSpPr txBox="1"/>
          <p:nvPr/>
        </p:nvSpPr>
        <p:spPr>
          <a:xfrm>
            <a:off x="3989450" y="5680222"/>
            <a:ext cx="2292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Dual plane steerer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67BC80A-C096-4B27-989C-5ED0541691DE}"/>
              </a:ext>
            </a:extLst>
          </p:cNvPr>
          <p:cNvSpPr txBox="1"/>
          <p:nvPr/>
        </p:nvSpPr>
        <p:spPr>
          <a:xfrm>
            <a:off x="9323180" y="1410375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RF waveguide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CA949FE-2E0C-403C-8F35-89C462ED1077}"/>
              </a:ext>
            </a:extLst>
          </p:cNvPr>
          <p:cNvSpPr txBox="1"/>
          <p:nvPr/>
        </p:nvSpPr>
        <p:spPr>
          <a:xfrm>
            <a:off x="4735363" y="374108"/>
            <a:ext cx="2736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ARES hardware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14842E9-2E8C-41E3-B95F-010A25F1B485}"/>
              </a:ext>
            </a:extLst>
          </p:cNvPr>
          <p:cNvSpPr txBox="1"/>
          <p:nvPr/>
        </p:nvSpPr>
        <p:spPr>
          <a:xfrm>
            <a:off x="961210" y="2697225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DaMon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F24B2DC-D927-4CFF-B7E5-DF5BE1261F0F}"/>
              </a:ext>
            </a:extLst>
          </p:cNvPr>
          <p:cNvCxnSpPr/>
          <p:nvPr/>
        </p:nvCxnSpPr>
        <p:spPr>
          <a:xfrm flipV="1">
            <a:off x="7968208" y="1553869"/>
            <a:ext cx="1368152" cy="43406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180C66F-7A76-487E-A92A-66280B1DC84E}"/>
              </a:ext>
            </a:extLst>
          </p:cNvPr>
          <p:cNvCxnSpPr>
            <a:cxnSpLocks/>
          </p:cNvCxnSpPr>
          <p:nvPr/>
        </p:nvCxnSpPr>
        <p:spPr>
          <a:xfrm>
            <a:off x="7032104" y="3847282"/>
            <a:ext cx="2455073" cy="8455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9ED6EAA5-D0BB-471C-BEAE-A86B95B8C9B9}"/>
              </a:ext>
            </a:extLst>
          </p:cNvPr>
          <p:cNvCxnSpPr>
            <a:cxnSpLocks/>
          </p:cNvCxnSpPr>
          <p:nvPr/>
        </p:nvCxnSpPr>
        <p:spPr>
          <a:xfrm>
            <a:off x="7257572" y="4062564"/>
            <a:ext cx="2078788" cy="393673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DBB60BA9-23DC-4FA9-BAD6-44CD4D987674}"/>
              </a:ext>
            </a:extLst>
          </p:cNvPr>
          <p:cNvCxnSpPr>
            <a:cxnSpLocks/>
          </p:cNvCxnSpPr>
          <p:nvPr/>
        </p:nvCxnSpPr>
        <p:spPr>
          <a:xfrm>
            <a:off x="6429526" y="3630252"/>
            <a:ext cx="182814" cy="2036968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8EC92EE-BF25-4EC0-BF23-60F5B0AD5826}"/>
              </a:ext>
            </a:extLst>
          </p:cNvPr>
          <p:cNvCxnSpPr>
            <a:cxnSpLocks/>
          </p:cNvCxnSpPr>
          <p:nvPr/>
        </p:nvCxnSpPr>
        <p:spPr>
          <a:xfrm flipV="1">
            <a:off x="8603278" y="2765657"/>
            <a:ext cx="1064823" cy="872148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A51A8B37-665B-4F53-A3AB-2A3BCE03DC2F}"/>
              </a:ext>
            </a:extLst>
          </p:cNvPr>
          <p:cNvCxnSpPr>
            <a:cxnSpLocks/>
          </p:cNvCxnSpPr>
          <p:nvPr/>
        </p:nvCxnSpPr>
        <p:spPr>
          <a:xfrm flipH="1">
            <a:off x="1821975" y="3478771"/>
            <a:ext cx="2271969" cy="368511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2BF11C71-02B5-4B43-8171-476494D266E8}"/>
              </a:ext>
            </a:extLst>
          </p:cNvPr>
          <p:cNvCxnSpPr>
            <a:cxnSpLocks/>
          </p:cNvCxnSpPr>
          <p:nvPr/>
        </p:nvCxnSpPr>
        <p:spPr>
          <a:xfrm flipH="1">
            <a:off x="2999656" y="3712033"/>
            <a:ext cx="1718606" cy="184188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68DA071B-2FF6-46F5-9184-E04F5CC98ACB}"/>
              </a:ext>
            </a:extLst>
          </p:cNvPr>
          <p:cNvCxnSpPr>
            <a:cxnSpLocks/>
          </p:cNvCxnSpPr>
          <p:nvPr/>
        </p:nvCxnSpPr>
        <p:spPr>
          <a:xfrm flipH="1">
            <a:off x="5072644" y="3770356"/>
            <a:ext cx="405533" cy="190986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3BAEEDE-007C-4447-99CD-703192EDE8EB}"/>
              </a:ext>
            </a:extLst>
          </p:cNvPr>
          <p:cNvCxnSpPr>
            <a:cxnSpLocks/>
          </p:cNvCxnSpPr>
          <p:nvPr/>
        </p:nvCxnSpPr>
        <p:spPr>
          <a:xfrm flipH="1" flipV="1">
            <a:off x="1797030" y="2933220"/>
            <a:ext cx="2027433" cy="511038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E482EB66-9C58-4CCC-919F-4B72CBC6EE6F}"/>
              </a:ext>
            </a:extLst>
          </p:cNvPr>
          <p:cNvSpPr txBox="1"/>
          <p:nvPr/>
        </p:nvSpPr>
        <p:spPr>
          <a:xfrm>
            <a:off x="119336" y="2276872"/>
            <a:ext cx="2292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Dual plane steerer</a:t>
            </a:r>
          </a:p>
        </p:txBody>
      </p: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82EA0BD-9573-4210-8160-4A88CF02915D}"/>
              </a:ext>
            </a:extLst>
          </p:cNvPr>
          <p:cNvCxnSpPr>
            <a:cxnSpLocks/>
          </p:cNvCxnSpPr>
          <p:nvPr/>
        </p:nvCxnSpPr>
        <p:spPr>
          <a:xfrm flipH="1" flipV="1">
            <a:off x="1919536" y="2487313"/>
            <a:ext cx="1984663" cy="940968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D1480149-685B-45A1-B190-4321C2A2F485}"/>
              </a:ext>
            </a:extLst>
          </p:cNvPr>
          <p:cNvCxnSpPr>
            <a:cxnSpLocks/>
          </p:cNvCxnSpPr>
          <p:nvPr/>
        </p:nvCxnSpPr>
        <p:spPr>
          <a:xfrm flipH="1" flipV="1">
            <a:off x="1985972" y="1888562"/>
            <a:ext cx="1706314" cy="1135578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>
            <a:extLst>
              <a:ext uri="{FF2B5EF4-FFF2-40B4-BE49-F238E27FC236}">
                <a16:creationId xmlns:a16="http://schemas.microsoft.com/office/drawing/2014/main" id="{82C503AA-3121-487D-A8EB-F9A0CC7943C2}"/>
              </a:ext>
            </a:extLst>
          </p:cNvPr>
          <p:cNvSpPr txBox="1"/>
          <p:nvPr/>
        </p:nvSpPr>
        <p:spPr>
          <a:xfrm>
            <a:off x="442618" y="1558754"/>
            <a:ext cx="1847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Screen station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BD185766-5D82-4386-8FAC-1E79D89AA923}"/>
              </a:ext>
            </a:extLst>
          </p:cNvPr>
          <p:cNvSpPr txBox="1"/>
          <p:nvPr/>
        </p:nvSpPr>
        <p:spPr>
          <a:xfrm>
            <a:off x="9323180" y="5577630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Many thanks for the support</a:t>
            </a:r>
          </a:p>
          <a:p>
            <a:r>
              <a:rPr lang="en-US" sz="1200" dirty="0"/>
              <a:t>From MEA, MVS, MDI, MIN, FSLA</a:t>
            </a:r>
          </a:p>
        </p:txBody>
      </p:sp>
      <p:sp>
        <p:nvSpPr>
          <p:cNvPr id="58" name="Fußzeilenplatzhalter 3">
            <a:extLst>
              <a:ext uri="{FF2B5EF4-FFF2-40B4-BE49-F238E27FC236}">
                <a16:creationId xmlns:a16="http://schemas.microsoft.com/office/drawing/2014/main" id="{C381DC1A-32A3-4360-95FD-6B486D93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/>
              <a:t>| ARES commissioning | Eva Panofski, 12.02.2020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7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642E59F3-93F6-467E-8CB0-75DA8DD5C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90" y="818270"/>
            <a:ext cx="5400000" cy="36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7A1DDA-0C14-4F09-86B7-ABCE4240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16632"/>
            <a:ext cx="11137900" cy="451098"/>
          </a:xfrm>
        </p:spPr>
        <p:txBody>
          <a:bodyPr/>
          <a:lstStyle/>
          <a:p>
            <a:r>
              <a:rPr lang="en-US" dirty="0"/>
              <a:t>ARES RF gun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4C1D1CC-62D4-4DE2-AE09-EB79B2BE0F34}"/>
              </a:ext>
            </a:extLst>
          </p:cNvPr>
          <p:cNvSpPr txBox="1"/>
          <p:nvPr/>
        </p:nvSpPr>
        <p:spPr>
          <a:xfrm>
            <a:off x="8776677" y="2329467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Solenoid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D40F86E-4DE5-4D7A-A8C2-668A4D92CB57}"/>
              </a:ext>
            </a:extLst>
          </p:cNvPr>
          <p:cNvSpPr txBox="1"/>
          <p:nvPr/>
        </p:nvSpPr>
        <p:spPr>
          <a:xfrm>
            <a:off x="8776677" y="952713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RF gun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868D8F-8764-4B95-AD70-91697EF68441}"/>
              </a:ext>
            </a:extLst>
          </p:cNvPr>
          <p:cNvSpPr txBox="1"/>
          <p:nvPr/>
        </p:nvSpPr>
        <p:spPr>
          <a:xfrm>
            <a:off x="8776677" y="1737249"/>
            <a:ext cx="2473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Photocathode and transfer system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11DAD7-54C1-4699-9D54-875FA8BC74CC}"/>
              </a:ext>
            </a:extLst>
          </p:cNvPr>
          <p:cNvSpPr txBox="1"/>
          <p:nvPr/>
        </p:nvSpPr>
        <p:spPr>
          <a:xfrm>
            <a:off x="1050637" y="1292872"/>
            <a:ext cx="1847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Faraday Cups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6C072AB-B796-4C6E-92E6-7DE4AE711137}"/>
              </a:ext>
            </a:extLst>
          </p:cNvPr>
          <p:cNvSpPr txBox="1"/>
          <p:nvPr/>
        </p:nvSpPr>
        <p:spPr>
          <a:xfrm>
            <a:off x="8776677" y="1360113"/>
            <a:ext cx="1535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Laser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CAFDE6-8F9A-43BF-AEA1-17E74C529CE9}"/>
              </a:ext>
            </a:extLst>
          </p:cNvPr>
          <p:cNvSpPr txBox="1"/>
          <p:nvPr/>
        </p:nvSpPr>
        <p:spPr>
          <a:xfrm>
            <a:off x="8776677" y="2965747"/>
            <a:ext cx="217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Spectrometer dipole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EDF576-D629-4719-99D7-8BF90CA9A112}"/>
              </a:ext>
            </a:extLst>
          </p:cNvPr>
          <p:cNvSpPr txBox="1"/>
          <p:nvPr/>
        </p:nvSpPr>
        <p:spPr>
          <a:xfrm>
            <a:off x="8776677" y="2630502"/>
            <a:ext cx="2292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Dual plane steerers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CA949FE-2E0C-403C-8F35-89C462ED1077}"/>
              </a:ext>
            </a:extLst>
          </p:cNvPr>
          <p:cNvSpPr txBox="1"/>
          <p:nvPr/>
        </p:nvSpPr>
        <p:spPr>
          <a:xfrm>
            <a:off x="4735363" y="374108"/>
            <a:ext cx="2736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ARES hardware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234FC6A-E0EA-4CEA-B330-E634F7263943}"/>
              </a:ext>
            </a:extLst>
          </p:cNvPr>
          <p:cNvSpPr txBox="1"/>
          <p:nvPr/>
        </p:nvSpPr>
        <p:spPr>
          <a:xfrm>
            <a:off x="1223455" y="4821899"/>
            <a:ext cx="3456000" cy="138499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ARES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jddd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based control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ML-server for magnet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Sequencer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DAQ server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5E6E295-974C-4FE2-B223-B3BADE1D9ADD}"/>
              </a:ext>
            </a:extLst>
          </p:cNvPr>
          <p:cNvSpPr txBox="1"/>
          <p:nvPr/>
        </p:nvSpPr>
        <p:spPr>
          <a:xfrm>
            <a:off x="7680536" y="4544900"/>
            <a:ext cx="3456024" cy="193899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D7620"/>
                </a:solidFill>
              </a:rPr>
              <a:t>ARES software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7620"/>
                </a:solidFill>
              </a:rPr>
              <a:t>conditioning tool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7620"/>
                </a:solidFill>
              </a:rPr>
              <a:t>measurement tools </a:t>
            </a:r>
          </a:p>
          <a:p>
            <a:pPr>
              <a:tabLst>
                <a:tab pos="271463" algn="l"/>
              </a:tabLst>
            </a:pPr>
            <a:r>
              <a:rPr lang="en-US" sz="1600" dirty="0">
                <a:solidFill>
                  <a:srgbClr val="4D7620"/>
                </a:solidFill>
              </a:rPr>
              <a:t>	(image taking, parameter scans)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7620"/>
                </a:solidFill>
              </a:rPr>
              <a:t>analysis tools (image analysis, solenoid alignment, emittance measurements)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14842E9-2E8C-41E3-B95F-010A25F1B485}"/>
              </a:ext>
            </a:extLst>
          </p:cNvPr>
          <p:cNvSpPr txBox="1"/>
          <p:nvPr/>
        </p:nvSpPr>
        <p:spPr>
          <a:xfrm>
            <a:off x="1050637" y="164679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DaMon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A3F27DB-163D-4E20-9F80-299D4A587171}"/>
              </a:ext>
            </a:extLst>
          </p:cNvPr>
          <p:cNvSpPr txBox="1"/>
          <p:nvPr/>
        </p:nvSpPr>
        <p:spPr>
          <a:xfrm>
            <a:off x="1847528" y="6309320"/>
            <a:ext cx="2678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Many thanks for the support by MCS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E706322-EEF5-47B9-AE40-556AE1781BE2}"/>
              </a:ext>
            </a:extLst>
          </p:cNvPr>
          <p:cNvSpPr txBox="1"/>
          <p:nvPr/>
        </p:nvSpPr>
        <p:spPr>
          <a:xfrm>
            <a:off x="7964151" y="6528746"/>
            <a:ext cx="3028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Many thanks to Max </a:t>
            </a:r>
            <a:r>
              <a:rPr lang="en-US" sz="1200" dirty="0" err="1"/>
              <a:t>Hachmann</a:t>
            </a:r>
            <a:r>
              <a:rPr lang="en-US" sz="1200" dirty="0"/>
              <a:t> (REGAE)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82C503AA-3121-487D-A8EB-F9A0CC7943C2}"/>
              </a:ext>
            </a:extLst>
          </p:cNvPr>
          <p:cNvSpPr txBox="1"/>
          <p:nvPr/>
        </p:nvSpPr>
        <p:spPr>
          <a:xfrm>
            <a:off x="1048119" y="938946"/>
            <a:ext cx="1847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Screen stations</a:t>
            </a:r>
          </a:p>
        </p:txBody>
      </p:sp>
    </p:spTree>
    <p:extLst>
      <p:ext uri="{BB962C8B-B14F-4D97-AF65-F5344CB8AC3E}">
        <p14:creationId xmlns:p14="http://schemas.microsoft.com/office/powerpoint/2010/main" val="152532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F1664-BD2D-4439-9B51-2F919BD5F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85614"/>
            <a:ext cx="11137900" cy="451098"/>
          </a:xfrm>
        </p:spPr>
        <p:txBody>
          <a:bodyPr/>
          <a:lstStyle/>
          <a:p>
            <a:r>
              <a:rPr lang="en-US" dirty="0"/>
              <a:t>Beam operation at ARES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A855B1-1E2D-4C4C-A1FA-2E26C006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980728"/>
            <a:ext cx="11137900" cy="5010249"/>
          </a:xfrm>
        </p:spPr>
        <p:txBody>
          <a:bodyPr/>
          <a:lstStyle/>
          <a:p>
            <a:r>
              <a:rPr lang="en-US" sz="1600" dirty="0"/>
              <a:t>First beam on the 30</a:t>
            </a:r>
            <a:r>
              <a:rPr lang="en-US" sz="1600" baseline="30000" dirty="0"/>
              <a:t>th</a:t>
            </a:r>
            <a:r>
              <a:rPr lang="en-US" sz="1600" dirty="0"/>
              <a:t> of October 2019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Exchange of the waveguides and the vacuum windows </a:t>
            </a:r>
          </a:p>
          <a:p>
            <a:pPr marL="0" indent="0">
              <a:buNone/>
            </a:pPr>
            <a:r>
              <a:rPr lang="en-US" sz="1600" dirty="0"/>
              <a:t>	(ARES </a:t>
            </a:r>
            <a:r>
              <a:rPr lang="en-US" sz="1600" dirty="0" err="1"/>
              <a:t>linac</a:t>
            </a:r>
            <a:r>
              <a:rPr lang="en-US" sz="1600" dirty="0"/>
              <a:t>) in November 2019</a:t>
            </a:r>
          </a:p>
          <a:p>
            <a:r>
              <a:rPr lang="en-US" sz="1600" dirty="0"/>
              <a:t>Beam commissioning started on the 1</a:t>
            </a:r>
            <a:r>
              <a:rPr lang="en-US" sz="1600" baseline="30000" dirty="0"/>
              <a:t>st</a:t>
            </a:r>
            <a:r>
              <a:rPr lang="en-US" sz="1600" dirty="0"/>
              <a:t> of December 2019</a:t>
            </a:r>
          </a:p>
          <a:p>
            <a:r>
              <a:rPr lang="en-US" sz="1600" dirty="0"/>
              <a:t>8 weeks of beam time in total </a:t>
            </a:r>
          </a:p>
          <a:p>
            <a:r>
              <a:rPr lang="en-US" sz="1600" dirty="0"/>
              <a:t>Beam operation 4 days per week; day shifts 8-10h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Monday reserved for tunnel access (technical works),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	works on the control system, operation meeting, </a:t>
            </a:r>
          </a:p>
          <a:p>
            <a:pPr marL="0" indent="0">
              <a:buNone/>
            </a:pPr>
            <a:r>
              <a:rPr lang="en-US" sz="1600" dirty="0"/>
              <a:t>	data analysis, preparatory work for the upcoming week</a:t>
            </a:r>
          </a:p>
          <a:p>
            <a:r>
              <a:rPr lang="en-US" sz="1600" dirty="0"/>
              <a:t>Organization of the runs: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	- 2 run coordinators (working also as shift leaders): </a:t>
            </a:r>
          </a:p>
          <a:p>
            <a:pPr marL="0" indent="0">
              <a:spcAft>
                <a:spcPts val="600"/>
              </a:spcAft>
              <a:buNone/>
              <a:tabLst>
                <a:tab pos="361950" algn="l"/>
                <a:tab pos="536575" algn="l"/>
              </a:tabLst>
            </a:pPr>
            <a:r>
              <a:rPr lang="en-US" sz="1600" dirty="0"/>
              <a:t>	  hardware commissioning (Florian Burkart), beam commissioning (Eva Panofski)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446088" algn="l"/>
              </a:tabLst>
            </a:pPr>
            <a:r>
              <a:rPr lang="en-US" sz="1600" dirty="0"/>
              <a:t> 	- additional shift leaders: </a:t>
            </a:r>
            <a:r>
              <a:rPr lang="en-US" sz="1400" dirty="0"/>
              <a:t>B. Marchetti, occasionally supported by persons presently on ACHIP/AXSIS funding </a:t>
            </a:r>
          </a:p>
          <a:p>
            <a:pPr marL="0" indent="0">
              <a:spcAft>
                <a:spcPts val="600"/>
              </a:spcAft>
              <a:buNone/>
              <a:tabLst>
                <a:tab pos="361950" algn="l"/>
                <a:tab pos="446088" algn="l"/>
              </a:tabLst>
            </a:pPr>
            <a:r>
              <a:rPr lang="en-US" sz="1400" dirty="0"/>
              <a:t>		(F. </a:t>
            </a:r>
            <a:r>
              <a:rPr lang="en-US" sz="1400" dirty="0" err="1"/>
              <a:t>Mayet</a:t>
            </a:r>
            <a:r>
              <a:rPr lang="en-US" sz="1400" dirty="0"/>
              <a:t>, T. </a:t>
            </a:r>
            <a:r>
              <a:rPr lang="en-US" sz="1400" dirty="0" err="1"/>
              <a:t>Vinatier</a:t>
            </a:r>
            <a:r>
              <a:rPr lang="en-US" sz="1400" dirty="0"/>
              <a:t> → preparing ACHIP experiment in ARES, setting up analysis software for diagnostics to be used also at AXSIS) 	</a:t>
            </a:r>
          </a:p>
          <a:p>
            <a:pPr marL="0" indent="0">
              <a:spcAft>
                <a:spcPts val="600"/>
              </a:spcAft>
              <a:buNone/>
              <a:tabLst>
                <a:tab pos="361950" algn="l"/>
                <a:tab pos="446088" algn="l"/>
              </a:tabLst>
            </a:pPr>
            <a:r>
              <a:rPr lang="en-US" sz="1600" dirty="0"/>
              <a:t>	- Shift coverage: Always 1 shift leader and 1 PhD student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EE4413-07C3-4D4A-844E-9E8EF80A2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09" y="1326550"/>
            <a:ext cx="3600000" cy="270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B81A3D6-62FF-454F-90D4-FD869E24F6CE}"/>
              </a:ext>
            </a:extLst>
          </p:cNvPr>
          <p:cNvSpPr txBox="1"/>
          <p:nvPr/>
        </p:nvSpPr>
        <p:spPr>
          <a:xfrm>
            <a:off x="8040216" y="402655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SINBAD console in the BKR.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5709A0FE-4365-4C92-B9F5-2D2D76F2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 dirty="0"/>
              <a:t>| ARES commissioning | Eva Panofski, 12.02.2020</a:t>
            </a:r>
          </a:p>
        </p:txBody>
      </p:sp>
    </p:spTree>
    <p:extLst>
      <p:ext uri="{BB962C8B-B14F-4D97-AF65-F5344CB8AC3E}">
        <p14:creationId xmlns:p14="http://schemas.microsoft.com/office/powerpoint/2010/main" val="35085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D9857-E761-4F0F-9066-1005FE6B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settings for beam commissioning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9AD5E2-FCE9-4466-B0FA-130B20318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124744"/>
            <a:ext cx="11137900" cy="5010249"/>
          </a:xfrm>
        </p:spPr>
        <p:txBody>
          <a:bodyPr/>
          <a:lstStyle/>
          <a:p>
            <a:r>
              <a:rPr lang="en-US" dirty="0"/>
              <a:t>Gun cavity is fully RF conditioned.</a:t>
            </a:r>
          </a:p>
          <a:p>
            <a:r>
              <a:rPr lang="en-US" dirty="0"/>
              <a:t>Current RF settings: </a:t>
            </a:r>
          </a:p>
          <a:p>
            <a:pPr marL="0" indent="0">
              <a:buNone/>
            </a:pPr>
            <a:r>
              <a:rPr lang="en-US" dirty="0"/>
              <a:t>	4.03 µs RF pulse length, max. RF power 3.7 MW (stable)</a:t>
            </a:r>
          </a:p>
          <a:p>
            <a:pPr>
              <a:spcAft>
                <a:spcPts val="0"/>
              </a:spcAft>
            </a:pPr>
            <a:r>
              <a:rPr lang="en-US" dirty="0"/>
              <a:t>Feed forward correction was optimized by MSK </a:t>
            </a:r>
          </a:p>
          <a:p>
            <a:pPr marL="0" indent="0">
              <a:buNone/>
            </a:pPr>
            <a:r>
              <a:rPr lang="en-US" dirty="0"/>
              <a:t>	and is now working.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Design value for maximum RF probe power of </a:t>
            </a:r>
          </a:p>
          <a:p>
            <a:pPr marL="0" indent="0">
              <a:buNone/>
            </a:pPr>
            <a:r>
              <a:rPr lang="en-US" dirty="0"/>
              <a:t>	6 MW is not yet achieved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→ Maximum sum power limit (</a:t>
            </a:r>
            <a:r>
              <a:rPr lang="en-US" dirty="0" err="1"/>
              <a:t>forward+reflected</a:t>
            </a:r>
            <a:r>
              <a:rPr lang="en-US" dirty="0"/>
              <a:t> power) </a:t>
            </a:r>
          </a:p>
          <a:p>
            <a:pPr marL="0" indent="0">
              <a:buNone/>
              <a:tabLst>
                <a:tab pos="361950" algn="l"/>
                <a:tab pos="628650" algn="l"/>
              </a:tabLst>
            </a:pPr>
            <a:r>
              <a:rPr lang="en-US" dirty="0"/>
              <a:t>		of the klystron: 11 MW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→ Circulator will solve this issue, ordered and currently </a:t>
            </a:r>
          </a:p>
          <a:p>
            <a:pPr marL="0" indent="0">
              <a:buNone/>
              <a:tabLst>
                <a:tab pos="361950" algn="l"/>
                <a:tab pos="628650" algn="l"/>
              </a:tabLst>
            </a:pPr>
            <a:r>
              <a:rPr lang="en-US" dirty="0"/>
              <a:t>		manufactured in China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DB418D-270E-45C9-9E5A-DBD245236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 r="6568"/>
          <a:stretch/>
        </p:blipFill>
        <p:spPr>
          <a:xfrm>
            <a:off x="7112449" y="964834"/>
            <a:ext cx="4320000" cy="32117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E06207A-00AE-4FD1-8C80-6EE47BD0B544}"/>
              </a:ext>
            </a:extLst>
          </p:cNvPr>
          <p:cNvSpPr txBox="1"/>
          <p:nvPr/>
        </p:nvSpPr>
        <p:spPr>
          <a:xfrm>
            <a:off x="4439816" y="6504944"/>
            <a:ext cx="4455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thanks for the support by MIN and MSK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DA55A4B9-420A-453C-8D86-46F5BC92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/>
              <a:t>| ARES commissioning | Eva Panofski, 12.02.2020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C6ACE9-408F-4C41-9B51-9055F0B86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61" y="4150801"/>
            <a:ext cx="3240000" cy="243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BD127BB5-27AD-455C-823D-8D61634BABF9}"/>
                  </a:ext>
                </a:extLst>
              </p:cNvPr>
              <p:cNvSpPr txBox="1"/>
              <p:nvPr/>
            </p:nvSpPr>
            <p:spPr>
              <a:xfrm>
                <a:off x="8367047" y="6012191"/>
                <a:ext cx="22990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RF power 3.59</a:t>
                </a:r>
                <a14:m>
                  <m:oMath xmlns:m="http://schemas.openxmlformats.org/officeDocument/2006/math">
                    <m:r>
                      <a:rPr lang="de-DE" sz="14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1400" i="1" smtClean="0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de-DE" sz="1400" dirty="0"/>
                  <a:t> 0.01 MW</a:t>
                </a:r>
                <a:endParaRPr lang="en-US" sz="1400" dirty="0" err="1"/>
              </a:p>
            </p:txBody>
          </p:sp>
        </mc:Choice>
        <mc:Fallback xmlns=""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BD127BB5-27AD-455C-823D-8D61634BA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47" y="6012191"/>
                <a:ext cx="2299027" cy="307777"/>
              </a:xfrm>
              <a:prstGeom prst="rect">
                <a:avLst/>
              </a:prstGeom>
              <a:blipFill>
                <a:blip r:embed="rId4"/>
                <a:stretch>
                  <a:fillRect l="-796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36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Inhaltsplatzhalter 13">
                <a:extLst>
                  <a:ext uri="{FF2B5EF4-FFF2-40B4-BE49-F238E27FC236}">
                    <a16:creationId xmlns:a16="http://schemas.microsoft.com/office/drawing/2014/main" id="{66CB9CF8-67D5-4FC1-806A-4C636B058B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050" y="1052736"/>
                <a:ext cx="11137900" cy="5010249"/>
              </a:xfrm>
            </p:spPr>
            <p:txBody>
              <a:bodyPr/>
              <a:lstStyle/>
              <a:p>
                <a:r>
                  <a:rPr lang="en-US" dirty="0"/>
                  <a:t>Charge measurement with 2 Faraday Cups and </a:t>
                </a:r>
                <a:r>
                  <a:rPr lang="en-US" dirty="0" err="1"/>
                  <a:t>DaMon</a:t>
                </a:r>
                <a:r>
                  <a:rPr lang="en-US" dirty="0"/>
                  <a:t> possible</a:t>
                </a:r>
              </a:p>
              <a:p>
                <a:pPr>
                  <a:spcAft>
                    <a:spcPts val="0"/>
                  </a:spcAft>
                </a:pPr>
                <a:r>
                  <a:rPr lang="en-US" dirty="0"/>
                  <a:t>Charge measurement done at 3.6 MW RF power, -20° RF phase,</a:t>
                </a:r>
              </a:p>
              <a:p>
                <a:pPr marL="0" indent="0">
                  <a:buNone/>
                </a:pPr>
                <a:r>
                  <a:rPr lang="en-US" dirty="0"/>
                  <a:t>	maximum charge due to focused solenoid: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>
                  <a:spcAft>
                    <a:spcPts val="0"/>
                  </a:spcAft>
                </a:pPr>
                <a:r>
                  <a:rPr lang="en-US" dirty="0"/>
                  <a:t>Scan of the laser attenuator position vs. the bunch charge </a:t>
                </a:r>
              </a:p>
              <a:p>
                <a:pPr marL="0" indent="0">
                  <a:spcAft>
                    <a:spcPts val="0"/>
                  </a:spcAft>
                  <a:buNone/>
                </a:pPr>
                <a:r>
                  <a:rPr lang="en-US" dirty="0"/>
                  <a:t>	(measured with the Faraday Cup) for 3 different RF phases*:</a:t>
                </a:r>
              </a:p>
              <a:p>
                <a:pPr indent="-3175"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  -20° RF phase</a:t>
                </a:r>
              </a:p>
              <a:p>
                <a:pPr indent="-3175"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  -30° RF phase (maximum momentum)</a:t>
                </a:r>
              </a:p>
              <a:p>
                <a:pPr indent="-3175"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  -65° RF phase (maximum charge output)</a:t>
                </a:r>
              </a:p>
              <a:p>
                <a:pPr marL="4763" indent="0">
                  <a:buNone/>
                </a:pPr>
                <a:r>
                  <a:rPr lang="de-DE" dirty="0"/>
                  <a:t>            </a:t>
                </a:r>
                <a:r>
                  <a:rPr lang="de-DE" dirty="0">
                    <a:solidFill>
                      <a:schemeClr val="accent1">
                        <a:lumMod val="75000"/>
                      </a:schemeClr>
                    </a:solidFill>
                  </a:rPr>
                  <a:t>Measured QE </a:t>
                </a:r>
                <a:r>
                  <a:rPr lang="de-DE" dirty="0" err="1">
                    <a:solidFill>
                      <a:schemeClr val="accent1">
                        <a:lumMod val="75000"/>
                      </a:schemeClr>
                    </a:solidFill>
                  </a:rPr>
                  <a:t>of</a:t>
                </a:r>
                <a:r>
                  <a:rPr lang="de-DE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de-DE" dirty="0" err="1">
                    <a:solidFill>
                      <a:schemeClr val="accent1">
                        <a:lumMod val="75000"/>
                      </a:schemeClr>
                    </a:solidFill>
                  </a:rPr>
                  <a:t>the</a:t>
                </a:r>
                <a:r>
                  <a:rPr lang="de-DE" dirty="0">
                    <a:solidFill>
                      <a:schemeClr val="accent1">
                        <a:lumMod val="75000"/>
                      </a:schemeClr>
                    </a:solidFill>
                  </a:rPr>
                  <a:t> Cs</a:t>
                </a:r>
                <a:r>
                  <a:rPr lang="de-DE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2</a:t>
                </a:r>
                <a:r>
                  <a:rPr lang="de-DE" dirty="0">
                    <a:solidFill>
                      <a:schemeClr val="accent1">
                        <a:lumMod val="75000"/>
                      </a:schemeClr>
                    </a:solidFill>
                  </a:rPr>
                  <a:t>Te </a:t>
                </a:r>
                <a:r>
                  <a:rPr lang="de-DE" dirty="0" err="1">
                    <a:solidFill>
                      <a:schemeClr val="accent1">
                        <a:lumMod val="75000"/>
                      </a:schemeClr>
                    </a:solidFill>
                  </a:rPr>
                  <a:t>cathode</a:t>
                </a:r>
                <a:r>
                  <a:rPr lang="de-DE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75000"/>
                      </a:schemeClr>
                    </a:solidFill>
                  </a:rPr>
                  <a:t>3.5%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14" name="Inhaltsplatzhalter 13">
                <a:extLst>
                  <a:ext uri="{FF2B5EF4-FFF2-40B4-BE49-F238E27FC236}">
                    <a16:creationId xmlns:a16="http://schemas.microsoft.com/office/drawing/2014/main" id="{66CB9CF8-67D5-4FC1-806A-4C636B058B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050" y="1052736"/>
                <a:ext cx="11137900" cy="5010249"/>
              </a:xfrm>
              <a:blipFill>
                <a:blip r:embed="rId3"/>
                <a:stretch>
                  <a:fillRect l="-1149" t="-1460" b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277CB747-C71F-4CFB-986B-D7D9F3F9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241598"/>
            <a:ext cx="11137900" cy="451098"/>
          </a:xfrm>
        </p:spPr>
        <p:txBody>
          <a:bodyPr/>
          <a:lstStyle/>
          <a:p>
            <a:r>
              <a:rPr lang="en-US" dirty="0"/>
              <a:t>Bunch charge measurements</a:t>
            </a:r>
          </a:p>
        </p:txBody>
      </p:sp>
      <p:pic>
        <p:nvPicPr>
          <p:cNvPr id="15" name="Inhaltsplatzhalter 6">
            <a:extLst>
              <a:ext uri="{FF2B5EF4-FFF2-40B4-BE49-F238E27FC236}">
                <a16:creationId xmlns:a16="http://schemas.microsoft.com/office/drawing/2014/main" id="{F02C48A9-12E1-46AD-8913-87843A974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25435" r="61405" b="45257"/>
          <a:stretch/>
        </p:blipFill>
        <p:spPr>
          <a:xfrm>
            <a:off x="9011467" y="807935"/>
            <a:ext cx="1800000" cy="178319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101F4ED-1EE1-4E71-AECD-6946ADD0F437}"/>
              </a:ext>
            </a:extLst>
          </p:cNvPr>
          <p:cNvSpPr txBox="1"/>
          <p:nvPr/>
        </p:nvSpPr>
        <p:spPr>
          <a:xfrm flipH="1">
            <a:off x="8035369" y="2664368"/>
            <a:ext cx="3752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Beam on the first screen in the ARES gun section.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D2FFFC3-A6AE-4DB2-9CD6-D16D94A5655B}"/>
              </a:ext>
            </a:extLst>
          </p:cNvPr>
          <p:cNvSpPr txBox="1"/>
          <p:nvPr/>
        </p:nvSpPr>
        <p:spPr>
          <a:xfrm>
            <a:off x="8062036" y="77853"/>
            <a:ext cx="4009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thanks for the support by MDI group</a:t>
            </a:r>
          </a:p>
        </p:txBody>
      </p:sp>
      <p:graphicFrame>
        <p:nvGraphicFramePr>
          <p:cNvPr id="18" name="Table 10">
            <a:extLst>
              <a:ext uri="{FF2B5EF4-FFF2-40B4-BE49-F238E27FC236}">
                <a16:creationId xmlns:a16="http://schemas.microsoft.com/office/drawing/2014/main" id="{14E6C6CE-DEBD-4075-B42D-96696226C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291671"/>
              </p:ext>
            </p:extLst>
          </p:nvPr>
        </p:nvGraphicFramePr>
        <p:xfrm>
          <a:off x="1487488" y="2348880"/>
          <a:ext cx="3860475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8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Device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Charge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1st </a:t>
                      </a:r>
                      <a:r>
                        <a:rPr lang="de-DE" sz="1600" dirty="0" err="1"/>
                        <a:t>FCup</a:t>
                      </a:r>
                      <a:r>
                        <a:rPr lang="en-US" sz="1600" baseline="0" dirty="0"/>
                        <a:t> </a:t>
                      </a:r>
                      <a:r>
                        <a:rPr lang="de-DE" sz="1600" dirty="0"/>
                        <a:t>ARLIFCNG1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16.1 </a:t>
                      </a:r>
                      <a:r>
                        <a:rPr lang="de-DE" sz="1600" dirty="0" err="1"/>
                        <a:t>pC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2nd </a:t>
                      </a:r>
                      <a:r>
                        <a:rPr lang="de-DE" sz="1600" dirty="0" err="1"/>
                        <a:t>FCup</a:t>
                      </a:r>
                      <a:r>
                        <a:rPr lang="en-US" sz="1600" baseline="0" dirty="0"/>
                        <a:t> </a:t>
                      </a:r>
                      <a:r>
                        <a:rPr lang="de-DE" sz="1600" dirty="0"/>
                        <a:t>ARSLFCNG1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16.3 </a:t>
                      </a:r>
                      <a:r>
                        <a:rPr lang="de-DE" sz="1600" dirty="0" err="1"/>
                        <a:t>pC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DaMon</a:t>
                      </a:r>
                      <a:r>
                        <a:rPr lang="de-DE" sz="1600" dirty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12.6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pC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DD1F66AA-785E-436C-98F2-D9B6C0AC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39" y="6580801"/>
            <a:ext cx="9697080" cy="186841"/>
          </a:xfrm>
        </p:spPr>
        <p:txBody>
          <a:bodyPr/>
          <a:lstStyle/>
          <a:p>
            <a:r>
              <a:rPr lang="en-US" dirty="0"/>
              <a:t>| ARES commissioning | Eva Panofski, 12.02.2020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A2D3B1F-D8BA-4FAF-A981-8CDBFD0B51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77AC58-A3D1-4BD8-BA89-F7F2F765CF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78" y="3149996"/>
            <a:ext cx="4500000" cy="3375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A84839F-5E14-4B77-BBDD-9A94BF49EE0E}"/>
              </a:ext>
            </a:extLst>
          </p:cNvPr>
          <p:cNvSpPr txBox="1"/>
          <p:nvPr/>
        </p:nvSpPr>
        <p:spPr>
          <a:xfrm flipH="1">
            <a:off x="8386060" y="6472524"/>
            <a:ext cx="2713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Bunch charge vs. laser pulse energy.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911424" y="5733256"/>
            <a:ext cx="288032" cy="144016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127" y="6108157"/>
            <a:ext cx="2135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 Zero-</a:t>
            </a:r>
            <a:r>
              <a:rPr lang="de-DE" sz="1200" dirty="0" err="1"/>
              <a:t>crossing</a:t>
            </a:r>
            <a:r>
              <a:rPr lang="de-DE" sz="1200" dirty="0"/>
              <a:t> at </a:t>
            </a:r>
            <a:r>
              <a:rPr lang="de-DE" sz="1200" dirty="0" err="1"/>
              <a:t>phase</a:t>
            </a:r>
            <a:r>
              <a:rPr lang="de-DE" sz="1200" dirty="0"/>
              <a:t> +2°</a:t>
            </a:r>
            <a:endParaRPr lang="en-US" sz="1200" dirty="0" err="1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CCE4EBB-2C6F-4744-B7C2-717ECD1BB8D2}"/>
              </a:ext>
            </a:extLst>
          </p:cNvPr>
          <p:cNvSpPr/>
          <p:nvPr/>
        </p:nvSpPr>
        <p:spPr>
          <a:xfrm>
            <a:off x="8386060" y="3301319"/>
            <a:ext cx="3024336" cy="22440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56789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 (1)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 (1)</Template>
  <TotalTime>0</TotalTime>
  <Words>2066</Words>
  <Application>Microsoft Office PowerPoint</Application>
  <PresentationFormat>Breitbild</PresentationFormat>
  <Paragraphs>374</Paragraphs>
  <Slides>23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Cambria Math</vt:lpstr>
      <vt:lpstr>Wingdings</vt:lpstr>
      <vt:lpstr>DESY_PowerPoint_16x9_en (1)</vt:lpstr>
      <vt:lpstr>SINBAD ARES Beam commissioning</vt:lpstr>
      <vt:lpstr>Acknowledgments</vt:lpstr>
      <vt:lpstr>First electron beam at the ARES RF gun</vt:lpstr>
      <vt:lpstr>Outline</vt:lpstr>
      <vt:lpstr>ARES RF gun</vt:lpstr>
      <vt:lpstr>ARES RF gun</vt:lpstr>
      <vt:lpstr>Beam operation at ARES</vt:lpstr>
      <vt:lpstr>RF settings for beam commissioning </vt:lpstr>
      <vt:lpstr>Bunch charge measurements</vt:lpstr>
      <vt:lpstr>Bunch Charge measurement</vt:lpstr>
      <vt:lpstr>Beam Based Alignment (BBA) of  the Gun Solenoid</vt:lpstr>
      <vt:lpstr>Momentum and momentum spread measurement</vt:lpstr>
      <vt:lpstr>Dark current</vt:lpstr>
      <vt:lpstr>Dark current</vt:lpstr>
      <vt:lpstr>Linac commissioning</vt:lpstr>
      <vt:lpstr>Outlook – Plan for the next months</vt:lpstr>
      <vt:lpstr>Thank you</vt:lpstr>
      <vt:lpstr>PowerPoint-Präsentation</vt:lpstr>
      <vt:lpstr>PowerPoint-Präsentation</vt:lpstr>
      <vt:lpstr>Photocathode drive laser</vt:lpstr>
      <vt:lpstr>Transverse emittance – Astra simulations</vt:lpstr>
      <vt:lpstr>Upgrade of the RF-gun for ARES</vt:lpstr>
      <vt:lpstr>Beam based Solenoid alignment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SINBAD ARES Beam commissioning</dc:title>
  <dc:creator>Panofski, Eva</dc:creator>
  <cp:lastModifiedBy>Eva Panofski</cp:lastModifiedBy>
  <cp:revision>28</cp:revision>
  <dcterms:created xsi:type="dcterms:W3CDTF">2020-02-10T13:37:05Z</dcterms:created>
  <dcterms:modified xsi:type="dcterms:W3CDTF">2020-02-12T09:46:47Z</dcterms:modified>
</cp:coreProperties>
</file>