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7" r:id="rId2"/>
    <p:sldId id="275" r:id="rId3"/>
    <p:sldId id="276" r:id="rId4"/>
    <p:sldId id="277" r:id="rId5"/>
    <p:sldId id="278" r:id="rId6"/>
    <p:sldId id="279" r:id="rId7"/>
    <p:sldId id="281" r:id="rId8"/>
    <p:sldId id="282" r:id="rId9"/>
    <p:sldId id="271" r:id="rId10"/>
    <p:sldId id="35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1" autoAdjust="0"/>
    <p:restoredTop sz="94672" autoAdjust="0"/>
  </p:normalViewPr>
  <p:slideViewPr>
    <p:cSldViewPr showGuides="1">
      <p:cViewPr varScale="1">
        <p:scale>
          <a:sx n="108" d="100"/>
          <a:sy n="108" d="100"/>
        </p:scale>
        <p:origin x="480" y="10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12.02.2020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12.02.2020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8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8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8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28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DESY Betriebsseminar | Francois Lemery, February 12, 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B813DF-A22D-44F3-9372-07352EF4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DESY Betriebsseminar | Francois Lemery, February 12, 2020)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Duc_Trinh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9.07472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beam diagnostics and handling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 the use dielectric structures for beam manipulation, diagnostics and radiation generation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1276436"/>
          </a:xfrm>
        </p:spPr>
        <p:txBody>
          <a:bodyPr/>
          <a:lstStyle/>
          <a:p>
            <a:r>
              <a:rPr lang="en-US" dirty="0"/>
              <a:t>Fran</a:t>
            </a:r>
            <a:r>
              <a:rPr lang="de-DE" dirty="0"/>
              <a:t>çois </a:t>
            </a:r>
            <a:r>
              <a:rPr lang="en-US" dirty="0" err="1"/>
              <a:t>Lemery</a:t>
            </a:r>
            <a:r>
              <a:rPr lang="en-US" dirty="0"/>
              <a:t>, Ralph </a:t>
            </a:r>
            <a:r>
              <a:rPr lang="en-US" dirty="0" err="1"/>
              <a:t>Assmann</a:t>
            </a:r>
            <a:r>
              <a:rPr lang="en-US" dirty="0"/>
              <a:t>, Hannes </a:t>
            </a:r>
            <a:r>
              <a:rPr lang="en-US" dirty="0" err="1"/>
              <a:t>Dinter</a:t>
            </a:r>
            <a:r>
              <a:rPr lang="en-US" dirty="0"/>
              <a:t>, Martin </a:t>
            </a:r>
            <a:r>
              <a:rPr lang="en-US" dirty="0" err="1"/>
              <a:t>Dohlus</a:t>
            </a:r>
            <a:r>
              <a:rPr lang="en-US" dirty="0"/>
              <a:t>, Klaus </a:t>
            </a:r>
            <a:r>
              <a:rPr lang="en-US" dirty="0" err="1"/>
              <a:t>Floettmann</a:t>
            </a:r>
            <a:r>
              <a:rPr lang="en-US" dirty="0"/>
              <a:t>, Luca Genovese, Max </a:t>
            </a:r>
            <a:r>
              <a:rPr lang="en-US" dirty="0" err="1"/>
              <a:t>Kellermeier</a:t>
            </a:r>
            <a:r>
              <a:rPr lang="en-US" dirty="0"/>
              <a:t>, Willi </a:t>
            </a:r>
            <a:r>
              <a:rPr lang="en-US" dirty="0" err="1"/>
              <a:t>Kuropka</a:t>
            </a:r>
            <a:r>
              <a:rPr lang="en-US" dirty="0"/>
              <a:t>, Michaela Marx, Frank </a:t>
            </a:r>
            <a:r>
              <a:rPr lang="en-US" dirty="0" err="1"/>
              <a:t>Mayet</a:t>
            </a:r>
            <a:r>
              <a:rPr lang="en-US" dirty="0"/>
              <a:t>, Thomas </a:t>
            </a:r>
            <a:r>
              <a:rPr lang="en-US" dirty="0" err="1"/>
              <a:t>Vinatier</a:t>
            </a:r>
            <a:r>
              <a:rPr lang="en-US" dirty="0"/>
              <a:t>, Igor </a:t>
            </a:r>
            <a:r>
              <a:rPr lang="en-US" dirty="0" err="1"/>
              <a:t>Zagorodnov</a:t>
            </a:r>
            <a:endParaRPr lang="en-US" dirty="0"/>
          </a:p>
          <a:p>
            <a:r>
              <a:rPr lang="en-US" dirty="0" err="1"/>
              <a:t>Vasili</a:t>
            </a:r>
            <a:r>
              <a:rPr lang="en-US" dirty="0"/>
              <a:t> </a:t>
            </a:r>
            <a:r>
              <a:rPr lang="en-US" dirty="0" err="1"/>
              <a:t>Tsakanov</a:t>
            </a:r>
            <a:r>
              <a:rPr lang="en-US" dirty="0"/>
              <a:t>, Mikael </a:t>
            </a:r>
            <a:r>
              <a:rPr lang="en-US" dirty="0" err="1"/>
              <a:t>Ivanyan</a:t>
            </a:r>
            <a:r>
              <a:rPr lang="en-US" dirty="0"/>
              <a:t>, </a:t>
            </a:r>
            <a:r>
              <a:rPr lang="en-US" dirty="0" err="1"/>
              <a:t>Bagrat</a:t>
            </a:r>
            <a:r>
              <a:rPr lang="en-US" dirty="0"/>
              <a:t> </a:t>
            </a:r>
            <a:r>
              <a:rPr lang="en-US" dirty="0" err="1"/>
              <a:t>Grigoryan</a:t>
            </a:r>
            <a:r>
              <a:rPr lang="en-US" dirty="0"/>
              <a:t> (CANDLE, Armenia)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929"/>
    </mc:Choice>
    <mc:Fallback>
      <p:transition spd="slow" advTm="459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85" y="32259"/>
            <a:ext cx="8208912" cy="553998"/>
          </a:xfrm>
        </p:spPr>
        <p:txBody>
          <a:bodyPr>
            <a:normAutofit/>
          </a:bodyPr>
          <a:lstStyle/>
          <a:p>
            <a:r>
              <a:rPr lang="en-US" dirty="0"/>
              <a:t>Dielectric-laser acceleration (DLA)</a:t>
            </a:r>
          </a:p>
        </p:txBody>
      </p:sp>
      <p:pic>
        <p:nvPicPr>
          <p:cNvPr id="23" name="Picture 2" descr="Risultati immagini per antiresonant fib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5"/>
          <a:stretch/>
        </p:blipFill>
        <p:spPr bwMode="auto">
          <a:xfrm>
            <a:off x="9336360" y="692696"/>
            <a:ext cx="2761800" cy="19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-492732" y="2347709"/>
            <a:ext cx="223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-25000" dirty="0"/>
              <a:t> </a:t>
            </a:r>
            <a:endParaRPr lang="en-US" sz="1600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7" t="19261" r="42189" b="45545"/>
          <a:stretch/>
        </p:blipFill>
        <p:spPr bwMode="auto">
          <a:xfrm>
            <a:off x="7045930" y="692696"/>
            <a:ext cx="2166278" cy="19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0185" y="5877272"/>
            <a:ext cx="58550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L. Genovese, F. Lemery, M. Kellermeier, F. Mayet, W. Kuropka, U. Dorda, R. Aßmann. </a:t>
            </a:r>
            <a:r>
              <a:rPr lang="en-US" sz="1000" dirty="0"/>
              <a:t>Tolerance Studies and Limitations for Photonic Bandgap Fiber Accelerators - DOI: 10.18429/JACoW-IPAC2019-THPGW014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231007"/>
              </p:ext>
            </p:extLst>
          </p:nvPr>
        </p:nvGraphicFramePr>
        <p:xfrm>
          <a:off x="6744072" y="3092902"/>
          <a:ext cx="4936272" cy="296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6" imgW="13716000" imgH="8229600" progId="AcroExch.Document.DC">
                  <p:embed/>
                </p:oleObj>
              </mc:Choice>
              <mc:Fallback>
                <p:oleObj name="Acrobat Document" r:id="rId6" imgW="13716000" imgH="8229600" progId="AcroExch.Document.DC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072" y="3092902"/>
                        <a:ext cx="4936272" cy="2961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24651" y="995450"/>
            <a:ext cx="64848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DLA investigates beam acceleration, manipulation and diagnostics with lasers.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DLA uses the fields directly, i.e. with micron-scale structures which permits GV/m field gradients with ~</a:t>
            </a:r>
            <a:r>
              <a:rPr lang="en-US" sz="1600" dirty="0" err="1"/>
              <a:t>mJ</a:t>
            </a:r>
            <a:r>
              <a:rPr lang="en-US" sz="1600" dirty="0"/>
              <a:t> laser energies.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collaboration with ACHIP we are investigating grating-DLAs which support various operational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are also investigating optical fibers as an alternative which support collinear acceleration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375AB-0101-400A-93DC-D9674D5AAC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5" y="3070848"/>
            <a:ext cx="3971911" cy="2806424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1760200-B133-49A2-BDFC-55D65C65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DESY Betriebsseminar | Francois Lemery, February 12, 2020)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547B17-FBB5-4846-A220-3DE51F858657}"/>
              </a:ext>
            </a:extLst>
          </p:cNvPr>
          <p:cNvSpPr/>
          <p:nvPr/>
        </p:nvSpPr>
        <p:spPr>
          <a:xfrm>
            <a:off x="7356140" y="6019761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Microbunch</a:t>
            </a:r>
            <a:r>
              <a:rPr lang="en-US" dirty="0"/>
              <a:t> production using fiber</a:t>
            </a:r>
          </a:p>
        </p:txBody>
      </p:sp>
    </p:spTree>
    <p:extLst>
      <p:ext uri="{BB962C8B-B14F-4D97-AF65-F5344CB8AC3E}">
        <p14:creationId xmlns:p14="http://schemas.microsoft.com/office/powerpoint/2010/main" val="277576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917"/>
    </mc:Choice>
    <mc:Fallback>
      <p:transition spd="slow" advTm="10691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11304636" cy="5010249"/>
          </a:xfrm>
        </p:spPr>
        <p:txBody>
          <a:bodyPr/>
          <a:lstStyle/>
          <a:p>
            <a:r>
              <a:rPr lang="en-US" dirty="0"/>
              <a:t>We thank Klaus </a:t>
            </a:r>
            <a:r>
              <a:rPr lang="en-US" dirty="0" err="1"/>
              <a:t>Balewski</a:t>
            </a:r>
            <a:r>
              <a:rPr lang="en-US" dirty="0"/>
              <a:t> for help finding a new 3D printing lab!</a:t>
            </a:r>
          </a:p>
          <a:p>
            <a:r>
              <a:rPr lang="en-US" dirty="0"/>
              <a:t>This work was funded by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730871.</a:t>
            </a:r>
          </a:p>
          <a:p>
            <a:r>
              <a:rPr lang="en-US" dirty="0"/>
              <a:t>The authors thank M. </a:t>
            </a:r>
            <a:r>
              <a:rPr lang="en-US" dirty="0" err="1"/>
              <a:t>Kellermeier</a:t>
            </a:r>
            <a:r>
              <a:rPr lang="en-US" dirty="0"/>
              <a:t>, C. Bosch, and P. Altmann (DESY) for engineering support (Paris exp.)</a:t>
            </a:r>
          </a:p>
          <a:p>
            <a:r>
              <a:rPr lang="en-US" dirty="0"/>
              <a:t>We thank K. Ravi, M. Hemmer, H. </a:t>
            </a:r>
            <a:r>
              <a:rPr lang="en-US" dirty="0" err="1"/>
              <a:t>Olgun</a:t>
            </a:r>
            <a:r>
              <a:rPr lang="en-US" dirty="0"/>
              <a:t>, N. </a:t>
            </a:r>
            <a:r>
              <a:rPr lang="en-US" dirty="0" err="1"/>
              <a:t>Matlis</a:t>
            </a:r>
            <a:r>
              <a:rPr lang="en-US" dirty="0"/>
              <a:t> and F. X. </a:t>
            </a:r>
            <a:r>
              <a:rPr lang="en-US" dirty="0" err="1"/>
              <a:t>Kaertner</a:t>
            </a:r>
            <a:r>
              <a:rPr lang="en-US" dirty="0"/>
              <a:t> within the AXSIS collaboration for support in preliminary simulations and experiments.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00"/>
    </mc:Choice>
    <mc:Fallback>
      <p:transition spd="slow" advTm="334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116632"/>
            <a:ext cx="11376024" cy="451098"/>
          </a:xfrm>
        </p:spPr>
        <p:txBody>
          <a:bodyPr/>
          <a:lstStyle/>
          <a:p>
            <a:r>
              <a:rPr lang="en-US" dirty="0"/>
              <a:t>Terahertz radiation, scientific case and applications to accelerators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368" y="1436695"/>
            <a:ext cx="8568952" cy="2928409"/>
          </a:xfrm>
        </p:spPr>
        <p:txBody>
          <a:bodyPr/>
          <a:lstStyle/>
          <a:p>
            <a:pPr lvl="1"/>
            <a:r>
              <a:rPr lang="en-US" dirty="0"/>
              <a:t>THz radiation loosely spans the range ~0.1-10 THz (3 mm- 30 um) with overlap in the mid-infrared (MIR) ~ 30 THz</a:t>
            </a:r>
          </a:p>
          <a:p>
            <a:pPr lvl="1"/>
            <a:r>
              <a:rPr lang="en-US" dirty="0"/>
              <a:t>THz has broad applications in the science, including condensed matter physics, biology, imaging, advanced chemistry and more.</a:t>
            </a:r>
          </a:p>
          <a:p>
            <a:pPr lvl="1"/>
            <a:r>
              <a:rPr lang="en-US" dirty="0"/>
              <a:t>THz also has a very appealing scale in the accelerator community, where electron bunches typically have sub-mm bunch lengths and beam sizes.</a:t>
            </a:r>
          </a:p>
          <a:p>
            <a:pPr lvl="1"/>
            <a:r>
              <a:rPr lang="en-US" dirty="0"/>
              <a:t>THz can be produced via an assortment of laser-based and beam-based approaches.</a:t>
            </a:r>
          </a:p>
          <a:p>
            <a:pPr lvl="1"/>
            <a:r>
              <a:rPr lang="en-US" dirty="0"/>
              <a:t>These generated waveforms have a variety of applications to conventional accelerators, and also emerging laser-based accelerators.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Betriebsseminar | Francois Lemery, February 12, 2020)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368" y="1052736"/>
            <a:ext cx="11376025" cy="379252"/>
          </a:xfrm>
        </p:spPr>
        <p:txBody>
          <a:bodyPr/>
          <a:lstStyle/>
          <a:p>
            <a:r>
              <a:rPr lang="en-US" dirty="0"/>
              <a:t>Motivating the generation of high-power THz, for users and emerging accelerators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633" y="626108"/>
            <a:ext cx="2757214" cy="39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09" y="4086887"/>
            <a:ext cx="5731338" cy="248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s1"/>
          <p:cNvPicPr/>
          <p:nvPr/>
        </p:nvPicPr>
        <p:blipFill>
          <a:blip r:embed="rId5">
            <a:alphaModFix/>
            <a:lum/>
          </a:blip>
          <a:srcRect/>
          <a:stretch>
            <a:fillRect/>
          </a:stretch>
        </p:blipFill>
        <p:spPr>
          <a:xfrm>
            <a:off x="695400" y="4086887"/>
            <a:ext cx="5478388" cy="2460771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5676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55"/>
    </mc:Choice>
    <mc:Fallback>
      <p:transition spd="slow" advTm="780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bunch diagnostics with DLWs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Betriebsseminar | Francois Lemery, February 12, 2020)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THz streaking with multicycle pulses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23546" y="1340768"/>
                <a:ext cx="7728638" cy="3888432"/>
              </a:xfrm>
            </p:spPr>
            <p:txBody>
              <a:bodyPr/>
              <a:lstStyle/>
              <a:p>
                <a:r>
                  <a:rPr lang="en-US" dirty="0"/>
                  <a:t>Beam-driven acceleration in circular dielectric-lined waveguides has a notorious beam-breakup (BBU) problem caused by the excitation of the dipole mode.</a:t>
                </a:r>
              </a:p>
              <a:p>
                <a:pPr lvl="1"/>
                <a:r>
                  <a:rPr lang="en-US" dirty="0"/>
                  <a:t>Generally the TM (accelerating mode) scales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∝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But the strength of the fundamental dipole mode scales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∝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!</a:t>
                </a:r>
              </a:p>
              <a:p>
                <a:r>
                  <a:rPr lang="en-US" dirty="0"/>
                  <a:t>The dipole mode can be driven from a laser-based source to streak a properly delayed electron bunch</a:t>
                </a:r>
              </a:p>
              <a:p>
                <a:pPr lvl="1"/>
                <a:r>
                  <a:rPr lang="en-US" dirty="0"/>
                  <a:t>Here the THz frequency can be tuned to match the phase velocity of the mode with the electron bunch velocity, c.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23546" y="1340768"/>
                <a:ext cx="7728638" cy="3888432"/>
              </a:xfrm>
              <a:blipFill rotWithShape="1">
                <a:blip r:embed="rId2"/>
                <a:stretch>
                  <a:fillRect l="-1735" t="-1881" r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0136" y="-10167"/>
            <a:ext cx="4984814" cy="200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7834" y="1995598"/>
            <a:ext cx="3834166" cy="486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3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3213" y="4366561"/>
            <a:ext cx="3805500" cy="24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4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92"/>
    </mc:Choice>
    <mc:Fallback>
      <p:transition spd="slow" advTm="647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lh3.googleusercontent.com/pPelpI01tmqIry3eEGHcICc5s-9y2a_Kj7rvNm9K2qZLdIvlU0AITgUHPc3s1wV5jY_sRdtLCbMgfFwuPOJliSGESZTI40KWiNGfZ6cUZPoSwqh_LJwPX-sDm4xotAM0TVA9vvelaZHhF2hPIUZ0uEQgMo8kdPt3BLuj9szQNVgvaqcdllnMBYfmkY24pq4kEY8VT6IkgsZCCIb1TaW1DBKNdaRp2y1YeeE6DPPF1I7_EFTitYhNoIvEygATjm8ZWr6W1Q76UtBoEgG8Ycp0rQ9lrdMFyrs9tnmUXhFNtlvbarDkeoM9bBT4mJp9mJ05ABhYTkEnofDx82l2vZBSea-lONxc5MWJNi750eGa87aYWbocX2BuJpYcWXuZ4Uk-KH3JlJRzPkCaiMpeCWQQK60GPYnYZ4n2bc0oDF8vTet46pZ2Oa--WHYJVlvs1CqWUKfPkIA-TR3s5ohUKRHyI_uUMuEfACBltfkCKeKpXCVsuBH9oeWfFnYEQkQcqry2ZETThzj0YkzOe7NGPhLRleIvmjpRsRc55OUOohIjra87ukVFPgDGmmK9_sfXdr1A8c4tyNSMmhkf6B76-1OfRBrmU5jKgj82pDLUbtIKzlaAq10dwbtO4K-QCbNbpQuyISV2tGrXW9pE3FrmTAZKSwvFjGdzGDoG7s-RgyHzULsN66CvIwlvrtoM=w1410-h1057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18" y="2819584"/>
            <a:ext cx="5383282" cy="403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3455764" cy="451098"/>
          </a:xfrm>
        </p:spPr>
        <p:txBody>
          <a:bodyPr/>
          <a:lstStyle/>
          <a:p>
            <a:r>
              <a:rPr lang="en-US" dirty="0"/>
              <a:t>Status at REGAE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Betriebsseminar | Francois Lemery, February 12, 2020)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4319861" cy="379252"/>
          </a:xfrm>
        </p:spPr>
        <p:txBody>
          <a:bodyPr/>
          <a:lstStyle/>
          <a:p>
            <a:r>
              <a:rPr lang="en-US" dirty="0"/>
              <a:t>THz streaking with multicycle pulses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546" y="1340768"/>
            <a:ext cx="7728638" cy="2957707"/>
          </a:xfrm>
        </p:spPr>
        <p:txBody>
          <a:bodyPr/>
          <a:lstStyle/>
          <a:p>
            <a:r>
              <a:rPr lang="en-US" dirty="0"/>
              <a:t>New temperature controllable setup (~60 K) has been implemented, providing a tunable range of ~25 GHz or 0.07c.</a:t>
            </a:r>
          </a:p>
          <a:p>
            <a:r>
              <a:rPr lang="en-US" dirty="0"/>
              <a:t>Now producing &gt;2 </a:t>
            </a:r>
            <a:r>
              <a:rPr lang="en-US" dirty="0" err="1"/>
              <a:t>uJ</a:t>
            </a:r>
            <a:r>
              <a:rPr lang="en-US" dirty="0"/>
              <a:t> of energy</a:t>
            </a:r>
          </a:p>
          <a:p>
            <a:r>
              <a:rPr lang="en-US" dirty="0"/>
              <a:t>Characterization of structures and coupling studies will soon begin</a:t>
            </a:r>
          </a:p>
          <a:p>
            <a:r>
              <a:rPr lang="en-US" dirty="0"/>
              <a:t>Laser has been brought upstairs with help from Max Planck, stabilizers and synchronization underway.</a:t>
            </a:r>
          </a:p>
        </p:txBody>
      </p:sp>
      <p:pic>
        <p:nvPicPr>
          <p:cNvPr id="2050" name="Picture 2" descr="https://lh3.googleusercontent.com/WAUEa9IA09nn7vqkYpcp_I6HAYWPOK8dfDxP42dbImLRCan_RZh8UHnh2r-V2iJwlB5_-scbHbNgOAqsjWgningmDomKiQ-tSCLOQvZnONaY_AQP7eHc-Vwgbw16u8qlwYSzAva4ui8iyZ3Kgu88yLabVesiVfU7Al6xF5hNmi7SKVWA1UarDRywj1D1NTObUl7Fb8sg7OGF7O33tX2WnDc12xglJXyhFVqSUJEkpbkIDab0sG6xoQzjkVMOEgr1rcGi52LY8vSSRjaOFT4jQtk6Ds1whFujKESu5suD_dCqGO7BdQ_vdDKxQDusW7xaic5xnOmomEe_8FhRbR8SS9cKVPCVYxCjyP-swrW5DAjE0E7LGfPRgJvsdPyynxqwIBp9qi9Ezp7CjYJYYunxMkXrnZD__EDrgu3MKNM2dXTX8vX648G9Bst1d179y_nKgTt1nYf88hc6ka6uj07dXG_EvyKnv_q2l2pu9Wd9YC6onBbmVLxz4d8NTqAn6M35rOktO-LVBsa9-YROrRVoWZ6H_DcfHXIpIY3TpwUqQEgLnX0Z7PwivPlJrnb-Rfl6D90Fx7j_orTmuW0W1yPr5dpWr5S73NsNkkQn92wkLbesFyk3qq6e9EJCGFVilR6KO6dSm51-BjbVBOXa1N1UHZf9HfAE5VdAOFC3VINj1RNtLIPpZGB7E-cM=w1410-h1057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79" y="0"/>
            <a:ext cx="3857106" cy="28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PZBkjGY0pEcVn8U_ZjPYQZFDa6QSXeBVvm1fxgwNuhFF6I1uDI2rcbbOGIVC2D3G4XPYTVOFArUejNvwkxbOIpzG-FiVxW6pefjvsbpLLBGZEFLY3gJ336Th0KGVAlCEFUswt7l5F4yjp61ZWjUE47g_MWzva8qFI1sU0fKBP8SCTU_w68jc2FzL-CRWH0qBn8x18AFC7NSzxv39yd-lfT9B9BgyC7W4rW0VunSDL-61ZL85XSGqP-BwipoKw9BgyD3jlgcfb7qgvCeN4nEkZ3xeVBvpssnN6aS5yMB3gHUE6VqiL8iRFK0_lY8UksJOu6_SNrecLaZ1qUaEP0ItnML4qNXl-COvfA5a3RK9ofC1leUCo8lRZyZ9lPOKfbDwDdccsp44dIzAZws6SkVpaOjt2o0LCMTeiKzbCp8pvPNpP4J1Vn6uBPbuHFQdnpeuSZh1WdzMUsNeHwFHgyqtDOmSewRYi6ZCx7L1knL8U7NQ1_BvLKGyovimywG9O9W6Rq90ScgA31QTVw0vx4uayF354XaF_FvbVQZlGnQt49h9YqNknrj7MnKfeDxrLox0eoZv9Vtp45VTsqWZW1hITwsENDQvIrfRhaPkJgIxldmH9KerDWUNhxsqNKFlSndAjnHCu4ckgDXX_qJjMPn_EQpRMp2JobWM4krnHZ1SldfnCrBEmP7srEMN=w1410-h1057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4324641"/>
            <a:ext cx="3377014" cy="25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3.googleusercontent.com/6y932dcixp_Ydfq6wALtNLjr4tfOYwY1anF7NLU1sDcj5VfjKYMOM0kjqZnMvr1CtAlmDaIZcIlueYXHsBiGj6BlW1OZm9bXestQyKn9VGp1YqqNtMrAc52B4vzan9VMr-7-YWRLF3I7HMj8rX9mSVRzBBZb1hI0z9FmNegZVCaxg_5ICdioSq-36l_fY_ywLwQTwV7gNHMMVKJ07lYHkjd05J812zAy-CVHpMoWBP3F78M2244EOpBtCJBqGz7SoIp8eybCJ1dOHodYlcvDzysJoJBrApVxSTX1kSED5ZOm7cz_qC1lUGQk3OvdN6v7BMvOTLVkL83L0tz6_TfJo2Sbl0S_KU1e0YUfhes3depxbtpAk-D0WhIDC_QIxARAzXdD3gguY_R8Y_8syL89kLf3pSzMYbR9amSK_Ovuo_PG5xPCA99RN4Mv_LiWY4uYbelAMECUBTfMiFBfhpyPo3f2wtVcDW3jAGOa0v4URC_RKL-5d0XtMUrRZZGC0cUaFpKElTrWlS4ZwGJl4IJnYN48MROxux4a9S_ns9hg_vdLadDWMTJ9OCQ_em5pZaHC6ITGvedIXKIFsc9FI6tIbjkxVIuMI5TZbPsplch1wDovsL4X_tFRynJaN9JLnfCviEHO4PvcH7nJldwP2Df2Or8IN02u0uD0r5T6Vk9d8YK0NYimWy0EU4O7=w1410-h1057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" y="4298475"/>
            <a:ext cx="3391614" cy="25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5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22"/>
    </mc:Choice>
    <mc:Fallback>
      <p:transition spd="slow" advTm="5222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60" y="171855"/>
            <a:ext cx="50958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6192068" cy="451098"/>
          </a:xfrm>
        </p:spPr>
        <p:txBody>
          <a:bodyPr/>
          <a:lstStyle/>
          <a:p>
            <a:r>
              <a:rPr lang="en-US" dirty="0"/>
              <a:t>Making high-peak power THz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Betriebsseminar | Francois Lemery, February 12, 2020)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5976045" cy="379252"/>
          </a:xfrm>
        </p:spPr>
        <p:txBody>
          <a:bodyPr/>
          <a:lstStyle/>
          <a:p>
            <a:r>
              <a:rPr lang="en-US" dirty="0"/>
              <a:t>How to overcome crystal fabrication limitations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8472" y="1340768"/>
            <a:ext cx="7059514" cy="3384376"/>
          </a:xfrm>
        </p:spPr>
        <p:txBody>
          <a:bodyPr/>
          <a:lstStyle/>
          <a:p>
            <a:r>
              <a:rPr lang="en-US" dirty="0"/>
              <a:t>Quasi-phase matching alternates the polarity of the generated THz to stitch a waveform together, much like an undulator.</a:t>
            </a:r>
          </a:p>
          <a:p>
            <a:r>
              <a:rPr lang="en-US" dirty="0"/>
              <a:t>These crystals are grown in a single polarization and later, the periodicity is applied via large voltages, overcoming the coercive field strength.</a:t>
            </a:r>
          </a:p>
          <a:p>
            <a:pPr lvl="1"/>
            <a:r>
              <a:rPr lang="en-US" dirty="0"/>
              <a:t>A prime limitation is electric breakdown which limits the apertures of periodically poled crystals, and therefore the total THz power which can be produced</a:t>
            </a:r>
          </a:p>
          <a:p>
            <a:r>
              <a:rPr lang="en-US" dirty="0"/>
              <a:t>Alternatively, could we produce a “</a:t>
            </a:r>
            <a:r>
              <a:rPr lang="en-US" dirty="0" err="1"/>
              <a:t>macrocrystal</a:t>
            </a:r>
            <a:r>
              <a:rPr lang="en-US" dirty="0"/>
              <a:t>” and stack lithium </a:t>
            </a:r>
            <a:r>
              <a:rPr lang="en-US" dirty="0" err="1"/>
              <a:t>niobate</a:t>
            </a:r>
            <a:r>
              <a:rPr lang="en-US" dirty="0"/>
              <a:t> wafers with alternating polarity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2264" y="116632"/>
            <a:ext cx="192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hlinkClick r:id="rId3"/>
              </a:rPr>
              <a:t>Duc </a:t>
            </a:r>
            <a:r>
              <a:rPr lang="de-DE" b="1" dirty="0" err="1">
                <a:hlinkClick r:id="rId3"/>
              </a:rPr>
              <a:t>Thien</a:t>
            </a:r>
            <a:r>
              <a:rPr lang="de-DE" b="1" dirty="0">
                <a:hlinkClick r:id="rId3"/>
              </a:rPr>
              <a:t> Trinh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84" y="2730104"/>
            <a:ext cx="506399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3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67"/>
    </mc:Choice>
    <mc:Fallback>
      <p:transition spd="slow" advTm="697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6192068" cy="451098"/>
          </a:xfrm>
        </p:spPr>
        <p:txBody>
          <a:bodyPr/>
          <a:lstStyle/>
          <a:p>
            <a:r>
              <a:rPr lang="en-US" dirty="0"/>
              <a:t>Making high-peak power THz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Betriebsseminar | Francois Lemery, February 12, 2020)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5976045" cy="3792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546" y="1124744"/>
            <a:ext cx="7059514" cy="5328592"/>
          </a:xfrm>
        </p:spPr>
        <p:txBody>
          <a:bodyPr/>
          <a:lstStyle/>
          <a:p>
            <a:r>
              <a:rPr lang="en-US" dirty="0"/>
              <a:t>The scheme was developed and demonstrated with a Joule-class </a:t>
            </a:r>
            <a:r>
              <a:rPr lang="en-US" dirty="0" err="1"/>
              <a:t>ti:saph</a:t>
            </a:r>
            <a:r>
              <a:rPr lang="en-US" dirty="0"/>
              <a:t> laser, we measured up to 1.3 </a:t>
            </a:r>
            <a:r>
              <a:rPr lang="en-US" dirty="0" err="1"/>
              <a:t>mJ</a:t>
            </a:r>
            <a:r>
              <a:rPr lang="en-US" dirty="0"/>
              <a:t> for 165 GHz pulses- corresponding to 35 MW peak powers.</a:t>
            </a:r>
          </a:p>
          <a:p>
            <a:r>
              <a:rPr lang="en-US" dirty="0"/>
              <a:t>See “35 megawatt multicycle THz pulses from a homemade periodically poled </a:t>
            </a:r>
            <a:r>
              <a:rPr lang="en-US" dirty="0" err="1"/>
              <a:t>macrocrystal</a:t>
            </a:r>
            <a:r>
              <a:rPr lang="en-US" b="1" dirty="0"/>
              <a:t>”,</a:t>
            </a:r>
            <a:r>
              <a:rPr lang="en-US" dirty="0"/>
              <a:t> F. </a:t>
            </a:r>
            <a:r>
              <a:rPr lang="en-US" dirty="0" err="1"/>
              <a:t>Lemery</a:t>
            </a:r>
            <a:r>
              <a:rPr lang="en-US" dirty="0"/>
              <a:t> et. al. </a:t>
            </a:r>
            <a:r>
              <a:rPr lang="en-US" dirty="0">
                <a:hlinkClick r:id="rId3"/>
              </a:rPr>
              <a:t>arXiv:1909.07472</a:t>
            </a:r>
            <a:r>
              <a:rPr lang="en-US" dirty="0"/>
              <a:t> – Submitted to Nature Comm. (2019)</a:t>
            </a:r>
          </a:p>
          <a:p>
            <a:r>
              <a:rPr lang="en-US" dirty="0"/>
              <a:t>The laser-based scheme could be very interesting for laser-based accelerators</a:t>
            </a:r>
          </a:p>
        </p:txBody>
      </p:sp>
      <p:pic>
        <p:nvPicPr>
          <p:cNvPr id="3077" name="Picture 5" descr="https://lh3.googleusercontent.com/Wl5ZmigZ6_g8G2icimBIDl5wba5Lq2JsHI_vwNn3RphZXN9pkvgJc2XESdOG0xhAmRcoC1U3nB7WKwYiZFMgBjQCp7WmciliGfAkSOMKIvel6GA28SNhb3dLP2twUCnous3cYi-8IvB1nCV5em_CbZU7MxSHh3NWzQ8ooJs_H6U_F3ekB04L8qZj_6CZHbxgHaOzc3dfe6RZxkP8lg05MqsFK6_YnjGi2PPaUOCGqiMp44mVGqUpDyrk5m_uNva_tFE5pPB0r5Rc9Q1cYnwnLZTnVJrWKSCs2qwcFjQ8pQNppiT7dCM1M8WYheW0PtXyGzylU46oIygXWBjHXw61c8hvPsM4qgJzTzGmKCa7fFAt-og2TaGYjGCRzQgXIeWzQIgHjLsw-KJRa_sLO2_ec-e9hQx9IWcS5HZPsOgg_RQm32j-X7HGtKonaQYLGYc8teKO5WePyrZ7fE4D5N6_bWvdglkAsavOlgaUfB53vhugc26i3s8bw684a51PoGhn6sVXyP-kLSI0HlrbsIZzPjSaLmpb0fF3RzNcJMnFVD4C9Fyl6X28y07oUPM3E3JNIodjD2IyOuPO3594f3PfAhKX5kNHDxE9UgVunRPYILtQRos3IZ0zB756biZIBTpSnVt-fHLuGKwO9z-y2K014DJ_MLq6hsv0ehnKd8U5X1pVaRdRR9_iWSni=w1410-h1057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3858376"/>
            <a:ext cx="3998552" cy="299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38" y="101450"/>
            <a:ext cx="4269516" cy="19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" y="3825827"/>
            <a:ext cx="4176464" cy="306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573" y="4376736"/>
            <a:ext cx="3000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54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75"/>
    </mc:Choice>
    <mc:Fallback>
      <p:transition spd="slow" advTm="6317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0"/>
            <a:ext cx="6840760" cy="919164"/>
          </a:xfrm>
        </p:spPr>
        <p:txBody>
          <a:bodyPr/>
          <a:lstStyle/>
          <a:p>
            <a:r>
              <a:rPr lang="en-US" dirty="0"/>
              <a:t>Beam based THz generation and a collaboration with CANDLE, Armenia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Betriebsseminar | Francois Lemery, February 12, 2020)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5976045" cy="379252"/>
          </a:xfrm>
        </p:spPr>
        <p:txBody>
          <a:bodyPr/>
          <a:lstStyle/>
          <a:p>
            <a:r>
              <a:rPr lang="en-US" dirty="0"/>
              <a:t>At low-energies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546" y="1124744"/>
            <a:ext cx="7059514" cy="5328592"/>
          </a:xfrm>
        </p:spPr>
        <p:txBody>
          <a:bodyPr/>
          <a:lstStyle/>
          <a:p>
            <a:r>
              <a:rPr lang="en-US" dirty="0"/>
              <a:t>The advent of the </a:t>
            </a:r>
            <a:r>
              <a:rPr lang="en-US" dirty="0" err="1"/>
              <a:t>photoinjector</a:t>
            </a:r>
            <a:r>
              <a:rPr lang="en-US" dirty="0"/>
              <a:t> has led to high-brightness beams.</a:t>
            </a:r>
          </a:p>
          <a:p>
            <a:r>
              <a:rPr lang="en-US" dirty="0"/>
              <a:t>The Cherenkov wakefields produced in these waveguides are given simply by the convolution of the current profile with the Greens function (a cosine)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this particular experiment a simple dielectric tube led to the </a:t>
            </a:r>
            <a:r>
              <a:rPr lang="en-US" dirty="0" err="1"/>
              <a:t>microbunching</a:t>
            </a:r>
            <a:r>
              <a:rPr lang="en-US" dirty="0"/>
              <a:t> of the beam with its self wake in a ~1 m drift.</a:t>
            </a:r>
          </a:p>
          <a:p>
            <a:r>
              <a:rPr lang="en-US" dirty="0"/>
              <a:t>The gain length in these conditions was ~1.5 cm motivating an investigation into Cherenkov FELs which was first investigated in the 1980s (Walsh, </a:t>
            </a:r>
            <a:r>
              <a:rPr lang="en-US" dirty="0" err="1"/>
              <a:t>Gerate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404" y="1838328"/>
            <a:ext cx="4532680" cy="20074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472" y="0"/>
            <a:ext cx="3082482" cy="1451210"/>
          </a:xfrm>
          <a:prstGeom prst="rect">
            <a:avLst/>
          </a:prstGeom>
        </p:spPr>
      </p:pic>
      <p:pic>
        <p:nvPicPr>
          <p:cNvPr id="12" name="Picture 2" descr="https://lh3.googleusercontent.com/lc_126z8znD158oL6dL9FMtgaJlYnWca1P0jtHXB7TU8As47s0mNXm6rQ7wG01DLGAjkwhUxm_Qy_TuZ65jw1R67Lab7XIZzIV0FD3QRgiCjq_aV2a37_bbLEaP9LfEnPjce6tVASciCYj-Za4r07a1ngLJ6gWmW24RQgSOPpV8nSQFWu63qfNj9UJymFyah89laSWgex0W62d8yOyUdOkk4jDcjQOBCGAjjAsbxFzoUPSil7wc4hc-H1XeekNE9WBNVtjkndopKVmO4BLGH9NDme0NEDElVq0oKhtA7C-CYFLekn3TZR0j1t7rs9wlUs7Y9xNuKgQrHN8gQOjDLuYU94znmsr53CogkysU_r9wwkOftTzGizDwiy9yJiplTG5nasfgTk4IEYcPCmcLbr25uIR6h_OokCI2qdFs3EsDLqPdjaSX3fcod1GrpF92WE2ZEI8r2l8qOehS_xAdCeMwsCX8dTN388bAT4_cdqT9kQSyCiUKBJ3Wf5q9ntpqnV-vHyW5rapScMmCDOHkSYCYdsKCHC0du_jxFB0bm2IrZc0lDqdj6w7LO2v8gMXbVReyBqMLGAq_kXji0n8fedor3WcMR6u33w9J0Sp8=w831-h1107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0"/>
            <a:ext cx="1378332" cy="18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845730"/>
            <a:ext cx="4444136" cy="265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http://latex.codecogs.com/png.latex?%5Cdpi%7B120%7D%20%5CLARGE%20E%28z%29%20%3D%20%5Cint_%7B-%5Cinfty%7D%5Ez%20I%28z-z%27%29G%28z%27%29dz%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40" y="2242175"/>
            <a:ext cx="3171726" cy="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latex.codecogs.com/png.latex?%5Cdpi%7B120%7D%20%5CLARGE%20G%28z%29%20%3D%20%5Csum_n%20%5Ckappa_n%20cos%28k_nz%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72" y="3030322"/>
            <a:ext cx="2434134" cy="5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42164" y="6488668"/>
            <a:ext cx="562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F. </a:t>
            </a:r>
            <a:r>
              <a:rPr lang="en-US" dirty="0" err="1"/>
              <a:t>Lemery</a:t>
            </a:r>
            <a:r>
              <a:rPr lang="en-US" dirty="0"/>
              <a:t>, P. Piot et. al. Phys. Rev. Lett. </a:t>
            </a:r>
            <a:r>
              <a:rPr lang="en-US" b="1" dirty="0"/>
              <a:t>122</a:t>
            </a:r>
            <a:r>
              <a:rPr lang="en-US" dirty="0"/>
              <a:t>, 044801</a:t>
            </a:r>
          </a:p>
        </p:txBody>
      </p:sp>
    </p:spTree>
    <p:extLst>
      <p:ext uri="{BB962C8B-B14F-4D97-AF65-F5344CB8AC3E}">
        <p14:creationId xmlns:p14="http://schemas.microsoft.com/office/powerpoint/2010/main" val="236531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55"/>
    </mc:Choice>
    <mc:Fallback>
      <p:transition spd="slow" advTm="788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0"/>
            <a:ext cx="6840760" cy="1124744"/>
          </a:xfrm>
        </p:spPr>
        <p:txBody>
          <a:bodyPr/>
          <a:lstStyle/>
          <a:p>
            <a:r>
              <a:rPr lang="en-US" dirty="0"/>
              <a:t>Beam based THz generation and a collaboration with CANDLE, Armenia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Betriebsseminar | Francois Lemery, February 12, 2020)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5976045" cy="379252"/>
          </a:xfrm>
        </p:spPr>
        <p:txBody>
          <a:bodyPr/>
          <a:lstStyle/>
          <a:p>
            <a:r>
              <a:rPr lang="en-US" dirty="0"/>
              <a:t>Beam manipulation for THz generation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546" y="1124744"/>
            <a:ext cx="12168454" cy="5328592"/>
          </a:xfrm>
        </p:spPr>
        <p:txBody>
          <a:bodyPr/>
          <a:lstStyle/>
          <a:p>
            <a:r>
              <a:rPr lang="en-US" dirty="0"/>
              <a:t>We are performing several investigations with our friends at CANDLE:</a:t>
            </a:r>
          </a:p>
          <a:p>
            <a:pPr lvl="1"/>
            <a:r>
              <a:rPr lang="en-US" sz="1800" dirty="0"/>
              <a:t>A simple configuration with RF gun+ solenoid + a permanent magnetic solenoid around a DLW (a) – here the interaction length in the DLW can be extended to ~50 cm.</a:t>
            </a:r>
          </a:p>
          <a:p>
            <a:pPr lvl="1"/>
            <a:r>
              <a:rPr lang="en-US" sz="1800" dirty="0"/>
              <a:t>Alternatively, a </a:t>
            </a:r>
            <a:r>
              <a:rPr lang="en-US" sz="1800" dirty="0" err="1"/>
              <a:t>ballsitically</a:t>
            </a:r>
            <a:r>
              <a:rPr lang="en-US" sz="1800" dirty="0"/>
              <a:t> bunched beam can be injected into a </a:t>
            </a:r>
            <a:r>
              <a:rPr lang="en-US" sz="1800" dirty="0" err="1"/>
              <a:t>linac</a:t>
            </a:r>
            <a:r>
              <a:rPr lang="en-US" sz="1800" dirty="0"/>
              <a:t> with an additional solenoid, under the right circumstances emittance compensation can occur.</a:t>
            </a:r>
          </a:p>
          <a:p>
            <a:pPr lvl="2"/>
            <a:r>
              <a:rPr lang="en-US" sz="1800" dirty="0"/>
              <a:t>This beam can have peak currents ~1 kA, and could be well transported through longer DLWs for efficient energy extraction</a:t>
            </a:r>
            <a:r>
              <a:rPr lang="en-US" dirty="0"/>
              <a:t>. 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7617"/>
            <a:ext cx="12199788" cy="249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77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088"/>
    </mc:Choice>
    <mc:Fallback>
      <p:transition spd="slow" advTm="690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188640"/>
            <a:ext cx="6696124" cy="864096"/>
          </a:xfrm>
        </p:spPr>
        <p:txBody>
          <a:bodyPr/>
          <a:lstStyle/>
          <a:p>
            <a:r>
              <a:rPr lang="en-US" dirty="0"/>
              <a:t>Development of 3D printed dielectric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052737"/>
            <a:ext cx="7248128" cy="3960440"/>
          </a:xfrm>
        </p:spPr>
        <p:txBody>
          <a:bodyPr/>
          <a:lstStyle/>
          <a:p>
            <a:r>
              <a:rPr lang="en-US" dirty="0"/>
              <a:t>The rise of SLA printers with micron-level resolutions presents a very promising path toward printing accelerator based components.</a:t>
            </a:r>
          </a:p>
          <a:p>
            <a:r>
              <a:rPr lang="en-US" dirty="0"/>
              <a:t>We now investigate with simulation software various couplers to </a:t>
            </a:r>
            <a:r>
              <a:rPr lang="en-US" dirty="0" err="1"/>
              <a:t>incouple</a:t>
            </a:r>
            <a:r>
              <a:rPr lang="en-US" dirty="0"/>
              <a:t> or </a:t>
            </a:r>
            <a:r>
              <a:rPr lang="en-US" dirty="0" err="1"/>
              <a:t>outcouple</a:t>
            </a:r>
            <a:r>
              <a:rPr lang="en-US" dirty="0"/>
              <a:t> THz from these waveguides.</a:t>
            </a:r>
          </a:p>
          <a:p>
            <a:r>
              <a:rPr lang="en-US" dirty="0"/>
              <a:t>Simultaneously we perform tests on new resins for vacuum and THz absorption compatibility.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Betriebsseminar | Francois Lemery, February 12, 2020)</a:t>
            </a:r>
            <a:endParaRPr lang="en-US" noProof="0" dirty="0"/>
          </a:p>
        </p:txBody>
      </p:sp>
      <p:pic>
        <p:nvPicPr>
          <p:cNvPr id="3076" name="Picture 4" descr="https://lh3.googleusercontent.com/wu2El6vIWkxroHcXOej_49MAypwNRfg7-ZlWb362tp1OT3i9p-GT0C68n9gQlb2DVXphyagQ0K2RJuEMOxhRL6vFsTjf4AETsH7J7813B0uRFGA3F9wbbjJ2fMTU6Dgy-r_k0cB2GBbyFP2oIX8nxSOfv_ay_ckrKcypeGFin3pEu3VYq7tvZ1JtaeO0GV3B8o2-ybgmSPsbqK2FcBMcU185pyCgmHW92bChx-ADTc0-QnhlbMqWGbX5_Rz_Gy7fSuNkAcAAVWoY8Hi7hV83SBnqo2Xf0GS4DtDbTc35qfP_RHC0TfXKkTTAUPlLWgslNwU5dTFHDCwC8qhqqgl00I8pv6uUJoEHcet6vIjRxuVeCP4RqyPUY4tQkYzcTlIB08H2XlslNvXhh52kPifKnIPUzi3dpvZY_2JvqRrN7ehNzsofhHVsoTxWNTXDvwj1zL8HIpRU2ju7wjGZ4WPpW3xM1Z3wvbMIKlef7McGQYTqkjrRuENXgssjOKDTkPfjriJSBLrCGq9GRj4hqs6fF88V3xQ25hhUmVeYllQtDDyfw2ycw56oxET-99fR24DrY_DZrz3V1ZHk7yOZ26ORULP_HWICY-cOOS8_ShGw=w1476-h1107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-21705"/>
            <a:ext cx="3659967" cy="27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AsigaDLW\OnAxi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72" y="2852936"/>
            <a:ext cx="4752528" cy="35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97753" y="3329608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300 um inner radius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100 um wall thickness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1" y="4560262"/>
            <a:ext cx="8633766" cy="22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5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11"/>
    </mc:Choice>
    <mc:Fallback>
      <p:transition spd="slow" advTm="53311"/>
    </mc:Fallback>
  </mc:AlternateContent>
</p:sld>
</file>

<file path=ppt/theme/theme1.xml><?xml version="1.0" encoding="utf-8"?>
<a:theme xmlns:a="http://schemas.openxmlformats.org/drawingml/2006/main" name="DESY_PowerPoint_16x9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1148</TotalTime>
  <Words>1159</Words>
  <Application>Microsoft Office PowerPoint</Application>
  <PresentationFormat>Widescreen</PresentationFormat>
  <Paragraphs>85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DESY_PowerPoint_16x9_en</vt:lpstr>
      <vt:lpstr>Acrobat Document</vt:lpstr>
      <vt:lpstr>Advanced beam diagnostics and handling</vt:lpstr>
      <vt:lpstr>Terahertz radiation, scientific case and applications to accelerators</vt:lpstr>
      <vt:lpstr>Longitudinal bunch diagnostics with DLWs</vt:lpstr>
      <vt:lpstr>Status at REGAE</vt:lpstr>
      <vt:lpstr>Making high-peak power THz</vt:lpstr>
      <vt:lpstr>Making high-peak power THz</vt:lpstr>
      <vt:lpstr>Beam based THz generation and a collaboration with CANDLE, Armenia</vt:lpstr>
      <vt:lpstr>Beam based THz generation and a collaboration with CANDLE, Armenia</vt:lpstr>
      <vt:lpstr>Development of 3D printed dielectric structures</vt:lpstr>
      <vt:lpstr>Dielectric-laser acceleration (DLA)</vt:lpstr>
      <vt:lpstr>Acknowledgments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Applications with 3D printers</dc:title>
  <dc:creator>Lemery, Francois</dc:creator>
  <cp:lastModifiedBy>Francois</cp:lastModifiedBy>
  <cp:revision>56</cp:revision>
  <dcterms:created xsi:type="dcterms:W3CDTF">2018-07-10T13:51:34Z</dcterms:created>
  <dcterms:modified xsi:type="dcterms:W3CDTF">2020-02-12T09:36:17Z</dcterms:modified>
</cp:coreProperties>
</file>