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8" r:id="rId2"/>
    <p:sldId id="363" r:id="rId3"/>
    <p:sldId id="345" r:id="rId4"/>
    <p:sldId id="365" r:id="rId5"/>
    <p:sldId id="354" r:id="rId6"/>
    <p:sldId id="360" r:id="rId7"/>
    <p:sldId id="350" r:id="rId8"/>
    <p:sldId id="361" r:id="rId9"/>
    <p:sldId id="362" r:id="rId10"/>
    <p:sldId id="288" r:id="rId11"/>
    <p:sldId id="321" r:id="rId12"/>
    <p:sldId id="322" r:id="rId13"/>
    <p:sldId id="323" r:id="rId14"/>
    <p:sldId id="289" r:id="rId15"/>
    <p:sldId id="357" r:id="rId16"/>
    <p:sldId id="371" r:id="rId17"/>
    <p:sldId id="358" r:id="rId18"/>
    <p:sldId id="356" r:id="rId19"/>
    <p:sldId id="359" r:id="rId20"/>
    <p:sldId id="290" r:id="rId21"/>
    <p:sldId id="355" r:id="rId22"/>
    <p:sldId id="366" r:id="rId23"/>
    <p:sldId id="367" r:id="rId24"/>
    <p:sldId id="370" r:id="rId25"/>
    <p:sldId id="369" r:id="rId26"/>
    <p:sldId id="364" r:id="rId27"/>
    <p:sldId id="278" r:id="rId28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2185" autoAdjust="0"/>
  </p:normalViewPr>
  <p:slideViewPr>
    <p:cSldViewPr showGuides="1">
      <p:cViewPr>
        <p:scale>
          <a:sx n="110" d="100"/>
          <a:sy n="110" d="100"/>
        </p:scale>
        <p:origin x="-748" y="-100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11.02.2020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11.02.2020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PolariX TDS Project| Barbara Marchetti, Beschleuniger Betriebsseminar 2020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PolariX</a:t>
            </a:r>
            <a:r>
              <a:rPr lang="en-US" dirty="0" smtClean="0"/>
              <a:t> TDS Project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Barbara </a:t>
            </a:r>
            <a:r>
              <a:rPr lang="en-US" dirty="0" smtClean="0"/>
              <a:t>Marchetti for the </a:t>
            </a:r>
            <a:r>
              <a:rPr lang="en-US" dirty="0" err="1" smtClean="0"/>
              <a:t>PolariX</a:t>
            </a:r>
            <a:r>
              <a:rPr lang="en-US" dirty="0" smtClean="0"/>
              <a:t> TDS team.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676453"/>
            <a:ext cx="2171428" cy="7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Installation of the Prototype at DESY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836712"/>
            <a:ext cx="11376024" cy="379252"/>
          </a:xfrm>
        </p:spPr>
        <p:txBody>
          <a:bodyPr/>
          <a:lstStyle/>
          <a:p>
            <a:r>
              <a:rPr lang="en-US" dirty="0" smtClean="0"/>
              <a:t>This is the final RF-Scheme for the Installation of the </a:t>
            </a:r>
            <a:r>
              <a:rPr lang="en-US" dirty="0" err="1" smtClean="0"/>
              <a:t>PolariX</a:t>
            </a:r>
            <a:r>
              <a:rPr lang="en-US" dirty="0" smtClean="0"/>
              <a:t> Structures at FLASH (2019 + 2020)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23822" y="4624100"/>
            <a:ext cx="396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Figure Courtesy – Pau Gonzalez Caminal</a:t>
            </a:r>
            <a:endParaRPr lang="de-DE" sz="1600" i="1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78672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7848" y="5290187"/>
            <a:ext cx="698477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DE" dirty="0"/>
              <a:t>• </a:t>
            </a:r>
            <a:r>
              <a:rPr lang="de-DE" b="1" dirty="0" err="1" smtClean="0">
                <a:solidFill>
                  <a:srgbClr val="E35D50"/>
                </a:solidFill>
              </a:rPr>
              <a:t>FLASHForward</a:t>
            </a:r>
            <a:r>
              <a:rPr lang="de-DE" b="1" dirty="0" smtClean="0">
                <a:solidFill>
                  <a:srgbClr val="E35D50"/>
                </a:solidFill>
              </a:rPr>
              <a:t> </a:t>
            </a:r>
            <a:r>
              <a:rPr lang="de-DE" b="1" dirty="0" err="1" smtClean="0">
                <a:solidFill>
                  <a:srgbClr val="E35D50"/>
                </a:solidFill>
              </a:rPr>
              <a:t>PolariX</a:t>
            </a:r>
            <a:r>
              <a:rPr lang="de-DE" b="1" dirty="0" smtClean="0">
                <a:solidFill>
                  <a:srgbClr val="E35D50"/>
                </a:solidFill>
              </a:rPr>
              <a:t> TDS </a:t>
            </a:r>
            <a:r>
              <a:rPr lang="de-DE" b="1" dirty="0" err="1" smtClean="0">
                <a:solidFill>
                  <a:srgbClr val="E35D50"/>
                </a:solidFill>
              </a:rPr>
              <a:t>beamline</a:t>
            </a:r>
            <a:r>
              <a:rPr lang="de-DE" b="1" dirty="0" smtClean="0">
                <a:solidFill>
                  <a:srgbClr val="E35D50"/>
                </a:solidFill>
              </a:rPr>
              <a:t>: </a:t>
            </a:r>
            <a:r>
              <a:rPr lang="de-DE" dirty="0"/>
              <a:t>Richard </a:t>
            </a:r>
            <a:r>
              <a:rPr lang="de-DE" dirty="0" smtClean="0"/>
              <a:t>D’Arcy </a:t>
            </a:r>
            <a:endParaRPr lang="de-DE" dirty="0"/>
          </a:p>
          <a:p>
            <a:r>
              <a:rPr lang="de-DE" dirty="0"/>
              <a:t>• </a:t>
            </a:r>
            <a:r>
              <a:rPr lang="de-DE" b="1" dirty="0" smtClean="0">
                <a:solidFill>
                  <a:srgbClr val="E35D50"/>
                </a:solidFill>
              </a:rPr>
              <a:t>FLASH2 </a:t>
            </a:r>
            <a:r>
              <a:rPr lang="de-DE" b="1" dirty="0" err="1" smtClean="0">
                <a:solidFill>
                  <a:srgbClr val="E35D50"/>
                </a:solidFill>
              </a:rPr>
              <a:t>PolariX</a:t>
            </a:r>
            <a:r>
              <a:rPr lang="de-DE" b="1" dirty="0" smtClean="0">
                <a:solidFill>
                  <a:srgbClr val="E35D50"/>
                </a:solidFill>
              </a:rPr>
              <a:t> TDS </a:t>
            </a:r>
            <a:r>
              <a:rPr lang="de-DE" b="1" dirty="0" err="1" smtClean="0">
                <a:solidFill>
                  <a:srgbClr val="E35D50"/>
                </a:solidFill>
              </a:rPr>
              <a:t>beamline</a:t>
            </a:r>
            <a:r>
              <a:rPr lang="de-DE" dirty="0" smtClean="0"/>
              <a:t>: </a:t>
            </a:r>
            <a:r>
              <a:rPr lang="de-DE" dirty="0"/>
              <a:t>Mathias </a:t>
            </a:r>
            <a:r>
              <a:rPr lang="de-DE" dirty="0" smtClean="0"/>
              <a:t>Vogt, </a:t>
            </a:r>
            <a:r>
              <a:rPr lang="de-DE" dirty="0"/>
              <a:t>Florian </a:t>
            </a:r>
            <a:r>
              <a:rPr lang="de-DE" dirty="0" smtClean="0"/>
              <a:t>Christie</a:t>
            </a:r>
            <a:endParaRPr lang="de-DE" dirty="0"/>
          </a:p>
          <a:p>
            <a:r>
              <a:rPr lang="de-DE" dirty="0"/>
              <a:t>•</a:t>
            </a:r>
            <a:r>
              <a:rPr lang="de-DE" b="1" dirty="0">
                <a:solidFill>
                  <a:srgbClr val="E35D50"/>
                </a:solidFill>
              </a:rPr>
              <a:t> Technical </a:t>
            </a:r>
            <a:r>
              <a:rPr lang="de-DE" b="1" dirty="0" err="1">
                <a:solidFill>
                  <a:srgbClr val="E35D50"/>
                </a:solidFill>
              </a:rPr>
              <a:t>coordinator</a:t>
            </a:r>
            <a:r>
              <a:rPr lang="de-DE" b="1" dirty="0">
                <a:solidFill>
                  <a:srgbClr val="E35D50"/>
                </a:solidFill>
              </a:rPr>
              <a:t>: </a:t>
            </a:r>
            <a:r>
              <a:rPr lang="de-DE" dirty="0"/>
              <a:t>Karsten </a:t>
            </a:r>
            <a:r>
              <a:rPr lang="de-DE" dirty="0" smtClean="0"/>
              <a:t>Klose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924091" y="42963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Measurement Screens</a:t>
            </a:r>
            <a:endParaRPr lang="de-DE" sz="1600" b="1" dirty="0" err="1" smtClean="0">
              <a:solidFill>
                <a:srgbClr val="00B050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6456039" y="3645024"/>
            <a:ext cx="576066" cy="651354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7616552" y="3284984"/>
            <a:ext cx="351656" cy="1011394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48328" y="1556792"/>
            <a:ext cx="3030417" cy="5040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Installation of the Prototype at DESY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836712"/>
            <a:ext cx="11376024" cy="379252"/>
          </a:xfrm>
        </p:spPr>
        <p:txBody>
          <a:bodyPr/>
          <a:lstStyle/>
          <a:p>
            <a:r>
              <a:rPr lang="en-US" dirty="0" smtClean="0"/>
              <a:t>Those components have been installed in the Summer Shutdown 2019</a:t>
            </a:r>
            <a:endParaRPr lang="de-DE" dirty="0"/>
          </a:p>
        </p:txBody>
      </p:sp>
      <p:pic>
        <p:nvPicPr>
          <p:cNvPr id="10242" name="Picture 2" descr="C:\Users\mbarbara\Desktop\TDS meeting\pictures TDS\15July\20190715_15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64" y="3573016"/>
            <a:ext cx="3272516" cy="245438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48328" y="1556792"/>
            <a:ext cx="3030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Ampegon</a:t>
            </a:r>
            <a:r>
              <a:rPr lang="en-US" sz="1600" dirty="0" smtClean="0"/>
              <a:t> Type M-Class Modulator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Located outside the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Connected to the klystron via a ~12 m long high power cable</a:t>
            </a:r>
            <a:endParaRPr lang="de-DE" sz="1600" dirty="0" err="1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63952" y="4488804"/>
            <a:ext cx="3384376" cy="74039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78672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78672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744073" y="1556792"/>
            <a:ext cx="5400600" cy="5184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Installation of the Prototype at DESY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/>
              <a:t>Those components have been installed in the Summer Shutdown 2019</a:t>
            </a:r>
            <a:endParaRPr lang="de-DE" dirty="0"/>
          </a:p>
        </p:txBody>
      </p:sp>
      <p:pic>
        <p:nvPicPr>
          <p:cNvPr id="11266" name="Picture 2" descr="C:\Users\mbarbara\Desktop\TDS meeting\pictures TDS\25June\20190625_145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2" y="1854206"/>
            <a:ext cx="5220072" cy="391505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25160" y="3012132"/>
            <a:ext cx="10749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Klystron</a:t>
            </a:r>
            <a:endParaRPr lang="de-DE" sz="16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176120" y="2591865"/>
            <a:ext cx="10749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Space for F2 TDS</a:t>
            </a:r>
            <a:endParaRPr lang="de-DE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0870976" y="2658629"/>
            <a:ext cx="10749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FF&gt;&gt;TDS</a:t>
            </a:r>
            <a:endParaRPr lang="de-DE" sz="1600" dirty="0" err="1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13588" y="3181409"/>
            <a:ext cx="182612" cy="319599"/>
          </a:xfrm>
          <a:prstGeom prst="straightConnector1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280016" y="3402853"/>
            <a:ext cx="182612" cy="319599"/>
          </a:xfrm>
          <a:prstGeom prst="straightConnector1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>
            <a:off x="11408444" y="2997183"/>
            <a:ext cx="270768" cy="432803"/>
          </a:xfrm>
          <a:prstGeom prst="straightConnector1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2592" y="5787261"/>
            <a:ext cx="5220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6MW Toshiba E37113A Klystron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XBOC nor RF switch installed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initially foreseen SLED has been replaced by an XBOC that will be installed in 2020 (together with the RF switch)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5591944" y="2884252"/>
            <a:ext cx="1152129" cy="12648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60848"/>
            <a:ext cx="78672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Installation of the Prototype at DESY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908720"/>
            <a:ext cx="11376024" cy="379252"/>
          </a:xfrm>
        </p:spPr>
        <p:txBody>
          <a:bodyPr/>
          <a:lstStyle/>
          <a:p>
            <a:r>
              <a:rPr lang="en-US" dirty="0"/>
              <a:t>Those components have been installed in the Summer Shutdown 2019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672064" y="548680"/>
            <a:ext cx="5400600" cy="6237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pic>
        <p:nvPicPr>
          <p:cNvPr id="12290" name="Picture 2" descr="C:\Users\mbarbara\Desktop\TDS meeting\pictures TDS\11July\20190711_153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428210"/>
            <a:ext cx="2430862" cy="32411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barbara\Downloads\20190809_103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40" y="656692"/>
            <a:ext cx="3582516" cy="268688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62966" y="386104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Prototype cavity </a:t>
            </a:r>
            <a:r>
              <a:rPr lang="en-US" sz="1600" dirty="0" smtClean="0"/>
              <a:t>installed in the </a:t>
            </a:r>
            <a:r>
              <a:rPr lang="en-US" sz="1600" b="1" dirty="0" err="1" smtClean="0"/>
              <a:t>FLASHForward</a:t>
            </a:r>
            <a:r>
              <a:rPr lang="en-US" sz="1600" b="1" dirty="0" smtClean="0"/>
              <a:t> </a:t>
            </a:r>
            <a:r>
              <a:rPr lang="en-US" sz="1600" dirty="0" smtClean="0"/>
              <a:t>beamline, here shown: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its final state (figure above)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and during installations (on the left)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87888" y="3667336"/>
            <a:ext cx="1584176" cy="19371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 flipH="1">
            <a:off x="220807" y="5077386"/>
            <a:ext cx="6058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Reference for beam dynamics </a:t>
            </a:r>
            <a:r>
              <a:rPr lang="en-US" dirty="0"/>
              <a:t>studies related to the diagnostics beamline and </a:t>
            </a:r>
            <a:r>
              <a:rPr lang="en-US" dirty="0" smtClean="0"/>
              <a:t>applications at </a:t>
            </a:r>
            <a:r>
              <a:rPr lang="en-US" dirty="0" err="1" smtClean="0"/>
              <a:t>FLASHForward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R</a:t>
            </a:r>
            <a:r>
              <a:rPr lang="en-US" dirty="0"/>
              <a:t>. D’ </a:t>
            </a:r>
            <a:r>
              <a:rPr lang="en-US" dirty="0" err="1"/>
              <a:t>Arcy</a:t>
            </a:r>
            <a:r>
              <a:rPr lang="en-US" dirty="0"/>
              <a:t> et al., Proceed. IPAC18, TUPML017 (2018).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8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first </a:t>
            </a:r>
            <a:r>
              <a:rPr lang="en-US" dirty="0" err="1" smtClean="0"/>
              <a:t>PolariX</a:t>
            </a:r>
            <a:r>
              <a:rPr lang="en-US" dirty="0" smtClean="0"/>
              <a:t> </a:t>
            </a:r>
            <a:r>
              <a:rPr lang="en-US" dirty="0" err="1" smtClean="0"/>
              <a:t>beamtime</a:t>
            </a:r>
            <a:r>
              <a:rPr lang="en-US" dirty="0" smtClean="0"/>
              <a:t> (Sept. 5th- Sept 10th</a:t>
            </a:r>
            <a:r>
              <a:rPr lang="en-US" dirty="0"/>
              <a:t>) </a:t>
            </a:r>
            <a:r>
              <a:rPr lang="en-US" dirty="0" smtClean="0"/>
              <a:t>at </a:t>
            </a:r>
            <a:r>
              <a:rPr lang="en-US" dirty="0" err="1" smtClean="0"/>
              <a:t>FLASHForward</a:t>
            </a:r>
            <a:r>
              <a:rPr lang="en-US" dirty="0"/>
              <a:t>‣‣ </a:t>
            </a:r>
            <a:r>
              <a:rPr lang="en-US" dirty="0" smtClean="0"/>
              <a:t>we have observed for the first time the streaking of the electron beam at variable direction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1681596"/>
            <a:ext cx="11376024" cy="379252"/>
          </a:xfrm>
        </p:spPr>
        <p:txBody>
          <a:bodyPr/>
          <a:lstStyle/>
          <a:p>
            <a:r>
              <a:rPr lang="en-US" dirty="0"/>
              <a:t>Streaked beam at the measurement screen for different settings of the phase-shifter</a:t>
            </a:r>
          </a:p>
          <a:p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204864"/>
            <a:ext cx="4752528" cy="3754760"/>
          </a:xfrm>
          <a:prstGeom prst="rect">
            <a:avLst/>
          </a:prstGeom>
        </p:spPr>
      </p:pic>
      <p:pic>
        <p:nvPicPr>
          <p:cNvPr id="14339" name="Picture 3" descr="C:\Users\mbarbara\Desktop\Barbara\scan_polarizationSaturday\Outputs\sp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708920"/>
            <a:ext cx="3756948" cy="28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7448" y="294643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TDS OFF</a:t>
            </a:r>
            <a:endParaRPr lang="de-DE" sz="1600" b="1" dirty="0" err="1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7848" y="5517232"/>
            <a:ext cx="67345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TDS 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1600" b="1" dirty="0" smtClean="0"/>
          </a:p>
          <a:p>
            <a:pPr algn="ctr"/>
            <a:r>
              <a:rPr lang="de-DE" sz="1600" b="1" dirty="0" err="1" smtClean="0"/>
              <a:t>Each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image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corresponds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a different </a:t>
            </a:r>
            <a:r>
              <a:rPr lang="de-DE" sz="1600" b="1" dirty="0" err="1" smtClean="0"/>
              <a:t>position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phase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shifter</a:t>
            </a:r>
            <a:endParaRPr lang="en-US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71464" y="5445224"/>
            <a:ext cx="26597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First 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6773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5688012" cy="451098"/>
          </a:xfrm>
        </p:spPr>
        <p:txBody>
          <a:bodyPr/>
          <a:lstStyle/>
          <a:p>
            <a:r>
              <a:rPr lang="en-US" dirty="0" smtClean="0"/>
              <a:t>Longitudinal Phase Space (</a:t>
            </a:r>
            <a:r>
              <a:rPr lang="en-US" dirty="0" err="1" smtClean="0"/>
              <a:t>PolariX</a:t>
            </a:r>
            <a:r>
              <a:rPr lang="en-US" dirty="0" smtClean="0"/>
              <a:t> vs LOLA)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</a:t>
            </a:r>
            <a:r>
              <a:rPr lang="en-US" noProof="0" dirty="0" err="1" smtClean="0"/>
              <a:t>PolariX</a:t>
            </a:r>
            <a:r>
              <a:rPr lang="en-US" noProof="0" dirty="0" smtClean="0"/>
              <a:t> TDS Project| Barbara Marchetti, </a:t>
            </a:r>
            <a:r>
              <a:rPr lang="en-US" noProof="0" dirty="0" err="1" smtClean="0"/>
              <a:t>Beschleuniger</a:t>
            </a:r>
            <a:r>
              <a:rPr lang="en-US" noProof="0" dirty="0" smtClean="0"/>
              <a:t> </a:t>
            </a:r>
            <a:r>
              <a:rPr lang="en-US" noProof="0" dirty="0" err="1" smtClean="0"/>
              <a:t>Betriebsseminar</a:t>
            </a:r>
            <a:r>
              <a:rPr lang="en-US" noProof="0" dirty="0" smtClean="0"/>
              <a:t> 2020</a:t>
            </a:r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7104112" y="404664"/>
            <a:ext cx="424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Courtesy R. D’ </a:t>
            </a:r>
            <a:r>
              <a:rPr lang="en-US" dirty="0" err="1" smtClean="0"/>
              <a:t>Arcy</a:t>
            </a:r>
            <a:r>
              <a:rPr lang="en-US" dirty="0" smtClean="0"/>
              <a:t>, P. Gonzalez</a:t>
            </a:r>
            <a:endParaRPr lang="de-DE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2279576" y="4797152"/>
            <a:ext cx="892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Measurements on same beam settings, different pulses, different locations</a:t>
            </a:r>
            <a:endParaRPr lang="de-DE" i="1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9480376" y="2564904"/>
            <a:ext cx="2275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-Beam:</a:t>
            </a:r>
          </a:p>
          <a:p>
            <a:r>
              <a:rPr lang="de-DE" dirty="0" smtClean="0"/>
              <a:t>Q=600pC</a:t>
            </a:r>
            <a:r>
              <a:rPr lang="de-DE" dirty="0"/>
              <a:t>, </a:t>
            </a:r>
            <a:r>
              <a:rPr lang="de-DE" dirty="0" smtClean="0"/>
              <a:t>E=1.1GeV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132856"/>
            <a:ext cx="8086046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Ellipse 18"/>
          <p:cNvSpPr/>
          <p:nvPr/>
        </p:nvSpPr>
        <p:spPr>
          <a:xfrm>
            <a:off x="5447928" y="2276872"/>
            <a:ext cx="576064" cy="72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8208" y="3356992"/>
            <a:ext cx="684512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5688012" cy="451098"/>
          </a:xfrm>
        </p:spPr>
        <p:txBody>
          <a:bodyPr/>
          <a:lstStyle/>
          <a:p>
            <a:r>
              <a:rPr lang="en-US" dirty="0" smtClean="0"/>
              <a:t>Longitudinal Phase Space (</a:t>
            </a:r>
            <a:r>
              <a:rPr lang="en-US" dirty="0" err="1" smtClean="0"/>
              <a:t>PolariX</a:t>
            </a:r>
            <a:r>
              <a:rPr lang="en-US" dirty="0" smtClean="0"/>
              <a:t> vs LOLA)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</a:t>
            </a:r>
            <a:r>
              <a:rPr lang="en-US" noProof="0" dirty="0" err="1" smtClean="0"/>
              <a:t>PolariX</a:t>
            </a:r>
            <a:r>
              <a:rPr lang="en-US" noProof="0" dirty="0" smtClean="0"/>
              <a:t> TDS Project| Barbara Marchetti, </a:t>
            </a:r>
            <a:r>
              <a:rPr lang="en-US" noProof="0" dirty="0" err="1" smtClean="0"/>
              <a:t>Beschleuniger</a:t>
            </a:r>
            <a:r>
              <a:rPr lang="en-US" noProof="0" dirty="0" smtClean="0"/>
              <a:t> </a:t>
            </a:r>
            <a:r>
              <a:rPr lang="en-US" noProof="0" dirty="0" err="1" smtClean="0"/>
              <a:t>Betriebsseminar</a:t>
            </a:r>
            <a:r>
              <a:rPr lang="en-US" noProof="0" dirty="0" smtClean="0"/>
              <a:t> 2020</a:t>
            </a:r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57" y="1354061"/>
            <a:ext cx="9217023" cy="4753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6474" y="351759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595" y="404664"/>
            <a:ext cx="424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Courtesy R. D’ </a:t>
            </a:r>
            <a:r>
              <a:rPr lang="en-US" dirty="0" err="1" smtClean="0"/>
              <a:t>Arcy</a:t>
            </a:r>
            <a:r>
              <a:rPr lang="en-US" dirty="0" smtClean="0"/>
              <a:t>, P. Gonzalez</a:t>
            </a:r>
            <a:endParaRPr lang="de-DE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263352" y="293212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LOLA</a:t>
            </a:r>
            <a:endParaRPr lang="de-DE" b="1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668522" y="330354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PolariX</a:t>
            </a:r>
            <a:endParaRPr lang="de-DE" b="1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10668522" y="3841884"/>
            <a:ext cx="1764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~ </a:t>
            </a:r>
            <a:r>
              <a:rPr lang="en-US" sz="1600" b="1" dirty="0" smtClean="0">
                <a:solidFill>
                  <a:srgbClr val="00B050"/>
                </a:solidFill>
              </a:rPr>
              <a:t>6 fs </a:t>
            </a:r>
            <a:r>
              <a:rPr lang="en-US" sz="1600" b="1" dirty="0" smtClean="0"/>
              <a:t>longitudinal resolution</a:t>
            </a:r>
            <a:endParaRPr lang="de-DE" sz="1600" b="1" dirty="0" err="1" smtClean="0"/>
          </a:p>
        </p:txBody>
      </p:sp>
      <p:sp>
        <p:nvSpPr>
          <p:cNvPr id="13" name="Textfeld 12"/>
          <p:cNvSpPr txBox="1"/>
          <p:nvPr/>
        </p:nvSpPr>
        <p:spPr>
          <a:xfrm>
            <a:off x="28830" y="3411577"/>
            <a:ext cx="138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Down to 10 fs longitudinal resolution</a:t>
            </a:r>
          </a:p>
          <a:p>
            <a:r>
              <a:rPr lang="en-US" sz="1600" dirty="0" smtClean="0"/>
              <a:t>(NOT in this specific shot)</a:t>
            </a:r>
            <a:endParaRPr lang="de-DE" sz="1600" dirty="0" err="1" smtClean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243586" y="4941168"/>
            <a:ext cx="1135970" cy="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098196" y="436510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err="1" smtClean="0">
                <a:solidFill>
                  <a:srgbClr val="FF0000"/>
                </a:solidFill>
              </a:rPr>
              <a:t>ps</a:t>
            </a:r>
            <a:endParaRPr lang="de-DE" sz="1600" b="1" dirty="0" err="1" smtClean="0">
              <a:solidFill>
                <a:srgbClr val="FF000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6996114" y="4869160"/>
            <a:ext cx="1224136" cy="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716194" y="445859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err="1" smtClean="0">
                <a:solidFill>
                  <a:srgbClr val="FF0000"/>
                </a:solidFill>
              </a:rPr>
              <a:t>ps</a:t>
            </a:r>
            <a:endParaRPr lang="de-DE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44072" y="6361856"/>
            <a:ext cx="4325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experimental data, article in preparation.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0849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Slice Emittance in X and Y Planes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1026" name="Picture 2" descr="C:\Users\mbarbara\Downloads\slice_emit_20190909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268760"/>
            <a:ext cx="4272722" cy="3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barbara\Downloads\slice_emit_ver_20191109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325394"/>
            <a:ext cx="4176464" cy="32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19681" y="4818057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Demonstrated</a:t>
            </a:r>
            <a:r>
              <a:rPr lang="en-US" sz="1600" dirty="0" smtClean="0"/>
              <a:t> </a:t>
            </a:r>
            <a:r>
              <a:rPr lang="en-US" sz="1600" b="1" dirty="0" smtClean="0"/>
              <a:t>feasibility slice emittance </a:t>
            </a:r>
            <a:r>
              <a:rPr lang="en-US" sz="1600" dirty="0" smtClean="0"/>
              <a:t>measurements in </a:t>
            </a:r>
            <a:r>
              <a:rPr lang="en-US" sz="1600" b="1" dirty="0" smtClean="0"/>
              <a:t>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measurements not done on the same e-beam (and machine shift) !</a:t>
            </a:r>
            <a:endParaRPr lang="de-DE" sz="16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7896200" y="908720"/>
            <a:ext cx="369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analysis done by Florian Christie </a:t>
            </a:r>
            <a:endParaRPr lang="de-DE" sz="1600" dirty="0" err="1" smtClean="0"/>
          </a:p>
        </p:txBody>
      </p:sp>
      <p:sp>
        <p:nvSpPr>
          <p:cNvPr id="11" name="TextBox 15"/>
          <p:cNvSpPr txBox="1"/>
          <p:nvPr/>
        </p:nvSpPr>
        <p:spPr>
          <a:xfrm>
            <a:off x="1847528" y="4869160"/>
            <a:ext cx="189361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E= 1.140 GeV</a:t>
            </a:r>
          </a:p>
          <a:p>
            <a:r>
              <a:rPr lang="en-GB" sz="1600" dirty="0" smtClean="0"/>
              <a:t>Q= 600 </a:t>
            </a:r>
            <a:r>
              <a:rPr lang="en-GB" sz="1600" dirty="0" err="1" smtClean="0"/>
              <a:t>pC</a:t>
            </a:r>
            <a:endParaRPr lang="en-GB" sz="1600" dirty="0" smtClean="0"/>
          </a:p>
          <a:p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GB" sz="1600" dirty="0" smtClean="0"/>
              <a:t>~ 400 fs </a:t>
            </a:r>
            <a:r>
              <a:rPr lang="en-GB" sz="1600" dirty="0" err="1" smtClean="0"/>
              <a:t>rms</a:t>
            </a:r>
            <a:endParaRPr lang="en-GB" sz="1600" dirty="0" smtClean="0"/>
          </a:p>
          <a:p>
            <a:r>
              <a:rPr lang="en-GB" sz="1600" dirty="0" err="1" smtClean="0"/>
              <a:t>R</a:t>
            </a:r>
            <a:r>
              <a:rPr lang="en-GB" sz="1600" baseline="-25000" dirty="0" err="1" smtClean="0"/>
              <a:t>t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&lt; 17 fs</a:t>
            </a:r>
            <a:endParaRPr lang="en-GB" sz="1600" dirty="0"/>
          </a:p>
        </p:txBody>
      </p:sp>
      <p:sp>
        <p:nvSpPr>
          <p:cNvPr id="12" name="TextBox 15"/>
          <p:cNvSpPr txBox="1"/>
          <p:nvPr/>
        </p:nvSpPr>
        <p:spPr>
          <a:xfrm>
            <a:off x="7968208" y="4941168"/>
            <a:ext cx="189361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E= 670 </a:t>
            </a:r>
            <a:r>
              <a:rPr lang="en-GB" sz="1600" dirty="0"/>
              <a:t>M</a:t>
            </a:r>
            <a:r>
              <a:rPr lang="en-GB" sz="1600" dirty="0" smtClean="0"/>
              <a:t>eV</a:t>
            </a:r>
          </a:p>
          <a:p>
            <a:r>
              <a:rPr lang="en-GB" sz="1600" dirty="0" smtClean="0"/>
              <a:t>Q= 300 </a:t>
            </a:r>
            <a:r>
              <a:rPr lang="en-GB" sz="1600" dirty="0" err="1" smtClean="0"/>
              <a:t>pC</a:t>
            </a:r>
            <a:endParaRPr lang="en-GB" sz="1600" dirty="0" smtClean="0"/>
          </a:p>
          <a:p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GB" sz="1600" dirty="0" smtClean="0"/>
              <a:t>~ 250 fs </a:t>
            </a:r>
            <a:r>
              <a:rPr lang="en-GB" sz="1600" dirty="0" err="1" smtClean="0"/>
              <a:t>rms</a:t>
            </a:r>
            <a:endParaRPr lang="en-GB" sz="1600" dirty="0" smtClean="0"/>
          </a:p>
          <a:p>
            <a:r>
              <a:rPr lang="en-GB" sz="1600" dirty="0" err="1" smtClean="0"/>
              <a:t>R</a:t>
            </a:r>
            <a:r>
              <a:rPr lang="en-GB" sz="1600" baseline="-25000" dirty="0" err="1" smtClean="0"/>
              <a:t>t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&lt; 15 fs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16025" y="6218440"/>
            <a:ext cx="4302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experimental data, article in preparation.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476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83" y="1196752"/>
            <a:ext cx="3265430" cy="465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Beam Charge Density Reconstruction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519" y="836712"/>
            <a:ext cx="11376024" cy="379252"/>
          </a:xfrm>
        </p:spPr>
        <p:txBody>
          <a:bodyPr/>
          <a:lstStyle/>
          <a:p>
            <a:r>
              <a:rPr lang="en-US" dirty="0" smtClean="0"/>
              <a:t>Our Team has proposed a novel Method for the reconstruction of the 3D charge distribution of the beam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0304362" y="191683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Real beam at the screen</a:t>
            </a:r>
          </a:p>
          <a:p>
            <a:r>
              <a:rPr lang="en-US" sz="1600" dirty="0" smtClean="0"/>
              <a:t>(TDS off)</a:t>
            </a:r>
            <a:endParaRPr lang="de-DE" sz="16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10271231" y="4334613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Reconstructed beam at the screen</a:t>
            </a:r>
          </a:p>
          <a:p>
            <a:endParaRPr lang="de-DE" sz="16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6672064" y="5733256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 smtClean="0"/>
              <a:t>D </a:t>
            </a:r>
            <a:r>
              <a:rPr lang="fr-FR" sz="1400" i="1" dirty="0"/>
              <a:t>Marx et al 2017 J. Phys.: </a:t>
            </a:r>
            <a:r>
              <a:rPr lang="fr-FR" sz="1400" i="1" dirty="0" err="1"/>
              <a:t>Conf</a:t>
            </a:r>
            <a:r>
              <a:rPr lang="fr-FR" sz="1400" i="1" dirty="0"/>
              <a:t>. </a:t>
            </a:r>
            <a:r>
              <a:rPr lang="fr-FR" sz="1400" i="1" dirty="0" err="1"/>
              <a:t>Ser</a:t>
            </a:r>
            <a:r>
              <a:rPr lang="fr-FR" sz="1400" i="1" dirty="0"/>
              <a:t>. 874 </a:t>
            </a:r>
            <a:r>
              <a:rPr lang="fr-FR" sz="1400" i="1" dirty="0" smtClean="0"/>
              <a:t>012077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D </a:t>
            </a:r>
            <a:r>
              <a:rPr lang="en-US" sz="1400" i="1" dirty="0"/>
              <a:t>Marx, “Characterization of Ultrashort Electron Bunches at the</a:t>
            </a:r>
          </a:p>
          <a:p>
            <a:r>
              <a:rPr lang="en-US" sz="1400" i="1" dirty="0"/>
              <a:t>SINBAD-ARES </a:t>
            </a:r>
            <a:r>
              <a:rPr lang="en-US" sz="1400" i="1" dirty="0" err="1"/>
              <a:t>Linac</a:t>
            </a:r>
            <a:r>
              <a:rPr lang="en-US" sz="1400" i="1" dirty="0"/>
              <a:t>”,  PhD Thesis</a:t>
            </a:r>
          </a:p>
          <a:p>
            <a:endParaRPr lang="en-US" sz="1400" i="1" dirty="0">
              <a:solidFill>
                <a:srgbClr val="E35D50"/>
              </a:solidFill>
            </a:endParaRPr>
          </a:p>
        </p:txBody>
      </p:sp>
      <p:pic>
        <p:nvPicPr>
          <p:cNvPr id="11" name="Picture 2" descr="Z:\Desktop\DESY highlights2016\tds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2" y="1511807"/>
            <a:ext cx="5085496" cy="33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352" y="5652537"/>
            <a:ext cx="59046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Relatively quick measurement useful for e.g. identifying </a:t>
            </a:r>
            <a:r>
              <a:rPr lang="en-US" sz="1600" dirty="0"/>
              <a:t>correlations, tilts of the beam distribution in </a:t>
            </a:r>
            <a:r>
              <a:rPr lang="en-US" sz="1600" dirty="0" smtClean="0"/>
              <a:t>3D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630018" y="3356992"/>
            <a:ext cx="215900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Simulation of the measurement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26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3D-Charge Density Beam Reconstruction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519" y="836712"/>
            <a:ext cx="11376024" cy="379252"/>
          </a:xfrm>
        </p:spPr>
        <p:txBody>
          <a:bodyPr/>
          <a:lstStyle/>
          <a:p>
            <a:r>
              <a:rPr lang="en-US" dirty="0" smtClean="0"/>
              <a:t>Description of the data analysis</a:t>
            </a:r>
            <a:endParaRPr lang="de-DE" dirty="0"/>
          </a:p>
        </p:txBody>
      </p:sp>
      <p:pic>
        <p:nvPicPr>
          <p:cNvPr id="2050" name="Picture 2" descr="C:\Users\mbarbara\Desktop\PolariX Commissioning data\figure paper tomografia\tom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8" y="1772816"/>
            <a:ext cx="112789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 txBox="1">
            <a:spLocks/>
          </p:cNvSpPr>
          <p:nvPr/>
        </p:nvSpPr>
        <p:spPr>
          <a:xfrm>
            <a:off x="408036" y="1988840"/>
            <a:ext cx="8064228" cy="3384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Experiments participating to the Project and specific needs:</a:t>
            </a:r>
          </a:p>
          <a:p>
            <a:pPr lvl="1"/>
            <a:r>
              <a:rPr lang="en-US" sz="1800" b="1" dirty="0" err="1" smtClean="0">
                <a:solidFill>
                  <a:schemeClr val="accent1"/>
                </a:solidFill>
              </a:rPr>
              <a:t>FLASHForward</a:t>
            </a:r>
            <a:r>
              <a:rPr lang="en-US" sz="1800" b="1" dirty="0" smtClean="0">
                <a:solidFill>
                  <a:schemeClr val="accent1"/>
                </a:solidFill>
              </a:rPr>
              <a:t> (DESY)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b="1" dirty="0" smtClean="0"/>
              <a:t>1 structure (prototype)</a:t>
            </a:r>
            <a:r>
              <a:rPr lang="en-US" sz="1800" dirty="0" smtClean="0"/>
              <a:t> for fs-longitudinal diagnostics of driver/witness beams used in </a:t>
            </a:r>
            <a:r>
              <a:rPr lang="en-US" sz="1800" u="sng" dirty="0" smtClean="0"/>
              <a:t>PWFA</a:t>
            </a:r>
            <a:r>
              <a:rPr lang="en-US" sz="1800" dirty="0" smtClean="0"/>
              <a:t> to optimize the acceleration process. 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FLASH2 (DESY)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b="1" dirty="0" smtClean="0"/>
              <a:t>2 structures </a:t>
            </a:r>
            <a:r>
              <a:rPr lang="en-US" sz="1800" dirty="0" smtClean="0"/>
              <a:t>for online longitudinal phase space measurement with fs resolution of e-bunches at the exit of the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 for optimizing </a:t>
            </a:r>
            <a:r>
              <a:rPr lang="en-US" sz="1800" u="sng" dirty="0" smtClean="0"/>
              <a:t>FEL</a:t>
            </a:r>
            <a:r>
              <a:rPr lang="en-US" sz="1800" dirty="0" smtClean="0"/>
              <a:t> emission process. 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SINBAD-ARES </a:t>
            </a:r>
            <a:r>
              <a:rPr lang="en-US" sz="1800" b="1" dirty="0">
                <a:solidFill>
                  <a:schemeClr val="accent1"/>
                </a:solidFill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</a:rPr>
              <a:t>DESY):</a:t>
            </a:r>
            <a:r>
              <a:rPr lang="en-US" sz="1800" dirty="0" smtClean="0"/>
              <a:t> </a:t>
            </a:r>
            <a:r>
              <a:rPr lang="en-US" sz="1800" b="1" dirty="0" smtClean="0"/>
              <a:t>2 structures </a:t>
            </a:r>
            <a:r>
              <a:rPr lang="en-US" sz="1800" dirty="0" smtClean="0"/>
              <a:t>for sub-fs resolved phase-space characterization of ultra-short e-bunches for </a:t>
            </a:r>
            <a:r>
              <a:rPr lang="en-US" sz="1800" u="sng" dirty="0" smtClean="0"/>
              <a:t>novel acceleration techniques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ATHOS (beamline at </a:t>
            </a:r>
            <a:r>
              <a:rPr lang="en-US" sz="1800" b="1" dirty="0" err="1" smtClean="0">
                <a:solidFill>
                  <a:schemeClr val="accent1"/>
                </a:solidFill>
              </a:rPr>
              <a:t>SwissFEL</a:t>
            </a:r>
            <a:r>
              <a:rPr lang="en-US" sz="1800" b="1" dirty="0" smtClean="0">
                <a:solidFill>
                  <a:schemeClr val="accent1"/>
                </a:solidFill>
              </a:rPr>
              <a:t>, PSI):</a:t>
            </a:r>
            <a:r>
              <a:rPr lang="en-US" sz="1800" dirty="0" smtClean="0"/>
              <a:t> </a:t>
            </a:r>
            <a:r>
              <a:rPr lang="en-US" sz="1800" b="1" dirty="0" smtClean="0"/>
              <a:t>2 structures </a:t>
            </a:r>
            <a:r>
              <a:rPr lang="en-US" sz="1800" dirty="0" smtClean="0"/>
              <a:t>for optimization of the </a:t>
            </a:r>
            <a:r>
              <a:rPr lang="en-US" sz="1800" u="sng" dirty="0" smtClean="0"/>
              <a:t>FEL</a:t>
            </a:r>
            <a:r>
              <a:rPr lang="en-US" sz="1800" dirty="0" smtClean="0"/>
              <a:t> process.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DESY-CERN-PSI</a:t>
            </a:r>
            <a:endParaRPr lang="de-DE" dirty="0"/>
          </a:p>
        </p:txBody>
      </p:sp>
      <p:pic>
        <p:nvPicPr>
          <p:cNvPr id="8" name="Picture 31" descr="PSI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52" y="319156"/>
            <a:ext cx="1470806" cy="5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barbara\Desktop\CER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71" y="175140"/>
            <a:ext cx="851411" cy="8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r.desy.de/sites2009/site_pr/content/e223/e267173/infoboxContent267175/DESY_logo_3C_web_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154" y="116632"/>
            <a:ext cx="908502" cy="9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7920261" cy="379252"/>
          </a:xfrm>
        </p:spPr>
        <p:txBody>
          <a:bodyPr/>
          <a:lstStyle/>
          <a:p>
            <a:r>
              <a:rPr lang="en-US" i="1" dirty="0" smtClean="0"/>
              <a:t>Development of an X-band TDS RF system, comprising innovative </a:t>
            </a:r>
          </a:p>
          <a:p>
            <a:r>
              <a:rPr lang="en-US" i="1" dirty="0" smtClean="0"/>
              <a:t>X-band TDSs, high power waveguide components and any other required components</a:t>
            </a:r>
            <a:endParaRPr lang="de-DE" i="1" dirty="0"/>
          </a:p>
        </p:txBody>
      </p:sp>
      <p:sp>
        <p:nvSpPr>
          <p:cNvPr id="15" name="Rechteck 14"/>
          <p:cNvSpPr/>
          <p:nvPr/>
        </p:nvSpPr>
        <p:spPr>
          <a:xfrm>
            <a:off x="119336" y="5949280"/>
            <a:ext cx="108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XFEL</a:t>
            </a:r>
            <a:r>
              <a:rPr lang="en-US" b="1" dirty="0" smtClean="0"/>
              <a:t> </a:t>
            </a:r>
            <a:r>
              <a:rPr lang="en-US" dirty="0" smtClean="0"/>
              <a:t>also part of collaboration but without commitment in purchasing the structures.  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8760296" y="1973857"/>
            <a:ext cx="3134287" cy="33993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 of </a:t>
            </a:r>
            <a:r>
              <a:rPr lang="en-US" b="1" dirty="0" smtClean="0">
                <a:solidFill>
                  <a:schemeClr val="tx1"/>
                </a:solidFill>
              </a:rPr>
              <a:t>longitudinal bunch profile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slice beam properties </a:t>
            </a:r>
            <a:r>
              <a:rPr lang="en-US" dirty="0" smtClean="0">
                <a:solidFill>
                  <a:schemeClr val="tx1"/>
                </a:solidFill>
              </a:rPr>
              <a:t>(energy spread, emittance etc.) with </a:t>
            </a:r>
            <a:r>
              <a:rPr lang="en-US" b="1" dirty="0" smtClean="0">
                <a:solidFill>
                  <a:schemeClr val="tx1"/>
                </a:solidFill>
              </a:rPr>
              <a:t>fs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chemeClr val="tx1"/>
                </a:solidFill>
              </a:rPr>
              <a:t>sub-fs</a:t>
            </a:r>
            <a:r>
              <a:rPr lang="en-US" dirty="0" smtClean="0">
                <a:solidFill>
                  <a:schemeClr val="tx1"/>
                </a:solidFill>
              </a:rPr>
              <a:t> resolution</a:t>
            </a:r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nalysis and tomographic Reconstruction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3D-reconstruction of the electron bunch at </a:t>
            </a:r>
            <a:r>
              <a:rPr lang="en-US" dirty="0" err="1" smtClean="0"/>
              <a:t>FLASHForward</a:t>
            </a:r>
            <a:endParaRPr lang="de-DE" dirty="0"/>
          </a:p>
        </p:txBody>
      </p:sp>
      <p:pic>
        <p:nvPicPr>
          <p:cNvPr id="6" name="Picture 5" descr="\\win.desy.de\group\mpy\xxl\danmarx\personal_xxl\FFtomography\scan_polarizationMonday\reconstruction_negth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631702"/>
            <a:ext cx="4392488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12224" y="1012086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analysis done by D. Marx</a:t>
            </a:r>
            <a:endParaRPr lang="de-DE" dirty="0" err="1"/>
          </a:p>
        </p:txBody>
      </p:sp>
      <p:pic>
        <p:nvPicPr>
          <p:cNvPr id="1026" name="Picture 2" descr="C:\Users\mbarbara\Desktop\PolariX Commissioning data\figure paper tomografia\tomo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631702"/>
            <a:ext cx="4464496" cy="33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2823775" y="5157192"/>
            <a:ext cx="189361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E= 1.140 GeV</a:t>
            </a:r>
          </a:p>
          <a:p>
            <a:r>
              <a:rPr lang="en-GB" sz="1600" dirty="0" smtClean="0"/>
              <a:t>Q= 600 </a:t>
            </a:r>
            <a:r>
              <a:rPr lang="en-GB" sz="1600" dirty="0" err="1" smtClean="0"/>
              <a:t>pC</a:t>
            </a:r>
            <a:endParaRPr lang="en-GB" sz="1600" dirty="0" smtClean="0"/>
          </a:p>
          <a:p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GB" sz="1600" dirty="0" smtClean="0"/>
              <a:t>~ 220 fs </a:t>
            </a:r>
            <a:r>
              <a:rPr lang="en-GB" sz="1600" dirty="0" err="1" smtClean="0"/>
              <a:t>rms</a:t>
            </a:r>
            <a:endParaRPr lang="en-GB" sz="1600" dirty="0" smtClean="0"/>
          </a:p>
          <a:p>
            <a:r>
              <a:rPr lang="en-GB" sz="1600" dirty="0" err="1" smtClean="0"/>
              <a:t>R</a:t>
            </a:r>
            <a:r>
              <a:rPr lang="en-GB" sz="1600" baseline="-25000" dirty="0" err="1" smtClean="0"/>
              <a:t>t</a:t>
            </a:r>
            <a:r>
              <a:rPr lang="en-GB" sz="1600" baseline="-25000" dirty="0" smtClean="0"/>
              <a:t> </a:t>
            </a:r>
            <a:r>
              <a:rPr lang="en-GB" sz="1600" dirty="0"/>
              <a:t>~</a:t>
            </a:r>
            <a:r>
              <a:rPr lang="en-GB" sz="1600" dirty="0" smtClean="0"/>
              <a:t> 24 fs</a:t>
            </a:r>
            <a:endParaRPr lang="en-GB" sz="1600" dirty="0"/>
          </a:p>
        </p:txBody>
      </p:sp>
      <p:sp>
        <p:nvSpPr>
          <p:cNvPr id="10" name="TextBox 15"/>
          <p:cNvSpPr txBox="1"/>
          <p:nvPr/>
        </p:nvSpPr>
        <p:spPr>
          <a:xfrm>
            <a:off x="8184232" y="5158228"/>
            <a:ext cx="189361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E= 680 </a:t>
            </a:r>
            <a:r>
              <a:rPr lang="en-GB" sz="1600" dirty="0"/>
              <a:t>M</a:t>
            </a:r>
            <a:r>
              <a:rPr lang="en-GB" sz="1600" dirty="0" smtClean="0"/>
              <a:t>eV</a:t>
            </a:r>
          </a:p>
          <a:p>
            <a:r>
              <a:rPr lang="en-GB" sz="1600" dirty="0" smtClean="0"/>
              <a:t>Q= 300 </a:t>
            </a:r>
            <a:r>
              <a:rPr lang="en-GB" sz="1600" dirty="0" err="1" smtClean="0"/>
              <a:t>pC</a:t>
            </a:r>
            <a:endParaRPr lang="en-GB" sz="1600" dirty="0" smtClean="0"/>
          </a:p>
          <a:p>
            <a:r>
              <a:rPr lang="el-GR" sz="1600" dirty="0" smtClean="0">
                <a:latin typeface="Times New Roman"/>
                <a:cs typeface="Times New Roman"/>
              </a:rPr>
              <a:t>σ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GB" sz="1600" dirty="0" smtClean="0"/>
              <a:t>~ 270 fs </a:t>
            </a:r>
            <a:r>
              <a:rPr lang="en-GB" sz="1600" dirty="0" err="1" smtClean="0"/>
              <a:t>rms</a:t>
            </a:r>
            <a:endParaRPr lang="en-GB" sz="1600" dirty="0" smtClean="0"/>
          </a:p>
          <a:p>
            <a:r>
              <a:rPr lang="en-GB" sz="1600" dirty="0" err="1" smtClean="0"/>
              <a:t>R</a:t>
            </a:r>
            <a:r>
              <a:rPr lang="en-GB" sz="1600" baseline="-25000" dirty="0" err="1" smtClean="0"/>
              <a:t>t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~ 32 fs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5360" y="1314893"/>
            <a:ext cx="42292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analysis of experimental data !</a:t>
            </a:r>
            <a:endParaRPr lang="de-DE" sz="2000" dirty="0" err="1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912424" y="1355085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article in preparation.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814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Installations at DESY: FLASH2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2020 DESY will receive other 4 structures (2 structures for FLASH2 and 2 structures for SINBAD) 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FLASH2:</a:t>
            </a:r>
          </a:p>
          <a:p>
            <a:pPr lvl="2"/>
            <a:r>
              <a:rPr lang="en-US" dirty="0" smtClean="0"/>
              <a:t>In </a:t>
            </a:r>
            <a:r>
              <a:rPr lang="en-US" b="1" dirty="0" smtClean="0"/>
              <a:t>Summer 2020 FLASH shutdown</a:t>
            </a:r>
            <a:r>
              <a:rPr lang="en-US" dirty="0" smtClean="0"/>
              <a:t>: installation of the </a:t>
            </a:r>
            <a:r>
              <a:rPr lang="en-US" b="1" dirty="0" smtClean="0"/>
              <a:t>first TDS structure at FLASH2 </a:t>
            </a:r>
            <a:r>
              <a:rPr lang="en-US" dirty="0" smtClean="0"/>
              <a:t>and upgrade of the RF system including the </a:t>
            </a:r>
            <a:r>
              <a:rPr lang="en-US" b="1" dirty="0" smtClean="0"/>
              <a:t>XBOC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second structure for FLASH2 will be delivered in Summer and is foreseen to be installed in 2021.</a:t>
            </a:r>
          </a:p>
          <a:p>
            <a:pPr lvl="2"/>
            <a:endParaRPr lang="en-US" dirty="0" smtClean="0"/>
          </a:p>
          <a:p>
            <a:pPr marL="361950" lvl="1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284984"/>
            <a:ext cx="3096344" cy="325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03140" y="3645024"/>
            <a:ext cx="42484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both structures goal temporal resolution ~1fs for low emittance bunches </a:t>
            </a:r>
            <a:endParaRPr lang="de-DE" sz="2000" dirty="0" err="1" smtClean="0"/>
          </a:p>
        </p:txBody>
      </p:sp>
      <p:sp>
        <p:nvSpPr>
          <p:cNvPr id="6" name="Rechteck 5"/>
          <p:cNvSpPr/>
          <p:nvPr/>
        </p:nvSpPr>
        <p:spPr>
          <a:xfrm>
            <a:off x="479376" y="50131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 smtClean="0"/>
              <a:t>Reference: </a:t>
            </a:r>
            <a:r>
              <a:rPr lang="en-US" b="1" dirty="0"/>
              <a:t>F. Christie et al., Proceed. FEL2019, WEP006 (2019). </a:t>
            </a:r>
          </a:p>
        </p:txBody>
      </p:sp>
    </p:spTree>
    <p:extLst>
      <p:ext uri="{BB962C8B-B14F-4D97-AF65-F5344CB8AC3E}">
        <p14:creationId xmlns:p14="http://schemas.microsoft.com/office/powerpoint/2010/main" val="40686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Installations at DESY</a:t>
            </a:r>
            <a:r>
              <a:rPr lang="en-US" smtClean="0"/>
              <a:t>: SINBAD-ARES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2020 DESY will receive other 4 structures (2 structures for FLASH2 and 2 structures for SINBAD) 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SINBAD:</a:t>
            </a:r>
          </a:p>
          <a:p>
            <a:pPr lvl="2"/>
            <a:r>
              <a:rPr lang="en-US" dirty="0" smtClean="0"/>
              <a:t>In </a:t>
            </a:r>
            <a:r>
              <a:rPr lang="en-US" b="1" dirty="0" smtClean="0"/>
              <a:t>fall 2020 </a:t>
            </a:r>
            <a:r>
              <a:rPr lang="en-US" dirty="0" smtClean="0"/>
              <a:t>SINBAD will receive its 2 structures and 2 XBOCs. </a:t>
            </a:r>
            <a:r>
              <a:rPr lang="en-US" b="1" dirty="0" smtClean="0"/>
              <a:t>Installation of the complete diagnostic beamline </a:t>
            </a:r>
            <a:r>
              <a:rPr lang="en-US" dirty="0" smtClean="0"/>
              <a:t>is foreseen by 2020. Experimental plan will follow in 2021.</a:t>
            </a:r>
          </a:p>
          <a:p>
            <a:pPr marL="361950" lvl="1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5" y="3877646"/>
            <a:ext cx="4482015" cy="12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85"/>
          <p:cNvSpPr/>
          <p:nvPr/>
        </p:nvSpPr>
        <p:spPr>
          <a:xfrm>
            <a:off x="1770539" y="4979814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87"/>
          <p:cNvSpPr/>
          <p:nvPr/>
        </p:nvSpPr>
        <p:spPr>
          <a:xfrm>
            <a:off x="1399037" y="4976654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88"/>
          <p:cNvSpPr/>
          <p:nvPr/>
        </p:nvSpPr>
        <p:spPr>
          <a:xfrm>
            <a:off x="1018287" y="4976110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92"/>
          <p:cNvCxnSpPr/>
          <p:nvPr/>
        </p:nvCxnSpPr>
        <p:spPr bwMode="auto">
          <a:xfrm>
            <a:off x="189847" y="5031104"/>
            <a:ext cx="4997812" cy="6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3"/>
          <p:cNvSpPr/>
          <p:nvPr/>
        </p:nvSpPr>
        <p:spPr>
          <a:xfrm>
            <a:off x="47625" y="4969066"/>
            <a:ext cx="50396" cy="151536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94"/>
          <p:cNvSpPr/>
          <p:nvPr/>
        </p:nvSpPr>
        <p:spPr>
          <a:xfrm>
            <a:off x="623520" y="4979267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95"/>
          <p:cNvSpPr/>
          <p:nvPr/>
        </p:nvSpPr>
        <p:spPr>
          <a:xfrm>
            <a:off x="42087" y="5016207"/>
            <a:ext cx="50396" cy="50657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96"/>
          <p:cNvSpPr/>
          <p:nvPr/>
        </p:nvSpPr>
        <p:spPr>
          <a:xfrm flipV="1">
            <a:off x="623521" y="5018740"/>
            <a:ext cx="1396353" cy="47571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97"/>
          <p:cNvSpPr/>
          <p:nvPr/>
        </p:nvSpPr>
        <p:spPr bwMode="auto">
          <a:xfrm>
            <a:off x="518335" y="5000830"/>
            <a:ext cx="695768" cy="1317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5" name="Rounded Rectangle 98"/>
          <p:cNvSpPr/>
          <p:nvPr/>
        </p:nvSpPr>
        <p:spPr>
          <a:xfrm>
            <a:off x="145290" y="4971382"/>
            <a:ext cx="50396" cy="151536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99"/>
          <p:cNvSpPr/>
          <p:nvPr/>
        </p:nvSpPr>
        <p:spPr>
          <a:xfrm>
            <a:off x="3670172" y="4972952"/>
            <a:ext cx="1396353" cy="130224"/>
          </a:xfrm>
          <a:prstGeom prst="roundRect">
            <a:avLst/>
          </a:prstGeom>
          <a:noFill/>
          <a:ln w="25400" cap="flat" cmpd="sng" algn="ctr">
            <a:solidFill>
              <a:srgbClr val="00A5EB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00"/>
          <p:cNvSpPr/>
          <p:nvPr/>
        </p:nvSpPr>
        <p:spPr>
          <a:xfrm>
            <a:off x="3321583" y="4975169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01"/>
          <p:cNvSpPr/>
          <p:nvPr/>
        </p:nvSpPr>
        <p:spPr>
          <a:xfrm>
            <a:off x="2950081" y="4972009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le 102"/>
          <p:cNvSpPr/>
          <p:nvPr/>
        </p:nvSpPr>
        <p:spPr>
          <a:xfrm>
            <a:off x="2569331" y="4971465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03"/>
          <p:cNvSpPr/>
          <p:nvPr/>
        </p:nvSpPr>
        <p:spPr>
          <a:xfrm>
            <a:off x="2174563" y="4974622"/>
            <a:ext cx="242699" cy="123911"/>
          </a:xfrm>
          <a:prstGeom prst="roundRect">
            <a:avLst/>
          </a:prstGeom>
          <a:solidFill>
            <a:srgbClr val="F28E00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104"/>
          <p:cNvSpPr/>
          <p:nvPr/>
        </p:nvSpPr>
        <p:spPr>
          <a:xfrm flipV="1">
            <a:off x="2174564" y="5014095"/>
            <a:ext cx="1396353" cy="47571"/>
          </a:xfrm>
          <a:prstGeom prst="rect">
            <a:avLst/>
          </a:prstGeom>
          <a:solidFill>
            <a:srgbClr val="00A5EB"/>
          </a:solidFill>
          <a:ln w="25400" cap="flat" cmpd="sng" algn="ctr">
            <a:solidFill>
              <a:srgbClr val="00A5E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ounded Rectangle 105"/>
          <p:cNvSpPr/>
          <p:nvPr/>
        </p:nvSpPr>
        <p:spPr bwMode="auto">
          <a:xfrm>
            <a:off x="2069379" y="4996186"/>
            <a:ext cx="695768" cy="1317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Straight Arrow Connector 108"/>
          <p:cNvCxnSpPr/>
          <p:nvPr/>
        </p:nvCxnSpPr>
        <p:spPr bwMode="auto">
          <a:xfrm>
            <a:off x="9151303" y="4011621"/>
            <a:ext cx="5595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109"/>
          <p:cNvSpPr/>
          <p:nvPr/>
        </p:nvSpPr>
        <p:spPr bwMode="auto">
          <a:xfrm>
            <a:off x="8581378" y="4949118"/>
            <a:ext cx="163665" cy="154607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110"/>
          <p:cNvCxnSpPr>
            <a:endCxn id="24" idx="3"/>
          </p:cNvCxnSpPr>
          <p:nvPr/>
        </p:nvCxnSpPr>
        <p:spPr bwMode="auto">
          <a:xfrm>
            <a:off x="8489745" y="5026420"/>
            <a:ext cx="2552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111"/>
          <p:cNvSpPr/>
          <p:nvPr/>
        </p:nvSpPr>
        <p:spPr>
          <a:xfrm>
            <a:off x="8400257" y="4840872"/>
            <a:ext cx="181121" cy="29170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27" name="Straight Arrow Connector 112"/>
          <p:cNvCxnSpPr/>
          <p:nvPr/>
        </p:nvCxnSpPr>
        <p:spPr bwMode="auto">
          <a:xfrm>
            <a:off x="8208235" y="5033022"/>
            <a:ext cx="3936437" cy="93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lowchart: Decision 113"/>
          <p:cNvSpPr/>
          <p:nvPr/>
        </p:nvSpPr>
        <p:spPr>
          <a:xfrm>
            <a:off x="8300607" y="4975880"/>
            <a:ext cx="105204" cy="114754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9" name="Flowchart: Decision 114"/>
          <p:cNvSpPr/>
          <p:nvPr/>
        </p:nvSpPr>
        <p:spPr>
          <a:xfrm>
            <a:off x="8496267" y="4970752"/>
            <a:ext cx="105204" cy="114754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0" name="Rectangle 115"/>
          <p:cNvSpPr/>
          <p:nvPr/>
        </p:nvSpPr>
        <p:spPr bwMode="auto">
          <a:xfrm>
            <a:off x="8745043" y="4989949"/>
            <a:ext cx="371976" cy="76360"/>
          </a:xfrm>
          <a:prstGeom prst="rect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116"/>
          <p:cNvSpPr/>
          <p:nvPr/>
        </p:nvSpPr>
        <p:spPr bwMode="auto">
          <a:xfrm>
            <a:off x="9170891" y="4992424"/>
            <a:ext cx="371976" cy="76360"/>
          </a:xfrm>
          <a:prstGeom prst="rect">
            <a:avLst/>
          </a:prstGeom>
          <a:solidFill>
            <a:srgbClr val="FF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lowchart: Decision 117"/>
          <p:cNvSpPr/>
          <p:nvPr/>
        </p:nvSpPr>
        <p:spPr>
          <a:xfrm>
            <a:off x="9710814" y="4984391"/>
            <a:ext cx="105204" cy="114754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3" name="Flowchart: Decision 118"/>
          <p:cNvSpPr/>
          <p:nvPr/>
        </p:nvSpPr>
        <p:spPr>
          <a:xfrm>
            <a:off x="9936427" y="4988423"/>
            <a:ext cx="105204" cy="114754"/>
          </a:xfrm>
          <a:prstGeom prst="flowChartDecision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34" name="Straight Connector 119"/>
          <p:cNvCxnSpPr/>
          <p:nvPr/>
        </p:nvCxnSpPr>
        <p:spPr>
          <a:xfrm flipV="1">
            <a:off x="10176454" y="4840872"/>
            <a:ext cx="264029" cy="1968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120"/>
          <p:cNvSpPr/>
          <p:nvPr/>
        </p:nvSpPr>
        <p:spPr>
          <a:xfrm>
            <a:off x="10128448" y="4989328"/>
            <a:ext cx="96011" cy="9677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36" name="Straight Connector 121"/>
          <p:cNvCxnSpPr/>
          <p:nvPr/>
        </p:nvCxnSpPr>
        <p:spPr>
          <a:xfrm flipV="1">
            <a:off x="383365" y="4812251"/>
            <a:ext cx="0" cy="2248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122"/>
          <p:cNvSpPr/>
          <p:nvPr/>
        </p:nvSpPr>
        <p:spPr>
          <a:xfrm>
            <a:off x="335360" y="4984888"/>
            <a:ext cx="96011" cy="9677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Connector 125"/>
          <p:cNvCxnSpPr/>
          <p:nvPr/>
        </p:nvCxnSpPr>
        <p:spPr>
          <a:xfrm>
            <a:off x="335360" y="4805765"/>
            <a:ext cx="960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26"/>
          <p:cNvCxnSpPr/>
          <p:nvPr/>
        </p:nvCxnSpPr>
        <p:spPr>
          <a:xfrm>
            <a:off x="10422495" y="4805766"/>
            <a:ext cx="72008" cy="5503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28"/>
          <p:cNvSpPr txBox="1"/>
          <p:nvPr/>
        </p:nvSpPr>
        <p:spPr>
          <a:xfrm>
            <a:off x="5372038" y="4447565"/>
            <a:ext cx="13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Matching Beamline</a:t>
            </a:r>
            <a:endParaRPr lang="de-DE" sz="1600" dirty="0"/>
          </a:p>
        </p:txBody>
      </p:sp>
      <p:cxnSp>
        <p:nvCxnSpPr>
          <p:cNvPr id="41" name="Straight Arrow Connector 144"/>
          <p:cNvCxnSpPr/>
          <p:nvPr/>
        </p:nvCxnSpPr>
        <p:spPr>
          <a:xfrm flipV="1">
            <a:off x="11213890" y="4030301"/>
            <a:ext cx="0" cy="19078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2"/>
          <p:cNvSpPr/>
          <p:nvPr/>
        </p:nvSpPr>
        <p:spPr>
          <a:xfrm>
            <a:off x="8407801" y="4297802"/>
            <a:ext cx="3328766" cy="97512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3" name="TextBox 129"/>
          <p:cNvSpPr txBox="1"/>
          <p:nvPr/>
        </p:nvSpPr>
        <p:spPr>
          <a:xfrm>
            <a:off x="8797906" y="4345940"/>
            <a:ext cx="241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PolariX</a:t>
            </a:r>
            <a:r>
              <a:rPr lang="en-US" sz="1600" dirty="0" smtClean="0"/>
              <a:t> TDS &amp; diagnostics Beamline</a:t>
            </a:r>
            <a:endParaRPr lang="de-DE" sz="1600" dirty="0"/>
          </a:p>
        </p:txBody>
      </p:sp>
      <p:sp>
        <p:nvSpPr>
          <p:cNvPr id="44" name="TextBox 145"/>
          <p:cNvSpPr txBox="1"/>
          <p:nvPr/>
        </p:nvSpPr>
        <p:spPr>
          <a:xfrm>
            <a:off x="10202686" y="3212976"/>
            <a:ext cx="1954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It will be moved at the exit of the experimental </a:t>
            </a:r>
            <a:r>
              <a:rPr lang="en-US" sz="1200" dirty="0"/>
              <a:t>area </a:t>
            </a:r>
            <a:r>
              <a:rPr lang="en-US" sz="1200" dirty="0" smtClean="0"/>
              <a:t>after </a:t>
            </a:r>
            <a:r>
              <a:rPr lang="en-US" sz="1200" dirty="0"/>
              <a:t>the commissioning of the </a:t>
            </a:r>
            <a:r>
              <a:rPr lang="en-US" sz="1200" dirty="0" err="1"/>
              <a:t>linac</a:t>
            </a:r>
            <a:r>
              <a:rPr lang="en-US" sz="1200" dirty="0"/>
              <a:t> </a:t>
            </a:r>
            <a:endParaRPr lang="de-DE" sz="1200" dirty="0" err="1" smtClean="0"/>
          </a:p>
        </p:txBody>
      </p:sp>
      <p:sp>
        <p:nvSpPr>
          <p:cNvPr id="45" name="TextBox 215"/>
          <p:cNvSpPr txBox="1"/>
          <p:nvPr/>
        </p:nvSpPr>
        <p:spPr>
          <a:xfrm>
            <a:off x="7252697" y="3882534"/>
            <a:ext cx="129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Dogleg</a:t>
            </a:r>
            <a:endParaRPr lang="de-DE" sz="1600" dirty="0"/>
          </a:p>
        </p:txBody>
      </p:sp>
      <p:sp>
        <p:nvSpPr>
          <p:cNvPr id="47" name="TextBox 191"/>
          <p:cNvSpPr txBox="1"/>
          <p:nvPr/>
        </p:nvSpPr>
        <p:spPr>
          <a:xfrm>
            <a:off x="1822018" y="4526913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Linac</a:t>
            </a:r>
            <a:endParaRPr lang="de-DE" sz="1600" dirty="0"/>
          </a:p>
        </p:txBody>
      </p:sp>
      <p:sp>
        <p:nvSpPr>
          <p:cNvPr id="48" name="TextBox 188"/>
          <p:cNvSpPr txBox="1"/>
          <p:nvPr/>
        </p:nvSpPr>
        <p:spPr>
          <a:xfrm>
            <a:off x="60927" y="4192802"/>
            <a:ext cx="117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Photo-Injector</a:t>
            </a:r>
            <a:endParaRPr lang="de-DE" sz="1600" dirty="0"/>
          </a:p>
        </p:txBody>
      </p:sp>
      <p:sp>
        <p:nvSpPr>
          <p:cNvPr id="49" name="TextBox 128"/>
          <p:cNvSpPr txBox="1"/>
          <p:nvPr/>
        </p:nvSpPr>
        <p:spPr>
          <a:xfrm>
            <a:off x="3670172" y="4526913"/>
            <a:ext cx="137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Exp. Area 1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970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723998"/>
            <a:ext cx="10009112" cy="28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Installations at DESY: SINBAD-ARES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980728"/>
            <a:ext cx="11376025" cy="5010249"/>
          </a:xfrm>
        </p:spPr>
        <p:txBody>
          <a:bodyPr/>
          <a:lstStyle/>
          <a:p>
            <a:r>
              <a:rPr lang="en-US" dirty="0" smtClean="0"/>
              <a:t>In 2020 DESY will receive other 4 structures (2 structures for FLASH2 and 2 structures for SINBAD) 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SINBAD:</a:t>
            </a:r>
          </a:p>
          <a:p>
            <a:pPr lvl="2"/>
            <a:r>
              <a:rPr lang="en-US" dirty="0" smtClean="0"/>
              <a:t>In </a:t>
            </a:r>
            <a:r>
              <a:rPr lang="en-US" b="1" dirty="0" smtClean="0"/>
              <a:t>fall 2020 </a:t>
            </a:r>
            <a:r>
              <a:rPr lang="en-US" dirty="0" smtClean="0"/>
              <a:t>SINBAD will receive its 2 structures and 2 XBOCs. </a:t>
            </a:r>
            <a:r>
              <a:rPr lang="en-US" b="1" dirty="0" smtClean="0"/>
              <a:t>Installation of the complete diagnostic beamline </a:t>
            </a:r>
            <a:r>
              <a:rPr lang="en-US" dirty="0" smtClean="0"/>
              <a:t>is foreseen by 2020. Experimental plan will follow in 2021.</a:t>
            </a:r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5575" y="6554527"/>
            <a:ext cx="9948937" cy="186841"/>
          </a:xfrm>
        </p:spPr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51" name="TextBox 20"/>
          <p:cNvSpPr txBox="1"/>
          <p:nvPr/>
        </p:nvSpPr>
        <p:spPr>
          <a:xfrm>
            <a:off x="119336" y="3971349"/>
            <a:ext cx="2016223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ym typeface="Wingdings" panose="05000000000000000000" pitchFamily="2" charset="2"/>
              </a:rPr>
              <a:t> </a:t>
            </a:r>
            <a:r>
              <a:rPr lang="de-DE" sz="1600" dirty="0" smtClean="0"/>
              <a:t>Exit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ARES </a:t>
            </a:r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endParaRPr lang="de-DE" sz="1600" dirty="0" smtClean="0"/>
          </a:p>
        </p:txBody>
      </p:sp>
      <p:sp>
        <p:nvSpPr>
          <p:cNvPr id="53" name="Rechteck 52"/>
          <p:cNvSpPr/>
          <p:nvPr/>
        </p:nvSpPr>
        <p:spPr>
          <a:xfrm>
            <a:off x="3171578" y="4698871"/>
            <a:ext cx="1872208" cy="7200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3531618" y="4626863"/>
            <a:ext cx="216024" cy="2017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315594" y="3987501"/>
            <a:ext cx="584448" cy="423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4323706" y="3987501"/>
            <a:ext cx="576064" cy="423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4467722" y="4626863"/>
            <a:ext cx="216024" cy="2017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2983230" y="3617298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Klystron 1</a:t>
            </a:r>
            <a:endParaRPr lang="de-DE" sz="1600" dirty="0" err="1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284440" y="3632795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</a:rPr>
              <a:t>Klystron 2</a:t>
            </a:r>
            <a:endParaRPr lang="de-DE" sz="1600" dirty="0" err="1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955554" y="4482847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dobe Fan Heiti Std B" pitchFamily="34" charset="-128"/>
                <a:ea typeface="Adobe Fan Heiti Std B" pitchFamily="34" charset="-128"/>
              </a:rPr>
              <a:t>XBOC1</a:t>
            </a:r>
            <a:endParaRPr lang="de-DE" sz="1000" dirty="0" err="1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683746" y="4481540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dobe Fan Heiti Std B" pitchFamily="34" charset="-128"/>
                <a:ea typeface="Adobe Fan Heiti Std B" pitchFamily="34" charset="-128"/>
              </a:rPr>
              <a:t>XBOC2</a:t>
            </a:r>
            <a:endParaRPr lang="de-DE" sz="1000" dirty="0" err="1" smtClean="0"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66" name="Gerade Verbindung 65"/>
          <p:cNvCxnSpPr>
            <a:endCxn id="56" idx="0"/>
          </p:cNvCxnSpPr>
          <p:nvPr/>
        </p:nvCxnSpPr>
        <p:spPr>
          <a:xfrm>
            <a:off x="3639630" y="4410839"/>
            <a:ext cx="0" cy="2160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>
            <a:off x="3603626" y="4842887"/>
            <a:ext cx="0" cy="2160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3195242" y="4950735"/>
            <a:ext cx="912440" cy="409109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4611738" y="4410839"/>
            <a:ext cx="0" cy="2160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4611738" y="4842887"/>
            <a:ext cx="0" cy="2160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 54"/>
          <p:cNvSpPr/>
          <p:nvPr/>
        </p:nvSpPr>
        <p:spPr>
          <a:xfrm>
            <a:off x="4179690" y="4950734"/>
            <a:ext cx="880591" cy="409109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71" name="Picture 6" descr="C:\Users\mbarbara\Desktop\Senza tito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340437"/>
            <a:ext cx="1872208" cy="20704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hteck 71"/>
          <p:cNvSpPr/>
          <p:nvPr/>
        </p:nvSpPr>
        <p:spPr>
          <a:xfrm>
            <a:off x="2955554" y="3520923"/>
            <a:ext cx="2443294" cy="21403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74" name="Gerade Verbindung mit Pfeil 73"/>
          <p:cNvCxnSpPr/>
          <p:nvPr/>
        </p:nvCxnSpPr>
        <p:spPr>
          <a:xfrm flipV="1">
            <a:off x="5398848" y="3861048"/>
            <a:ext cx="409120" cy="28803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7896200" y="278092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modulators will be located in the underlying cellar. 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604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866902"/>
            <a:ext cx="9912424" cy="27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Installations at DESY: SINBAD-ARES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980728"/>
            <a:ext cx="11376025" cy="5010249"/>
          </a:xfrm>
        </p:spPr>
        <p:txBody>
          <a:bodyPr/>
          <a:lstStyle/>
          <a:p>
            <a:r>
              <a:rPr lang="en-US" dirty="0" smtClean="0"/>
              <a:t>In 2020 DESY will receive other 4 structures (2 structures for FLASH2 and 2 structures for SINBAD) :</a:t>
            </a:r>
          </a:p>
          <a:p>
            <a:pPr lvl="1"/>
            <a:r>
              <a:rPr lang="en-US" b="1" dirty="0" smtClean="0">
                <a:solidFill>
                  <a:srgbClr val="FF00FF"/>
                </a:solidFill>
              </a:rPr>
              <a:t>SINBAD:</a:t>
            </a:r>
          </a:p>
          <a:p>
            <a:pPr lvl="2"/>
            <a:r>
              <a:rPr lang="en-US" dirty="0" smtClean="0"/>
              <a:t>In </a:t>
            </a:r>
            <a:r>
              <a:rPr lang="en-US" b="1" dirty="0" smtClean="0"/>
              <a:t>fall 2020 </a:t>
            </a:r>
            <a:r>
              <a:rPr lang="en-US" dirty="0" smtClean="0"/>
              <a:t>SINBAD will receive its 2 structures and 2 XBOCs. </a:t>
            </a:r>
            <a:r>
              <a:rPr lang="en-US" b="1" dirty="0" smtClean="0"/>
              <a:t>Installation of the complete diagnostic beamline </a:t>
            </a:r>
            <a:r>
              <a:rPr lang="en-US" dirty="0" smtClean="0"/>
              <a:t>is foreseen by 2020. Experimental plan will follow in 2021.</a:t>
            </a:r>
          </a:p>
          <a:p>
            <a:pPr marL="628650" lvl="2" indent="0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91578" y="6597352"/>
            <a:ext cx="9948937" cy="186841"/>
          </a:xfrm>
        </p:spPr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sp>
        <p:nvSpPr>
          <p:cNvPr id="47" name="TextBox 10"/>
          <p:cNvSpPr txBox="1"/>
          <p:nvPr/>
        </p:nvSpPr>
        <p:spPr>
          <a:xfrm>
            <a:off x="9118030" y="2541533"/>
            <a:ext cx="27467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Longitudinal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space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(R~4fs)</a:t>
            </a:r>
          </a:p>
        </p:txBody>
      </p:sp>
      <p:cxnSp>
        <p:nvCxnSpPr>
          <p:cNvPr id="49" name="Straight Arrow Connector 14"/>
          <p:cNvCxnSpPr/>
          <p:nvPr/>
        </p:nvCxnSpPr>
        <p:spPr>
          <a:xfrm flipH="1">
            <a:off x="9000473" y="3126308"/>
            <a:ext cx="288032" cy="42068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6"/>
          <p:cNvCxnSpPr/>
          <p:nvPr/>
        </p:nvCxnSpPr>
        <p:spPr>
          <a:xfrm flipV="1">
            <a:off x="9336360" y="4462810"/>
            <a:ext cx="144016" cy="7157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0"/>
          <p:cNvSpPr txBox="1"/>
          <p:nvPr/>
        </p:nvSpPr>
        <p:spPr>
          <a:xfrm>
            <a:off x="55427" y="2673751"/>
            <a:ext cx="20162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ym typeface="Wingdings" panose="05000000000000000000" pitchFamily="2" charset="2"/>
              </a:rPr>
              <a:t> </a:t>
            </a:r>
            <a:r>
              <a:rPr lang="de-DE" sz="1600" dirty="0" smtClean="0"/>
              <a:t>Exit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ARES </a:t>
            </a:r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compressor</a:t>
            </a:r>
            <a:endParaRPr lang="de-DE" sz="1600" dirty="0" smtClean="0"/>
          </a:p>
        </p:txBody>
      </p:sp>
      <p:sp>
        <p:nvSpPr>
          <p:cNvPr id="53" name="Rechteck 52"/>
          <p:cNvSpPr/>
          <p:nvPr/>
        </p:nvSpPr>
        <p:spPr>
          <a:xfrm>
            <a:off x="2567608" y="3693661"/>
            <a:ext cx="1872208" cy="7200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591272" y="3945525"/>
            <a:ext cx="912440" cy="409109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3575720" y="3945524"/>
            <a:ext cx="880591" cy="409109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540001" y="5140730"/>
            <a:ext cx="41044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3D </a:t>
            </a:r>
            <a:r>
              <a:rPr lang="de-DE" sz="1600" dirty="0" err="1" smtClean="0"/>
              <a:t>charge</a:t>
            </a:r>
            <a:r>
              <a:rPr lang="de-DE" sz="1600" dirty="0" smtClean="0"/>
              <a:t> </a:t>
            </a:r>
            <a:r>
              <a:rPr lang="de-DE" sz="1600" dirty="0" err="1" smtClean="0"/>
              <a:t>density</a:t>
            </a:r>
            <a:r>
              <a:rPr lang="de-DE" sz="1600" dirty="0" smtClean="0"/>
              <a:t> </a:t>
            </a:r>
            <a:r>
              <a:rPr lang="de-DE" sz="1600" dirty="0" err="1" smtClean="0"/>
              <a:t>reconstruction</a:t>
            </a:r>
            <a:r>
              <a:rPr lang="de-DE" sz="1600" dirty="0" smtClean="0"/>
              <a:t> </a:t>
            </a:r>
            <a:r>
              <a:rPr lang="de-DE" sz="1600" b="1" dirty="0" smtClean="0"/>
              <a:t>(R~2fs)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Slice-</a:t>
            </a:r>
            <a:r>
              <a:rPr lang="de-DE" sz="1600" dirty="0" err="1" smtClean="0"/>
              <a:t>emittance</a:t>
            </a:r>
            <a:r>
              <a:rPr lang="de-DE" sz="1600" dirty="0" smtClean="0"/>
              <a:t> (R~1fs)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Longitudinal </a:t>
            </a:r>
            <a:r>
              <a:rPr lang="de-DE" sz="1600" dirty="0" err="1" smtClean="0"/>
              <a:t>charge</a:t>
            </a:r>
            <a:r>
              <a:rPr lang="de-DE" sz="1600" dirty="0" smtClean="0"/>
              <a:t> </a:t>
            </a:r>
            <a:r>
              <a:rPr lang="de-DE" sz="1600" dirty="0" err="1" smtClean="0"/>
              <a:t>profile</a:t>
            </a:r>
            <a:r>
              <a:rPr lang="de-DE" sz="1600" dirty="0" smtClean="0"/>
              <a:t> (</a:t>
            </a:r>
            <a:r>
              <a:rPr lang="de-DE" sz="1600" b="1" dirty="0" smtClean="0"/>
              <a:t>R~200 </a:t>
            </a:r>
            <a:r>
              <a:rPr lang="de-DE" sz="1600" b="1" dirty="0" err="1" smtClean="0"/>
              <a:t>as</a:t>
            </a:r>
            <a:r>
              <a:rPr lang="de-DE" sz="1600" dirty="0" smtClean="0"/>
              <a:t>)</a:t>
            </a:r>
          </a:p>
        </p:txBody>
      </p:sp>
      <p:sp>
        <p:nvSpPr>
          <p:cNvPr id="5" name="Rechteck 4"/>
          <p:cNvSpPr/>
          <p:nvPr/>
        </p:nvSpPr>
        <p:spPr>
          <a:xfrm>
            <a:off x="131167" y="5598040"/>
            <a:ext cx="674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fr-FR" b="1" dirty="0"/>
              <a:t>D. Marx et al., Scientific Reports 9, 19912 (2019).</a:t>
            </a:r>
          </a:p>
        </p:txBody>
      </p:sp>
    </p:spTree>
    <p:extLst>
      <p:ext uri="{BB962C8B-B14F-4D97-AF65-F5344CB8AC3E}">
        <p14:creationId xmlns:p14="http://schemas.microsoft.com/office/powerpoint/2010/main" val="36333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Project Milestones (DESY)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575" y="1052736"/>
            <a:ext cx="11376025" cy="5688632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Achieved with prototype installation/commissioning at </a:t>
            </a:r>
            <a:r>
              <a:rPr lang="en-US" sz="1600" b="1" dirty="0" err="1" smtClean="0">
                <a:solidFill>
                  <a:srgbClr val="00B050"/>
                </a:solidFill>
              </a:rPr>
              <a:t>FLASHForward</a:t>
            </a:r>
            <a:r>
              <a:rPr lang="en-US" sz="1600" b="1" dirty="0" smtClean="0">
                <a:solidFill>
                  <a:srgbClr val="00B05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first demonstration of the </a:t>
            </a:r>
            <a:r>
              <a:rPr lang="en-US" sz="1400" dirty="0" err="1" smtClean="0"/>
              <a:t>PolariX</a:t>
            </a:r>
            <a:r>
              <a:rPr lang="en-US" sz="1400" dirty="0" smtClean="0"/>
              <a:t> TDS </a:t>
            </a:r>
            <a:r>
              <a:rPr lang="en-US" sz="1400" b="1" dirty="0" smtClean="0">
                <a:solidFill>
                  <a:srgbClr val="00B050"/>
                </a:solidFill>
              </a:rPr>
              <a:t>variable streaking;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First demonstration of </a:t>
            </a:r>
            <a:r>
              <a:rPr lang="en-US" sz="1400" b="1" dirty="0" smtClean="0">
                <a:solidFill>
                  <a:srgbClr val="00B050"/>
                </a:solidFill>
              </a:rPr>
              <a:t>3D charge reconstruction </a:t>
            </a:r>
            <a:r>
              <a:rPr lang="en-US" sz="1400" dirty="0" smtClean="0"/>
              <a:t>with e-beam (resolution &lt;30 fs);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Achieved resolution </a:t>
            </a:r>
            <a:r>
              <a:rPr lang="en-US" sz="1400" b="1" dirty="0" smtClean="0">
                <a:solidFill>
                  <a:srgbClr val="00B050"/>
                </a:solidFill>
              </a:rPr>
              <a:t>&lt;10 fs.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1600" u="sng" dirty="0" smtClean="0"/>
              <a:t>Next Milestones (ordered with increasing </a:t>
            </a:r>
            <a:r>
              <a:rPr lang="en-US" sz="1600" b="1" u="sng" dirty="0" smtClean="0"/>
              <a:t>complexity</a:t>
            </a:r>
            <a:r>
              <a:rPr lang="en-US" sz="1600" u="sng" dirty="0" smtClean="0"/>
              <a:t>):</a:t>
            </a:r>
          </a:p>
          <a:p>
            <a:pPr lvl="1"/>
            <a:r>
              <a:rPr lang="en-US" sz="1400" dirty="0"/>
              <a:t>I</a:t>
            </a:r>
            <a:r>
              <a:rPr lang="en-US" sz="1400" dirty="0" smtClean="0"/>
              <a:t>nstallation of </a:t>
            </a:r>
            <a:r>
              <a:rPr lang="en-US" sz="1400" b="1" dirty="0" smtClean="0"/>
              <a:t>XBOC</a:t>
            </a:r>
            <a:r>
              <a:rPr lang="en-US" sz="1400" dirty="0" smtClean="0"/>
              <a:t> RF-pulse compressor  and </a:t>
            </a:r>
            <a:r>
              <a:rPr lang="en-US" sz="1400" b="1" dirty="0" smtClean="0"/>
              <a:t>RF-switch</a:t>
            </a:r>
            <a:r>
              <a:rPr lang="en-US" sz="1400" dirty="0" smtClean="0"/>
              <a:t> at </a:t>
            </a:r>
            <a:r>
              <a:rPr lang="en-US" sz="1400" b="1" dirty="0" smtClean="0"/>
              <a:t>FLASH:</a:t>
            </a:r>
          </a:p>
          <a:p>
            <a:pPr lvl="2"/>
            <a:r>
              <a:rPr lang="en-US" sz="1400" dirty="0" smtClean="0"/>
              <a:t>Achievement of goal temporal resolution at </a:t>
            </a:r>
            <a:r>
              <a:rPr lang="en-US" sz="1400" dirty="0" err="1" smtClean="0"/>
              <a:t>FLASHForward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(~2 fs) for GeV e-beam;</a:t>
            </a:r>
          </a:p>
          <a:p>
            <a:pPr lvl="2"/>
            <a:r>
              <a:rPr lang="en-US" sz="1400" dirty="0" smtClean="0"/>
              <a:t>Demonstration of functionality</a:t>
            </a:r>
            <a:r>
              <a:rPr lang="en-US" sz="1400" b="1" dirty="0" smtClean="0">
                <a:solidFill>
                  <a:schemeClr val="accent1"/>
                </a:solidFill>
              </a:rPr>
              <a:t> parallel </a:t>
            </a:r>
            <a:r>
              <a:rPr lang="en-US" sz="1400" dirty="0" smtClean="0"/>
              <a:t>(one-at-the-time) </a:t>
            </a:r>
            <a:r>
              <a:rPr lang="en-US" sz="1400" b="1" dirty="0" smtClean="0">
                <a:solidFill>
                  <a:schemeClr val="accent1"/>
                </a:solidFill>
              </a:rPr>
              <a:t>operation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FL2-FF&gt;&gt;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sz="1400" dirty="0"/>
              <a:t>I</a:t>
            </a:r>
            <a:r>
              <a:rPr lang="en-US" sz="1400" dirty="0" smtClean="0"/>
              <a:t>nstallation of </a:t>
            </a:r>
            <a:r>
              <a:rPr lang="en-US" sz="1400" b="1" dirty="0" smtClean="0"/>
              <a:t>2 structures </a:t>
            </a:r>
            <a:r>
              <a:rPr lang="en-US" sz="1400" dirty="0" smtClean="0"/>
              <a:t>at </a:t>
            </a:r>
            <a:r>
              <a:rPr lang="en-US" sz="1400" b="1" dirty="0" smtClean="0"/>
              <a:t>FLASH2</a:t>
            </a:r>
            <a:r>
              <a:rPr lang="en-US" sz="1400" dirty="0" smtClean="0"/>
              <a:t>:</a:t>
            </a:r>
          </a:p>
          <a:p>
            <a:pPr lvl="2"/>
            <a:r>
              <a:rPr lang="en-US" sz="1400" dirty="0" smtClean="0"/>
              <a:t>Demonstration of</a:t>
            </a:r>
            <a:r>
              <a:rPr lang="en-US" sz="1400" b="1" dirty="0" smtClean="0">
                <a:solidFill>
                  <a:schemeClr val="accent1"/>
                </a:solidFill>
              </a:rPr>
              <a:t> control </a:t>
            </a:r>
            <a:r>
              <a:rPr lang="en-US" sz="1400" dirty="0" smtClean="0"/>
              <a:t>of </a:t>
            </a:r>
            <a:r>
              <a:rPr lang="en-US" sz="1400" b="1" dirty="0" smtClean="0">
                <a:solidFill>
                  <a:schemeClr val="accent1"/>
                </a:solidFill>
              </a:rPr>
              <a:t>2-TDS-structures</a:t>
            </a:r>
            <a:r>
              <a:rPr lang="en-US" sz="1400" dirty="0" smtClean="0"/>
              <a:t> run with</a:t>
            </a:r>
            <a:r>
              <a:rPr lang="en-US" sz="1400" b="1" dirty="0" smtClean="0">
                <a:solidFill>
                  <a:schemeClr val="accent1"/>
                </a:solidFill>
              </a:rPr>
              <a:t> GeV e-beam</a:t>
            </a:r>
            <a:r>
              <a:rPr lang="en-US" sz="1400" dirty="0" smtClean="0"/>
              <a:t>;</a:t>
            </a:r>
          </a:p>
          <a:p>
            <a:pPr lvl="2"/>
            <a:r>
              <a:rPr lang="en-US" sz="1400" dirty="0" smtClean="0"/>
              <a:t>Achievement of goal temporal resolution at FLASH2 </a:t>
            </a:r>
            <a:r>
              <a:rPr lang="en-US" sz="1400" b="1" dirty="0" smtClean="0">
                <a:solidFill>
                  <a:schemeClr val="accent1"/>
                </a:solidFill>
              </a:rPr>
              <a:t>(~1 fs) for GeV e-beam. </a:t>
            </a:r>
          </a:p>
          <a:p>
            <a:pPr lvl="1"/>
            <a:r>
              <a:rPr lang="en-US" sz="1400" dirty="0" smtClean="0"/>
              <a:t>Installation of </a:t>
            </a:r>
            <a:r>
              <a:rPr lang="en-US" sz="1400" b="1" dirty="0" smtClean="0"/>
              <a:t>2 structures</a:t>
            </a:r>
            <a:r>
              <a:rPr lang="en-US" sz="1400" dirty="0" smtClean="0"/>
              <a:t> and </a:t>
            </a:r>
            <a:r>
              <a:rPr lang="en-US" sz="1400" b="1" dirty="0" smtClean="0"/>
              <a:t>2 XBOCs </a:t>
            </a:r>
            <a:r>
              <a:rPr lang="en-US" sz="1400" dirty="0" smtClean="0"/>
              <a:t>with RF stations at </a:t>
            </a:r>
            <a:r>
              <a:rPr lang="en-US" sz="1400" b="1" dirty="0" smtClean="0"/>
              <a:t>SINBAD</a:t>
            </a:r>
            <a:r>
              <a:rPr lang="en-US" sz="1400" dirty="0" smtClean="0"/>
              <a:t>: </a:t>
            </a:r>
          </a:p>
          <a:p>
            <a:pPr lvl="2"/>
            <a:r>
              <a:rPr lang="en-US" sz="1400" dirty="0" smtClean="0"/>
              <a:t>Measurement of the bunch length of SINBAD-ARES beam </a:t>
            </a:r>
            <a:r>
              <a:rPr lang="en-US" sz="1400" b="1" dirty="0" smtClean="0">
                <a:solidFill>
                  <a:schemeClr val="accent1"/>
                </a:solidFill>
              </a:rPr>
              <a:t>(1 fs length, 100 MeV);</a:t>
            </a:r>
          </a:p>
          <a:p>
            <a:pPr lvl="2"/>
            <a:r>
              <a:rPr lang="en-US" sz="1400" dirty="0" smtClean="0"/>
              <a:t>Demonstration of </a:t>
            </a:r>
            <a:r>
              <a:rPr lang="en-US" sz="1400" b="1" dirty="0" smtClean="0">
                <a:solidFill>
                  <a:schemeClr val="accent1"/>
                </a:solidFill>
              </a:rPr>
              <a:t>sub-fs resolution </a:t>
            </a:r>
            <a:r>
              <a:rPr lang="en-US" sz="1400" dirty="0" smtClean="0"/>
              <a:t>for bunch profile measurements at </a:t>
            </a:r>
            <a:r>
              <a:rPr lang="en-US" sz="1400" b="1" dirty="0" smtClean="0">
                <a:solidFill>
                  <a:schemeClr val="accent1"/>
                </a:solidFill>
              </a:rPr>
              <a:t>100 MeV;</a:t>
            </a:r>
          </a:p>
          <a:p>
            <a:pPr lvl="2"/>
            <a:r>
              <a:rPr lang="en-US" sz="1400" dirty="0" smtClean="0"/>
              <a:t>Demonstration of </a:t>
            </a:r>
            <a:r>
              <a:rPr lang="en-US" sz="1400" b="1" dirty="0" smtClean="0">
                <a:solidFill>
                  <a:schemeClr val="accent1"/>
                </a:solidFill>
              </a:rPr>
              <a:t>&lt;5 fs resolution </a:t>
            </a:r>
            <a:r>
              <a:rPr lang="en-US" sz="1400" dirty="0" smtClean="0"/>
              <a:t>for 3D charge reconstruction with </a:t>
            </a:r>
            <a:r>
              <a:rPr lang="en-US" sz="1400" b="1" dirty="0" smtClean="0">
                <a:solidFill>
                  <a:schemeClr val="accent1"/>
                </a:solidFill>
              </a:rPr>
              <a:t>100 MeV </a:t>
            </a:r>
            <a:r>
              <a:rPr lang="en-US" sz="1400" dirty="0" smtClean="0"/>
              <a:t>beam;</a:t>
            </a:r>
          </a:p>
          <a:p>
            <a:pPr lvl="2"/>
            <a:r>
              <a:rPr lang="en-US" sz="1400" b="1" u="sng" dirty="0" smtClean="0">
                <a:solidFill>
                  <a:schemeClr val="accent1"/>
                </a:solidFill>
              </a:rPr>
              <a:t>Full-characterization</a:t>
            </a:r>
            <a:r>
              <a:rPr lang="en-US" sz="1400" u="sng" dirty="0" smtClean="0"/>
              <a:t> of phase space of few </a:t>
            </a:r>
            <a:r>
              <a:rPr lang="en-US" sz="1400" b="1" u="sng" dirty="0" err="1" smtClean="0">
                <a:solidFill>
                  <a:schemeClr val="accent1"/>
                </a:solidFill>
              </a:rPr>
              <a:t>few</a:t>
            </a:r>
            <a:r>
              <a:rPr lang="en-US" sz="1400" b="1" u="sng" dirty="0" smtClean="0">
                <a:solidFill>
                  <a:schemeClr val="accent1"/>
                </a:solidFill>
              </a:rPr>
              <a:t> fs-long</a:t>
            </a:r>
            <a:r>
              <a:rPr lang="en-US" sz="1400" u="sng" dirty="0" smtClean="0"/>
              <a:t> electron bunches</a:t>
            </a:r>
            <a:r>
              <a:rPr lang="en-US" sz="1400" dirty="0" smtClean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PolariX TDS Project| Barbara Marchetti, Beschleuniger Betriebsseminar 2020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5" y="188640"/>
            <a:ext cx="3198490" cy="2420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feil nach unten 5"/>
          <p:cNvSpPr/>
          <p:nvPr/>
        </p:nvSpPr>
        <p:spPr>
          <a:xfrm>
            <a:off x="7873875" y="2708920"/>
            <a:ext cx="792088" cy="367240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53951" y="3760294"/>
            <a:ext cx="3498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More structure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Better resolution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Smaller beam energy </a:t>
            </a:r>
            <a:r>
              <a:rPr lang="en-US" sz="1600" dirty="0" smtClean="0">
                <a:sym typeface="Wingdings" panose="05000000000000000000" pitchFamily="2" charset="2"/>
              </a:rPr>
              <a:t> more</a:t>
            </a:r>
            <a:r>
              <a:rPr lang="en-US" sz="1600" dirty="0" smtClean="0"/>
              <a:t> sensible to jitter, field imperfections, space charge and velocity bunching effects</a:t>
            </a:r>
            <a:endParaRPr lang="de-DE" sz="1600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8976320" y="260648"/>
            <a:ext cx="288032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1384" y="1988840"/>
            <a:ext cx="10513168" cy="381642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 smtClean="0"/>
              <a:t>Credits</a:t>
            </a:r>
            <a:r>
              <a:rPr lang="de-DE" sz="1600" b="1" dirty="0" smtClean="0"/>
              <a:t>: </a:t>
            </a:r>
          </a:p>
          <a:p>
            <a:r>
              <a:rPr lang="de-DE" sz="1600" dirty="0" smtClean="0"/>
              <a:t>R</a:t>
            </a:r>
            <a:r>
              <a:rPr lang="de-DE" sz="1600" dirty="0"/>
              <a:t>. W. Assmann, B. Beutner, F. Christie, R. </a:t>
            </a:r>
            <a:r>
              <a:rPr lang="de-DE" sz="1600" dirty="0" err="1"/>
              <a:t>D’Arcy</a:t>
            </a:r>
            <a:r>
              <a:rPr lang="de-DE" sz="1600" dirty="0"/>
              <a:t>, B. Conrad, M.K. </a:t>
            </a:r>
            <a:r>
              <a:rPr lang="de-DE" sz="1600" dirty="0" err="1" smtClean="0"/>
              <a:t>Czwalinna</a:t>
            </a:r>
            <a:r>
              <a:rPr lang="de-DE" sz="1600" dirty="0" smtClean="0"/>
              <a:t>, U</a:t>
            </a:r>
            <a:r>
              <a:rPr lang="de-DE" sz="1600" dirty="0"/>
              <a:t>. Dorda, M. Foese, P. Gonzalez Caminal, M. Hoffmann, M. Huening, R. Jonas, K. Klose, O. Krebs, S. Lederer, D. Marx, J. Osterhoff, M. Reukauff, J. Rönsch-Schulenburg, H. Schlarb, S. Schreiber, G. Tews, M. Vogt, A. de </a:t>
            </a:r>
            <a:r>
              <a:rPr lang="de-DE" sz="1600" dirty="0" err="1"/>
              <a:t>Zubiaurre</a:t>
            </a:r>
            <a:r>
              <a:rPr lang="de-DE" sz="1600" dirty="0"/>
              <a:t> Wagner, S. </a:t>
            </a:r>
            <a:r>
              <a:rPr lang="de-DE" sz="1600" dirty="0" err="1"/>
              <a:t>Wesch</a:t>
            </a:r>
            <a:r>
              <a:rPr lang="de-DE" sz="1600" dirty="0"/>
              <a:t>, J. </a:t>
            </a:r>
            <a:r>
              <a:rPr lang="de-DE" sz="1600" dirty="0" err="1" smtClean="0"/>
              <a:t>Zemella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all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technical</a:t>
            </a:r>
            <a:r>
              <a:rPr lang="de-DE" sz="1600" dirty="0" smtClean="0"/>
              <a:t> </a:t>
            </a:r>
            <a:r>
              <a:rPr lang="de-DE" sz="1600" dirty="0" err="1" smtClean="0"/>
              <a:t>groups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supporting</a:t>
            </a:r>
            <a:r>
              <a:rPr lang="de-DE" sz="1600" dirty="0" smtClean="0"/>
              <a:t> </a:t>
            </a:r>
            <a:r>
              <a:rPr lang="de-DE" sz="1600" dirty="0" err="1" smtClean="0"/>
              <a:t>us</a:t>
            </a:r>
            <a:r>
              <a:rPr lang="de-DE" sz="1600" dirty="0" smtClean="0"/>
              <a:t>! (DESY)</a:t>
            </a:r>
          </a:p>
          <a:p>
            <a:r>
              <a:rPr lang="de-DE" sz="1600" dirty="0" smtClean="0"/>
              <a:t>P</a:t>
            </a:r>
            <a:r>
              <a:rPr lang="de-DE" sz="1600" dirty="0"/>
              <a:t>. Craievich, M. Bopp, H.-H. Braun, A. </a:t>
            </a:r>
            <a:r>
              <a:rPr lang="de-DE" sz="1600" dirty="0" err="1"/>
              <a:t>Citterio</a:t>
            </a:r>
            <a:r>
              <a:rPr lang="de-DE" sz="1600" dirty="0"/>
              <a:t>, R. Ganter, F. </a:t>
            </a:r>
            <a:r>
              <a:rPr lang="de-DE" sz="1600" dirty="0" err="1"/>
              <a:t>Marcellini</a:t>
            </a:r>
            <a:r>
              <a:rPr lang="de-DE" sz="1600" dirty="0"/>
              <a:t>, T. </a:t>
            </a:r>
            <a:r>
              <a:rPr lang="de-DE" sz="1600" dirty="0" err="1"/>
              <a:t>Kleeb</a:t>
            </a:r>
            <a:r>
              <a:rPr lang="de-DE" sz="1600" dirty="0"/>
              <a:t>, M. </a:t>
            </a:r>
            <a:r>
              <a:rPr lang="de-DE" sz="1600" dirty="0" err="1"/>
              <a:t>Pedrozzi</a:t>
            </a:r>
            <a:r>
              <a:rPr lang="de-DE" sz="1600" dirty="0"/>
              <a:t>, E. Prat, S. </a:t>
            </a:r>
            <a:r>
              <a:rPr lang="de-DE" sz="1600" dirty="0" smtClean="0"/>
              <a:t>Reiche (PSI)</a:t>
            </a:r>
          </a:p>
          <a:p>
            <a:r>
              <a:rPr lang="de-DE" sz="1600" dirty="0" smtClean="0"/>
              <a:t>A. Grudiev</a:t>
            </a:r>
            <a:r>
              <a:rPr lang="de-DE" sz="1600" dirty="0"/>
              <a:t>, W. Lee </a:t>
            </a:r>
            <a:r>
              <a:rPr lang="de-DE" sz="1600" dirty="0" err="1" smtClean="0"/>
              <a:t>Millar</a:t>
            </a:r>
            <a:r>
              <a:rPr lang="de-DE" sz="1600" dirty="0" smtClean="0"/>
              <a:t>, </a:t>
            </a:r>
            <a:r>
              <a:rPr lang="de-DE" sz="1600" dirty="0"/>
              <a:t>N. </a:t>
            </a:r>
            <a:r>
              <a:rPr lang="de-DE" sz="1600" dirty="0" err="1"/>
              <a:t>Catalan-Lasheras</a:t>
            </a:r>
            <a:r>
              <a:rPr lang="de-DE" sz="1600" dirty="0"/>
              <a:t>, G. </a:t>
            </a:r>
            <a:r>
              <a:rPr lang="de-DE" sz="1600" dirty="0" err="1"/>
              <a:t>McMonagle</a:t>
            </a:r>
            <a:r>
              <a:rPr lang="de-DE" sz="1600" dirty="0"/>
              <a:t>, S. Pitman, V. del </a:t>
            </a:r>
            <a:r>
              <a:rPr lang="de-DE" sz="1600" dirty="0" err="1"/>
              <a:t>Pozo</a:t>
            </a:r>
            <a:r>
              <a:rPr lang="de-DE" sz="1600" dirty="0"/>
              <a:t> Romano, K. T. </a:t>
            </a:r>
            <a:r>
              <a:rPr lang="de-DE" sz="1600" dirty="0" err="1"/>
              <a:t>Szypula</a:t>
            </a:r>
            <a:r>
              <a:rPr lang="de-DE" sz="1600" dirty="0"/>
              <a:t>, W. </a:t>
            </a:r>
            <a:r>
              <a:rPr lang="de-DE" sz="1600" dirty="0" err="1" smtClean="0"/>
              <a:t>Wuensch</a:t>
            </a:r>
            <a:r>
              <a:rPr lang="de-DE" sz="1600" dirty="0" smtClean="0"/>
              <a:t> (CERN) </a:t>
            </a:r>
            <a:endParaRPr lang="de-DE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12" name="TextBox 8"/>
          <p:cNvSpPr txBox="1"/>
          <p:nvPr/>
        </p:nvSpPr>
        <p:spPr>
          <a:xfrm>
            <a:off x="888421" y="581779"/>
            <a:ext cx="82809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00FF"/>
                </a:solidFill>
              </a:rPr>
              <a:t>Thank </a:t>
            </a:r>
            <a:r>
              <a:rPr lang="en-US" sz="4800" i="1" dirty="0">
                <a:solidFill>
                  <a:srgbClr val="FF00FF"/>
                </a:solidFill>
              </a:rPr>
              <a:t>you for the attention</a:t>
            </a:r>
            <a:r>
              <a:rPr lang="en-US" sz="4800" i="1" dirty="0" smtClean="0">
                <a:solidFill>
                  <a:srgbClr val="FF00FF"/>
                </a:solidFill>
              </a:rPr>
              <a:t>!</a:t>
            </a:r>
            <a:endParaRPr lang="en-US" sz="48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Barbara </a:t>
            </a:r>
            <a:r>
              <a:rPr lang="de-DE" dirty="0"/>
              <a:t>M</a:t>
            </a:r>
            <a:r>
              <a:rPr lang="de-DE" dirty="0" smtClean="0"/>
              <a:t>archetti</a:t>
            </a:r>
            <a:endParaRPr lang="de-DE" dirty="0"/>
          </a:p>
          <a:p>
            <a:r>
              <a:rPr lang="en-US" dirty="0" smtClean="0"/>
              <a:t>MPY1</a:t>
            </a:r>
            <a:endParaRPr lang="de-DE" dirty="0"/>
          </a:p>
          <a:p>
            <a:r>
              <a:rPr lang="de-DE" dirty="0"/>
              <a:t>b</a:t>
            </a:r>
            <a:r>
              <a:rPr lang="de-DE" dirty="0" smtClean="0"/>
              <a:t>arbara.marchetti@desy.de </a:t>
            </a:r>
            <a:endParaRPr lang="de-DE" dirty="0"/>
          </a:p>
          <a:p>
            <a:r>
              <a:rPr lang="en-US" dirty="0"/>
              <a:t>+</a:t>
            </a:r>
            <a:r>
              <a:rPr lang="en-US" dirty="0" smtClean="0"/>
              <a:t>49-40-8998-3840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919149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PolariX</a:t>
            </a:r>
            <a:r>
              <a:rPr lang="en-US" sz="2400" dirty="0" smtClean="0"/>
              <a:t> TDS Project focuses on the Development of a new Generation of TDS with Variable </a:t>
            </a:r>
            <a:r>
              <a:rPr lang="en-US" sz="2400" dirty="0"/>
              <a:t>S</a:t>
            </a:r>
            <a:r>
              <a:rPr lang="en-US" sz="2400" dirty="0" smtClean="0"/>
              <a:t>treaking Direction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1105532"/>
            <a:ext cx="11376024" cy="379252"/>
          </a:xfrm>
        </p:spPr>
        <p:txBody>
          <a:bodyPr/>
          <a:lstStyle/>
          <a:p>
            <a:r>
              <a:rPr lang="en-US" dirty="0" err="1" smtClean="0"/>
              <a:t>PolariX</a:t>
            </a:r>
            <a:r>
              <a:rPr lang="en-US" dirty="0" smtClean="0"/>
              <a:t> TDS = Polarizable X-band Transverse Deflection Structure</a:t>
            </a:r>
            <a:endParaRPr lang="de-DE" dirty="0"/>
          </a:p>
        </p:txBody>
      </p:sp>
      <p:pic>
        <p:nvPicPr>
          <p:cNvPr id="8" name="Picture 31" descr="PSI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38" y="1412776"/>
            <a:ext cx="1470806" cy="5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barbara\Desktop\CER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7" y="1268760"/>
            <a:ext cx="851411" cy="8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000575"/>
            <a:ext cx="2229598" cy="18542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376" y="3944089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Variable Polarization Circular TE11 Mode Launcher</a:t>
            </a:r>
            <a:endParaRPr lang="en-GB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6" y="4434159"/>
            <a:ext cx="3024336" cy="180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91744" y="4535516"/>
            <a:ext cx="22954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Phase difference between port 1 and port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0 degree -&gt; vertically streaking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180 degree -&gt; horizontally streaking field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9108" y="2127459"/>
            <a:ext cx="2448272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/>
              <a:t>The concept of variable streaking direction has been invented at </a:t>
            </a:r>
            <a:r>
              <a:rPr lang="en-US" sz="1400" dirty="0" smtClean="0"/>
              <a:t>CERN:</a:t>
            </a:r>
          </a:p>
          <a:p>
            <a:endParaRPr lang="en-US" sz="1400" dirty="0"/>
          </a:p>
          <a:p>
            <a:r>
              <a:rPr lang="en-US" sz="1400" i="1" dirty="0"/>
              <a:t>A. Grudiev, CLIC-note-1067 (2016</a:t>
            </a:r>
            <a:r>
              <a:rPr lang="en-US" sz="1400" i="1" dirty="0" smtClean="0"/>
              <a:t>)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15" name="Picture 2" descr="Z:\Desktop\DESY highlights2016\tdssche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64" y="2920965"/>
            <a:ext cx="4984592" cy="30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73052" y="5766622"/>
            <a:ext cx="396781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It makes possible the </a:t>
            </a:r>
            <a:r>
              <a:rPr lang="en-US" sz="1400" b="1" dirty="0"/>
              <a:t>Characterization of the slice properties of the e-beam on arbitrary x’ </a:t>
            </a:r>
            <a:r>
              <a:rPr lang="en-US" sz="1400" b="1" dirty="0" smtClean="0"/>
              <a:t>direction</a:t>
            </a:r>
            <a:endParaRPr lang="de-DE" sz="1400" b="1" dirty="0"/>
          </a:p>
        </p:txBody>
      </p:sp>
      <p:pic>
        <p:nvPicPr>
          <p:cNvPr id="17" name="Picture 2" descr="https://pr.desy.de/sites2009/site_pr/content/e223/e267173/infoboxContent267175/DESY_logo_3C_web_g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340" y="1210252"/>
            <a:ext cx="908502" cy="9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4232" y="2636912"/>
            <a:ext cx="1440160" cy="792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84032" y="2495412"/>
            <a:ext cx="573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New: Variable direction of the streaking field !</a:t>
            </a:r>
            <a:endParaRPr lang="de-DE" sz="20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919149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PolariX</a:t>
            </a:r>
            <a:r>
              <a:rPr lang="en-US" sz="2400" dirty="0" smtClean="0"/>
              <a:t> TDS Project focuses on the Development of a new Generation of TDS with Variable </a:t>
            </a:r>
            <a:r>
              <a:rPr lang="en-US" sz="2400" dirty="0"/>
              <a:t>S</a:t>
            </a:r>
            <a:r>
              <a:rPr lang="en-US" sz="2400" dirty="0" smtClean="0"/>
              <a:t>treaking </a:t>
            </a:r>
            <a:r>
              <a:rPr lang="en-US" sz="2400" dirty="0"/>
              <a:t>D</a:t>
            </a:r>
            <a:r>
              <a:rPr lang="en-US" sz="2400" dirty="0" smtClean="0"/>
              <a:t>irection 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988" y="1124744"/>
            <a:ext cx="11376024" cy="379252"/>
          </a:xfrm>
        </p:spPr>
        <p:txBody>
          <a:bodyPr/>
          <a:lstStyle/>
          <a:p>
            <a:r>
              <a:rPr lang="en-US" dirty="0" err="1" smtClean="0"/>
              <a:t>PolariX</a:t>
            </a:r>
            <a:r>
              <a:rPr lang="en-US" dirty="0" smtClean="0"/>
              <a:t> TDS = Polarizable X-band Transverse Deflection Structure</a:t>
            </a:r>
            <a:endParaRPr lang="de-DE" dirty="0"/>
          </a:p>
        </p:txBody>
      </p:sp>
      <p:pic>
        <p:nvPicPr>
          <p:cNvPr id="8" name="Picture 31" descr="PSI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38" y="1412776"/>
            <a:ext cx="1470806" cy="5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barbara\Desktop\CER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7" y="1268760"/>
            <a:ext cx="851411" cy="8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000575"/>
            <a:ext cx="2229598" cy="18542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376" y="3944089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Variable Polarization Circular TE11 Mode Launcher</a:t>
            </a:r>
            <a:endParaRPr lang="en-GB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6" y="4434159"/>
            <a:ext cx="3024336" cy="180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91744" y="4535516"/>
            <a:ext cx="22954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Phase difference between port 1 and port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0 degree -&gt; vertically streaking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180 degree -&gt; horizontally streaking field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9108" y="2127459"/>
            <a:ext cx="2448272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/>
              <a:t>The concept of variable streaking direction has been invented at </a:t>
            </a:r>
            <a:r>
              <a:rPr lang="en-US" sz="1400" dirty="0" smtClean="0"/>
              <a:t>CERN:</a:t>
            </a:r>
          </a:p>
          <a:p>
            <a:endParaRPr lang="en-US" sz="1400" dirty="0"/>
          </a:p>
          <a:p>
            <a:r>
              <a:rPr lang="en-US" sz="1400" i="1" dirty="0"/>
              <a:t>A. Grudiev, CLIC-note-1067 (2016</a:t>
            </a:r>
            <a:r>
              <a:rPr lang="en-US" sz="1400" i="1" dirty="0" smtClean="0"/>
              <a:t>)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15" name="Picture 2" descr="Z:\Desktop\DESY highlights2016\tdssche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64" y="2920965"/>
            <a:ext cx="4984592" cy="30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73052" y="5766622"/>
            <a:ext cx="396781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It makes possible the </a:t>
            </a:r>
            <a:r>
              <a:rPr lang="en-US" sz="1400" b="1" dirty="0"/>
              <a:t>Characterization of the slice properties of the e-beam on arbitrary x’ </a:t>
            </a:r>
            <a:r>
              <a:rPr lang="en-US" sz="1400" b="1" dirty="0" smtClean="0"/>
              <a:t>direction</a:t>
            </a:r>
            <a:endParaRPr lang="de-DE" sz="1400" b="1" dirty="0"/>
          </a:p>
        </p:txBody>
      </p:sp>
      <p:pic>
        <p:nvPicPr>
          <p:cNvPr id="17" name="Picture 2" descr="https://pr.desy.de/sites2009/site_pr/content/e223/e267173/infoboxContent267175/DESY_logo_3C_web_g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340" y="1210252"/>
            <a:ext cx="908502" cy="9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184232" y="2636912"/>
            <a:ext cx="1440160" cy="792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5079" y="3377728"/>
            <a:ext cx="97534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The manufacturing of the structure requires very </a:t>
            </a:r>
            <a:r>
              <a:rPr lang="en-US" u="sng" dirty="0"/>
              <a:t>precise azimuthal symmetry in </a:t>
            </a:r>
            <a:r>
              <a:rPr lang="en-US" u="sng" dirty="0" smtClean="0"/>
              <a:t>manufacturing!</a:t>
            </a:r>
          </a:p>
          <a:p>
            <a:endParaRPr lang="en-US" u="sng" dirty="0"/>
          </a:p>
          <a:p>
            <a:r>
              <a:rPr lang="en-US" dirty="0" smtClean="0">
                <a:sym typeface="Wingdings" panose="05000000000000000000" pitchFamily="2" charset="2"/>
              </a:rPr>
              <a:t>Tuning free assembly procedure (PSI)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84032" y="2495412"/>
            <a:ext cx="573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New: Variable direction of the streaking field !</a:t>
            </a:r>
            <a:endParaRPr lang="de-DE" sz="20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Project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4" y="980728"/>
            <a:ext cx="8928991" cy="5010249"/>
          </a:xfrm>
        </p:spPr>
        <p:txBody>
          <a:bodyPr/>
          <a:lstStyle/>
          <a:p>
            <a:r>
              <a:rPr lang="en-US" b="1" dirty="0"/>
              <a:t>In 2016 </a:t>
            </a:r>
            <a:r>
              <a:rPr lang="en-US" dirty="0"/>
              <a:t>: A. Grudiev, </a:t>
            </a:r>
            <a:r>
              <a:rPr lang="en-US" b="1" dirty="0">
                <a:solidFill>
                  <a:srgbClr val="FF00FF"/>
                </a:solidFill>
              </a:rPr>
              <a:t>CLIC-note-1067 (2016</a:t>
            </a:r>
            <a:r>
              <a:rPr lang="en-US" b="1" dirty="0" smtClean="0">
                <a:solidFill>
                  <a:srgbClr val="FF00FF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62865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 Idea </a:t>
            </a:r>
            <a:r>
              <a:rPr lang="en-US" dirty="0" smtClean="0">
                <a:sym typeface="Wingdings" panose="05000000000000000000" pitchFamily="2" charset="2"/>
              </a:rPr>
              <a:t>of the </a:t>
            </a:r>
            <a:r>
              <a:rPr lang="en-US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variable polarization </a:t>
            </a:r>
            <a:r>
              <a:rPr lang="en-US" dirty="0" smtClean="0">
                <a:sym typeface="Wingdings" panose="05000000000000000000" pitchFamily="2" charset="2"/>
              </a:rPr>
              <a:t>TDS.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2856"/>
            <a:ext cx="3608254" cy="398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0768"/>
            <a:ext cx="4903889" cy="4272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Project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5" y="980728"/>
            <a:ext cx="4968551" cy="5010249"/>
          </a:xfrm>
        </p:spPr>
        <p:txBody>
          <a:bodyPr/>
          <a:lstStyle/>
          <a:p>
            <a:r>
              <a:rPr lang="en-US" sz="1200" dirty="0"/>
              <a:t>In 2016 : A. Grudiev, CLIC-note-1067 (2016</a:t>
            </a:r>
            <a:r>
              <a:rPr lang="en-US" sz="1200" dirty="0" smtClean="0"/>
              <a:t>) </a:t>
            </a:r>
          </a:p>
          <a:p>
            <a:pPr marL="628650" lvl="2" indent="0"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 Idea of the variable polarization TDS.</a:t>
            </a:r>
            <a:endParaRPr lang="en-US" sz="1200" dirty="0" smtClean="0"/>
          </a:p>
          <a:p>
            <a:r>
              <a:rPr lang="en-US" b="1" dirty="0" smtClean="0"/>
              <a:t>In 2017: </a:t>
            </a:r>
            <a:r>
              <a:rPr lang="en-US" dirty="0" smtClean="0"/>
              <a:t>first IPAC contribution: </a:t>
            </a:r>
            <a:r>
              <a:rPr lang="en-US" b="1" dirty="0" smtClean="0">
                <a:solidFill>
                  <a:srgbClr val="00B050"/>
                </a:solidFill>
              </a:rPr>
              <a:t>community</a:t>
            </a:r>
            <a:r>
              <a:rPr lang="en-US" dirty="0" smtClean="0"/>
              <a:t> interested in the development worked on the study of the </a:t>
            </a:r>
            <a:r>
              <a:rPr lang="en-US" b="1" dirty="0" smtClean="0">
                <a:solidFill>
                  <a:srgbClr val="00B050"/>
                </a:solidFill>
              </a:rPr>
              <a:t>specifications</a:t>
            </a:r>
            <a:r>
              <a:rPr lang="en-US" dirty="0" smtClean="0"/>
              <a:t> for the </a:t>
            </a:r>
            <a:r>
              <a:rPr lang="en-US" b="1" dirty="0" smtClean="0">
                <a:solidFill>
                  <a:srgbClr val="00B050"/>
                </a:solidFill>
              </a:rPr>
              <a:t>prototype</a:t>
            </a:r>
            <a:r>
              <a:rPr lang="en-US" dirty="0" smtClean="0"/>
              <a:t> structure.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48680"/>
            <a:ext cx="4320480" cy="5875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6960096" y="764704"/>
            <a:ext cx="2520280" cy="93610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149080"/>
            <a:ext cx="4693521" cy="187220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8976320" y="4725144"/>
            <a:ext cx="2520280" cy="1944216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919149"/>
          </a:xfrm>
        </p:spPr>
        <p:txBody>
          <a:bodyPr/>
          <a:lstStyle/>
          <a:p>
            <a:r>
              <a:rPr lang="en-US" dirty="0" smtClean="0"/>
              <a:t>The mechanical design of the </a:t>
            </a:r>
            <a:r>
              <a:rPr lang="en-US" dirty="0" err="1" smtClean="0"/>
              <a:t>PolariX</a:t>
            </a:r>
            <a:r>
              <a:rPr lang="en-US" dirty="0" smtClean="0"/>
              <a:t> TDS fulfills the requirements of many experiments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PolariX TDS Project| Barbara Marchetti, Beschleuniger Betriebsseminar 2020</a:t>
            </a:r>
            <a:endParaRPr lang="en-US" noProof="0" dirty="0"/>
          </a:p>
        </p:txBody>
      </p:sp>
      <p:pic>
        <p:nvPicPr>
          <p:cNvPr id="8" name="Picture 31" descr="PSI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22" y="1279177"/>
            <a:ext cx="1470806" cy="5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barbara\Desktop\CER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41" y="1135161"/>
            <a:ext cx="851411" cy="8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r.desy.de/sites2009/site_pr/content/e223/e267173/infoboxContent267175/DESY_logo_3C_web_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98072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23112"/>
              </p:ext>
            </p:extLst>
          </p:nvPr>
        </p:nvGraphicFramePr>
        <p:xfrm>
          <a:off x="767408" y="1485859"/>
          <a:ext cx="6984776" cy="48087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5359"/>
                <a:gridCol w="999290"/>
                <a:gridCol w="912706"/>
                <a:gridCol w="1491988"/>
                <a:gridCol w="1197390"/>
                <a:gridCol w="898043"/>
              </a:tblGrid>
              <a:tr h="726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effectLst/>
                        </a:rPr>
                        <a:t>SINBAD ARES</a:t>
                      </a:r>
                      <a:endParaRPr lang="de-DE" sz="1400" b="1" dirty="0">
                        <a:solidFill>
                          <a:schemeClr val="accent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</a:rPr>
                        <a:t>FLASH II</a:t>
                      </a:r>
                      <a:endParaRPr lang="de-DE" sz="1400" b="1" dirty="0">
                        <a:solidFill>
                          <a:schemeClr val="accent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1"/>
                          </a:solidFill>
                          <a:effectLst/>
                        </a:rPr>
                        <a:t>FLASHForward</a:t>
                      </a:r>
                      <a:endParaRPr lang="de-DE" sz="1400" b="1" dirty="0">
                        <a:solidFill>
                          <a:schemeClr val="accent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ATHOS 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  <a:effectLst/>
                        </a:rPr>
                        <a:t>SwissFEL</a:t>
                      </a:r>
                      <a:endParaRPr lang="de-DE" sz="1400" b="1" dirty="0">
                        <a:solidFill>
                          <a:srgbClr val="00B050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Charge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0.5-30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20-1000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20-500 (driver)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10-250 (witness)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pC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Norm. emit.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rms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0.1-1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0.4-3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2.0-5.0 (driver)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0.1-1.0 (witness)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Bunch length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rms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0.2-10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&lt;3-200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50-500 (driver)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1-10 (witness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2-30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β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function @TDS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10-50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7-20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50-200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Beam energy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80-200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400-1400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500-2500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3400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Rep. rate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10-50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de-DE" sz="140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TDS voltage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25-40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30-45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25-30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30-60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MV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# TDS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Max. length (flange to flange)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&lt;1.91(8)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&lt;2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TDS iris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de-DE" sz="140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/>
                </a:tc>
              </a:tr>
              <a:tr h="25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TDS frequency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11991.6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11988.8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11988.8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11995.2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</a:tr>
              <a:tr h="39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Temperature range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25-35</a:t>
                      </a:r>
                      <a:endParaRPr lang="de-DE" sz="1400" dirty="0"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Palatino"/>
                        <a:ea typeface="Calibri"/>
                        <a:cs typeface="Times New Roman"/>
                      </a:endParaRPr>
                    </a:p>
                  </a:txBody>
                  <a:tcPr marL="55112" marR="55112" marT="0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42867"/>
            <a:ext cx="4176464" cy="590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3" y="4077072"/>
            <a:ext cx="4178225" cy="2568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Project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5" y="980728"/>
            <a:ext cx="4968551" cy="5010249"/>
          </a:xfrm>
        </p:spPr>
        <p:txBody>
          <a:bodyPr/>
          <a:lstStyle/>
          <a:p>
            <a:r>
              <a:rPr lang="en-US" sz="1200" dirty="0"/>
              <a:t>In 2016 : A. Grudiev, CLIC-note-1067 (2016</a:t>
            </a:r>
            <a:r>
              <a:rPr lang="en-US" sz="1200" dirty="0" smtClean="0"/>
              <a:t>) </a:t>
            </a:r>
          </a:p>
          <a:p>
            <a:pPr marL="628650" lvl="2" indent="0">
              <a:buNone/>
            </a:pPr>
            <a:r>
              <a:rPr lang="en-US" sz="1200" dirty="0" smtClean="0">
                <a:sym typeface="Wingdings" panose="05000000000000000000" pitchFamily="2" charset="2"/>
              </a:rPr>
              <a:t> Idea of the variable polarization TDS.</a:t>
            </a:r>
            <a:endParaRPr lang="en-US" sz="1200" dirty="0" smtClean="0"/>
          </a:p>
          <a:p>
            <a:r>
              <a:rPr lang="en-US" sz="1200" dirty="0" smtClean="0"/>
              <a:t>In 2017: first IPAC contribution: community interested in the development worked on the study of the specifications for the prototype structure.</a:t>
            </a:r>
          </a:p>
          <a:p>
            <a:r>
              <a:rPr lang="en-US" b="1" dirty="0" smtClean="0"/>
              <a:t>In 2018:</a:t>
            </a:r>
          </a:p>
          <a:p>
            <a:pPr lvl="1"/>
            <a:r>
              <a:rPr lang="en-US" b="1" u="sng" dirty="0" smtClean="0"/>
              <a:t> Collaboration </a:t>
            </a:r>
            <a:r>
              <a:rPr lang="en-US" b="1" u="sng" dirty="0"/>
              <a:t>Agreement signed by  </a:t>
            </a:r>
            <a:r>
              <a:rPr lang="en-US" b="1" u="sng" dirty="0" smtClean="0"/>
              <a:t>DESY-CERN-PSI.</a:t>
            </a:r>
          </a:p>
          <a:p>
            <a:pPr marL="1076325" lvl="4" indent="-53340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Commitment </a:t>
            </a:r>
            <a:r>
              <a:rPr lang="en-US" dirty="0">
                <a:sym typeface="Wingdings" panose="05000000000000000000" pitchFamily="2" charset="2"/>
              </a:rPr>
              <a:t>in realization of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</a:t>
            </a:r>
            <a:r>
              <a:rPr lang="en-US" b="1" dirty="0">
                <a:solidFill>
                  <a:schemeClr val="accent1"/>
                </a:solidFill>
              </a:rPr>
              <a:t>rototype structure </a:t>
            </a:r>
            <a:r>
              <a:rPr lang="en-US" dirty="0"/>
              <a:t>+ </a:t>
            </a:r>
            <a:r>
              <a:rPr lang="en-US" b="1" dirty="0">
                <a:solidFill>
                  <a:schemeClr val="accent1"/>
                </a:solidFill>
              </a:rPr>
              <a:t>6 “in-series” structures </a:t>
            </a:r>
            <a:r>
              <a:rPr lang="en-US" dirty="0"/>
              <a:t>after prototype’s positive test</a:t>
            </a:r>
            <a:r>
              <a:rPr lang="en-US" dirty="0" smtClean="0"/>
              <a:t>.</a:t>
            </a:r>
          </a:p>
          <a:p>
            <a:pPr marL="552450" lvl="3" indent="-285750">
              <a:buFont typeface="Wingdings" panose="05000000000000000000" pitchFamily="2" charset="2"/>
              <a:buChar char="§"/>
            </a:pPr>
            <a:r>
              <a:rPr lang="en-US" dirty="0"/>
              <a:t>Completion of the </a:t>
            </a:r>
            <a:r>
              <a:rPr lang="en-US" b="1" dirty="0">
                <a:solidFill>
                  <a:srgbClr val="FF00FF"/>
                </a:solidFill>
              </a:rPr>
              <a:t>mechanical design of the prototype (done at PSI). </a:t>
            </a:r>
            <a:r>
              <a:rPr lang="en-US" dirty="0"/>
              <a:t>Start of the procurement of the prototype.</a:t>
            </a:r>
          </a:p>
          <a:p>
            <a:pPr marL="1076325" lvl="4" indent="-533400">
              <a:buFont typeface="Wingdings"/>
              <a:buChar char="à"/>
            </a:pPr>
            <a:endParaRPr lang="en-US" dirty="0" smtClean="0"/>
          </a:p>
          <a:p>
            <a:pPr marL="800100" lvl="3" indent="-533400"/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553374"/>
            <a:ext cx="4882860" cy="1595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Project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4" y="980728"/>
            <a:ext cx="6048672" cy="5010249"/>
          </a:xfrm>
        </p:spPr>
        <p:txBody>
          <a:bodyPr/>
          <a:lstStyle/>
          <a:p>
            <a:r>
              <a:rPr lang="en-US" sz="1000" dirty="0"/>
              <a:t>In 2016 : A. Grudiev, CLIC-note-1067 (2016</a:t>
            </a:r>
            <a:r>
              <a:rPr lang="en-US" sz="1000" dirty="0" smtClean="0"/>
              <a:t>) </a:t>
            </a:r>
          </a:p>
          <a:p>
            <a:pPr marL="628650" lvl="2" indent="0">
              <a:buNone/>
            </a:pPr>
            <a:r>
              <a:rPr lang="en-US" sz="1000" dirty="0" smtClean="0">
                <a:sym typeface="Wingdings" panose="05000000000000000000" pitchFamily="2" charset="2"/>
              </a:rPr>
              <a:t> Idea of the variable polarization TDS.</a:t>
            </a:r>
            <a:endParaRPr lang="en-US" sz="1000" dirty="0" smtClean="0"/>
          </a:p>
          <a:p>
            <a:r>
              <a:rPr lang="en-US" sz="1000" dirty="0" smtClean="0"/>
              <a:t>In 2017: first IPAC contribution: community interested in the development worked on the study of the specifications for the prototype structure.</a:t>
            </a:r>
          </a:p>
          <a:p>
            <a:r>
              <a:rPr lang="en-US" sz="1000" dirty="0" smtClean="0"/>
              <a:t>In </a:t>
            </a:r>
            <a:r>
              <a:rPr lang="en-US" sz="1000" dirty="0"/>
              <a:t>February 2018 – Collaboration Agreement signed by  </a:t>
            </a:r>
            <a:r>
              <a:rPr lang="en-US" sz="1000" dirty="0" smtClean="0"/>
              <a:t>DESY-CERN-PSI. </a:t>
            </a:r>
          </a:p>
          <a:p>
            <a:pPr marL="628650" lvl="2" indent="0">
              <a:buNone/>
            </a:pPr>
            <a:r>
              <a:rPr lang="en-US" sz="1000" dirty="0" smtClean="0">
                <a:sym typeface="Wingdings" panose="05000000000000000000" pitchFamily="2" charset="2"/>
              </a:rPr>
              <a:t> Commitment in realization of </a:t>
            </a:r>
            <a:r>
              <a:rPr lang="en-US" sz="1000" dirty="0">
                <a:sym typeface="Wingdings" panose="05000000000000000000" pitchFamily="2" charset="2"/>
              </a:rPr>
              <a:t>p</a:t>
            </a:r>
            <a:r>
              <a:rPr lang="en-US" sz="1000" dirty="0" smtClean="0"/>
              <a:t>rototype structure + 6 “in-series” structures after prototype’s positive test.</a:t>
            </a:r>
          </a:p>
          <a:p>
            <a:r>
              <a:rPr lang="en-US" sz="1000" dirty="0"/>
              <a:t>In 2018:</a:t>
            </a:r>
          </a:p>
          <a:p>
            <a:pPr lvl="1"/>
            <a:r>
              <a:rPr lang="en-US" sz="1000" u="sng" dirty="0"/>
              <a:t> Collaboration Agreement signed by  DESY-CERN-PSI.</a:t>
            </a:r>
          </a:p>
          <a:p>
            <a:pPr marL="1076325" lvl="4" indent="-533400">
              <a:buFont typeface="Wingdings"/>
              <a:buChar char="à"/>
            </a:pPr>
            <a:r>
              <a:rPr lang="en-US" sz="1000" dirty="0">
                <a:sym typeface="Wingdings" panose="05000000000000000000" pitchFamily="2" charset="2"/>
              </a:rPr>
              <a:t>Commitment in realization of p</a:t>
            </a:r>
            <a:r>
              <a:rPr lang="en-US" sz="1000" dirty="0"/>
              <a:t>rototype structure + 6 “in-series” structures after prototype’s positive test.</a:t>
            </a:r>
          </a:p>
          <a:p>
            <a:pPr marL="552450" lvl="3" indent="-285750">
              <a:buFont typeface="Wingdings" panose="05000000000000000000" pitchFamily="2" charset="2"/>
              <a:buChar char="§"/>
            </a:pPr>
            <a:r>
              <a:rPr lang="en-US" sz="1000" dirty="0"/>
              <a:t>Completion of the mechanical design of the prototype (done at PSI). Start of the procurement of the prototype.</a:t>
            </a:r>
          </a:p>
          <a:p>
            <a:r>
              <a:rPr lang="en-US" b="1" dirty="0" smtClean="0"/>
              <a:t>In 2019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B050"/>
                </a:solidFill>
              </a:rPr>
              <a:t>prototype machined</a:t>
            </a:r>
            <a:r>
              <a:rPr lang="en-US" dirty="0" smtClean="0"/>
              <a:t>. Its </a:t>
            </a:r>
            <a:r>
              <a:rPr lang="en-US" b="1" dirty="0" smtClean="0">
                <a:solidFill>
                  <a:srgbClr val="00B050"/>
                </a:solidFill>
              </a:rPr>
              <a:t>characterization starts</a:t>
            </a:r>
            <a:r>
              <a:rPr lang="en-US" dirty="0" smtClean="0"/>
              <a:t>:</a:t>
            </a:r>
          </a:p>
          <a:p>
            <a:pPr lvl="2">
              <a:buFont typeface="Wingdings"/>
              <a:buChar char="à"/>
            </a:pPr>
            <a:r>
              <a:rPr lang="en-US" b="1" dirty="0" smtClean="0"/>
              <a:t>Field </a:t>
            </a:r>
            <a:r>
              <a:rPr lang="en-US" b="1" dirty="0"/>
              <a:t>measurement </a:t>
            </a:r>
            <a:r>
              <a:rPr lang="en-US" dirty="0"/>
              <a:t>of the structure at low power (</a:t>
            </a:r>
            <a:r>
              <a:rPr lang="en-US" dirty="0" smtClean="0"/>
              <a:t>PSI)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Specifications fulfilled!</a:t>
            </a:r>
          </a:p>
          <a:p>
            <a:pPr lvl="2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Achieved </a:t>
            </a:r>
            <a:r>
              <a:rPr lang="en-US" b="1" dirty="0" smtClean="0">
                <a:sym typeface="Wingdings" panose="05000000000000000000" pitchFamily="2" charset="2"/>
              </a:rPr>
              <a:t>RF-conditioning</a:t>
            </a:r>
            <a:r>
              <a:rPr lang="en-US" dirty="0" smtClean="0">
                <a:sym typeface="Wingdings" panose="05000000000000000000" pitchFamily="2" charset="2"/>
              </a:rPr>
              <a:t> up to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26.6 MW </a:t>
            </a:r>
            <a:r>
              <a:rPr lang="en-US" dirty="0" smtClean="0">
                <a:sym typeface="Wingdings" panose="05000000000000000000" pitchFamily="2" charset="2"/>
              </a:rPr>
              <a:t>(CERN) !</a:t>
            </a:r>
          </a:p>
          <a:p>
            <a:pPr lvl="2">
              <a:buFont typeface="Wingdings"/>
              <a:buChar char="à"/>
            </a:pPr>
            <a:r>
              <a:rPr lang="en-US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Installation of the structure at DESY and first tests with e-beam </a:t>
            </a:r>
            <a:r>
              <a:rPr lang="en-US" b="1" dirty="0" smtClean="0">
                <a:sym typeface="Wingdings" panose="05000000000000000000" pitchFamily="2" charset="2"/>
              </a:rPr>
              <a:t> I will focus on this in the next slides.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err="1" smtClean="0"/>
              <a:t>PolariX</a:t>
            </a:r>
            <a:r>
              <a:rPr lang="en-US" dirty="0" smtClean="0"/>
              <a:t> TDS Project| Barbara Marchetti, </a:t>
            </a:r>
            <a:r>
              <a:rPr lang="en-US" dirty="0" err="1" smtClean="0"/>
              <a:t>Beschleuniger</a:t>
            </a:r>
            <a:r>
              <a:rPr lang="en-US" dirty="0" smtClean="0"/>
              <a:t> </a:t>
            </a:r>
            <a:r>
              <a:rPr lang="en-US" dirty="0" err="1" smtClean="0"/>
              <a:t>Betriebsseminar</a:t>
            </a:r>
            <a:r>
              <a:rPr lang="en-US" dirty="0" smtClean="0"/>
              <a:t> 2020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44824"/>
            <a:ext cx="2793331" cy="2189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623236"/>
            <a:ext cx="2428135" cy="5187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155391"/>
            <a:ext cx="3023248" cy="2612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9452"/>
            <a:ext cx="4320480" cy="1676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686699" y="6309320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Bead Pull at PSI</a:t>
            </a:r>
            <a:endParaRPr lang="de-DE" sz="2000" b="1" dirty="0" err="1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19196" y="6309320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Conditioning at CERN</a:t>
            </a:r>
            <a:endParaRPr lang="de-DE" sz="2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2598</Words>
  <Application>Microsoft Office PowerPoint</Application>
  <PresentationFormat>Benutzerdefiniert</PresentationFormat>
  <Paragraphs>336</Paragraphs>
  <Slides>27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DESY_PowerPoint_16x9_en</vt:lpstr>
      <vt:lpstr>PolariX TDS Project</vt:lpstr>
      <vt:lpstr>Collaboration DESY-CERN-PSI</vt:lpstr>
      <vt:lpstr>The PolariX TDS Project focuses on the Development of a new Generation of TDS with Variable Streaking Direction</vt:lpstr>
      <vt:lpstr>The PolariX TDS Project focuses on the Development of a new Generation of TDS with Variable Streaking Direction </vt:lpstr>
      <vt:lpstr>Brief History of the Project </vt:lpstr>
      <vt:lpstr>Brief History of the Project </vt:lpstr>
      <vt:lpstr>The mechanical design of the PolariX TDS fulfills the requirements of many experiments</vt:lpstr>
      <vt:lpstr>Brief History of the Project </vt:lpstr>
      <vt:lpstr>Brief History of the Project </vt:lpstr>
      <vt:lpstr>Description of the Installation of the Prototype at DESY</vt:lpstr>
      <vt:lpstr>Description of the Installation of the Prototype at DESY</vt:lpstr>
      <vt:lpstr>Description of the Installation of the Prototype at DESY</vt:lpstr>
      <vt:lpstr>Description of the Installation of the Prototype at DESY</vt:lpstr>
      <vt:lpstr>In the first PolariX beamtime (Sept. 5th- Sept 10th) at FLASHForward‣‣ we have observed for the first time the streaking of the electron beam at variable direction </vt:lpstr>
      <vt:lpstr>Longitudinal Phase Space (PolariX vs LOLA)</vt:lpstr>
      <vt:lpstr>Longitudinal Phase Space (PolariX vs LOLA)</vt:lpstr>
      <vt:lpstr>Measurement of Slice Emittance in X and Y Planes</vt:lpstr>
      <vt:lpstr>3D Beam Charge Density Reconstruction</vt:lpstr>
      <vt:lpstr>3D-Charge Density Beam Reconstruction</vt:lpstr>
      <vt:lpstr>Data Analysis and tomographic Reconstruction </vt:lpstr>
      <vt:lpstr>Next Installations at DESY: FLASH2</vt:lpstr>
      <vt:lpstr>Next Installations at DESY: SINBAD-ARES</vt:lpstr>
      <vt:lpstr>Next Installations at DESY: SINBAD-ARES</vt:lpstr>
      <vt:lpstr>Next Installations at DESY: SINBAD-ARES</vt:lpstr>
      <vt:lpstr>Overview of the Project Milestones (DESY)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Marchetti, Barbara</dc:creator>
  <cp:lastModifiedBy>Marchetti, Barbara</cp:lastModifiedBy>
  <cp:revision>383</cp:revision>
  <cp:lastPrinted>2020-02-10T14:18:08Z</cp:lastPrinted>
  <dcterms:created xsi:type="dcterms:W3CDTF">2019-04-10T11:05:25Z</dcterms:created>
  <dcterms:modified xsi:type="dcterms:W3CDTF">2020-02-11T14:38:44Z</dcterms:modified>
</cp:coreProperties>
</file>