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17"/>
  </p:notesMasterIdLst>
  <p:handoutMasterIdLst>
    <p:handoutMasterId r:id="rId18"/>
  </p:handoutMasterIdLst>
  <p:sldIdLst>
    <p:sldId id="267" r:id="rId2"/>
    <p:sldId id="266" r:id="rId3"/>
    <p:sldId id="280" r:id="rId4"/>
    <p:sldId id="279" r:id="rId5"/>
    <p:sldId id="282" r:id="rId6"/>
    <p:sldId id="292" r:id="rId7"/>
    <p:sldId id="281" r:id="rId8"/>
    <p:sldId id="295" r:id="rId9"/>
    <p:sldId id="283" r:id="rId10"/>
    <p:sldId id="284" r:id="rId11"/>
    <p:sldId id="296" r:id="rId12"/>
    <p:sldId id="286" r:id="rId13"/>
    <p:sldId id="289" r:id="rId14"/>
    <p:sldId id="293"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1" autoAdjust="0"/>
    <p:restoredTop sz="94660"/>
  </p:normalViewPr>
  <p:slideViewPr>
    <p:cSldViewPr showGuides="1">
      <p:cViewPr>
        <p:scale>
          <a:sx n="76" d="100"/>
          <a:sy n="76" d="100"/>
        </p:scale>
        <p:origin x="-144" y="208"/>
      </p:cViewPr>
      <p:guideLst>
        <p:guide orient="horz" pos="913"/>
        <p:guide pos="25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480" y="7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75E6C4-5F43-4FF9-96D4-21B8157BE639}" type="datetimeFigureOut">
              <a:rPr lang="de-DE" smtClean="0"/>
              <a:t>13.02.2020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E8B182-0F75-451D-B88B-ABD1C205B431}" type="slidenum">
              <a:rPr lang="de-DE" smtClean="0"/>
              <a:t>‹Nr.›</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BD367-6A7A-405A-BFB1-15817186491F}" type="datetimeFigureOut">
              <a:rPr lang="de-DE" smtClean="0"/>
              <a:t>13.02.2020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413189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B5255-5329-45F9-87F3-A2F9FB4734DF}" type="slidenum">
              <a:rPr lang="de-DE" smtClean="0"/>
              <a:t>‹Nr.›</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375711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7</a:t>
            </a:fld>
            <a:endParaRPr lang="de-DE"/>
          </a:p>
        </p:txBody>
      </p:sp>
    </p:spTree>
    <p:extLst>
      <p:ext uri="{BB962C8B-B14F-4D97-AF65-F5344CB8AC3E}">
        <p14:creationId xmlns:p14="http://schemas.microsoft.com/office/powerpoint/2010/main" val="375711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8</a:t>
            </a:fld>
            <a:endParaRPr lang="de-DE"/>
          </a:p>
        </p:txBody>
      </p:sp>
    </p:spTree>
    <p:extLst>
      <p:ext uri="{BB962C8B-B14F-4D97-AF65-F5344CB8AC3E}">
        <p14:creationId xmlns:p14="http://schemas.microsoft.com/office/powerpoint/2010/main" val="375711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9</a:t>
            </a:fld>
            <a:endParaRPr lang="de-DE"/>
          </a:p>
        </p:txBody>
      </p:sp>
    </p:spTree>
    <p:extLst>
      <p:ext uri="{BB962C8B-B14F-4D97-AF65-F5344CB8AC3E}">
        <p14:creationId xmlns:p14="http://schemas.microsoft.com/office/powerpoint/2010/main" val="375711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10</a:t>
            </a:fld>
            <a:endParaRPr lang="de-DE"/>
          </a:p>
        </p:txBody>
      </p:sp>
    </p:spTree>
    <p:extLst>
      <p:ext uri="{BB962C8B-B14F-4D97-AF65-F5344CB8AC3E}">
        <p14:creationId xmlns:p14="http://schemas.microsoft.com/office/powerpoint/2010/main" val="375711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11</a:t>
            </a:fld>
            <a:endParaRPr lang="de-DE"/>
          </a:p>
        </p:txBody>
      </p:sp>
    </p:spTree>
    <p:extLst>
      <p:ext uri="{BB962C8B-B14F-4D97-AF65-F5344CB8AC3E}">
        <p14:creationId xmlns:p14="http://schemas.microsoft.com/office/powerpoint/2010/main" val="375711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12</a:t>
            </a:fld>
            <a:endParaRPr lang="de-DE"/>
          </a:p>
        </p:txBody>
      </p:sp>
    </p:spTree>
    <p:extLst>
      <p:ext uri="{BB962C8B-B14F-4D97-AF65-F5344CB8AC3E}">
        <p14:creationId xmlns:p14="http://schemas.microsoft.com/office/powerpoint/2010/main" val="375711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7B5255-5329-45F9-87F3-A2F9FB4734DF}" type="slidenum">
              <a:rPr lang="de-DE" smtClean="0"/>
              <a:t>13</a:t>
            </a:fld>
            <a:endParaRPr lang="de-DE"/>
          </a:p>
        </p:txBody>
      </p:sp>
    </p:spTree>
    <p:extLst>
      <p:ext uri="{BB962C8B-B14F-4D97-AF65-F5344CB8AC3E}">
        <p14:creationId xmlns:p14="http://schemas.microsoft.com/office/powerpoint/2010/main" val="3757112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800"/>
            </a:lvl1pPr>
          </a:lstStyle>
          <a:p>
            <a:pPr lvl="0"/>
            <a:r>
              <a:rPr lang="de-DE" smtClean="0"/>
              <a:t>Textmasterformat bearbeiten</a:t>
            </a:r>
          </a:p>
        </p:txBody>
      </p:sp>
      <p:pic>
        <p:nvPicPr>
          <p:cNvPr id="10" name="Grafik 9">
            <a:extLst>
              <a:ext uri="{FF2B5EF4-FFF2-40B4-BE49-F238E27FC236}">
                <a16:creationId xmlns:a16="http://schemas.microsoft.com/office/drawing/2014/main" xmlns="" id="{B14BCC39-A918-46B6-A2E1-F4259EB561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368" y="6242529"/>
            <a:ext cx="2637605" cy="180000"/>
          </a:xfrm>
          <a:prstGeom prst="rect">
            <a:avLst/>
          </a:prstGeom>
        </p:spPr>
      </p:pic>
      <p:pic>
        <p:nvPicPr>
          <p:cNvPr id="7" name="Grafik 6">
            <a:extLst>
              <a:ext uri="{FF2B5EF4-FFF2-40B4-BE49-F238E27FC236}">
                <a16:creationId xmlns:a16="http://schemas.microsoft.com/office/drawing/2014/main" xmlns="" id="{9251EDA7-E8BC-427B-9A22-FCE4997DE3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3032" y="5669842"/>
            <a:ext cx="793750" cy="794193"/>
          </a:xfrm>
          <a:prstGeom prst="rect">
            <a:avLst/>
          </a:prstGeom>
        </p:spPr>
      </p:pic>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Textplatzhalter 6"/>
          <p:cNvSpPr>
            <a:spLocks noGrp="1"/>
          </p:cNvSpPr>
          <p:nvPr>
            <p:ph type="body" sz="quarter" idx="15"/>
          </p:nvPr>
        </p:nvSpPr>
        <p:spPr>
          <a:xfrm>
            <a:off x="407988" y="1406427"/>
            <a:ext cx="7524750"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6"/>
          <p:cNvSpPr>
            <a:spLocks noGrp="1"/>
          </p:cNvSpPr>
          <p:nvPr>
            <p:ph type="body" sz="quarter" idx="16"/>
          </p:nvPr>
        </p:nvSpPr>
        <p:spPr>
          <a:xfrm>
            <a:off x="407988" y="3963533"/>
            <a:ext cx="7524750"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Tree>
    <p:extLst>
      <p:ext uri="{BB962C8B-B14F-4D97-AF65-F5344CB8AC3E}">
        <p14:creationId xmlns:p14="http://schemas.microsoft.com/office/powerpoint/2010/main" val="144746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Textplatzhalter 6"/>
          <p:cNvSpPr>
            <a:spLocks noGrp="1"/>
          </p:cNvSpPr>
          <p:nvPr>
            <p:ph type="body" sz="quarter" idx="15"/>
          </p:nvPr>
        </p:nvSpPr>
        <p:spPr>
          <a:xfrm>
            <a:off x="407988" y="1406427"/>
            <a:ext cx="7524750"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6"/>
          <p:cNvSpPr>
            <a:spLocks noGrp="1"/>
          </p:cNvSpPr>
          <p:nvPr>
            <p:ph type="body" sz="quarter" idx="16"/>
          </p:nvPr>
        </p:nvSpPr>
        <p:spPr>
          <a:xfrm>
            <a:off x="407988" y="3963533"/>
            <a:ext cx="7524750"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Inhaltsplatzhalter 5">
            <a:extLst>
              <a:ext uri="{FF2B5EF4-FFF2-40B4-BE49-F238E27FC236}">
                <a16:creationId xmlns:a16="http://schemas.microsoft.com/office/drawing/2014/main" xmlns="" id="{B6CCFA2B-C89B-467F-BEA3-65422DEB305A}"/>
              </a:ext>
            </a:extLst>
          </p:cNvPr>
          <p:cNvSpPr>
            <a:spLocks noGrp="1"/>
          </p:cNvSpPr>
          <p:nvPr>
            <p:ph sz="quarter" idx="18"/>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smtClean="0"/>
              <a:t>Textmasterformat bearbeiten</a:t>
            </a:r>
          </a:p>
        </p:txBody>
      </p:sp>
      <p:sp>
        <p:nvSpPr>
          <p:cNvPr id="13" name="Inhaltsplatzhalter 5">
            <a:extLst>
              <a:ext uri="{FF2B5EF4-FFF2-40B4-BE49-F238E27FC236}">
                <a16:creationId xmlns:a16="http://schemas.microsoft.com/office/drawing/2014/main" xmlns="" id="{666A7778-5B9E-4F88-967E-0C434F50E134}"/>
              </a:ext>
            </a:extLst>
          </p:cNvPr>
          <p:cNvSpPr>
            <a:spLocks noGrp="1"/>
          </p:cNvSpPr>
          <p:nvPr>
            <p:ph sz="quarter" idx="19"/>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smtClean="0"/>
              <a:t>Textmasterformat bearbeiten</a:t>
            </a:r>
          </a:p>
        </p:txBody>
      </p:sp>
    </p:spTree>
    <p:extLst>
      <p:ext uri="{BB962C8B-B14F-4D97-AF65-F5344CB8AC3E}">
        <p14:creationId xmlns:p14="http://schemas.microsoft.com/office/powerpoint/2010/main" val="279813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Textplatzhalter 6"/>
          <p:cNvSpPr>
            <a:spLocks noGrp="1"/>
          </p:cNvSpPr>
          <p:nvPr>
            <p:ph type="body" sz="quarter" idx="15"/>
          </p:nvPr>
        </p:nvSpPr>
        <p:spPr>
          <a:xfrm>
            <a:off x="407989" y="1406427"/>
            <a:ext cx="3708400"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6"/>
          <p:cNvSpPr>
            <a:spLocks noGrp="1"/>
          </p:cNvSpPr>
          <p:nvPr>
            <p:ph type="body" sz="quarter" idx="16"/>
          </p:nvPr>
        </p:nvSpPr>
        <p:spPr>
          <a:xfrm>
            <a:off x="407989" y="3963533"/>
            <a:ext cx="3708400"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
        <p:nvSpPr>
          <p:cNvPr id="12" name="Bildplatzhalter 6">
            <a:extLst>
              <a:ext uri="{FF2B5EF4-FFF2-40B4-BE49-F238E27FC236}">
                <a16:creationId xmlns:a16="http://schemas.microsoft.com/office/drawing/2014/main" xmlns="" id="{08F6AE73-43EE-4385-B938-E688DB237354}"/>
              </a:ext>
            </a:extLst>
          </p:cNvPr>
          <p:cNvSpPr>
            <a:spLocks noGrp="1"/>
          </p:cNvSpPr>
          <p:nvPr>
            <p:ph type="pic" sz="quarter" idx="18"/>
          </p:nvPr>
        </p:nvSpPr>
        <p:spPr>
          <a:xfrm>
            <a:off x="8075613" y="1449389"/>
            <a:ext cx="3708400" cy="2411412"/>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
        <p:nvSpPr>
          <p:cNvPr id="13" name="Bildplatzhalter 6">
            <a:extLst>
              <a:ext uri="{FF2B5EF4-FFF2-40B4-BE49-F238E27FC236}">
                <a16:creationId xmlns:a16="http://schemas.microsoft.com/office/drawing/2014/main" xmlns="" id="{0A6CDC79-9D60-410E-8CF3-D09E58DCABE1}"/>
              </a:ext>
            </a:extLst>
          </p:cNvPr>
          <p:cNvSpPr>
            <a:spLocks noGrp="1"/>
          </p:cNvSpPr>
          <p:nvPr>
            <p:ph type="pic" sz="quarter" idx="19"/>
          </p:nvPr>
        </p:nvSpPr>
        <p:spPr>
          <a:xfrm>
            <a:off x="8075614" y="4005263"/>
            <a:ext cx="3708400" cy="2412644"/>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Tree>
    <p:extLst>
      <p:ext uri="{BB962C8B-B14F-4D97-AF65-F5344CB8AC3E}">
        <p14:creationId xmlns:p14="http://schemas.microsoft.com/office/powerpoint/2010/main" val="7530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Tree>
    <p:extLst>
      <p:ext uri="{BB962C8B-B14F-4D97-AF65-F5344CB8AC3E}">
        <p14:creationId xmlns:p14="http://schemas.microsoft.com/office/powerpoint/2010/main" val="389694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Tree>
    <p:extLst>
      <p:ext uri="{BB962C8B-B14F-4D97-AF65-F5344CB8AC3E}">
        <p14:creationId xmlns:p14="http://schemas.microsoft.com/office/powerpoint/2010/main" val="367535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Tree>
    <p:extLst>
      <p:ext uri="{BB962C8B-B14F-4D97-AF65-F5344CB8AC3E}">
        <p14:creationId xmlns:p14="http://schemas.microsoft.com/office/powerpoint/2010/main" val="7414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Footer Placeholder 3"/>
          <p:cNvSpPr>
            <a:spLocks noGrp="1"/>
          </p:cNvSpPr>
          <p:nvPr>
            <p:ph type="ftr" sz="quarter" idx="11"/>
          </p:nvPr>
        </p:nvSpPr>
        <p:spPr/>
        <p:txBody>
          <a:bodyPr/>
          <a:lstStyle/>
          <a:p>
            <a:r>
              <a:rPr lang="de-DE" smtClean="0"/>
              <a:t>| Sicherheit | Betriebsseminar Travemünde | Brunhilde Racky, 13.2.2020</a:t>
            </a:r>
            <a:endParaRPr lang="de-DE"/>
          </a:p>
        </p:txBody>
      </p:sp>
      <p:sp>
        <p:nvSpPr>
          <p:cNvPr id="6"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Tree>
    <p:extLst>
      <p:ext uri="{BB962C8B-B14F-4D97-AF65-F5344CB8AC3E}">
        <p14:creationId xmlns:p14="http://schemas.microsoft.com/office/powerpoint/2010/main" val="347229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smtClean="0"/>
              <a:t>| Sicherheit | Betriebsseminar Travemünde | Brunhilde Racky, 13.2.2020</a:t>
            </a:r>
            <a:endParaRPr lang="de-DE"/>
          </a:p>
        </p:txBody>
      </p:sp>
    </p:spTree>
    <p:extLst>
      <p:ext uri="{BB962C8B-B14F-4D97-AF65-F5344CB8AC3E}">
        <p14:creationId xmlns:p14="http://schemas.microsoft.com/office/powerpoint/2010/main" val="375989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663F4C43-61DC-4E7C-9278-558C1B2010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779" y="4587296"/>
            <a:ext cx="598825" cy="185118"/>
          </a:xfrm>
          <a:prstGeom prst="rect">
            <a:avLst/>
          </a:prstGeom>
        </p:spPr>
      </p:pic>
      <p:sp>
        <p:nvSpPr>
          <p:cNvPr id="5" name="Rechteck 4">
            <a:extLst>
              <a:ext uri="{FF2B5EF4-FFF2-40B4-BE49-F238E27FC236}">
                <a16:creationId xmlns:a16="http://schemas.microsoft.com/office/drawing/2014/main" xmlns="" id="{1AF84F0D-8E93-46F5-87AD-DFF20E19EDED}"/>
              </a:ext>
            </a:extLst>
          </p:cNvPr>
          <p:cNvSpPr/>
          <p:nvPr userDrawn="1"/>
        </p:nvSpPr>
        <p:spPr>
          <a:xfrm>
            <a:off x="395288" y="3980131"/>
            <a:ext cx="4572000" cy="373107"/>
          </a:xfrm>
          <a:prstGeom prst="rect">
            <a:avLst/>
          </a:prstGeom>
        </p:spPr>
        <p:txBody>
          <a:bodyPr lIns="0" tIns="0" rIns="0" bIns="0">
            <a:noAutofit/>
          </a:bodyPr>
          <a:lstStyle/>
          <a:p>
            <a:pPr>
              <a:lnSpc>
                <a:spcPct val="110000"/>
              </a:lnSpc>
            </a:pPr>
            <a:r>
              <a:rPr lang="de-DE" b="1" dirty="0"/>
              <a:t>Kontakt</a:t>
            </a:r>
          </a:p>
        </p:txBody>
      </p:sp>
      <p:sp>
        <p:nvSpPr>
          <p:cNvPr id="6" name="Rechteck 5">
            <a:extLst>
              <a:ext uri="{FF2B5EF4-FFF2-40B4-BE49-F238E27FC236}">
                <a16:creationId xmlns:a16="http://schemas.microsoft.com/office/drawing/2014/main" xmlns="" id="{14493940-692F-45E4-ADDD-72F87BB56301}"/>
              </a:ext>
            </a:extLst>
          </p:cNvPr>
          <p:cNvSpPr/>
          <p:nvPr userDrawn="1"/>
        </p:nvSpPr>
        <p:spPr>
          <a:xfrm>
            <a:off x="395288" y="4516739"/>
            <a:ext cx="2700548" cy="1899935"/>
          </a:xfrm>
          <a:prstGeom prst="rect">
            <a:avLst/>
          </a:prstGeom>
        </p:spPr>
        <p:txBody>
          <a:bodyPr lIns="0" tIns="0" rIns="0" bIns="0">
            <a:noAutofit/>
          </a:bodyPr>
          <a:lstStyle/>
          <a:p>
            <a:pPr>
              <a:lnSpc>
                <a:spcPct val="120000"/>
              </a:lnSpc>
              <a:tabLst>
                <a:tab pos="715963" algn="l"/>
              </a:tabLst>
            </a:pPr>
            <a:r>
              <a:rPr lang="de-DE" dirty="0"/>
              <a:t>	Deutsches </a:t>
            </a:r>
          </a:p>
          <a:p>
            <a:pPr>
              <a:lnSpc>
                <a:spcPct val="120000"/>
              </a:lnSpc>
            </a:pPr>
            <a:r>
              <a:rPr lang="de-DE" dirty="0"/>
              <a:t>Elektronen-Synchrotron</a:t>
            </a:r>
          </a:p>
          <a:p>
            <a:pPr>
              <a:lnSpc>
                <a:spcPct val="120000"/>
              </a:lnSpc>
            </a:pPr>
            <a:endParaRPr lang="de-DE" dirty="0"/>
          </a:p>
          <a:p>
            <a:pPr>
              <a:lnSpc>
                <a:spcPct val="120000"/>
              </a:lnSpc>
            </a:pPr>
            <a:r>
              <a:rPr lang="de-DE" dirty="0"/>
              <a:t>www.desy.de</a:t>
            </a:r>
          </a:p>
        </p:txBody>
      </p:sp>
      <p:sp>
        <p:nvSpPr>
          <p:cNvPr id="7" name="Textplatzhalter 7">
            <a:extLst>
              <a:ext uri="{FF2B5EF4-FFF2-40B4-BE49-F238E27FC236}">
                <a16:creationId xmlns:a16="http://schemas.microsoft.com/office/drawing/2014/main" xmlns="" id="{DCA5B5D3-514B-46E4-8995-43141C1F394A}"/>
              </a:ext>
            </a:extLst>
          </p:cNvPr>
          <p:cNvSpPr>
            <a:spLocks noGrp="1"/>
          </p:cNvSpPr>
          <p:nvPr>
            <p:ph type="body" sz="quarter" idx="10"/>
          </p:nvPr>
        </p:nvSpPr>
        <p:spPr>
          <a:xfrm>
            <a:off x="3599891" y="4516739"/>
            <a:ext cx="5148821" cy="1899936"/>
          </a:xfrm>
        </p:spPr>
        <p:txBody>
          <a:bodyPr/>
          <a:lstStyle>
            <a:lvl1pPr marL="0" indent="0">
              <a:lnSpc>
                <a:spcPct val="120000"/>
              </a:lnSpc>
              <a:spcAft>
                <a:spcPts val="0"/>
              </a:spcAft>
              <a:buNone/>
              <a:defRPr/>
            </a:lvl1pPr>
            <a:lvl2pPr marL="361950" indent="0">
              <a:buNone/>
              <a:defRPr/>
            </a:lvl2pPr>
          </a:lstStyle>
          <a:p>
            <a:pPr lvl="0"/>
            <a:r>
              <a:rPr lang="de-DE" smtClean="0"/>
              <a:t>Textmasterformat bearbeiten</a:t>
            </a:r>
          </a:p>
        </p:txBody>
      </p:sp>
    </p:spTree>
    <p:extLst>
      <p:ext uri="{BB962C8B-B14F-4D97-AF65-F5344CB8AC3E}">
        <p14:creationId xmlns:p14="http://schemas.microsoft.com/office/powerpoint/2010/main" val="162194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de-DE" smtClean="0"/>
              <a:t>Bild durch Klicken auf Symbol hinzufügen</a:t>
            </a:r>
            <a:endParaRPr lang="de-DE"/>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800"/>
            </a:lvl1pPr>
          </a:lstStyle>
          <a:p>
            <a:pPr lvl="0"/>
            <a:r>
              <a:rPr lang="de-DE" smtClean="0"/>
              <a:t>Textmasterformat bearbeiten</a:t>
            </a:r>
          </a:p>
        </p:txBody>
      </p:sp>
      <p:pic>
        <p:nvPicPr>
          <p:cNvPr id="10" name="Grafik 9">
            <a:extLst>
              <a:ext uri="{FF2B5EF4-FFF2-40B4-BE49-F238E27FC236}">
                <a16:creationId xmlns:a16="http://schemas.microsoft.com/office/drawing/2014/main" xmlns="" id="{1083DDBA-05E8-4D08-A841-6C5C3988A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368" y="6242529"/>
            <a:ext cx="2637605" cy="180000"/>
          </a:xfrm>
          <a:prstGeom prst="rect">
            <a:avLst/>
          </a:prstGeom>
        </p:spPr>
      </p:pic>
      <p:pic>
        <p:nvPicPr>
          <p:cNvPr id="8" name="Grafik 7">
            <a:extLst>
              <a:ext uri="{FF2B5EF4-FFF2-40B4-BE49-F238E27FC236}">
                <a16:creationId xmlns:a16="http://schemas.microsoft.com/office/drawing/2014/main" xmlns="" id="{71632797-0353-43E3-980D-B9312BD4F1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3032" y="5669842"/>
            <a:ext cx="793750" cy="794193"/>
          </a:xfrm>
          <a:prstGeom prst="rect">
            <a:avLst/>
          </a:prstGeom>
        </p:spPr>
      </p:pic>
    </p:spTree>
    <p:extLst>
      <p:ext uri="{BB962C8B-B14F-4D97-AF65-F5344CB8AC3E}">
        <p14:creationId xmlns:p14="http://schemas.microsoft.com/office/powerpoint/2010/main" val="86085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4575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accent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51249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Tree>
    <p:extLst>
      <p:ext uri="{BB962C8B-B14F-4D97-AF65-F5344CB8AC3E}">
        <p14:creationId xmlns:p14="http://schemas.microsoft.com/office/powerpoint/2010/main" val="173340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407988" y="1406427"/>
            <a:ext cx="5616575" cy="50102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Footer Placeholder 4"/>
          <p:cNvSpPr>
            <a:spLocks noGrp="1"/>
          </p:cNvSpPr>
          <p:nvPr>
            <p:ph type="ftr" sz="quarter" idx="11"/>
          </p:nvPr>
        </p:nvSpPr>
        <p:spPr/>
        <p:txBody>
          <a:bodyPr/>
          <a:lstStyle/>
          <a:p>
            <a:r>
              <a:rPr lang="de-DE" dirty="0" smtClean="0"/>
              <a:t>| Sicherheit | Betriebsseminar Travemünde | Brunhilde Racky, 13.2.2020</a:t>
            </a:r>
            <a:endParaRPr lang="de-DE" dirty="0"/>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6" name="Content Placeholder 2"/>
          <p:cNvSpPr>
            <a:spLocks noGrp="1"/>
          </p:cNvSpPr>
          <p:nvPr>
            <p:ph idx="14"/>
          </p:nvPr>
        </p:nvSpPr>
        <p:spPr>
          <a:xfrm>
            <a:off x="6167439" y="1406427"/>
            <a:ext cx="5616574" cy="50102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5487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407989" y="1406427"/>
            <a:ext cx="3708400" cy="50102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6" name="Content Placeholder 2"/>
          <p:cNvSpPr>
            <a:spLocks noGrp="1"/>
          </p:cNvSpPr>
          <p:nvPr>
            <p:ph idx="14"/>
          </p:nvPr>
        </p:nvSpPr>
        <p:spPr>
          <a:xfrm>
            <a:off x="4259263" y="1406427"/>
            <a:ext cx="3673475" cy="50102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Content Placeholder 2"/>
          <p:cNvSpPr>
            <a:spLocks noGrp="1"/>
          </p:cNvSpPr>
          <p:nvPr>
            <p:ph idx="15"/>
          </p:nvPr>
        </p:nvSpPr>
        <p:spPr>
          <a:xfrm>
            <a:off x="8075612" y="1406427"/>
            <a:ext cx="3708399" cy="50102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83480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Textplatzhalter 6"/>
          <p:cNvSpPr>
            <a:spLocks noGrp="1"/>
          </p:cNvSpPr>
          <p:nvPr>
            <p:ph type="body" sz="quarter" idx="15"/>
          </p:nvPr>
        </p:nvSpPr>
        <p:spPr>
          <a:xfrm>
            <a:off x="407988" y="1406427"/>
            <a:ext cx="5616575"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6"/>
          <p:cNvSpPr>
            <a:spLocks noGrp="1"/>
          </p:cNvSpPr>
          <p:nvPr>
            <p:ph type="body" sz="quarter" idx="16"/>
          </p:nvPr>
        </p:nvSpPr>
        <p:spPr>
          <a:xfrm>
            <a:off x="407988" y="3963533"/>
            <a:ext cx="5616575"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de-DE" smtClean="0"/>
              <a:t>Bild durch Klicken auf Symbol hinzufügen</a:t>
            </a:r>
            <a:endParaRPr lang="de-DE"/>
          </a:p>
        </p:txBody>
      </p:sp>
    </p:spTree>
    <p:extLst>
      <p:ext uri="{BB962C8B-B14F-4D97-AF65-F5344CB8AC3E}">
        <p14:creationId xmlns:p14="http://schemas.microsoft.com/office/powerpoint/2010/main" val="4711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5" name="Footer Placeholder 4"/>
          <p:cNvSpPr>
            <a:spLocks noGrp="1"/>
          </p:cNvSpPr>
          <p:nvPr>
            <p:ph type="ftr" sz="quarter" idx="11"/>
          </p:nvPr>
        </p:nvSpPr>
        <p:spPr/>
        <p:txBody>
          <a:bodyPr/>
          <a:lstStyle/>
          <a:p>
            <a:r>
              <a:rPr lang="de-DE" smtClean="0"/>
              <a:t>| Sicherheit | Betriebsseminar Travemünde | Brunhilde Racky, 13.2.2020</a:t>
            </a:r>
            <a:endParaRPr lang="de-DE"/>
          </a:p>
        </p:txBody>
      </p:sp>
      <p:sp>
        <p:nvSpPr>
          <p:cNvPr id="8" name="Textplatzhalter 7"/>
          <p:cNvSpPr>
            <a:spLocks noGrp="1"/>
          </p:cNvSpPr>
          <p:nvPr>
            <p:ph type="body" sz="quarter" idx="13" hasCustomPrompt="1"/>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dirty="0"/>
              <a:t>Unterüberschrift</a:t>
            </a:r>
          </a:p>
        </p:txBody>
      </p:sp>
      <p:sp>
        <p:nvSpPr>
          <p:cNvPr id="7" name="Textplatzhalter 6"/>
          <p:cNvSpPr>
            <a:spLocks noGrp="1"/>
          </p:cNvSpPr>
          <p:nvPr>
            <p:ph type="body" sz="quarter" idx="15"/>
          </p:nvPr>
        </p:nvSpPr>
        <p:spPr>
          <a:xfrm>
            <a:off x="407988" y="1406427"/>
            <a:ext cx="5616575"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6"/>
          <p:cNvSpPr>
            <a:spLocks noGrp="1"/>
          </p:cNvSpPr>
          <p:nvPr>
            <p:ph type="body" sz="quarter" idx="16"/>
          </p:nvPr>
        </p:nvSpPr>
        <p:spPr>
          <a:xfrm>
            <a:off x="407988" y="3963533"/>
            <a:ext cx="5616575" cy="24543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a:extLst>
              <a:ext uri="{FF2B5EF4-FFF2-40B4-BE49-F238E27FC236}">
                <a16:creationId xmlns:a16="http://schemas.microsoft.com/office/drawing/2014/main" xmlns="" id="{8F54EA2C-6BFD-4F46-A867-54F63C71C50C}"/>
              </a:ext>
            </a:extLst>
          </p:cNvPr>
          <p:cNvSpPr>
            <a:spLocks noGrp="1"/>
          </p:cNvSpPr>
          <p:nvPr>
            <p:ph sz="quarter" idx="18"/>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smtClean="0"/>
              <a:t>Textmasterformat bearbeiten</a:t>
            </a:r>
          </a:p>
        </p:txBody>
      </p:sp>
      <p:sp>
        <p:nvSpPr>
          <p:cNvPr id="12" name="Inhaltsplatzhalter 5">
            <a:extLst>
              <a:ext uri="{FF2B5EF4-FFF2-40B4-BE49-F238E27FC236}">
                <a16:creationId xmlns:a16="http://schemas.microsoft.com/office/drawing/2014/main" xmlns="" id="{2902DDDE-DB60-4F79-B3B6-DE84ACF391A2}"/>
              </a:ext>
            </a:extLst>
          </p:cNvPr>
          <p:cNvSpPr>
            <a:spLocks noGrp="1"/>
          </p:cNvSpPr>
          <p:nvPr>
            <p:ph sz="quarter" idx="19"/>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smtClean="0"/>
              <a:t>Textmasterformat bearbeiten</a:t>
            </a:r>
          </a:p>
        </p:txBody>
      </p:sp>
    </p:spTree>
    <p:extLst>
      <p:ext uri="{BB962C8B-B14F-4D97-AF65-F5344CB8AC3E}">
        <p14:creationId xmlns:p14="http://schemas.microsoft.com/office/powerpoint/2010/main" val="133005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791578" y="6580800"/>
            <a:ext cx="9948937" cy="186841"/>
          </a:xfrm>
          <a:prstGeom prst="rect">
            <a:avLst/>
          </a:prstGeom>
        </p:spPr>
        <p:txBody>
          <a:bodyPr vert="horz" lIns="0" tIns="0" rIns="0" bIns="0" rtlCol="0" anchor="t" anchorCtr="0">
            <a:noAutofit/>
          </a:bodyPr>
          <a:lstStyle>
            <a:lvl1pPr algn="l">
              <a:defRPr sz="1000">
                <a:solidFill>
                  <a:schemeClr val="tx1"/>
                </a:solidFill>
              </a:defRPr>
            </a:lvl1pPr>
          </a:lstStyle>
          <a:p>
            <a:r>
              <a:rPr lang="de-DE" smtClean="0"/>
              <a:t>| Sicherheit | Betriebsseminar Travemünde | Brunhilde Racky, 13.2.2020</a:t>
            </a:r>
            <a:endParaRPr lang="de-DE" dirty="0"/>
          </a:p>
        </p:txBody>
      </p:sp>
      <p:sp>
        <p:nvSpPr>
          <p:cNvPr id="14" name="Textfeld 13"/>
          <p:cNvSpPr txBox="1"/>
          <p:nvPr/>
        </p:nvSpPr>
        <p:spPr>
          <a:xfrm>
            <a:off x="10848528" y="6580800"/>
            <a:ext cx="935485" cy="186841"/>
          </a:xfrm>
          <a:prstGeom prst="rect">
            <a:avLst/>
          </a:prstGeom>
          <a:noFill/>
        </p:spPr>
        <p:txBody>
          <a:bodyPr wrap="square" lIns="0" tIns="0" rIns="0" bIns="0" rtlCol="0">
            <a:noAutofit/>
          </a:bodyPr>
          <a:lstStyle/>
          <a:p>
            <a:pPr algn="r"/>
            <a:r>
              <a:rPr lang="de-DE" sz="1000" b="1" dirty="0"/>
              <a:t>Seite </a:t>
            </a:r>
            <a:fld id="{0427E4B2-AC28-443E-BE04-5CD55098A90B}" type="slidenum">
              <a:rPr lang="de-DE" sz="1000" b="1" smtClean="0"/>
              <a:pPr algn="r"/>
              <a:t>‹Nr.›</a:t>
            </a:fld>
            <a:endParaRPr lang="de-DE" sz="1000" b="1" dirty="0"/>
          </a:p>
        </p:txBody>
      </p:sp>
      <p:pic>
        <p:nvPicPr>
          <p:cNvPr id="10" name="Grafik 9">
            <a:extLst>
              <a:ext uri="{FF2B5EF4-FFF2-40B4-BE49-F238E27FC236}">
                <a16:creationId xmlns:a16="http://schemas.microsoft.com/office/drawing/2014/main" xmlns="" id="{3FEED4D8-A656-4C2D-BDD3-AAA39F66007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3112" y="6614019"/>
            <a:ext cx="325552" cy="100639"/>
          </a:xfrm>
          <a:prstGeom prst="rect">
            <a:avLst/>
          </a:prstGeom>
        </p:spPr>
      </p:pic>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80" r:id="rId4"/>
    <p:sldLayoutId id="2147483662" r:id="rId5"/>
    <p:sldLayoutId id="2147483668" r:id="rId6"/>
    <p:sldLayoutId id="2147483673" r:id="rId7"/>
    <p:sldLayoutId id="2147483670" r:id="rId8"/>
    <p:sldLayoutId id="2147483678" r:id="rId9"/>
    <p:sldLayoutId id="2147483674" r:id="rId10"/>
    <p:sldLayoutId id="2147483679" r:id="rId11"/>
    <p:sldLayoutId id="2147483675" r:id="rId12"/>
    <p:sldLayoutId id="2147483669" r:id="rId13"/>
    <p:sldLayoutId id="2147483676" r:id="rId14"/>
    <p:sldLayoutId id="2147483677" r:id="rId15"/>
    <p:sldLayoutId id="2147483666" r:id="rId16"/>
    <p:sldLayoutId id="2147483667" r:id="rId17"/>
    <p:sldLayoutId id="2147483681" r:id="rId18"/>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1620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Sicherheit</a:t>
            </a:r>
            <a:r>
              <a:rPr lang="de-DE" dirty="0"/>
              <a:t/>
            </a:r>
            <a:br>
              <a:rPr lang="de-DE" dirty="0"/>
            </a:br>
            <a:endParaRPr lang="de-DE" dirty="0"/>
          </a:p>
        </p:txBody>
      </p:sp>
      <p:sp>
        <p:nvSpPr>
          <p:cNvPr id="3" name="Untertitel 2"/>
          <p:cNvSpPr>
            <a:spLocks noGrp="1"/>
          </p:cNvSpPr>
          <p:nvPr>
            <p:ph type="subTitle" idx="1"/>
          </p:nvPr>
        </p:nvSpPr>
        <p:spPr/>
        <p:txBody>
          <a:bodyPr/>
          <a:lstStyle/>
          <a:p>
            <a:r>
              <a:rPr lang="de-DE" dirty="0" smtClean="0"/>
              <a:t>Aktuelle Herausforderungen </a:t>
            </a:r>
            <a:endParaRPr lang="de-DE" dirty="0"/>
          </a:p>
        </p:txBody>
      </p:sp>
      <p:sp>
        <p:nvSpPr>
          <p:cNvPr id="4" name="Textplatzhalter 3"/>
          <p:cNvSpPr>
            <a:spLocks noGrp="1"/>
          </p:cNvSpPr>
          <p:nvPr>
            <p:ph type="body" sz="quarter" idx="10"/>
          </p:nvPr>
        </p:nvSpPr>
        <p:spPr/>
        <p:txBody>
          <a:bodyPr/>
          <a:lstStyle/>
          <a:p>
            <a:r>
              <a:rPr lang="de-DE" dirty="0" smtClean="0"/>
              <a:t>Brunhilde Racky, MR</a:t>
            </a:r>
          </a:p>
          <a:p>
            <a:r>
              <a:rPr lang="de-DE" dirty="0" smtClean="0"/>
              <a:t>Betriebsseminar Travemünde</a:t>
            </a:r>
          </a:p>
          <a:p>
            <a:r>
              <a:rPr lang="de-DE" dirty="0" smtClean="0"/>
              <a:t>13.2.2020</a:t>
            </a:r>
            <a:endParaRPr lang="de-DE" dirty="0"/>
          </a:p>
          <a:p>
            <a:endParaRPr lang="de-DE" dirty="0"/>
          </a:p>
        </p:txBody>
      </p:sp>
    </p:spTree>
    <p:extLst>
      <p:ext uri="{BB962C8B-B14F-4D97-AF65-F5344CB8AC3E}">
        <p14:creationId xmlns:p14="http://schemas.microsoft.com/office/powerpoint/2010/main" val="3861234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Campus- Erweiterung </a:t>
            </a:r>
            <a:endParaRPr lang="de-DE" dirty="0"/>
          </a:p>
        </p:txBody>
      </p:sp>
      <p:sp>
        <p:nvSpPr>
          <p:cNvPr id="8" name="Textplatzhalter 7"/>
          <p:cNvSpPr>
            <a:spLocks noGrp="1"/>
          </p:cNvSpPr>
          <p:nvPr>
            <p:ph idx="1"/>
          </p:nvPr>
        </p:nvSpPr>
        <p:spPr>
          <a:xfrm>
            <a:off x="263353" y="1403033"/>
            <a:ext cx="4104456" cy="5010249"/>
          </a:xfrm>
        </p:spPr>
        <p:txBody>
          <a:bodyPr/>
          <a:lstStyle/>
          <a:p>
            <a:pPr marL="0" indent="0">
              <a:buNone/>
            </a:pPr>
            <a:r>
              <a:rPr lang="de-DE" b="1" dirty="0" smtClean="0"/>
              <a:t>Herausforderungen</a:t>
            </a:r>
            <a:endParaRPr lang="de-DE" b="1" dirty="0"/>
          </a:p>
          <a:p>
            <a:r>
              <a:rPr lang="de-DE" dirty="0" smtClean="0"/>
              <a:t>Mehr Personen                (Studenten, MA von Instituten)</a:t>
            </a:r>
            <a:endParaRPr lang="de-DE" dirty="0"/>
          </a:p>
          <a:p>
            <a:r>
              <a:rPr lang="de-DE" dirty="0"/>
              <a:t>Verkehrskonzept</a:t>
            </a:r>
          </a:p>
          <a:p>
            <a:r>
              <a:rPr lang="de-DE" dirty="0" smtClean="0"/>
              <a:t>Sicherheitsverantwortung </a:t>
            </a:r>
            <a:r>
              <a:rPr lang="de-DE" dirty="0"/>
              <a:t>bei </a:t>
            </a:r>
            <a:r>
              <a:rPr lang="de-DE" dirty="0" smtClean="0"/>
              <a:t>Kollaborationen</a:t>
            </a:r>
          </a:p>
          <a:p>
            <a:r>
              <a:rPr lang="de-DE" dirty="0" smtClean="0"/>
              <a:t>Notfallmanagement</a:t>
            </a:r>
            <a:endParaRPr lang="de-DE" dirty="0"/>
          </a:p>
          <a:p>
            <a:r>
              <a:rPr lang="de-DE" dirty="0" smtClean="0"/>
              <a:t>Öffnung des Campus! </a:t>
            </a:r>
          </a:p>
          <a:p>
            <a:pPr lvl="1">
              <a:buFont typeface="Symbol" panose="05050102010706020507" pitchFamily="18" charset="2"/>
              <a:buChar char="-"/>
            </a:pPr>
            <a:r>
              <a:rPr lang="de-DE" dirty="0" smtClean="0"/>
              <a:t>Wieweit ist das möglich?</a:t>
            </a:r>
          </a:p>
          <a:p>
            <a:pPr lvl="1">
              <a:buFont typeface="Symbol" panose="05050102010706020507" pitchFamily="18" charset="2"/>
              <a:buChar char="-"/>
            </a:pPr>
            <a:r>
              <a:rPr lang="de-DE" dirty="0" smtClean="0"/>
              <a:t>Sicherung von Anlagen </a:t>
            </a:r>
          </a:p>
          <a:p>
            <a:pPr lvl="1">
              <a:buFont typeface="Symbol" panose="05050102010706020507" pitchFamily="18" charset="2"/>
              <a:buChar char="-"/>
            </a:pPr>
            <a:r>
              <a:rPr lang="de-DE" dirty="0" smtClean="0"/>
              <a:t>Verkehrssicherungspflicht</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DESY Bahrenfeld</a:t>
            </a:r>
            <a:endParaRPr lang="de-DE" dirty="0"/>
          </a:p>
        </p:txBody>
      </p:sp>
      <p:pic>
        <p:nvPicPr>
          <p:cNvPr id="11" name="Picture 3" descr="\\Bsu-fs\bsu11$\lp-org\4-3_PGD\D._Altona\8._übergeordnete Planungen\8.8_Wissenschaftsstadt\Präsentationen\Unterlagen für PK_2019\3567 BSW Science City_C Vogel Süd-Ost_181218_a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54" b="7958"/>
          <a:stretch/>
        </p:blipFill>
        <p:spPr bwMode="auto">
          <a:xfrm>
            <a:off x="4439816" y="1412776"/>
            <a:ext cx="729681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49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Access Management</a:t>
            </a:r>
            <a:endParaRPr lang="de-DE" dirty="0"/>
          </a:p>
        </p:txBody>
      </p:sp>
      <p:sp>
        <p:nvSpPr>
          <p:cNvPr id="8" name="Textplatzhalter 7"/>
          <p:cNvSpPr>
            <a:spLocks noGrp="1"/>
          </p:cNvSpPr>
          <p:nvPr>
            <p:ph idx="1"/>
          </p:nvPr>
        </p:nvSpPr>
        <p:spPr>
          <a:xfrm>
            <a:off x="263352" y="1403033"/>
            <a:ext cx="5472607" cy="5010249"/>
          </a:xfrm>
        </p:spPr>
        <p:txBody>
          <a:bodyPr/>
          <a:lstStyle/>
          <a:p>
            <a:r>
              <a:rPr lang="de-DE" dirty="0"/>
              <a:t>Wo ist öffentlicher Raum denkbar?</a:t>
            </a:r>
          </a:p>
          <a:p>
            <a:r>
              <a:rPr lang="de-DE" dirty="0" smtClean="0"/>
              <a:t>Minimierung des umzäunten Betriebsgeländes</a:t>
            </a:r>
          </a:p>
          <a:p>
            <a:r>
              <a:rPr lang="de-DE" dirty="0" smtClean="0"/>
              <a:t>Unbefugten Geländezugang einschränken</a:t>
            </a:r>
          </a:p>
          <a:p>
            <a:r>
              <a:rPr lang="de-DE" dirty="0"/>
              <a:t>Standards für </a:t>
            </a:r>
            <a:r>
              <a:rPr lang="de-DE" dirty="0" smtClean="0"/>
              <a:t>(neue) </a:t>
            </a:r>
            <a:r>
              <a:rPr lang="de-DE" dirty="0"/>
              <a:t>Pforten /Eingänge</a:t>
            </a:r>
          </a:p>
          <a:p>
            <a:r>
              <a:rPr lang="de-DE" dirty="0" smtClean="0"/>
              <a:t>Definition von Schutzzonen / Kategorien (CAFM)</a:t>
            </a:r>
            <a:endParaRPr lang="de-DE" dirty="0"/>
          </a:p>
          <a:p>
            <a:r>
              <a:rPr lang="de-DE" dirty="0" smtClean="0"/>
              <a:t>Festlegung von Sicherungsmaßnahmen</a:t>
            </a:r>
          </a:p>
          <a:p>
            <a:r>
              <a:rPr lang="de-DE" dirty="0" smtClean="0"/>
              <a:t>Beseitigung vorhandener Defizite</a:t>
            </a:r>
          </a:p>
          <a:p>
            <a:r>
              <a:rPr lang="de-DE" dirty="0" smtClean="0"/>
              <a:t>Vorbereitende Maßnahmen zur Ausweitung des öffentlichen Raums </a:t>
            </a:r>
          </a:p>
          <a:p>
            <a:pPr marL="0" indent="0">
              <a:buNone/>
            </a:pPr>
            <a:r>
              <a:rPr lang="de-DE" dirty="0" smtClean="0"/>
              <a:t>(Sicherung von Hallen mit Sperrbereichen, Dachzugängen, Trafoanlagen, Kabeltrassen, Kühlteichen, </a:t>
            </a:r>
            <a:r>
              <a:rPr lang="de-DE" dirty="0" err="1" smtClean="0"/>
              <a:t>Kryo</a:t>
            </a:r>
            <a:r>
              <a:rPr lang="de-DE" dirty="0" smtClean="0"/>
              <a:t>- Transferleitungen…)</a:t>
            </a:r>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Arbeitsgruppe: VQ, V1, BAU, D5, D3, SAVE, MR </a:t>
            </a:r>
            <a:endParaRPr lang="de-DE" dirty="0"/>
          </a:p>
        </p:txBody>
      </p:sp>
      <p:pic>
        <p:nvPicPr>
          <p:cNvPr id="10" name="Content Placeholder 5"/>
          <p:cNvPicPr>
            <a:picLocks noGrp="1"/>
          </p:cNvPicPr>
          <p:nvPr/>
        </p:nvPicPr>
        <p:blipFill>
          <a:blip r:embed="rId3" cstate="print">
            <a:extLst>
              <a:ext uri="{28A0092B-C50C-407E-A947-70E740481C1C}">
                <a14:useLocalDpi xmlns:a14="http://schemas.microsoft.com/office/drawing/2010/main" val="0"/>
              </a:ext>
            </a:extLst>
          </a:blip>
          <a:stretch>
            <a:fillRect/>
          </a:stretch>
        </p:blipFill>
        <p:spPr bwMode="auto">
          <a:xfrm rot="16200000">
            <a:off x="6085950" y="198690"/>
            <a:ext cx="3168352" cy="3580300"/>
          </a:xfrm>
          <a:prstGeom prst="rect">
            <a:avLst/>
          </a:prstGeom>
          <a:noFill/>
          <a:ln>
            <a:noFill/>
          </a:ln>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659" y="3296058"/>
            <a:ext cx="4154535"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Textfeld 109"/>
          <p:cNvSpPr txBox="1"/>
          <p:nvPr/>
        </p:nvSpPr>
        <p:spPr>
          <a:xfrm>
            <a:off x="10681988" y="3501008"/>
            <a:ext cx="1078073" cy="400110"/>
          </a:xfrm>
          <a:prstGeom prst="rect">
            <a:avLst/>
          </a:prstGeom>
          <a:noFill/>
        </p:spPr>
        <p:txBody>
          <a:bodyPr wrap="square" rtlCol="0">
            <a:spAutoFit/>
          </a:bodyPr>
          <a:lstStyle/>
          <a:p>
            <a:r>
              <a:rPr lang="de-DE" sz="1000" b="1" dirty="0" err="1" smtClean="0">
                <a:solidFill>
                  <a:schemeClr val="accent2">
                    <a:lumMod val="75000"/>
                  </a:schemeClr>
                </a:solidFill>
                <a:latin typeface="Arial Black" panose="020B0A04020102020204" pitchFamily="34" charset="0"/>
                <a:cs typeface="Arial" panose="020B0604020202020204" pitchFamily="34" charset="0"/>
              </a:rPr>
              <a:t>Ionizing</a:t>
            </a:r>
            <a:r>
              <a:rPr lang="de-DE" sz="1000" b="1" dirty="0" smtClean="0">
                <a:solidFill>
                  <a:schemeClr val="accent2">
                    <a:lumMod val="75000"/>
                  </a:schemeClr>
                </a:solidFill>
                <a:latin typeface="Arial Black" panose="020B0A04020102020204" pitchFamily="34" charset="0"/>
                <a:cs typeface="Arial" panose="020B0604020202020204" pitchFamily="34" charset="0"/>
              </a:rPr>
              <a:t> </a:t>
            </a:r>
            <a:r>
              <a:rPr lang="de-DE" sz="1000" b="1" dirty="0" err="1" smtClean="0">
                <a:solidFill>
                  <a:schemeClr val="accent2">
                    <a:lumMod val="75000"/>
                  </a:schemeClr>
                </a:solidFill>
                <a:latin typeface="Arial Black" panose="020B0A04020102020204" pitchFamily="34" charset="0"/>
                <a:cs typeface="Arial" panose="020B0604020202020204" pitchFamily="34" charset="0"/>
              </a:rPr>
              <a:t>radiation</a:t>
            </a:r>
            <a:endParaRPr lang="de-DE" sz="1000" b="1" dirty="0">
              <a:solidFill>
                <a:schemeClr val="accent2">
                  <a:lumMod val="75000"/>
                </a:schemeClr>
              </a:solidFill>
              <a:latin typeface="Arial Black" panose="020B0A04020102020204" pitchFamily="34" charset="0"/>
              <a:cs typeface="Arial" panose="020B0604020202020204" pitchFamily="34" charset="0"/>
            </a:endParaRPr>
          </a:p>
        </p:txBody>
      </p:sp>
      <p:sp>
        <p:nvSpPr>
          <p:cNvPr id="111" name="Textfeld 110"/>
          <p:cNvSpPr txBox="1"/>
          <p:nvPr/>
        </p:nvSpPr>
        <p:spPr>
          <a:xfrm>
            <a:off x="10681988" y="3917252"/>
            <a:ext cx="993649" cy="246221"/>
          </a:xfrm>
          <a:prstGeom prst="rect">
            <a:avLst/>
          </a:prstGeom>
          <a:noFill/>
        </p:spPr>
        <p:txBody>
          <a:bodyPr wrap="square" rtlCol="0">
            <a:spAutoFit/>
          </a:bodyPr>
          <a:lstStyle/>
          <a:p>
            <a:r>
              <a:rPr lang="de-DE" sz="1000" b="1" dirty="0" err="1" smtClean="0">
                <a:solidFill>
                  <a:srgbClr val="92D050"/>
                </a:solidFill>
                <a:latin typeface="Arial Black" panose="020B0A04020102020204" pitchFamily="34" charset="0"/>
                <a:cs typeface="Arial" panose="020B0604020202020204" pitchFamily="34" charset="0"/>
              </a:rPr>
              <a:t>cryogenics</a:t>
            </a:r>
            <a:endParaRPr lang="de-DE" sz="1000" b="1" dirty="0">
              <a:solidFill>
                <a:srgbClr val="92D050"/>
              </a:solidFill>
              <a:latin typeface="Arial Black" panose="020B0A04020102020204" pitchFamily="34" charset="0"/>
              <a:cs typeface="Arial" panose="020B0604020202020204" pitchFamily="34" charset="0"/>
            </a:endParaRPr>
          </a:p>
        </p:txBody>
      </p:sp>
      <p:sp>
        <p:nvSpPr>
          <p:cNvPr id="112" name="Textfeld 111"/>
          <p:cNvSpPr txBox="1"/>
          <p:nvPr/>
        </p:nvSpPr>
        <p:spPr>
          <a:xfrm>
            <a:off x="10693448" y="4221088"/>
            <a:ext cx="826123" cy="400110"/>
          </a:xfrm>
          <a:prstGeom prst="rect">
            <a:avLst/>
          </a:prstGeom>
          <a:noFill/>
        </p:spPr>
        <p:txBody>
          <a:bodyPr wrap="square" rtlCol="0">
            <a:spAutoFit/>
          </a:bodyPr>
          <a:lstStyle/>
          <a:p>
            <a:r>
              <a:rPr lang="de-DE" sz="1000" b="1" dirty="0" smtClean="0">
                <a:solidFill>
                  <a:srgbClr val="FFC000"/>
                </a:solidFill>
                <a:latin typeface="Arial Black" panose="020B0A04020102020204" pitchFamily="34" charset="0"/>
                <a:cs typeface="Arial" panose="020B0604020202020204" pitchFamily="34" charset="0"/>
              </a:rPr>
              <a:t>High </a:t>
            </a:r>
            <a:r>
              <a:rPr lang="de-DE" sz="1000" b="1" dirty="0" err="1" smtClean="0">
                <a:solidFill>
                  <a:srgbClr val="FFC000"/>
                </a:solidFill>
                <a:latin typeface="Arial Black" panose="020B0A04020102020204" pitchFamily="34" charset="0"/>
                <a:cs typeface="Arial" panose="020B0604020202020204" pitchFamily="34" charset="0"/>
              </a:rPr>
              <a:t>Voltage</a:t>
            </a:r>
            <a:endParaRPr lang="de-DE" sz="1000" b="1" dirty="0">
              <a:solidFill>
                <a:srgbClr val="FFC000"/>
              </a:solidFill>
              <a:latin typeface="Arial Black" panose="020B0A04020102020204" pitchFamily="34" charset="0"/>
              <a:cs typeface="Arial" panose="020B0604020202020204" pitchFamily="34" charset="0"/>
            </a:endParaRPr>
          </a:p>
        </p:txBody>
      </p:sp>
      <p:sp>
        <p:nvSpPr>
          <p:cNvPr id="113" name="Textfeld 112"/>
          <p:cNvSpPr txBox="1"/>
          <p:nvPr/>
        </p:nvSpPr>
        <p:spPr>
          <a:xfrm>
            <a:off x="10613528" y="4757123"/>
            <a:ext cx="1578472" cy="246221"/>
          </a:xfrm>
          <a:prstGeom prst="rect">
            <a:avLst/>
          </a:prstGeom>
          <a:noFill/>
        </p:spPr>
        <p:txBody>
          <a:bodyPr wrap="square" rtlCol="0">
            <a:spAutoFit/>
          </a:bodyPr>
          <a:lstStyle/>
          <a:p>
            <a:r>
              <a:rPr lang="de-DE" sz="1000" b="1" dirty="0" smtClean="0">
                <a:solidFill>
                  <a:schemeClr val="accent1">
                    <a:lumMod val="75000"/>
                  </a:schemeClr>
                </a:solidFill>
                <a:latin typeface="Arial Black" panose="020B0A04020102020204" pitchFamily="34" charset="0"/>
                <a:cs typeface="Arial" panose="020B0604020202020204" pitchFamily="34" charset="0"/>
              </a:rPr>
              <a:t>Other </a:t>
            </a:r>
            <a:r>
              <a:rPr lang="de-DE" sz="1000" b="1" dirty="0" err="1" smtClean="0">
                <a:solidFill>
                  <a:schemeClr val="accent1">
                    <a:lumMod val="75000"/>
                  </a:schemeClr>
                </a:solidFill>
                <a:latin typeface="Arial Black" panose="020B0A04020102020204" pitchFamily="34" charset="0"/>
                <a:cs typeface="Arial" panose="020B0604020202020204" pitchFamily="34" charset="0"/>
              </a:rPr>
              <a:t>dangers</a:t>
            </a:r>
            <a:endParaRPr lang="de-DE" sz="1000" b="1" dirty="0">
              <a:solidFill>
                <a:schemeClr val="accent1">
                  <a:lumMod val="7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78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0"/>
                                        </p:tgtEl>
                                      </p:cBhvr>
                                    </p:animEffect>
                                    <p:animScale>
                                      <p:cBhvr>
                                        <p:cTn id="7" dur="250" autoRev="1" fill="hold"/>
                                        <p:tgtEl>
                                          <p:spTgt spid="110"/>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Organisation Sicherheit</a:t>
            </a:r>
            <a:endParaRPr lang="de-DE" dirty="0"/>
          </a:p>
        </p:txBody>
      </p:sp>
      <p:sp>
        <p:nvSpPr>
          <p:cNvPr id="8" name="Textplatzhalter 7"/>
          <p:cNvSpPr>
            <a:spLocks noGrp="1"/>
          </p:cNvSpPr>
          <p:nvPr>
            <p:ph idx="1"/>
          </p:nvPr>
        </p:nvSpPr>
        <p:spPr>
          <a:xfrm>
            <a:off x="407368" y="1196752"/>
            <a:ext cx="3960440" cy="5010249"/>
          </a:xfrm>
        </p:spPr>
        <p:txBody>
          <a:bodyPr/>
          <a:lstStyle/>
          <a:p>
            <a:pPr marL="0" indent="0">
              <a:buNone/>
            </a:pPr>
            <a:r>
              <a:rPr lang="de-DE" b="1" dirty="0" smtClean="0"/>
              <a:t>Verantwortlichkeiten</a:t>
            </a:r>
            <a:endParaRPr lang="de-DE" b="1" dirty="0"/>
          </a:p>
          <a:p>
            <a:r>
              <a:rPr lang="de-DE" dirty="0" smtClean="0"/>
              <a:t>Allgemeine Sicherheit: </a:t>
            </a:r>
            <a:r>
              <a:rPr lang="de-DE" sz="1600" dirty="0" smtClean="0"/>
              <a:t>Gruppenleitung oder Delegierte      (VPU, GV, (Sicherheitsbeauftragte))</a:t>
            </a:r>
          </a:p>
          <a:p>
            <a:pPr lvl="1">
              <a:buFont typeface="Wingdings" panose="05000000000000000000" pitchFamily="2" charset="2"/>
              <a:buChar char="Ø"/>
            </a:pPr>
            <a:r>
              <a:rPr lang="de-DE" sz="1600" dirty="0" smtClean="0"/>
              <a:t>Beratung durch D5 </a:t>
            </a:r>
          </a:p>
          <a:p>
            <a:r>
              <a:rPr lang="de-DE" dirty="0" smtClean="0"/>
              <a:t>Laserschutz:    L</a:t>
            </a:r>
            <a:r>
              <a:rPr lang="de-DE" sz="1600" dirty="0" smtClean="0"/>
              <a:t>aserschutzbeauftragte</a:t>
            </a:r>
          </a:p>
          <a:p>
            <a:pPr lvl="1">
              <a:buFont typeface="Wingdings" panose="05000000000000000000" pitchFamily="2" charset="2"/>
              <a:buChar char="Ø"/>
            </a:pPr>
            <a:r>
              <a:rPr lang="de-DE" sz="1600" dirty="0" smtClean="0"/>
              <a:t>Beratung durch D5 </a:t>
            </a:r>
            <a:endParaRPr lang="de-DE" sz="1600" dirty="0"/>
          </a:p>
          <a:p>
            <a:r>
              <a:rPr lang="de-DE" dirty="0" smtClean="0"/>
              <a:t>Strahlenschutz:  </a:t>
            </a:r>
            <a:r>
              <a:rPr lang="de-DE" sz="1600" dirty="0" smtClean="0"/>
              <a:t>Strahlenschutzbeauftragte Strahlenschutzbevollmächtigte D3</a:t>
            </a:r>
          </a:p>
          <a:p>
            <a:pPr lvl="1">
              <a:buFont typeface="Wingdings" panose="05000000000000000000" pitchFamily="2" charset="2"/>
              <a:buChar char="Ø"/>
            </a:pPr>
            <a:r>
              <a:rPr lang="de-DE" sz="1600" dirty="0" smtClean="0"/>
              <a:t>Weisungsbefugnis D3 </a:t>
            </a:r>
          </a:p>
          <a:p>
            <a:pPr lvl="1">
              <a:buFont typeface="Wingdings" panose="05000000000000000000" pitchFamily="2" charset="2"/>
              <a:buChar char="Ø"/>
            </a:pPr>
            <a:endParaRPr lang="de-DE" dirty="0" smtClean="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a:xfrm>
            <a:off x="407368" y="836712"/>
            <a:ext cx="11376025" cy="379252"/>
          </a:xfrm>
        </p:spPr>
        <p:txBody>
          <a:bodyPr/>
          <a:lstStyle/>
          <a:p>
            <a:r>
              <a:rPr lang="de-DE" dirty="0" smtClean="0"/>
              <a:t>							Verteilung von Sicherheitsgruppen</a:t>
            </a:r>
            <a:endParaRPr lang="de-DE" dirty="0"/>
          </a:p>
        </p:txBody>
      </p:sp>
      <p:sp>
        <p:nvSpPr>
          <p:cNvPr id="5" name="Inhaltsplatzhalter 4"/>
          <p:cNvSpPr>
            <a:spLocks noGrp="1"/>
          </p:cNvSpPr>
          <p:nvPr>
            <p:ph idx="14"/>
          </p:nvPr>
        </p:nvSpPr>
        <p:spPr/>
        <p:txBody>
          <a:bodyPr/>
          <a:lstStyle/>
          <a:p>
            <a:endParaRPr lang="de-DE" dirty="0"/>
          </a:p>
        </p:txBody>
      </p:sp>
      <p:pic>
        <p:nvPicPr>
          <p:cNvPr id="10" name="Picture Placeholder 14"/>
          <p:cNvPicPr>
            <a:picLocks noChangeAspect="1"/>
          </p:cNvPicPr>
          <p:nvPr/>
        </p:nvPicPr>
        <p:blipFill rotWithShape="1">
          <a:blip r:embed="rId3">
            <a:extLst>
              <a:ext uri="{28A0092B-C50C-407E-A947-70E740481C1C}">
                <a14:useLocalDpi xmlns:a14="http://schemas.microsoft.com/office/drawing/2010/main" val="0"/>
              </a:ext>
            </a:extLst>
          </a:blip>
          <a:srcRect l="1950" t="4387" r="2557" b="12652"/>
          <a:stretch/>
        </p:blipFill>
        <p:spPr>
          <a:xfrm>
            <a:off x="4583832" y="1124744"/>
            <a:ext cx="7328519" cy="5432376"/>
          </a:xfrm>
          <a:prstGeom prst="rect">
            <a:avLst/>
          </a:prstGeom>
          <a:ln>
            <a:solidFill>
              <a:schemeClr val="accent1"/>
            </a:solidFill>
            <a:prstDash val="solid"/>
          </a:ln>
        </p:spPr>
      </p:pic>
      <p:sp>
        <p:nvSpPr>
          <p:cNvPr id="11" name="Rectangle 3"/>
          <p:cNvSpPr/>
          <p:nvPr/>
        </p:nvSpPr>
        <p:spPr>
          <a:xfrm>
            <a:off x="5198003" y="4245851"/>
            <a:ext cx="543556" cy="47035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600" dirty="0" err="1" smtClean="0">
              <a:solidFill>
                <a:prstClr val="black"/>
              </a:solidFill>
            </a:endParaRPr>
          </a:p>
        </p:txBody>
      </p:sp>
      <p:sp>
        <p:nvSpPr>
          <p:cNvPr id="12" name="Rectangle 7"/>
          <p:cNvSpPr/>
          <p:nvPr/>
        </p:nvSpPr>
        <p:spPr>
          <a:xfrm>
            <a:off x="6346370" y="4245851"/>
            <a:ext cx="504407" cy="47035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600" dirty="0" err="1" smtClean="0">
              <a:solidFill>
                <a:prstClr val="black"/>
              </a:solidFill>
            </a:endParaRPr>
          </a:p>
        </p:txBody>
      </p:sp>
      <p:sp>
        <p:nvSpPr>
          <p:cNvPr id="13" name="Rectangle 4"/>
          <p:cNvSpPr/>
          <p:nvPr/>
        </p:nvSpPr>
        <p:spPr>
          <a:xfrm>
            <a:off x="7660867" y="5922171"/>
            <a:ext cx="433706" cy="16212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700" b="1" dirty="0" smtClean="0">
                <a:solidFill>
                  <a:prstClr val="black"/>
                </a:solidFill>
              </a:rPr>
              <a:t>FS-TI</a:t>
            </a:r>
          </a:p>
        </p:txBody>
      </p:sp>
      <p:sp>
        <p:nvSpPr>
          <p:cNvPr id="14" name="Rectangle 8"/>
          <p:cNvSpPr/>
          <p:nvPr/>
        </p:nvSpPr>
        <p:spPr>
          <a:xfrm>
            <a:off x="9101027" y="5922172"/>
            <a:ext cx="433706" cy="162124"/>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700" b="1" dirty="0" smtClean="0">
                <a:solidFill>
                  <a:prstClr val="black"/>
                </a:solidFill>
              </a:rPr>
              <a:t>MPS</a:t>
            </a:r>
          </a:p>
        </p:txBody>
      </p:sp>
      <p:sp>
        <p:nvSpPr>
          <p:cNvPr id="15" name="Rectangle 9"/>
          <p:cNvSpPr/>
          <p:nvPr/>
        </p:nvSpPr>
        <p:spPr>
          <a:xfrm>
            <a:off x="9604254" y="5922170"/>
            <a:ext cx="433706" cy="16212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700" b="1" dirty="0" smtClean="0">
                <a:solidFill>
                  <a:prstClr val="black"/>
                </a:solidFill>
              </a:rPr>
              <a:t>MEA3</a:t>
            </a:r>
          </a:p>
        </p:txBody>
      </p:sp>
      <p:sp>
        <p:nvSpPr>
          <p:cNvPr id="16" name="Rectangle 12"/>
          <p:cNvSpPr/>
          <p:nvPr/>
        </p:nvSpPr>
        <p:spPr>
          <a:xfrm>
            <a:off x="10490172" y="5922171"/>
            <a:ext cx="433706" cy="16212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700" b="1" dirty="0" smtClean="0">
                <a:solidFill>
                  <a:prstClr val="black"/>
                </a:solidFill>
              </a:rPr>
              <a:t>SAVE</a:t>
            </a:r>
          </a:p>
        </p:txBody>
      </p:sp>
      <p:sp>
        <p:nvSpPr>
          <p:cNvPr id="17" name="Rectangle 13"/>
          <p:cNvSpPr/>
          <p:nvPr/>
        </p:nvSpPr>
        <p:spPr>
          <a:xfrm>
            <a:off x="10967249" y="5922171"/>
            <a:ext cx="433706" cy="16212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700" b="1" dirty="0" smtClean="0">
                <a:solidFill>
                  <a:prstClr val="black"/>
                </a:solidFill>
              </a:rPr>
              <a:t>BGM</a:t>
            </a:r>
          </a:p>
        </p:txBody>
      </p:sp>
      <p:sp>
        <p:nvSpPr>
          <p:cNvPr id="18" name="Rectangle 15"/>
          <p:cNvSpPr/>
          <p:nvPr/>
        </p:nvSpPr>
        <p:spPr>
          <a:xfrm>
            <a:off x="11444325" y="5922171"/>
            <a:ext cx="433706" cy="16212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de-DE" sz="700" b="1" dirty="0" smtClean="0">
                <a:solidFill>
                  <a:prstClr val="black"/>
                </a:solidFill>
              </a:rPr>
              <a:t>V1</a:t>
            </a:r>
          </a:p>
        </p:txBody>
      </p:sp>
      <p:sp>
        <p:nvSpPr>
          <p:cNvPr id="19" name="TextBox 10"/>
          <p:cNvSpPr txBox="1"/>
          <p:nvPr/>
        </p:nvSpPr>
        <p:spPr>
          <a:xfrm>
            <a:off x="5420617" y="4029961"/>
            <a:ext cx="320942" cy="261610"/>
          </a:xfrm>
          <a:prstGeom prst="rect">
            <a:avLst/>
          </a:prstGeom>
          <a:noFill/>
        </p:spPr>
        <p:txBody>
          <a:bodyPr wrap="square" rtlCol="0">
            <a:spAutoFit/>
          </a:bodyPr>
          <a:lstStyle/>
          <a:p>
            <a:pPr defTabSz="457200"/>
            <a:r>
              <a:rPr lang="de-DE" sz="1100" dirty="0" smtClean="0">
                <a:solidFill>
                  <a:prstClr val="black"/>
                </a:solidFill>
              </a:rPr>
              <a:t>M</a:t>
            </a:r>
          </a:p>
        </p:txBody>
      </p:sp>
      <p:sp>
        <p:nvSpPr>
          <p:cNvPr id="20" name="TextBox 17"/>
          <p:cNvSpPr txBox="1"/>
          <p:nvPr/>
        </p:nvSpPr>
        <p:spPr>
          <a:xfrm>
            <a:off x="6568327" y="4027800"/>
            <a:ext cx="320942" cy="261610"/>
          </a:xfrm>
          <a:prstGeom prst="rect">
            <a:avLst/>
          </a:prstGeom>
          <a:noFill/>
        </p:spPr>
        <p:txBody>
          <a:bodyPr wrap="square" rtlCol="0">
            <a:spAutoFit/>
          </a:bodyPr>
          <a:lstStyle/>
          <a:p>
            <a:pPr defTabSz="457200"/>
            <a:r>
              <a:rPr lang="de-DE" sz="1100" dirty="0" smtClean="0">
                <a:solidFill>
                  <a:prstClr val="black"/>
                </a:solidFill>
              </a:rPr>
              <a:t>V</a:t>
            </a:r>
          </a:p>
        </p:txBody>
      </p:sp>
      <p:sp>
        <p:nvSpPr>
          <p:cNvPr id="21" name="TextBox 22"/>
          <p:cNvSpPr txBox="1"/>
          <p:nvPr/>
        </p:nvSpPr>
        <p:spPr>
          <a:xfrm>
            <a:off x="5905672" y="4034746"/>
            <a:ext cx="440698" cy="261610"/>
          </a:xfrm>
          <a:prstGeom prst="rect">
            <a:avLst/>
          </a:prstGeom>
          <a:noFill/>
        </p:spPr>
        <p:txBody>
          <a:bodyPr wrap="square" rtlCol="0">
            <a:spAutoFit/>
          </a:bodyPr>
          <a:lstStyle/>
          <a:p>
            <a:pPr defTabSz="457200"/>
            <a:r>
              <a:rPr lang="de-DE" sz="1100" dirty="0" smtClean="0">
                <a:solidFill>
                  <a:prstClr val="black"/>
                </a:solidFill>
              </a:rPr>
              <a:t>V</a:t>
            </a:r>
          </a:p>
        </p:txBody>
      </p:sp>
      <p:sp>
        <p:nvSpPr>
          <p:cNvPr id="22" name="Rectangle 7"/>
          <p:cNvSpPr/>
          <p:nvPr/>
        </p:nvSpPr>
        <p:spPr>
          <a:xfrm>
            <a:off x="5776663" y="4245850"/>
            <a:ext cx="504407" cy="47035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600" dirty="0" err="1" smtClean="0">
              <a:solidFill>
                <a:prstClr val="black"/>
              </a:solidFill>
            </a:endParaRPr>
          </a:p>
        </p:txBody>
      </p:sp>
    </p:spTree>
    <p:extLst>
      <p:ext uri="{BB962C8B-B14F-4D97-AF65-F5344CB8AC3E}">
        <p14:creationId xmlns:p14="http://schemas.microsoft.com/office/powerpoint/2010/main" val="3085951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Initiative zur Optimierung der Sicherheitsorganisation</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Zur Unterstützung der Strategie DESY2030</a:t>
            </a:r>
            <a:endParaRPr lang="de-DE" dirty="0"/>
          </a:p>
        </p:txBody>
      </p:sp>
      <p:sp>
        <p:nvSpPr>
          <p:cNvPr id="9" name="Textplatzhalter 8"/>
          <p:cNvSpPr>
            <a:spLocks noGrp="1"/>
          </p:cNvSpPr>
          <p:nvPr>
            <p:ph idx="14"/>
          </p:nvPr>
        </p:nvSpPr>
        <p:spPr>
          <a:xfrm>
            <a:off x="6240016" y="836712"/>
            <a:ext cx="5760640" cy="5832648"/>
          </a:xfrm>
          <a:ln>
            <a:noFill/>
          </a:ln>
        </p:spPr>
        <p:txBody>
          <a:bodyPr/>
          <a:lstStyle/>
          <a:p>
            <a:pPr marL="0" indent="0">
              <a:buNone/>
            </a:pPr>
            <a:r>
              <a:rPr lang="de-DE" b="1" dirty="0" smtClean="0">
                <a:solidFill>
                  <a:schemeClr val="accent2"/>
                </a:solidFill>
              </a:rPr>
              <a:t>     Ziele</a:t>
            </a:r>
            <a:endParaRPr lang="de-DE" b="1" dirty="0">
              <a:solidFill>
                <a:schemeClr val="accent2"/>
              </a:solidFill>
            </a:endParaRPr>
          </a:p>
          <a:p>
            <a:pPr marL="342900" lvl="1" indent="-342900">
              <a:buClr>
                <a:srgbClr val="F28E00"/>
              </a:buClr>
              <a:defRPr/>
            </a:pPr>
            <a:r>
              <a:rPr lang="de-DE" kern="0" dirty="0">
                <a:solidFill>
                  <a:srgbClr val="000000"/>
                </a:solidFill>
              </a:rPr>
              <a:t>Frühzeitige Berücksichtigung von </a:t>
            </a:r>
            <a:r>
              <a:rPr lang="de-DE" kern="0" dirty="0" smtClean="0">
                <a:solidFill>
                  <a:srgbClr val="000000"/>
                </a:solidFill>
              </a:rPr>
              <a:t>Sicherheits-aspekten </a:t>
            </a:r>
            <a:r>
              <a:rPr lang="de-DE" kern="0" dirty="0">
                <a:solidFill>
                  <a:srgbClr val="000000"/>
                </a:solidFill>
              </a:rPr>
              <a:t>bei Projekten</a:t>
            </a:r>
          </a:p>
          <a:p>
            <a:pPr marL="342900" lvl="1" indent="-342900">
              <a:buClr>
                <a:srgbClr val="F28E00"/>
              </a:buClr>
              <a:defRPr/>
            </a:pPr>
            <a:r>
              <a:rPr lang="de-DE" kern="0" dirty="0">
                <a:solidFill>
                  <a:srgbClr val="000000"/>
                </a:solidFill>
              </a:rPr>
              <a:t>Vermeidung </a:t>
            </a:r>
            <a:r>
              <a:rPr lang="de-DE" kern="0" dirty="0" smtClean="0">
                <a:solidFill>
                  <a:srgbClr val="000000"/>
                </a:solidFill>
              </a:rPr>
              <a:t>von nachträglichen Sicherheits-ertüchtigungen</a:t>
            </a:r>
            <a:endParaRPr lang="de-DE" kern="0" dirty="0">
              <a:solidFill>
                <a:srgbClr val="000000"/>
              </a:solidFill>
            </a:endParaRPr>
          </a:p>
          <a:p>
            <a:pPr marL="342900" lvl="1" indent="-342900">
              <a:buClr>
                <a:srgbClr val="F28E00"/>
              </a:buClr>
              <a:defRPr/>
            </a:pPr>
            <a:r>
              <a:rPr lang="de-DE" kern="0" dirty="0">
                <a:solidFill>
                  <a:srgbClr val="000000"/>
                </a:solidFill>
              </a:rPr>
              <a:t>Etablierung einer einheitlichen Stimme für die Sicherheit gegenüber dem DIR, den MA sowie anderen Instituten und Campuspartnern</a:t>
            </a:r>
          </a:p>
          <a:p>
            <a:pPr marL="342900" lvl="1" indent="-342900">
              <a:buClr>
                <a:srgbClr val="F28E00"/>
              </a:buClr>
              <a:defRPr/>
            </a:pPr>
            <a:r>
              <a:rPr lang="de-DE" kern="0" dirty="0">
                <a:solidFill>
                  <a:srgbClr val="000000"/>
                </a:solidFill>
              </a:rPr>
              <a:t>Zusammenführung der unterschiedlichen Stellungen und Kompetenzen der einzelnen Sicherheitsgruppen </a:t>
            </a:r>
          </a:p>
          <a:p>
            <a:pPr marL="342900" lvl="1" indent="-342900">
              <a:buClr>
                <a:srgbClr val="F28E00"/>
              </a:buClr>
              <a:defRPr/>
            </a:pPr>
            <a:r>
              <a:rPr lang="de-DE" kern="0" dirty="0">
                <a:solidFill>
                  <a:srgbClr val="000000"/>
                </a:solidFill>
              </a:rPr>
              <a:t>Effizienz und Synergien </a:t>
            </a:r>
            <a:r>
              <a:rPr lang="de-DE" kern="0" dirty="0" smtClean="0">
                <a:solidFill>
                  <a:srgbClr val="000000"/>
                </a:solidFill>
              </a:rPr>
              <a:t>durch </a:t>
            </a:r>
            <a:r>
              <a:rPr lang="de-DE" kern="0" dirty="0">
                <a:solidFill>
                  <a:srgbClr val="000000"/>
                </a:solidFill>
              </a:rPr>
              <a:t>Zusammenarbeit der Sicherheitsgruppen</a:t>
            </a:r>
          </a:p>
          <a:p>
            <a:pPr marL="342900" lvl="1" indent="-342900">
              <a:buClr>
                <a:srgbClr val="F28E00"/>
              </a:buClr>
              <a:defRPr/>
            </a:pPr>
            <a:r>
              <a:rPr lang="de-DE" kern="0" dirty="0">
                <a:solidFill>
                  <a:srgbClr val="000000"/>
                </a:solidFill>
              </a:rPr>
              <a:t>Verbesserung von Prozessen und </a:t>
            </a:r>
            <a:r>
              <a:rPr lang="de-DE" kern="0" dirty="0" smtClean="0">
                <a:solidFill>
                  <a:srgbClr val="000000"/>
                </a:solidFill>
              </a:rPr>
              <a:t>Informations-abläufen, Dokumentation sowie Service</a:t>
            </a:r>
            <a:endParaRPr lang="de-DE" kern="0" dirty="0">
              <a:solidFill>
                <a:srgbClr val="000000"/>
              </a:solidFill>
            </a:endParaRPr>
          </a:p>
          <a:p>
            <a:pPr marL="342900" lvl="1" indent="-342900">
              <a:buClr>
                <a:srgbClr val="F28E00"/>
              </a:buClr>
              <a:defRPr/>
            </a:pPr>
            <a:r>
              <a:rPr lang="de-DE" kern="0" dirty="0" smtClean="0">
                <a:solidFill>
                  <a:srgbClr val="000000"/>
                </a:solidFill>
              </a:rPr>
              <a:t>Bessere Innen- und Außenwirkung durch klare Organisation</a:t>
            </a:r>
            <a:endParaRPr lang="de-DE" dirty="0"/>
          </a:p>
        </p:txBody>
      </p:sp>
      <p:sp>
        <p:nvSpPr>
          <p:cNvPr id="10" name="Inhaltsplatzhalter 2"/>
          <p:cNvSpPr txBox="1">
            <a:spLocks noGrp="1"/>
          </p:cNvSpPr>
          <p:nvPr>
            <p:ph idx="1"/>
          </p:nvPr>
        </p:nvSpPr>
        <p:spPr bwMode="auto">
          <a:xfrm>
            <a:off x="407368" y="1340768"/>
            <a:ext cx="5616575" cy="5184576"/>
          </a:xfrm>
          <a:prstGeom prst="rect">
            <a:avLst/>
          </a:prstGeom>
          <a:no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342900" lvl="1" indent="-342900" defTabSz="914400">
              <a:buClr>
                <a:srgbClr val="F28E00"/>
              </a:buClr>
              <a:defRPr/>
            </a:pPr>
            <a:r>
              <a:rPr lang="de-DE" sz="1800" kern="0" dirty="0" smtClean="0">
                <a:solidFill>
                  <a:srgbClr val="000000"/>
                </a:solidFill>
              </a:rPr>
              <a:t>Situationsanalyse der Sicherheitsgruppen D3, D5, SAVE, MPS </a:t>
            </a:r>
          </a:p>
          <a:p>
            <a:pPr marL="950913" lvl="2" indent="-342900" defTabSz="914400">
              <a:buClr>
                <a:srgbClr val="F28E00"/>
              </a:buClr>
              <a:buFont typeface="Wingdings" panose="05000000000000000000" pitchFamily="2" charset="2"/>
              <a:buChar char="Ø"/>
              <a:defRPr/>
            </a:pPr>
            <a:r>
              <a:rPr lang="de-DE" sz="1600" kern="0" dirty="0" smtClean="0">
                <a:solidFill>
                  <a:srgbClr val="000000"/>
                </a:solidFill>
              </a:rPr>
              <a:t>Bericht und DIR- Vorlage (August 2018)</a:t>
            </a:r>
          </a:p>
          <a:p>
            <a:pPr marL="950913" lvl="2" indent="-342900" defTabSz="914400">
              <a:buClr>
                <a:srgbClr val="F28E00"/>
              </a:buClr>
              <a:defRPr/>
            </a:pPr>
            <a:endParaRPr lang="de-DE" sz="2000" kern="0" dirty="0" smtClean="0">
              <a:solidFill>
                <a:srgbClr val="000000"/>
              </a:solidFill>
            </a:endParaRPr>
          </a:p>
          <a:p>
            <a:pPr marL="342900" lvl="1" indent="-342900" defTabSz="914400">
              <a:buClr>
                <a:srgbClr val="F28E00"/>
              </a:buClr>
              <a:defRPr/>
            </a:pPr>
            <a:r>
              <a:rPr lang="de-DE" sz="1800" kern="0" dirty="0" smtClean="0">
                <a:solidFill>
                  <a:srgbClr val="000000"/>
                </a:solidFill>
              </a:rPr>
              <a:t>DIR- Beschluss zur Ausarbeitung eines Konzepts für DESY- Hamburg</a:t>
            </a:r>
          </a:p>
          <a:p>
            <a:pPr marL="950913" lvl="2" indent="-342900" defTabSz="914400">
              <a:buClr>
                <a:srgbClr val="F28E00"/>
              </a:buClr>
              <a:buFont typeface="Wingdings" panose="05000000000000000000" pitchFamily="2" charset="2"/>
              <a:buChar char="Ø"/>
              <a:defRPr/>
            </a:pPr>
            <a:r>
              <a:rPr lang="de-DE" sz="1600" kern="0" dirty="0" smtClean="0">
                <a:solidFill>
                  <a:srgbClr val="000000"/>
                </a:solidFill>
              </a:rPr>
              <a:t>Beauftragung einer Arbeitsgruppe</a:t>
            </a:r>
            <a:r>
              <a:rPr lang="de-DE" sz="1600" kern="0" dirty="0">
                <a:solidFill>
                  <a:srgbClr val="000000"/>
                </a:solidFill>
              </a:rPr>
              <a:t> </a:t>
            </a:r>
            <a:r>
              <a:rPr lang="de-DE" sz="1600" kern="0" dirty="0" smtClean="0">
                <a:solidFill>
                  <a:srgbClr val="000000"/>
                </a:solidFill>
              </a:rPr>
              <a:t>(Nov. 2018)</a:t>
            </a:r>
          </a:p>
          <a:p>
            <a:pPr marL="608013" lvl="2" indent="0" defTabSz="914400">
              <a:buClr>
                <a:srgbClr val="F28E00"/>
              </a:buClr>
              <a:buNone/>
              <a:defRPr/>
            </a:pPr>
            <a:r>
              <a:rPr lang="de-DE" sz="1600" kern="0" dirty="0" smtClean="0">
                <a:solidFill>
                  <a:srgbClr val="000000"/>
                </a:solidFill>
              </a:rPr>
              <a:t>A. Hoppe, N. Tesch, A. Witzig, B. Racky, H. Franz</a:t>
            </a:r>
          </a:p>
          <a:p>
            <a:pPr marL="608013" lvl="2" indent="0" defTabSz="914400">
              <a:buClr>
                <a:srgbClr val="F28E00"/>
              </a:buClr>
              <a:buNone/>
              <a:defRPr/>
            </a:pPr>
            <a:r>
              <a:rPr lang="de-DE" sz="2000" kern="0" dirty="0" smtClean="0">
                <a:solidFill>
                  <a:srgbClr val="000000"/>
                </a:solidFill>
              </a:rPr>
              <a:t> </a:t>
            </a:r>
          </a:p>
          <a:p>
            <a:pPr marL="342900" lvl="1" indent="-342900">
              <a:buClr>
                <a:srgbClr val="F28E00"/>
              </a:buClr>
              <a:defRPr/>
            </a:pPr>
            <a:r>
              <a:rPr lang="de-DE" sz="1800" kern="0" dirty="0">
                <a:solidFill>
                  <a:srgbClr val="000000"/>
                </a:solidFill>
              </a:rPr>
              <a:t>Workshop mit </a:t>
            </a:r>
            <a:r>
              <a:rPr lang="de-DE" sz="1800" kern="0" dirty="0" smtClean="0">
                <a:solidFill>
                  <a:srgbClr val="000000"/>
                </a:solidFill>
              </a:rPr>
              <a:t>Sicherheitsgruppen und </a:t>
            </a:r>
            <a:r>
              <a:rPr lang="de-DE" sz="1800" kern="0" dirty="0">
                <a:solidFill>
                  <a:srgbClr val="000000"/>
                </a:solidFill>
              </a:rPr>
              <a:t>externen </a:t>
            </a:r>
            <a:r>
              <a:rPr lang="de-DE" sz="1800" kern="0" dirty="0" smtClean="0">
                <a:solidFill>
                  <a:srgbClr val="000000"/>
                </a:solidFill>
              </a:rPr>
              <a:t>Experten </a:t>
            </a:r>
          </a:p>
          <a:p>
            <a:pPr marL="950913" lvl="2" indent="-342900" eaLnBrk="1" fontAlgn="auto" hangingPunct="1">
              <a:spcBef>
                <a:spcPts val="0"/>
              </a:spcBef>
              <a:spcAft>
                <a:spcPts val="1200"/>
              </a:spcAft>
              <a:buClr>
                <a:srgbClr val="F28E00"/>
              </a:buClr>
              <a:buFont typeface="Wingdings" panose="05000000000000000000" pitchFamily="2" charset="2"/>
              <a:buChar char="Ø"/>
              <a:defRPr/>
            </a:pPr>
            <a:r>
              <a:rPr lang="de-DE" sz="1600" kern="0" dirty="0" smtClean="0">
                <a:solidFill>
                  <a:srgbClr val="000000"/>
                </a:solidFill>
              </a:rPr>
              <a:t>FZJ, KIT, DLR, CERN, ESS (März 2019)</a:t>
            </a:r>
            <a:endParaRPr lang="de-DE" sz="1600" kern="0" dirty="0">
              <a:solidFill>
                <a:srgbClr val="000000"/>
              </a:solidFill>
            </a:endParaRPr>
          </a:p>
          <a:p>
            <a:pPr marL="342900" lvl="1" indent="-342900">
              <a:buClr>
                <a:srgbClr val="F28E00"/>
              </a:buClr>
              <a:defRPr/>
            </a:pPr>
            <a:r>
              <a:rPr lang="de-DE" sz="1800" kern="0" dirty="0" smtClean="0">
                <a:solidFill>
                  <a:srgbClr val="000000"/>
                </a:solidFill>
              </a:rPr>
              <a:t>Vorstellung im AAC (April 2019)</a:t>
            </a:r>
          </a:p>
          <a:p>
            <a:pPr marL="342900" lvl="1" indent="-342900">
              <a:buClr>
                <a:srgbClr val="F28E00"/>
              </a:buClr>
              <a:defRPr/>
            </a:pPr>
            <a:r>
              <a:rPr lang="de-DE" sz="1800" kern="0" dirty="0" smtClean="0">
                <a:solidFill>
                  <a:srgbClr val="000000"/>
                </a:solidFill>
              </a:rPr>
              <a:t>Aktuell: Konzept als DIR- Vorlage</a:t>
            </a:r>
          </a:p>
          <a:p>
            <a:pPr marL="342900" lvl="1" indent="-342900" defTabSz="914400">
              <a:buClr>
                <a:srgbClr val="F28E00"/>
              </a:buClr>
              <a:defRPr/>
            </a:pPr>
            <a:endParaRPr lang="de-DE" sz="2000" kern="0" dirty="0" smtClean="0">
              <a:solidFill>
                <a:srgbClr val="000000"/>
              </a:solidFill>
            </a:endParaRPr>
          </a:p>
          <a:p>
            <a:pPr marL="342900" lvl="1" indent="-342900" defTabSz="914400">
              <a:buClr>
                <a:srgbClr val="F28E00"/>
              </a:buClr>
              <a:defRPr/>
            </a:pPr>
            <a:endParaRPr lang="de-DE" sz="2000" kern="0" dirty="0" smtClean="0">
              <a:solidFill>
                <a:srgbClr val="000000"/>
              </a:solidFill>
            </a:endParaRPr>
          </a:p>
          <a:p>
            <a:pPr marL="0" indent="0" defTabSz="914400">
              <a:buNone/>
              <a:defRPr/>
            </a:pPr>
            <a:endParaRPr lang="de-DE" sz="1400" kern="0" dirty="0">
              <a:solidFill>
                <a:srgbClr val="FF0000"/>
              </a:solidFill>
              <a:latin typeface="Arial"/>
            </a:endParaRPr>
          </a:p>
          <a:p>
            <a:pPr marL="0" indent="0" defTabSz="914400">
              <a:buNone/>
              <a:defRPr/>
            </a:pPr>
            <a:endParaRPr kumimoji="0" lang="de-DE" sz="14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72172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Empfehlungen </a:t>
            </a:r>
            <a:endParaRPr lang="de-DE" dirty="0"/>
          </a:p>
        </p:txBody>
      </p:sp>
      <p:sp>
        <p:nvSpPr>
          <p:cNvPr id="10" name="Inhaltsplatzhalter 2"/>
          <p:cNvSpPr txBox="1">
            <a:spLocks/>
          </p:cNvSpPr>
          <p:nvPr/>
        </p:nvSpPr>
        <p:spPr bwMode="auto">
          <a:xfrm>
            <a:off x="719403" y="1268760"/>
            <a:ext cx="11137236" cy="4968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342900" lvl="0" indent="-342900">
              <a:lnSpc>
                <a:spcPct val="115000"/>
              </a:lnSpc>
              <a:spcAft>
                <a:spcPts val="0"/>
              </a:spcAft>
              <a:buFont typeface="Symbol"/>
              <a:buChar char=""/>
            </a:pPr>
            <a:r>
              <a:rPr lang="de-DE" dirty="0">
                <a:latin typeface="Calibri"/>
                <a:ea typeface="Calibri"/>
                <a:cs typeface="Times New Roman"/>
              </a:rPr>
              <a:t>Neuaufbau der Sicherheitsorganisation in Pyramidenstruktur </a:t>
            </a:r>
          </a:p>
          <a:p>
            <a:pPr marL="342900" indent="-342900">
              <a:lnSpc>
                <a:spcPct val="115000"/>
              </a:lnSpc>
              <a:spcAft>
                <a:spcPts val="0"/>
              </a:spcAft>
              <a:buFont typeface="Symbol"/>
              <a:buChar char=""/>
            </a:pPr>
            <a:r>
              <a:rPr lang="de-DE" dirty="0">
                <a:latin typeface="Calibri"/>
                <a:ea typeface="Calibri"/>
                <a:cs typeface="Times New Roman"/>
              </a:rPr>
              <a:t>Zentrale HSE - Unit (</a:t>
            </a:r>
            <a:r>
              <a:rPr lang="de-DE" dirty="0" err="1">
                <a:latin typeface="Calibri"/>
                <a:ea typeface="Calibri"/>
                <a:cs typeface="Times New Roman"/>
              </a:rPr>
              <a:t>Health</a:t>
            </a:r>
            <a:r>
              <a:rPr lang="de-DE" dirty="0">
                <a:latin typeface="Calibri"/>
                <a:ea typeface="Calibri"/>
                <a:cs typeface="Times New Roman"/>
              </a:rPr>
              <a:t>, </a:t>
            </a:r>
            <a:r>
              <a:rPr lang="de-DE" dirty="0" err="1">
                <a:latin typeface="Calibri"/>
                <a:ea typeface="Calibri"/>
                <a:cs typeface="Times New Roman"/>
              </a:rPr>
              <a:t>Safety</a:t>
            </a:r>
            <a:r>
              <a:rPr lang="de-DE" dirty="0">
                <a:latin typeface="Calibri"/>
                <a:ea typeface="Calibri"/>
                <a:cs typeface="Times New Roman"/>
              </a:rPr>
              <a:t> , Environment) einschließlich </a:t>
            </a:r>
            <a:r>
              <a:rPr lang="de-DE" dirty="0" smtClean="0">
                <a:latin typeface="Calibri"/>
                <a:ea typeface="Calibri"/>
                <a:cs typeface="Times New Roman"/>
              </a:rPr>
              <a:t>Strahlenschutz (AAC)</a:t>
            </a:r>
            <a:endParaRPr lang="de-DE" dirty="0">
              <a:latin typeface="Calibri"/>
              <a:ea typeface="Calibri"/>
              <a:cs typeface="Times New Roman"/>
            </a:endParaRPr>
          </a:p>
          <a:p>
            <a:pPr marL="342900" lvl="0" indent="-342900">
              <a:lnSpc>
                <a:spcPct val="115000"/>
              </a:lnSpc>
              <a:spcAft>
                <a:spcPts val="0"/>
              </a:spcAft>
              <a:buFont typeface="Symbol"/>
              <a:buChar char=""/>
            </a:pPr>
            <a:r>
              <a:rPr lang="de-DE" dirty="0" smtClean="0">
                <a:latin typeface="Calibri"/>
                <a:ea typeface="Calibri"/>
                <a:cs typeface="Times New Roman"/>
              </a:rPr>
              <a:t>Zusammenführung </a:t>
            </a:r>
            <a:r>
              <a:rPr lang="de-DE" dirty="0">
                <a:latin typeface="Calibri"/>
                <a:ea typeface="Calibri"/>
                <a:cs typeface="Times New Roman"/>
              </a:rPr>
              <a:t>der verteilten Einheiten unter neuer </a:t>
            </a:r>
            <a:r>
              <a:rPr lang="de-DE" dirty="0" smtClean="0">
                <a:latin typeface="Calibri"/>
                <a:ea typeface="Calibri"/>
                <a:cs typeface="Times New Roman"/>
              </a:rPr>
              <a:t>Managementebene</a:t>
            </a:r>
          </a:p>
          <a:p>
            <a:pPr marL="1314450" lvl="2" indent="-342900">
              <a:lnSpc>
                <a:spcPct val="115000"/>
              </a:lnSpc>
              <a:spcAft>
                <a:spcPts val="0"/>
              </a:spcAft>
              <a:buFont typeface="Wingdings" panose="05000000000000000000" pitchFamily="2" charset="2"/>
              <a:buChar char="Ø"/>
            </a:pPr>
            <a:r>
              <a:rPr lang="de-DE" sz="1600" i="1" dirty="0" smtClean="0">
                <a:latin typeface="Calibri"/>
                <a:ea typeface="Calibri"/>
                <a:cs typeface="Times New Roman"/>
              </a:rPr>
              <a:t>Sondierung was sinnvoll ist</a:t>
            </a:r>
            <a:endParaRPr lang="de-DE" sz="1600" i="1" dirty="0">
              <a:latin typeface="Calibri"/>
              <a:ea typeface="Calibri"/>
              <a:cs typeface="Times New Roman"/>
            </a:endParaRPr>
          </a:p>
          <a:p>
            <a:pPr marL="342900" lvl="0" indent="-342900">
              <a:lnSpc>
                <a:spcPct val="115000"/>
              </a:lnSpc>
              <a:spcAft>
                <a:spcPts val="0"/>
              </a:spcAft>
              <a:buFont typeface="Symbol"/>
              <a:buChar char=""/>
            </a:pPr>
            <a:r>
              <a:rPr lang="de-DE" dirty="0">
                <a:latin typeface="Calibri"/>
                <a:ea typeface="Calibri"/>
                <a:cs typeface="Times New Roman"/>
              </a:rPr>
              <a:t>Bestellung der neuen Leitung als </a:t>
            </a:r>
            <a:r>
              <a:rPr lang="de-DE" dirty="0" smtClean="0">
                <a:latin typeface="Calibri"/>
                <a:ea typeface="Calibri"/>
                <a:cs typeface="Times New Roman"/>
              </a:rPr>
              <a:t>Sicherheitsbevollmächtigte oder „Chief </a:t>
            </a:r>
            <a:r>
              <a:rPr lang="de-DE" dirty="0" err="1">
                <a:latin typeface="Calibri"/>
                <a:ea typeface="Calibri"/>
                <a:cs typeface="Times New Roman"/>
              </a:rPr>
              <a:t>Safety</a:t>
            </a:r>
            <a:r>
              <a:rPr lang="de-DE" dirty="0">
                <a:latin typeface="Calibri"/>
                <a:ea typeface="Calibri"/>
                <a:cs typeface="Times New Roman"/>
              </a:rPr>
              <a:t> </a:t>
            </a:r>
            <a:r>
              <a:rPr lang="de-DE" dirty="0" smtClean="0">
                <a:latin typeface="Calibri"/>
                <a:ea typeface="Calibri"/>
                <a:cs typeface="Times New Roman"/>
              </a:rPr>
              <a:t>Officer“ sinnvoll </a:t>
            </a:r>
            <a:endParaRPr lang="de-DE" dirty="0">
              <a:latin typeface="Calibri"/>
              <a:ea typeface="Calibri"/>
              <a:cs typeface="Times New Roman"/>
            </a:endParaRPr>
          </a:p>
          <a:p>
            <a:pPr marL="342900" lvl="0" indent="-342900">
              <a:lnSpc>
                <a:spcPct val="115000"/>
              </a:lnSpc>
              <a:spcAft>
                <a:spcPts val="0"/>
              </a:spcAft>
              <a:buFont typeface="Symbol"/>
              <a:buChar char=""/>
            </a:pPr>
            <a:r>
              <a:rPr lang="de-DE" dirty="0">
                <a:latin typeface="Calibri"/>
                <a:ea typeface="Calibri"/>
                <a:cs typeface="Times New Roman"/>
              </a:rPr>
              <a:t>Einbindung der Leitungsebene in alle relevanten Entscheidungen des Direktoriums, die Sicherheitsbelange tangieren (Verträge, Projekte, Kollaborationen…)</a:t>
            </a:r>
          </a:p>
          <a:p>
            <a:pPr marL="342900" lvl="0" indent="-342900">
              <a:lnSpc>
                <a:spcPct val="115000"/>
              </a:lnSpc>
              <a:spcAft>
                <a:spcPts val="0"/>
              </a:spcAft>
              <a:buFont typeface="Symbol"/>
              <a:buChar char=""/>
            </a:pPr>
            <a:r>
              <a:rPr lang="de-DE" dirty="0" smtClean="0">
                <a:latin typeface="Calibri"/>
                <a:ea typeface="Calibri"/>
                <a:cs typeface="Times New Roman"/>
              </a:rPr>
              <a:t>Mehr Service und zentrale </a:t>
            </a:r>
            <a:r>
              <a:rPr lang="de-DE" dirty="0">
                <a:latin typeface="Calibri"/>
                <a:ea typeface="Calibri"/>
                <a:cs typeface="Times New Roman"/>
              </a:rPr>
              <a:t>Unterstützung anbieten für die lokalen Verantwortlichen</a:t>
            </a:r>
          </a:p>
          <a:p>
            <a:pPr marL="342900" lvl="0" indent="-342900">
              <a:lnSpc>
                <a:spcPct val="115000"/>
              </a:lnSpc>
              <a:spcAft>
                <a:spcPts val="0"/>
              </a:spcAft>
              <a:buFont typeface="Symbol"/>
              <a:buChar char=""/>
            </a:pPr>
            <a:r>
              <a:rPr lang="de-DE" dirty="0">
                <a:latin typeface="Calibri"/>
                <a:ea typeface="Calibri"/>
                <a:cs typeface="Times New Roman"/>
              </a:rPr>
              <a:t>Sicherheitskultur verbessern und sichtbar </a:t>
            </a:r>
            <a:r>
              <a:rPr lang="de-DE" dirty="0" smtClean="0">
                <a:latin typeface="Calibri"/>
                <a:ea typeface="Calibri"/>
                <a:cs typeface="Times New Roman"/>
              </a:rPr>
              <a:t>machen</a:t>
            </a:r>
          </a:p>
          <a:p>
            <a:pPr marL="342900" lvl="0" indent="-342900">
              <a:lnSpc>
                <a:spcPct val="115000"/>
              </a:lnSpc>
              <a:spcAft>
                <a:spcPts val="0"/>
              </a:spcAft>
              <a:buFont typeface="Symbol"/>
              <a:buChar char=""/>
            </a:pPr>
            <a:r>
              <a:rPr lang="de-DE" dirty="0" smtClean="0">
                <a:latin typeface="Calibri"/>
                <a:ea typeface="Calibri"/>
                <a:cs typeface="Times New Roman"/>
              </a:rPr>
              <a:t>Vorhandene (Sicherheits-) Gremien besser </a:t>
            </a:r>
            <a:r>
              <a:rPr lang="de-DE" dirty="0">
                <a:latin typeface="Calibri"/>
                <a:ea typeface="Calibri"/>
                <a:cs typeface="Times New Roman"/>
              </a:rPr>
              <a:t>nutzen, ggf. Teilnehmerkreise und Mandate anpassen</a:t>
            </a:r>
          </a:p>
          <a:p>
            <a:pPr marL="342900" lvl="0" indent="-342900">
              <a:lnSpc>
                <a:spcPct val="115000"/>
              </a:lnSpc>
              <a:spcAft>
                <a:spcPts val="600"/>
              </a:spcAft>
              <a:buFont typeface="Symbol"/>
              <a:buChar char=""/>
            </a:pPr>
            <a:r>
              <a:rPr lang="de-DE" dirty="0" smtClean="0">
                <a:latin typeface="Calibri"/>
                <a:ea typeface="Calibri"/>
                <a:cs typeface="Times New Roman"/>
              </a:rPr>
              <a:t>Rahmenvereinbarungen erzielen </a:t>
            </a:r>
            <a:r>
              <a:rPr lang="de-DE" dirty="0">
                <a:latin typeface="Calibri"/>
                <a:ea typeface="Calibri"/>
                <a:cs typeface="Times New Roman"/>
              </a:rPr>
              <a:t>über gemeinsame Sicherheitsordnung und Notfallmanagement auf dem </a:t>
            </a:r>
            <a:r>
              <a:rPr lang="de-DE" dirty="0" smtClean="0">
                <a:latin typeface="Calibri"/>
                <a:ea typeface="Calibri"/>
                <a:cs typeface="Times New Roman"/>
              </a:rPr>
              <a:t>Campus unter Federführung von DESY.</a:t>
            </a:r>
          </a:p>
          <a:p>
            <a:pPr marL="342900" lvl="1" indent="-342900" defTabSz="914400">
              <a:buClr>
                <a:srgbClr val="F28E00"/>
              </a:buClr>
              <a:defRPr/>
            </a:pPr>
            <a:endParaRPr lang="de-DE" sz="2000" kern="0" dirty="0" smtClean="0">
              <a:solidFill>
                <a:srgbClr val="000000"/>
              </a:solidFill>
            </a:endParaRPr>
          </a:p>
          <a:p>
            <a:pPr marL="0" lvl="1" indent="0" defTabSz="914400">
              <a:buClr>
                <a:srgbClr val="F28E00"/>
              </a:buClr>
              <a:buNone/>
              <a:defRPr/>
            </a:pPr>
            <a:endParaRPr lang="de-DE" kern="0" dirty="0" smtClean="0">
              <a:solidFill>
                <a:srgbClr val="000000"/>
              </a:solidFill>
            </a:endParaRPr>
          </a:p>
          <a:p>
            <a:pPr marL="0" indent="0" defTabSz="914400">
              <a:buNone/>
              <a:defRPr/>
            </a:pPr>
            <a:endParaRPr lang="de-DE" sz="1400" kern="0" dirty="0">
              <a:solidFill>
                <a:srgbClr val="FF0000"/>
              </a:solidFill>
              <a:latin typeface="Arial"/>
            </a:endParaRPr>
          </a:p>
          <a:p>
            <a:pPr marL="0" indent="0" defTabSz="914400">
              <a:buNone/>
              <a:defRPr/>
            </a:pPr>
            <a:endParaRPr kumimoji="0" lang="de-DE"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4" name="Textplatzhalter 4"/>
          <p:cNvSpPr>
            <a:spLocks noGrp="1"/>
          </p:cNvSpPr>
          <p:nvPr>
            <p:ph type="body" sz="quarter" idx="13"/>
          </p:nvPr>
        </p:nvSpPr>
        <p:spPr>
          <a:xfrm>
            <a:off x="407368" y="836712"/>
            <a:ext cx="11152932" cy="379252"/>
          </a:xfrm>
        </p:spPr>
        <p:txBody>
          <a:bodyPr/>
          <a:lstStyle/>
          <a:p>
            <a:r>
              <a:rPr lang="en-US" dirty="0" smtClean="0"/>
              <a:t>AAC, </a:t>
            </a:r>
            <a:r>
              <a:rPr lang="en-US" dirty="0" err="1" smtClean="0"/>
              <a:t>Experten</a:t>
            </a:r>
            <a:r>
              <a:rPr lang="en-US" dirty="0" smtClean="0"/>
              <a:t> des Workshops, </a:t>
            </a:r>
            <a:r>
              <a:rPr lang="en-US" dirty="0" err="1" smtClean="0"/>
              <a:t>Mitglieder</a:t>
            </a:r>
            <a:r>
              <a:rPr lang="en-US" dirty="0" smtClean="0"/>
              <a:t> der </a:t>
            </a:r>
            <a:r>
              <a:rPr lang="en-US" dirty="0" err="1" smtClean="0"/>
              <a:t>Arbeitsgruppe</a:t>
            </a:r>
            <a:endParaRPr lang="en-US" dirty="0"/>
          </a:p>
        </p:txBody>
      </p:sp>
    </p:spTree>
    <p:extLst>
      <p:ext uri="{BB962C8B-B14F-4D97-AF65-F5344CB8AC3E}">
        <p14:creationId xmlns:p14="http://schemas.microsoft.com/office/powerpoint/2010/main" val="1457246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DESY Leitbild</a:t>
            </a:r>
            <a:r>
              <a:rPr lang="de-DE" dirty="0"/>
              <a:t/>
            </a:r>
            <a:br>
              <a:rPr lang="de-DE" dirty="0"/>
            </a:br>
            <a:endParaRPr lang="de-DE" dirty="0"/>
          </a:p>
        </p:txBody>
      </p:sp>
      <p:sp>
        <p:nvSpPr>
          <p:cNvPr id="3" name="Rechteck 2"/>
          <p:cNvSpPr/>
          <p:nvPr/>
        </p:nvSpPr>
        <p:spPr>
          <a:xfrm>
            <a:off x="839416" y="2060848"/>
            <a:ext cx="9721080" cy="2277547"/>
          </a:xfrm>
          <a:prstGeom prst="rect">
            <a:avLst/>
          </a:prstGeom>
        </p:spPr>
        <p:txBody>
          <a:bodyPr wrap="square">
            <a:spAutoFit/>
          </a:bodyPr>
          <a:lstStyle/>
          <a:p>
            <a:r>
              <a:rPr lang="de-DE" sz="2400" b="1" dirty="0">
                <a:solidFill>
                  <a:schemeClr val="accent2"/>
                </a:solidFill>
              </a:rPr>
              <a:t>Sicherheit und </a:t>
            </a:r>
            <a:r>
              <a:rPr lang="de-DE" sz="2400" b="1" dirty="0" smtClean="0">
                <a:solidFill>
                  <a:schemeClr val="accent2"/>
                </a:solidFill>
              </a:rPr>
              <a:t>Gesundheit</a:t>
            </a:r>
          </a:p>
          <a:p>
            <a:endParaRPr lang="de-DE" dirty="0">
              <a:solidFill>
                <a:schemeClr val="accent2"/>
              </a:solidFill>
            </a:endParaRPr>
          </a:p>
          <a:p>
            <a:pPr algn="just"/>
            <a:r>
              <a:rPr lang="de-DE" sz="2000" dirty="0">
                <a:solidFill>
                  <a:schemeClr val="bg1"/>
                </a:solidFill>
              </a:rPr>
              <a:t>Die Mitarbeiter sind das wichtigste Potenzial einer erfolgreichen Zukunft bei DESY. Wir haben höchste Ansprüche an Arbeitsplatzqualität und Gesundheitsschutz und gewährleisten einen hohen Sicherheitsstandard nach innen und außen. Wir fördern das körperliche, psychische und soziale Wohlbefinden und die Fähigkeit der Mitarbeiter, sich gesund, motiviert und kreativ ihren Arbeitsaufgaben zu widmen. </a:t>
            </a:r>
          </a:p>
        </p:txBody>
      </p:sp>
    </p:spTree>
    <p:extLst>
      <p:ext uri="{BB962C8B-B14F-4D97-AF65-F5344CB8AC3E}">
        <p14:creationId xmlns:p14="http://schemas.microsoft.com/office/powerpoint/2010/main" val="236921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a:t>
            </a:r>
            <a:endParaRPr lang="de-DE" dirty="0"/>
          </a:p>
        </p:txBody>
      </p:sp>
      <p:sp>
        <p:nvSpPr>
          <p:cNvPr id="8" name="Textplatzhalter 7"/>
          <p:cNvSpPr>
            <a:spLocks noGrp="1"/>
          </p:cNvSpPr>
          <p:nvPr>
            <p:ph idx="1"/>
          </p:nvPr>
        </p:nvSpPr>
        <p:spPr/>
        <p:txBody>
          <a:bodyPr/>
          <a:lstStyle/>
          <a:p>
            <a:pPr marL="0" indent="0">
              <a:spcAft>
                <a:spcPts val="0"/>
              </a:spcAft>
              <a:buNone/>
            </a:pPr>
            <a:r>
              <a:rPr lang="de-DE" b="1" dirty="0"/>
              <a:t>01	</a:t>
            </a:r>
            <a:r>
              <a:rPr lang="de-DE" b="1" dirty="0" smtClean="0"/>
              <a:t>Neue </a:t>
            </a:r>
            <a:r>
              <a:rPr lang="de-DE" b="1" dirty="0"/>
              <a:t>Beschleunigerprojekte</a:t>
            </a:r>
          </a:p>
          <a:p>
            <a:pPr>
              <a:spcAft>
                <a:spcPts val="0"/>
              </a:spcAft>
            </a:pPr>
            <a:r>
              <a:rPr lang="de-DE" dirty="0"/>
              <a:t>Hochleistungs- Laser </a:t>
            </a:r>
          </a:p>
          <a:p>
            <a:pPr>
              <a:spcAft>
                <a:spcPts val="0"/>
              </a:spcAft>
            </a:pPr>
            <a:r>
              <a:rPr lang="de-DE" dirty="0"/>
              <a:t>PETRA4 und </a:t>
            </a:r>
            <a:r>
              <a:rPr lang="de-DE" dirty="0" smtClean="0"/>
              <a:t>Vorbeschleuniger</a:t>
            </a:r>
            <a:endParaRPr lang="de-DE" dirty="0"/>
          </a:p>
          <a:p>
            <a:pPr>
              <a:spcAft>
                <a:spcPts val="0"/>
              </a:spcAft>
            </a:pPr>
            <a:endParaRPr lang="de-DE" dirty="0" smtClean="0"/>
          </a:p>
          <a:p>
            <a:pPr>
              <a:spcAft>
                <a:spcPts val="0"/>
              </a:spcAft>
            </a:pPr>
            <a:endParaRPr lang="de-DE" dirty="0"/>
          </a:p>
          <a:p>
            <a:pPr marL="0" indent="0">
              <a:spcAft>
                <a:spcPts val="0"/>
              </a:spcAft>
              <a:buNone/>
            </a:pPr>
            <a:r>
              <a:rPr lang="de-DE" b="1" dirty="0"/>
              <a:t>02	Umbau Beschleunigeranlagen</a:t>
            </a:r>
          </a:p>
          <a:p>
            <a:pPr>
              <a:spcAft>
                <a:spcPts val="0"/>
              </a:spcAft>
            </a:pPr>
            <a:r>
              <a:rPr lang="de-DE" dirty="0"/>
              <a:t>FLASH2020+</a:t>
            </a:r>
          </a:p>
          <a:p>
            <a:pPr>
              <a:spcAft>
                <a:spcPts val="0"/>
              </a:spcAft>
            </a:pPr>
            <a:r>
              <a:rPr lang="de-DE" dirty="0" err="1"/>
              <a:t>demoFEL</a:t>
            </a:r>
            <a:r>
              <a:rPr lang="de-DE" dirty="0"/>
              <a:t> bei LUX</a:t>
            </a:r>
          </a:p>
          <a:p>
            <a:pPr marL="0" indent="0">
              <a:spcAft>
                <a:spcPts val="0"/>
              </a:spcAft>
              <a:buNone/>
            </a:pPr>
            <a:endParaRPr lang="de-DE" dirty="0" smtClean="0"/>
          </a:p>
          <a:p>
            <a:pPr marL="0" indent="0">
              <a:spcAft>
                <a:spcPts val="0"/>
              </a:spcAft>
              <a:buNone/>
            </a:pPr>
            <a:endParaRPr lang="de-DE" dirty="0"/>
          </a:p>
          <a:p>
            <a:pPr marL="0" indent="0">
              <a:spcAft>
                <a:spcPts val="0"/>
              </a:spcAft>
              <a:buNone/>
            </a:pPr>
            <a:r>
              <a:rPr lang="de-DE" b="1" dirty="0"/>
              <a:t>03	Risikobeurteilungen</a:t>
            </a:r>
          </a:p>
          <a:p>
            <a:pPr>
              <a:spcAft>
                <a:spcPts val="0"/>
              </a:spcAft>
            </a:pPr>
            <a:r>
              <a:rPr lang="de-DE" dirty="0" smtClean="0"/>
              <a:t>Layout Sicherheitssysteme</a:t>
            </a:r>
          </a:p>
          <a:p>
            <a:pPr>
              <a:spcAft>
                <a:spcPts val="0"/>
              </a:spcAft>
            </a:pPr>
            <a:r>
              <a:rPr lang="de-DE" dirty="0" smtClean="0"/>
              <a:t>In </a:t>
            </a:r>
            <a:r>
              <a:rPr lang="de-DE" dirty="0"/>
              <a:t>der Planungsphase</a:t>
            </a:r>
            <a:r>
              <a:rPr lang="de-DE" dirty="0" smtClean="0"/>
              <a:t>!</a:t>
            </a:r>
          </a:p>
          <a:p>
            <a:pPr>
              <a:spcAft>
                <a:spcPts val="0"/>
              </a:spcAft>
            </a:pP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Herausforderungen für die Sicherheit</a:t>
            </a:r>
            <a:endParaRPr lang="de-DE" dirty="0"/>
          </a:p>
        </p:txBody>
      </p:sp>
      <p:sp>
        <p:nvSpPr>
          <p:cNvPr id="9" name="Textplatzhalter 8"/>
          <p:cNvSpPr>
            <a:spLocks noGrp="1"/>
          </p:cNvSpPr>
          <p:nvPr>
            <p:ph idx="14"/>
          </p:nvPr>
        </p:nvSpPr>
        <p:spPr/>
        <p:txBody>
          <a:bodyPr/>
          <a:lstStyle/>
          <a:p>
            <a:pPr marL="0" indent="0">
              <a:spcAft>
                <a:spcPts val="0"/>
              </a:spcAft>
              <a:buNone/>
            </a:pPr>
            <a:r>
              <a:rPr lang="de-DE" b="1" dirty="0" smtClean="0"/>
              <a:t>04</a:t>
            </a:r>
            <a:r>
              <a:rPr lang="de-DE" b="1" dirty="0"/>
              <a:t>	Campus Erweiterung</a:t>
            </a:r>
          </a:p>
          <a:p>
            <a:pPr>
              <a:spcAft>
                <a:spcPts val="0"/>
              </a:spcAft>
            </a:pPr>
            <a:r>
              <a:rPr lang="de-DE" dirty="0" smtClean="0"/>
              <a:t>Campuspartner</a:t>
            </a:r>
            <a:endParaRPr lang="de-DE" dirty="0"/>
          </a:p>
          <a:p>
            <a:pPr>
              <a:spcAft>
                <a:spcPts val="0"/>
              </a:spcAft>
            </a:pPr>
            <a:r>
              <a:rPr lang="de-DE" dirty="0" smtClean="0"/>
              <a:t>Access Management</a:t>
            </a:r>
            <a:endParaRPr lang="de-DE" dirty="0"/>
          </a:p>
          <a:p>
            <a:pPr>
              <a:spcAft>
                <a:spcPts val="0"/>
              </a:spcAft>
            </a:pPr>
            <a:endParaRPr lang="de-DE" dirty="0"/>
          </a:p>
          <a:p>
            <a:pPr marL="0" indent="0">
              <a:spcAft>
                <a:spcPts val="0"/>
              </a:spcAft>
              <a:buNone/>
            </a:pPr>
            <a:r>
              <a:rPr lang="de-DE" b="1" dirty="0" smtClean="0"/>
              <a:t>05</a:t>
            </a:r>
            <a:r>
              <a:rPr lang="de-DE" b="1" dirty="0"/>
              <a:t>	Sicherheits- Organisation</a:t>
            </a:r>
          </a:p>
          <a:p>
            <a:pPr>
              <a:spcAft>
                <a:spcPts val="0"/>
              </a:spcAft>
            </a:pPr>
            <a:r>
              <a:rPr lang="de-DE" dirty="0" smtClean="0"/>
              <a:t>Aktuelle Situation </a:t>
            </a:r>
          </a:p>
          <a:p>
            <a:pPr>
              <a:spcAft>
                <a:spcPts val="0"/>
              </a:spcAft>
            </a:pPr>
            <a:r>
              <a:rPr lang="de-DE" dirty="0" smtClean="0"/>
              <a:t>Initiative </a:t>
            </a:r>
            <a:r>
              <a:rPr lang="de-DE" dirty="0"/>
              <a:t>zur </a:t>
            </a:r>
            <a:r>
              <a:rPr lang="de-DE" dirty="0" smtClean="0"/>
              <a:t>Optimierung</a:t>
            </a:r>
            <a:r>
              <a:rPr lang="de-DE" dirty="0"/>
              <a:t/>
            </a:r>
            <a:br>
              <a:rPr lang="de-DE" dirty="0"/>
            </a:br>
            <a:endParaRPr lang="de-DE" dirty="0"/>
          </a:p>
        </p:txBody>
      </p:sp>
    </p:spTree>
    <p:extLst>
      <p:ext uri="{BB962C8B-B14F-4D97-AF65-F5344CB8AC3E}">
        <p14:creationId xmlns:p14="http://schemas.microsoft.com/office/powerpoint/2010/main" val="2253918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Laser </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für Beschleunigeranlagen</a:t>
            </a:r>
            <a:endParaRPr lang="de-DE" dirty="0"/>
          </a:p>
        </p:txBody>
      </p:sp>
      <p:sp>
        <p:nvSpPr>
          <p:cNvPr id="9" name="Textplatzhalter 8"/>
          <p:cNvSpPr>
            <a:spLocks noGrp="1"/>
          </p:cNvSpPr>
          <p:nvPr>
            <p:ph type="body" sz="quarter" idx="16"/>
          </p:nvPr>
        </p:nvSpPr>
        <p:spPr>
          <a:xfrm>
            <a:off x="400791" y="4941168"/>
            <a:ext cx="5501013" cy="828667"/>
          </a:xfrm>
        </p:spPr>
        <p:txBody>
          <a:bodyPr/>
          <a:lstStyle/>
          <a:p>
            <a:pPr marL="0" indent="0">
              <a:buNone/>
            </a:pPr>
            <a:r>
              <a:rPr lang="de-DE" b="1" dirty="0" smtClean="0"/>
              <a:t>In Planung </a:t>
            </a:r>
          </a:p>
          <a:p>
            <a:r>
              <a:rPr lang="de-DE" dirty="0" smtClean="0"/>
              <a:t>KALDERA- Laser: LUX II / ARES: 100 TW@1 kHz</a:t>
            </a:r>
          </a:p>
          <a:p>
            <a:pPr marL="0" indent="0">
              <a:buNone/>
            </a:pPr>
            <a:r>
              <a:rPr lang="de-DE" dirty="0" smtClean="0"/>
              <a:t> </a:t>
            </a:r>
            <a:endParaRPr lang="de-DE" dirty="0"/>
          </a:p>
        </p:txBody>
      </p:sp>
      <p:sp>
        <p:nvSpPr>
          <p:cNvPr id="11" name="Textplatzhalter 7"/>
          <p:cNvSpPr txBox="1">
            <a:spLocks/>
          </p:cNvSpPr>
          <p:nvPr/>
        </p:nvSpPr>
        <p:spPr>
          <a:xfrm>
            <a:off x="400792" y="3356992"/>
            <a:ext cx="3708400" cy="1446509"/>
          </a:xfrm>
          <a:prstGeom prst="rect">
            <a:avLst/>
          </a:prstGeom>
        </p:spPr>
        <p:txBody>
          <a:bodyPr vert="horz" lIns="0" tIns="0" rIns="0" bIns="0" rtlCol="0" anchor="t" anchorCtr="0">
            <a:noAutofit/>
          </a:bodyPr>
          <a:lst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1620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smtClean="0"/>
              <a:t>Im Bau</a:t>
            </a:r>
          </a:p>
          <a:p>
            <a:r>
              <a:rPr lang="de-DE" dirty="0" smtClean="0"/>
              <a:t>AXSIS</a:t>
            </a:r>
          </a:p>
        </p:txBody>
      </p:sp>
      <p:pic>
        <p:nvPicPr>
          <p:cNvPr id="13" name="Picture 4"/>
          <p:cNvPicPr/>
          <p:nvPr/>
        </p:nvPicPr>
        <p:blipFill>
          <a:blip r:embed="rId2" cstate="print">
            <a:extLst>
              <a:ext uri="{28A0092B-C50C-407E-A947-70E740481C1C}">
                <a14:useLocalDpi xmlns:a14="http://schemas.microsoft.com/office/drawing/2010/main" val="0"/>
              </a:ext>
            </a:extLst>
          </a:blip>
          <a:stretch>
            <a:fillRect/>
          </a:stretch>
        </p:blipFill>
        <p:spPr>
          <a:xfrm>
            <a:off x="1888605" y="3264060"/>
            <a:ext cx="4013200" cy="1788160"/>
          </a:xfrm>
          <a:prstGeom prst="rect">
            <a:avLst/>
          </a:prstGeom>
        </p:spPr>
      </p:pic>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360" y="1064958"/>
            <a:ext cx="2786362" cy="19763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5997542" y="721291"/>
            <a:ext cx="1944216" cy="338554"/>
          </a:xfrm>
          <a:prstGeom prst="rect">
            <a:avLst/>
          </a:prstGeom>
          <a:noFill/>
        </p:spPr>
        <p:txBody>
          <a:bodyPr wrap="square" rtlCol="0">
            <a:spAutoFit/>
          </a:bodyPr>
          <a:lstStyle/>
          <a:p>
            <a:r>
              <a:rPr lang="de-DE" sz="1600" dirty="0" smtClean="0"/>
              <a:t>ANGUS</a:t>
            </a:r>
          </a:p>
        </p:txBody>
      </p:sp>
      <p:sp>
        <p:nvSpPr>
          <p:cNvPr id="21" name="Textfeld 20"/>
          <p:cNvSpPr txBox="1"/>
          <p:nvPr/>
        </p:nvSpPr>
        <p:spPr>
          <a:xfrm>
            <a:off x="1888605" y="3262484"/>
            <a:ext cx="1224136" cy="338554"/>
          </a:xfrm>
          <a:prstGeom prst="rect">
            <a:avLst/>
          </a:prstGeom>
          <a:noFill/>
        </p:spPr>
        <p:txBody>
          <a:bodyPr wrap="square" rtlCol="0">
            <a:spAutoFit/>
          </a:bodyPr>
          <a:lstStyle/>
          <a:p>
            <a:r>
              <a:rPr lang="de-DE" sz="1600" dirty="0" smtClean="0"/>
              <a:t>AXSIS</a:t>
            </a:r>
          </a:p>
        </p:txBody>
      </p:sp>
      <p:pic>
        <p:nvPicPr>
          <p:cNvPr id="22" name="Picture 6"/>
          <p:cNvPicPr/>
          <p:nvPr/>
        </p:nvPicPr>
        <p:blipFill>
          <a:blip r:embed="rId4"/>
          <a:stretch>
            <a:fillRect/>
          </a:stretch>
        </p:blipFill>
        <p:spPr>
          <a:xfrm>
            <a:off x="7356140" y="721291"/>
            <a:ext cx="4032448" cy="3051859"/>
          </a:xfrm>
          <a:prstGeom prst="rect">
            <a:avLst/>
          </a:prstGeom>
        </p:spPr>
      </p:pic>
      <p:sp>
        <p:nvSpPr>
          <p:cNvPr id="23" name="Textfeld 22"/>
          <p:cNvSpPr txBox="1"/>
          <p:nvPr/>
        </p:nvSpPr>
        <p:spPr>
          <a:xfrm>
            <a:off x="7883676" y="721291"/>
            <a:ext cx="1368152" cy="338554"/>
          </a:xfrm>
          <a:prstGeom prst="rect">
            <a:avLst/>
          </a:prstGeom>
          <a:solidFill>
            <a:schemeClr val="bg1"/>
          </a:solidFill>
        </p:spPr>
        <p:txBody>
          <a:bodyPr wrap="square" rtlCol="0">
            <a:spAutoFit/>
          </a:bodyPr>
          <a:lstStyle/>
          <a:p>
            <a:r>
              <a:rPr lang="de-DE" sz="1600" dirty="0" smtClean="0"/>
              <a:t>FORWARD</a:t>
            </a: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774" y="309541"/>
            <a:ext cx="1522140" cy="101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ard.desy.de/sites2009/site_ard/content/e225180/e293340/sinb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2914" y="2909238"/>
            <a:ext cx="5976664" cy="3688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7"/>
          <p:cNvSpPr>
            <a:spLocks noGrp="1"/>
          </p:cNvSpPr>
          <p:nvPr>
            <p:ph type="body" sz="quarter" idx="15"/>
          </p:nvPr>
        </p:nvSpPr>
        <p:spPr>
          <a:xfrm>
            <a:off x="400792" y="1466312"/>
            <a:ext cx="5695208" cy="1446509"/>
          </a:xfrm>
        </p:spPr>
        <p:txBody>
          <a:bodyPr/>
          <a:lstStyle/>
          <a:p>
            <a:pPr marL="0" indent="0">
              <a:buNone/>
            </a:pPr>
            <a:r>
              <a:rPr lang="de-DE" b="1" dirty="0" smtClean="0"/>
              <a:t>In Betrieb</a:t>
            </a:r>
            <a:endParaRPr lang="de-DE" b="1" dirty="0"/>
          </a:p>
          <a:p>
            <a:r>
              <a:rPr lang="de-DE" dirty="0" smtClean="0"/>
              <a:t>ANGUS- Laser: LUX / REGAE: 100 TW@1 Hz</a:t>
            </a:r>
            <a:endParaRPr lang="de-DE" dirty="0"/>
          </a:p>
          <a:p>
            <a:r>
              <a:rPr lang="de-DE" dirty="0" smtClean="0"/>
              <a:t>FORWARD- Laser: bei FLASH</a:t>
            </a:r>
            <a:endParaRPr lang="de-DE" dirty="0"/>
          </a:p>
        </p:txBody>
      </p:sp>
    </p:spTree>
    <p:extLst>
      <p:ext uri="{BB962C8B-B14F-4D97-AF65-F5344CB8AC3E}">
        <p14:creationId xmlns:p14="http://schemas.microsoft.com/office/powerpoint/2010/main" val="1511774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Hochleistungslaser für Beschleunigeranlagen</a:t>
            </a:r>
            <a:endParaRPr lang="de-DE" dirty="0"/>
          </a:p>
        </p:txBody>
      </p:sp>
      <p:sp>
        <p:nvSpPr>
          <p:cNvPr id="8" name="Textplatzhalter 7"/>
          <p:cNvSpPr>
            <a:spLocks noGrp="1"/>
          </p:cNvSpPr>
          <p:nvPr>
            <p:ph idx="1"/>
          </p:nvPr>
        </p:nvSpPr>
        <p:spPr/>
        <p:txBody>
          <a:bodyPr/>
          <a:lstStyle/>
          <a:p>
            <a:pPr marL="0" indent="0">
              <a:buNone/>
            </a:pPr>
            <a:r>
              <a:rPr lang="de-DE" b="1" dirty="0" smtClean="0"/>
              <a:t>Beim Bau der Anlagen</a:t>
            </a:r>
            <a:endParaRPr lang="de-DE" b="1" dirty="0"/>
          </a:p>
          <a:p>
            <a:r>
              <a:rPr lang="de-DE" dirty="0" smtClean="0"/>
              <a:t>Laser erzeugen ionisierende Strahlung</a:t>
            </a:r>
          </a:p>
          <a:p>
            <a:r>
              <a:rPr lang="de-DE" dirty="0" smtClean="0"/>
              <a:t>Laserschutz UND Strahlenschutz (D3, D5)</a:t>
            </a:r>
          </a:p>
          <a:p>
            <a:r>
              <a:rPr lang="de-DE" dirty="0" err="1" smtClean="0"/>
              <a:t>Interlocks</a:t>
            </a:r>
            <a:r>
              <a:rPr lang="de-DE" dirty="0" smtClean="0"/>
              <a:t>: MPS / MEA3, externe Firmen</a:t>
            </a:r>
          </a:p>
          <a:p>
            <a:endParaRPr lang="de-DE" dirty="0"/>
          </a:p>
          <a:p>
            <a:r>
              <a:rPr lang="de-DE" dirty="0"/>
              <a:t>Materialwahl Einhausung / </a:t>
            </a:r>
            <a:r>
              <a:rPr lang="de-DE" dirty="0" err="1"/>
              <a:t>Shutter</a:t>
            </a:r>
            <a:endParaRPr lang="de-DE" dirty="0"/>
          </a:p>
          <a:p>
            <a:r>
              <a:rPr lang="de-DE" dirty="0" smtClean="0"/>
              <a:t>Überwachung </a:t>
            </a:r>
            <a:r>
              <a:rPr lang="de-DE" dirty="0" err="1"/>
              <a:t>Alignment</a:t>
            </a:r>
            <a:r>
              <a:rPr lang="de-DE" dirty="0"/>
              <a:t> </a:t>
            </a:r>
            <a:r>
              <a:rPr lang="de-DE" dirty="0" smtClean="0"/>
              <a:t>Mode</a:t>
            </a:r>
          </a:p>
          <a:p>
            <a:r>
              <a:rPr lang="de-DE" dirty="0" err="1" smtClean="0"/>
              <a:t>Sicherheitsgerichtete</a:t>
            </a:r>
            <a:r>
              <a:rPr lang="de-DE" dirty="0" smtClean="0"/>
              <a:t> Abschaltung</a:t>
            </a:r>
          </a:p>
          <a:p>
            <a:r>
              <a:rPr lang="de-DE" dirty="0" smtClean="0"/>
              <a:t>Herstellerangaben einfordern!</a:t>
            </a:r>
          </a:p>
          <a:p>
            <a:r>
              <a:rPr lang="de-DE" dirty="0" smtClean="0"/>
              <a:t>Eigenbau: Maschinenrichtlinie beachten</a:t>
            </a:r>
          </a:p>
          <a:p>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Sicherheitsaspekte</a:t>
            </a:r>
            <a:endParaRPr lang="de-DE" dirty="0"/>
          </a:p>
        </p:txBody>
      </p:sp>
      <p:sp>
        <p:nvSpPr>
          <p:cNvPr id="10" name="Textplatzhalter 7"/>
          <p:cNvSpPr>
            <a:spLocks noGrp="1"/>
          </p:cNvSpPr>
          <p:nvPr>
            <p:ph idx="1"/>
          </p:nvPr>
        </p:nvSpPr>
        <p:spPr>
          <a:xfrm>
            <a:off x="5735960" y="1412776"/>
            <a:ext cx="5616575" cy="5010249"/>
          </a:xfrm>
        </p:spPr>
        <p:txBody>
          <a:bodyPr/>
          <a:lstStyle/>
          <a:p>
            <a:pPr marL="0" indent="0">
              <a:buNone/>
            </a:pPr>
            <a:r>
              <a:rPr lang="de-DE" b="1" dirty="0" smtClean="0"/>
              <a:t>Prüfungen der Interlocksysteme</a:t>
            </a:r>
          </a:p>
          <a:p>
            <a:r>
              <a:rPr lang="de-DE" dirty="0" smtClean="0"/>
              <a:t>Strahlenschutz: Prüfvorschrift, Durchführung, Dokumentation und Verfolgung der Prüffristen durch D3 </a:t>
            </a:r>
          </a:p>
          <a:p>
            <a:r>
              <a:rPr lang="de-DE" dirty="0" smtClean="0"/>
              <a:t>Laserschutz: Übergabeprotokoll MEA3, Prüfung durch Laserschutzbeauftragte </a:t>
            </a:r>
          </a:p>
          <a:p>
            <a:r>
              <a:rPr lang="de-DE" dirty="0" smtClean="0"/>
              <a:t>Es gibt zwar eine zentrale Dokumentation der Laseranlagen bei D5, aber keine zentrale Verfolgung und Protokollierung der Prüfungen</a:t>
            </a:r>
          </a:p>
          <a:p>
            <a:r>
              <a:rPr lang="de-DE" dirty="0" smtClean="0"/>
              <a:t>Support für die Laserschutzbeauftragten? </a:t>
            </a:r>
          </a:p>
          <a:p>
            <a:r>
              <a:rPr lang="de-DE" dirty="0" smtClean="0"/>
              <a:t>Sollten wir uns hier im M- Bereich besser aufstellen?</a:t>
            </a:r>
            <a:endParaRPr lang="de-DE" dirty="0"/>
          </a:p>
          <a:p>
            <a:endParaRPr lang="de-DE" dirty="0"/>
          </a:p>
        </p:txBody>
      </p:sp>
    </p:spTree>
    <p:extLst>
      <p:ext uri="{BB962C8B-B14F-4D97-AF65-F5344CB8AC3E}">
        <p14:creationId xmlns:p14="http://schemas.microsoft.com/office/powerpoint/2010/main" val="1165460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cky\Desktop\PETRAIVbuildin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760" y="1266954"/>
            <a:ext cx="4104456" cy="29505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PETRA IV und Vorbeschleuniger </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Umbau in möglichst kurzer </a:t>
            </a:r>
            <a:r>
              <a:rPr lang="de-DE" dirty="0" err="1" smtClean="0"/>
              <a:t>darktime</a:t>
            </a:r>
            <a:endParaRPr lang="de-DE" dirty="0"/>
          </a:p>
        </p:txBody>
      </p:sp>
      <p:sp>
        <p:nvSpPr>
          <p:cNvPr id="8" name="Textplatzhalter 7"/>
          <p:cNvSpPr>
            <a:spLocks noGrp="1"/>
          </p:cNvSpPr>
          <p:nvPr>
            <p:ph type="body" sz="quarter" idx="15"/>
          </p:nvPr>
        </p:nvSpPr>
        <p:spPr>
          <a:xfrm>
            <a:off x="335360" y="4725144"/>
            <a:ext cx="3708400" cy="1446509"/>
          </a:xfrm>
        </p:spPr>
        <p:txBody>
          <a:bodyPr/>
          <a:lstStyle/>
          <a:p>
            <a:pPr marL="0" indent="0">
              <a:buNone/>
            </a:pPr>
            <a:r>
              <a:rPr lang="de-DE" b="1" dirty="0" smtClean="0"/>
              <a:t>Linac2</a:t>
            </a:r>
            <a:endParaRPr lang="de-DE" b="1" dirty="0"/>
          </a:p>
          <a:p>
            <a:r>
              <a:rPr lang="de-DE" dirty="0"/>
              <a:t>PIA Bypass</a:t>
            </a:r>
          </a:p>
          <a:p>
            <a:r>
              <a:rPr lang="de-DE" dirty="0" err="1" smtClean="0"/>
              <a:t>Gun</a:t>
            </a:r>
            <a:r>
              <a:rPr lang="de-DE" dirty="0" smtClean="0"/>
              <a:t> </a:t>
            </a:r>
            <a:endParaRPr lang="de-DE" dirty="0"/>
          </a:p>
        </p:txBody>
      </p:sp>
      <p:sp>
        <p:nvSpPr>
          <p:cNvPr id="9" name="Textplatzhalter 8"/>
          <p:cNvSpPr>
            <a:spLocks noGrp="1"/>
          </p:cNvSpPr>
          <p:nvPr>
            <p:ph type="body" sz="quarter" idx="16"/>
          </p:nvPr>
        </p:nvSpPr>
        <p:spPr>
          <a:xfrm>
            <a:off x="375545" y="1484784"/>
            <a:ext cx="3708400" cy="828667"/>
          </a:xfrm>
        </p:spPr>
        <p:txBody>
          <a:bodyPr/>
          <a:lstStyle/>
          <a:p>
            <a:pPr marL="0" indent="0">
              <a:buNone/>
            </a:pPr>
            <a:r>
              <a:rPr lang="de-DE" b="1" dirty="0" smtClean="0"/>
              <a:t>PETRA</a:t>
            </a:r>
            <a:endParaRPr lang="de-DE" b="1" dirty="0"/>
          </a:p>
          <a:p>
            <a:r>
              <a:rPr lang="de-DE" dirty="0" smtClean="0"/>
              <a:t>Neue Beschleunigerstrukturen</a:t>
            </a:r>
          </a:p>
          <a:p>
            <a:r>
              <a:rPr lang="de-DE" dirty="0" smtClean="0"/>
              <a:t>Neue Halle für Experimente</a:t>
            </a:r>
            <a:endParaRPr lang="de-DE" dirty="0"/>
          </a:p>
          <a:p>
            <a:pPr marL="0" indent="0">
              <a:buNone/>
            </a:pPr>
            <a:r>
              <a:rPr lang="de-DE" dirty="0" smtClean="0"/>
              <a:t> </a:t>
            </a:r>
            <a:endParaRPr lang="de-DE" dirty="0"/>
          </a:p>
        </p:txBody>
      </p:sp>
      <p:sp>
        <p:nvSpPr>
          <p:cNvPr id="11" name="Textplatzhalter 7"/>
          <p:cNvSpPr txBox="1">
            <a:spLocks/>
          </p:cNvSpPr>
          <p:nvPr/>
        </p:nvSpPr>
        <p:spPr>
          <a:xfrm>
            <a:off x="400792" y="2996952"/>
            <a:ext cx="3708400" cy="1446509"/>
          </a:xfrm>
          <a:prstGeom prst="rect">
            <a:avLst/>
          </a:prstGeom>
        </p:spPr>
        <p:txBody>
          <a:bodyPr vert="horz" lIns="0" tIns="0" rIns="0" bIns="0" rtlCol="0" anchor="t" anchorCtr="0">
            <a:noAutofit/>
          </a:bodyPr>
          <a:lst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1620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smtClean="0"/>
              <a:t>DESY</a:t>
            </a:r>
          </a:p>
          <a:p>
            <a:r>
              <a:rPr lang="de-DE" dirty="0" smtClean="0"/>
              <a:t>Neues Synchrotron </a:t>
            </a:r>
          </a:p>
          <a:p>
            <a:r>
              <a:rPr lang="de-DE" dirty="0" smtClean="0"/>
              <a:t>Teststrahlen bleiben</a:t>
            </a:r>
          </a:p>
        </p:txBody>
      </p:sp>
      <p:pic>
        <p:nvPicPr>
          <p:cNvPr id="13"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1277489"/>
            <a:ext cx="3256956" cy="2442717"/>
          </a:xfrm>
          <a:prstGeom prst="rect">
            <a:avLst/>
          </a:prstGeom>
        </p:spPr>
      </p:pic>
      <p:pic>
        <p:nvPicPr>
          <p:cNvPr id="15" name="Picture 3" descr="H:\public\MIN\Linac_II_Petra\Bilder\20180226_1253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0757" y="4443461"/>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descr="C:\Users\Racky\AppData\Local\Microsoft\Windows\Temporary Internet Files\Content.Outlook\RW2RZVGH\20190118_14281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4392" y="3507183"/>
            <a:ext cx="2153154" cy="2003874"/>
          </a:xfrm>
          <a:prstGeom prst="rect">
            <a:avLst/>
          </a:prstGeom>
          <a:noFill/>
          <a:ln>
            <a:noFill/>
          </a:ln>
        </p:spPr>
      </p:pic>
      <p:pic>
        <p:nvPicPr>
          <p:cNvPr id="21"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4072" y="4443461"/>
            <a:ext cx="2664296" cy="1998222"/>
          </a:xfrm>
          <a:prstGeom prst="rect">
            <a:avLst/>
          </a:prstGeom>
        </p:spPr>
      </p:pic>
      <p:sp>
        <p:nvSpPr>
          <p:cNvPr id="12" name="Textfeld 11"/>
          <p:cNvSpPr txBox="1"/>
          <p:nvPr/>
        </p:nvSpPr>
        <p:spPr>
          <a:xfrm>
            <a:off x="8448495" y="1412776"/>
            <a:ext cx="648072" cy="246221"/>
          </a:xfrm>
          <a:prstGeom prst="rect">
            <a:avLst/>
          </a:prstGeom>
          <a:solidFill>
            <a:schemeClr val="bg1"/>
          </a:solidFill>
        </p:spPr>
        <p:txBody>
          <a:bodyPr wrap="square" rtlCol="0">
            <a:spAutoFit/>
          </a:bodyPr>
          <a:lstStyle/>
          <a:p>
            <a:r>
              <a:rPr lang="de-DE" sz="1000" dirty="0" smtClean="0"/>
              <a:t>DESY2</a:t>
            </a:r>
          </a:p>
        </p:txBody>
      </p:sp>
      <p:sp>
        <p:nvSpPr>
          <p:cNvPr id="22" name="Textfeld 21"/>
          <p:cNvSpPr txBox="1"/>
          <p:nvPr/>
        </p:nvSpPr>
        <p:spPr>
          <a:xfrm>
            <a:off x="9696400" y="3597095"/>
            <a:ext cx="1296145" cy="246221"/>
          </a:xfrm>
          <a:prstGeom prst="rect">
            <a:avLst/>
          </a:prstGeom>
          <a:solidFill>
            <a:schemeClr val="bg1"/>
          </a:solidFill>
        </p:spPr>
        <p:txBody>
          <a:bodyPr wrap="square" rtlCol="0">
            <a:spAutoFit/>
          </a:bodyPr>
          <a:lstStyle/>
          <a:p>
            <a:r>
              <a:rPr lang="de-DE" sz="1000" dirty="0" smtClean="0"/>
              <a:t>DESY2Teststrahlen</a:t>
            </a:r>
          </a:p>
        </p:txBody>
      </p:sp>
      <p:sp>
        <p:nvSpPr>
          <p:cNvPr id="23" name="Textfeld 22"/>
          <p:cNvSpPr txBox="1"/>
          <p:nvPr/>
        </p:nvSpPr>
        <p:spPr>
          <a:xfrm>
            <a:off x="4061035" y="4509120"/>
            <a:ext cx="450789" cy="246221"/>
          </a:xfrm>
          <a:prstGeom prst="rect">
            <a:avLst/>
          </a:prstGeom>
          <a:solidFill>
            <a:schemeClr val="bg1"/>
          </a:solidFill>
        </p:spPr>
        <p:txBody>
          <a:bodyPr wrap="square" rtlCol="0">
            <a:spAutoFit/>
          </a:bodyPr>
          <a:lstStyle/>
          <a:p>
            <a:r>
              <a:rPr lang="de-DE" sz="1000" dirty="0" smtClean="0"/>
              <a:t>PIA</a:t>
            </a:r>
          </a:p>
        </p:txBody>
      </p:sp>
      <p:sp>
        <p:nvSpPr>
          <p:cNvPr id="24" name="Textfeld 23"/>
          <p:cNvSpPr txBox="1"/>
          <p:nvPr/>
        </p:nvSpPr>
        <p:spPr>
          <a:xfrm>
            <a:off x="6816080" y="4509119"/>
            <a:ext cx="576064" cy="246221"/>
          </a:xfrm>
          <a:prstGeom prst="rect">
            <a:avLst/>
          </a:prstGeom>
          <a:solidFill>
            <a:schemeClr val="bg1"/>
          </a:solidFill>
        </p:spPr>
        <p:txBody>
          <a:bodyPr wrap="square" rtlCol="0">
            <a:spAutoFit/>
          </a:bodyPr>
          <a:lstStyle/>
          <a:p>
            <a:r>
              <a:rPr lang="de-DE" sz="1000" dirty="0" smtClean="0"/>
              <a:t>GUN2</a:t>
            </a:r>
          </a:p>
        </p:txBody>
      </p:sp>
    </p:spTree>
    <p:extLst>
      <p:ext uri="{BB962C8B-B14F-4D97-AF65-F5344CB8AC3E}">
        <p14:creationId xmlns:p14="http://schemas.microsoft.com/office/powerpoint/2010/main" val="307204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752" y="1476620"/>
            <a:ext cx="3671797" cy="231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Umbau Beschleunigeranlagen</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Upgrades, neue Nutzungen</a:t>
            </a:r>
            <a:endParaRPr lang="de-DE" dirty="0"/>
          </a:p>
        </p:txBody>
      </p:sp>
      <p:sp>
        <p:nvSpPr>
          <p:cNvPr id="9" name="Textplatzhalter 8"/>
          <p:cNvSpPr>
            <a:spLocks noGrp="1"/>
          </p:cNvSpPr>
          <p:nvPr>
            <p:ph type="body" sz="quarter" idx="16"/>
          </p:nvPr>
        </p:nvSpPr>
        <p:spPr>
          <a:xfrm>
            <a:off x="375545" y="1484784"/>
            <a:ext cx="3708400" cy="4968552"/>
          </a:xfrm>
        </p:spPr>
        <p:txBody>
          <a:bodyPr/>
          <a:lstStyle/>
          <a:p>
            <a:pPr marL="0" indent="0">
              <a:buNone/>
            </a:pPr>
            <a:r>
              <a:rPr lang="de-DE" b="1" dirty="0"/>
              <a:t>Aktuelle Aktivitäten</a:t>
            </a:r>
          </a:p>
          <a:p>
            <a:r>
              <a:rPr lang="de-DE" dirty="0"/>
              <a:t>Linac2: Bypass, GUN</a:t>
            </a:r>
          </a:p>
          <a:p>
            <a:r>
              <a:rPr lang="de-DE" dirty="0"/>
              <a:t>FLASH2020</a:t>
            </a:r>
            <a:r>
              <a:rPr lang="de-DE" dirty="0" smtClean="0"/>
              <a:t>+</a:t>
            </a:r>
          </a:p>
          <a:p>
            <a:r>
              <a:rPr lang="de-DE" dirty="0" smtClean="0"/>
              <a:t>ARES Ausbau</a:t>
            </a:r>
            <a:endParaRPr lang="de-DE" dirty="0"/>
          </a:p>
          <a:p>
            <a:r>
              <a:rPr lang="de-DE" dirty="0"/>
              <a:t>LUX: </a:t>
            </a:r>
            <a:r>
              <a:rPr lang="de-DE" dirty="0" err="1"/>
              <a:t>demoFEL</a:t>
            </a:r>
            <a:endParaRPr lang="de-DE" dirty="0"/>
          </a:p>
          <a:p>
            <a:r>
              <a:rPr lang="de-DE" dirty="0" smtClean="0"/>
              <a:t>HERA</a:t>
            </a:r>
            <a:r>
              <a:rPr lang="de-DE" dirty="0"/>
              <a:t>: ALPS </a:t>
            </a:r>
            <a:r>
              <a:rPr lang="de-DE" dirty="0" err="1" smtClean="0"/>
              <a:t>ua</a:t>
            </a:r>
            <a:r>
              <a:rPr lang="de-DE" dirty="0"/>
              <a:t>.</a:t>
            </a:r>
          </a:p>
          <a:p>
            <a:r>
              <a:rPr lang="de-DE" dirty="0" smtClean="0"/>
              <a:t>…</a:t>
            </a:r>
            <a:endParaRPr lang="de-DE" dirty="0"/>
          </a:p>
        </p:txBody>
      </p:sp>
      <p:pic>
        <p:nvPicPr>
          <p:cNvPr id="1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752" y="3933056"/>
            <a:ext cx="3672408" cy="2448272"/>
          </a:xfrm>
          <a:prstGeom prst="rect">
            <a:avLst/>
          </a:prstGeom>
          <a:noFill/>
        </p:spPr>
      </p:pic>
      <p:pic>
        <p:nvPicPr>
          <p:cNvPr id="17" name="Picture 4"/>
          <p:cNvPicPr>
            <a:picLocks noGrp="1" noChangeAspect="1" noChangeArrowheads="1"/>
          </p:cNvPicPr>
          <p:nvPr>
            <p:ph type="pic" sz="quarter" idx="18"/>
          </p:nvPr>
        </p:nvPicPr>
        <p:blipFill rotWithShape="1">
          <a:blip r:embed="rId4" cstate="print">
            <a:extLst>
              <a:ext uri="{28A0092B-C50C-407E-A947-70E740481C1C}">
                <a14:useLocalDpi xmlns:a14="http://schemas.microsoft.com/office/drawing/2010/main" val="0"/>
              </a:ext>
            </a:extLst>
          </a:blip>
          <a:srcRect t="23201" b="23201"/>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8145710" y="1484784"/>
            <a:ext cx="1008112" cy="338554"/>
          </a:xfrm>
          <a:prstGeom prst="rect">
            <a:avLst/>
          </a:prstGeom>
          <a:solidFill>
            <a:schemeClr val="bg1"/>
          </a:solidFill>
        </p:spPr>
        <p:txBody>
          <a:bodyPr wrap="square" rtlCol="0">
            <a:spAutoFit/>
          </a:bodyPr>
          <a:lstStyle/>
          <a:p>
            <a:r>
              <a:rPr lang="de-DE" sz="1600" dirty="0" smtClean="0"/>
              <a:t>FLASH2</a:t>
            </a:r>
          </a:p>
        </p:txBody>
      </p:sp>
      <p:pic>
        <p:nvPicPr>
          <p:cNvPr id="24" name="Picture 2" descr="D:\SyncToy\H-MyDocuments\backup\Desktop-170818\Fotos\MADMAX\IMG_09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2224" y="4003442"/>
            <a:ext cx="3672408" cy="2448273"/>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p:cNvSpPr txBox="1"/>
          <p:nvPr/>
        </p:nvSpPr>
        <p:spPr>
          <a:xfrm>
            <a:off x="8184232" y="4077072"/>
            <a:ext cx="807930" cy="338554"/>
          </a:xfrm>
          <a:prstGeom prst="rect">
            <a:avLst/>
          </a:prstGeom>
          <a:solidFill>
            <a:schemeClr val="bg1"/>
          </a:solidFill>
        </p:spPr>
        <p:txBody>
          <a:bodyPr wrap="square" rtlCol="0">
            <a:spAutoFit/>
          </a:bodyPr>
          <a:lstStyle/>
          <a:p>
            <a:r>
              <a:rPr lang="de-DE" sz="1600" dirty="0" smtClean="0"/>
              <a:t>HERA</a:t>
            </a:r>
          </a:p>
        </p:txBody>
      </p:sp>
      <p:sp>
        <p:nvSpPr>
          <p:cNvPr id="26" name="Textfeld 25"/>
          <p:cNvSpPr txBox="1"/>
          <p:nvPr/>
        </p:nvSpPr>
        <p:spPr>
          <a:xfrm>
            <a:off x="3906093" y="4008033"/>
            <a:ext cx="792088" cy="338554"/>
          </a:xfrm>
          <a:prstGeom prst="rect">
            <a:avLst/>
          </a:prstGeom>
          <a:solidFill>
            <a:schemeClr val="bg1"/>
          </a:solidFill>
        </p:spPr>
        <p:txBody>
          <a:bodyPr wrap="square" rtlCol="0">
            <a:spAutoFit/>
          </a:bodyPr>
          <a:lstStyle/>
          <a:p>
            <a:r>
              <a:rPr lang="de-DE" sz="1600" dirty="0" smtClean="0"/>
              <a:t>ARES</a:t>
            </a:r>
          </a:p>
        </p:txBody>
      </p:sp>
      <p:sp>
        <p:nvSpPr>
          <p:cNvPr id="27" name="Textfeld 26"/>
          <p:cNvSpPr txBox="1"/>
          <p:nvPr/>
        </p:nvSpPr>
        <p:spPr>
          <a:xfrm>
            <a:off x="3930401" y="1556792"/>
            <a:ext cx="756084" cy="338554"/>
          </a:xfrm>
          <a:prstGeom prst="rect">
            <a:avLst/>
          </a:prstGeom>
          <a:solidFill>
            <a:schemeClr val="bg1"/>
          </a:solidFill>
        </p:spPr>
        <p:txBody>
          <a:bodyPr wrap="square" rtlCol="0">
            <a:spAutoFit/>
          </a:bodyPr>
          <a:lstStyle/>
          <a:p>
            <a:r>
              <a:rPr lang="de-DE" sz="1600" dirty="0" smtClean="0"/>
              <a:t>LUX</a:t>
            </a:r>
          </a:p>
        </p:txBody>
      </p:sp>
    </p:spTree>
    <p:extLst>
      <p:ext uri="{BB962C8B-B14F-4D97-AF65-F5344CB8AC3E}">
        <p14:creationId xmlns:p14="http://schemas.microsoft.com/office/powerpoint/2010/main" val="2542344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Anlagen in alten Tunneln / Hallen</a:t>
            </a:r>
            <a:endParaRPr lang="de-DE" dirty="0"/>
          </a:p>
        </p:txBody>
      </p:sp>
      <p:sp>
        <p:nvSpPr>
          <p:cNvPr id="8" name="Textplatzhalter 7"/>
          <p:cNvSpPr>
            <a:spLocks noGrp="1"/>
          </p:cNvSpPr>
          <p:nvPr>
            <p:ph idx="1"/>
          </p:nvPr>
        </p:nvSpPr>
        <p:spPr/>
        <p:txBody>
          <a:bodyPr/>
          <a:lstStyle/>
          <a:p>
            <a:pPr marL="0" indent="0">
              <a:buNone/>
            </a:pPr>
            <a:r>
              <a:rPr lang="de-DE" b="1" dirty="0" smtClean="0"/>
              <a:t>Sicherheitsaspekte</a:t>
            </a:r>
            <a:endParaRPr lang="de-DE" b="1" dirty="0"/>
          </a:p>
          <a:p>
            <a:r>
              <a:rPr lang="de-DE" dirty="0" smtClean="0"/>
              <a:t>Sanierung Asbestbelastungen</a:t>
            </a:r>
            <a:endParaRPr lang="de-DE" dirty="0"/>
          </a:p>
          <a:p>
            <a:r>
              <a:rPr lang="de-DE" dirty="0" smtClean="0"/>
              <a:t>Erneuerung Infrastruktur (Wasserrohre, Elektrik…)</a:t>
            </a:r>
            <a:endParaRPr lang="de-DE" dirty="0"/>
          </a:p>
          <a:p>
            <a:r>
              <a:rPr lang="de-DE" dirty="0" smtClean="0"/>
              <a:t>Ertüchtigung vorbeugender Brandschutz </a:t>
            </a:r>
          </a:p>
          <a:p>
            <a:r>
              <a:rPr lang="de-DE" dirty="0" smtClean="0"/>
              <a:t>Anpassung Fluchtwegkonzepte </a:t>
            </a:r>
            <a:endParaRPr lang="de-DE" dirty="0"/>
          </a:p>
          <a:p>
            <a:r>
              <a:rPr lang="de-DE" dirty="0" smtClean="0"/>
              <a:t>Neue Gutachten erforderlich</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Sicherheitsertüchtigung erforderlich</a:t>
            </a:r>
            <a:endParaRPr lang="de-DE" dirty="0"/>
          </a:p>
        </p:txBody>
      </p:sp>
      <p:sp>
        <p:nvSpPr>
          <p:cNvPr id="9" name="Textplatzhalter 8"/>
          <p:cNvSpPr>
            <a:spLocks noGrp="1"/>
          </p:cNvSpPr>
          <p:nvPr>
            <p:ph idx="14"/>
          </p:nvPr>
        </p:nvSpPr>
        <p:spPr/>
        <p:txBody>
          <a:bodyPr/>
          <a:lstStyle/>
          <a:p>
            <a:pPr marL="0" indent="0">
              <a:buNone/>
            </a:pPr>
            <a:r>
              <a:rPr lang="de-DE" b="1" dirty="0" smtClean="0"/>
              <a:t>Für viele Vorhaben relevant</a:t>
            </a:r>
            <a:endParaRPr lang="de-DE" b="1" dirty="0"/>
          </a:p>
          <a:p>
            <a:r>
              <a:rPr lang="de-DE" dirty="0"/>
              <a:t>ALPS in HERA Nord</a:t>
            </a:r>
          </a:p>
          <a:p>
            <a:r>
              <a:rPr lang="de-DE" dirty="0"/>
              <a:t>SINBAD / KALDERA</a:t>
            </a:r>
          </a:p>
          <a:p>
            <a:r>
              <a:rPr lang="de-DE" dirty="0" smtClean="0"/>
              <a:t>PETRA und Vorbeschleuniger (DESY- Tunnel!)</a:t>
            </a:r>
            <a:endParaRPr lang="de-DE" dirty="0"/>
          </a:p>
          <a:p>
            <a:pPr marL="3200400" lvl="7" indent="0">
              <a:buNone/>
            </a:pPr>
            <a:endParaRPr lang="de-DE" dirty="0"/>
          </a:p>
          <a:p>
            <a:pPr marL="3200400" lvl="7" indent="0">
              <a:buNone/>
            </a:pPr>
            <a:endParaRPr lang="de-DE" dirty="0"/>
          </a:p>
          <a:p>
            <a:pPr marL="3200400" lvl="7" indent="0">
              <a:buNone/>
            </a:pPr>
            <a:r>
              <a:rPr lang="de-DE" dirty="0" smtClean="0"/>
              <a:t>Geb.30</a:t>
            </a:r>
            <a:endParaRPr lang="de-DE"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768" y="3356992"/>
            <a:ext cx="4638779" cy="313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5222" y="4208177"/>
            <a:ext cx="3024336"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986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Risikobeurteilungen</a:t>
            </a:r>
            <a:endParaRPr lang="de-DE" dirty="0"/>
          </a:p>
        </p:txBody>
      </p:sp>
      <p:sp>
        <p:nvSpPr>
          <p:cNvPr id="8" name="Textplatzhalter 7"/>
          <p:cNvSpPr>
            <a:spLocks noGrp="1"/>
          </p:cNvSpPr>
          <p:nvPr>
            <p:ph idx="1"/>
          </p:nvPr>
        </p:nvSpPr>
        <p:spPr>
          <a:xfrm>
            <a:off x="479376" y="1216018"/>
            <a:ext cx="4896544" cy="2814661"/>
          </a:xfrm>
        </p:spPr>
        <p:txBody>
          <a:bodyPr/>
          <a:lstStyle/>
          <a:p>
            <a:pPr marL="0" indent="0">
              <a:buNone/>
            </a:pPr>
            <a:r>
              <a:rPr lang="de-DE" b="1" dirty="0" smtClean="0"/>
              <a:t>Typische Gefahrenquellen Beschleuniger</a:t>
            </a:r>
            <a:endParaRPr lang="de-DE" b="1" dirty="0"/>
          </a:p>
          <a:p>
            <a:r>
              <a:rPr lang="de-DE" dirty="0" smtClean="0"/>
              <a:t>Ionisierende Strahlung</a:t>
            </a:r>
            <a:endParaRPr lang="de-DE" dirty="0"/>
          </a:p>
          <a:p>
            <a:r>
              <a:rPr lang="de-DE" dirty="0" smtClean="0"/>
              <a:t>Laserstrahlung</a:t>
            </a:r>
          </a:p>
          <a:p>
            <a:r>
              <a:rPr lang="de-DE" dirty="0" smtClean="0"/>
              <a:t>Magnetfelder</a:t>
            </a:r>
          </a:p>
          <a:p>
            <a:r>
              <a:rPr lang="de-DE" dirty="0" smtClean="0"/>
              <a:t>Hochspannung</a:t>
            </a:r>
          </a:p>
          <a:p>
            <a:r>
              <a:rPr lang="de-DE" dirty="0" smtClean="0"/>
              <a:t>Tiefkalte Gase</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Nach Maschinenrichtlinie  vorgeschrieben</a:t>
            </a:r>
            <a:endParaRPr lang="de-DE" dirty="0"/>
          </a:p>
        </p:txBody>
      </p:sp>
      <p:sp>
        <p:nvSpPr>
          <p:cNvPr id="10" name="Textplatzhalter 7"/>
          <p:cNvSpPr>
            <a:spLocks noGrp="1"/>
          </p:cNvSpPr>
          <p:nvPr>
            <p:ph idx="14"/>
          </p:nvPr>
        </p:nvSpPr>
        <p:spPr>
          <a:xfrm>
            <a:off x="5735960" y="1268760"/>
            <a:ext cx="5976664" cy="2592288"/>
          </a:xfrm>
        </p:spPr>
        <p:txBody>
          <a:bodyPr/>
          <a:lstStyle/>
          <a:p>
            <a:pPr marL="0" indent="0">
              <a:buNone/>
            </a:pPr>
            <a:r>
              <a:rPr lang="de-DE" b="1" dirty="0" smtClean="0"/>
              <a:t>Ziele </a:t>
            </a:r>
          </a:p>
          <a:p>
            <a:r>
              <a:rPr lang="de-DE" dirty="0" smtClean="0"/>
              <a:t>Minderung </a:t>
            </a:r>
            <a:r>
              <a:rPr lang="de-DE" dirty="0"/>
              <a:t>der Risiken auf ein beherrschbares Maß</a:t>
            </a:r>
          </a:p>
          <a:p>
            <a:r>
              <a:rPr lang="de-DE" dirty="0" smtClean="0"/>
              <a:t>Festlegung von konstruktiven Maßnahmen</a:t>
            </a:r>
          </a:p>
          <a:p>
            <a:r>
              <a:rPr lang="de-DE" dirty="0" smtClean="0"/>
              <a:t>Spezifikationen von Sicherheitsfunktionen</a:t>
            </a:r>
          </a:p>
          <a:p>
            <a:r>
              <a:rPr lang="de-DE" dirty="0"/>
              <a:t>Definition </a:t>
            </a:r>
            <a:r>
              <a:rPr lang="de-DE" dirty="0" smtClean="0"/>
              <a:t>technischer </a:t>
            </a:r>
            <a:r>
              <a:rPr lang="de-DE" dirty="0"/>
              <a:t>oder organisatorischer </a:t>
            </a:r>
            <a:r>
              <a:rPr lang="de-DE" dirty="0" smtClean="0"/>
              <a:t>Maßnahmen</a:t>
            </a:r>
            <a:endParaRPr lang="de-DE" dirty="0"/>
          </a:p>
        </p:txBody>
      </p:sp>
      <p:sp>
        <p:nvSpPr>
          <p:cNvPr id="11" name="Textplatzhalter 8"/>
          <p:cNvSpPr txBox="1">
            <a:spLocks/>
          </p:cNvSpPr>
          <p:nvPr/>
        </p:nvSpPr>
        <p:spPr>
          <a:xfrm>
            <a:off x="479376" y="4050331"/>
            <a:ext cx="5616574" cy="2178492"/>
          </a:xfrm>
          <a:prstGeom prst="rect">
            <a:avLst/>
          </a:prstGeom>
        </p:spPr>
        <p:txBody>
          <a:bodyPr vert="horz" lIns="0" tIns="0" rIns="0" bIns="0" rtlCol="0" anchor="t" anchorCtr="0">
            <a:noAutofit/>
          </a:bodyPr>
          <a:lst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1620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smtClean="0"/>
              <a:t>Vorgehen</a:t>
            </a:r>
          </a:p>
          <a:p>
            <a:r>
              <a:rPr lang="de-DE" dirty="0" smtClean="0"/>
              <a:t>Bereits in der Planungsphase erstellen</a:t>
            </a:r>
          </a:p>
          <a:p>
            <a:r>
              <a:rPr lang="de-DE" dirty="0"/>
              <a:t>Vorgehen nach EN ISO 12100 </a:t>
            </a:r>
          </a:p>
          <a:p>
            <a:r>
              <a:rPr lang="de-DE" dirty="0" smtClean="0"/>
              <a:t>Verantwortlich ist, wer die Gefahr einbringt!</a:t>
            </a:r>
          </a:p>
        </p:txBody>
      </p:sp>
      <p:sp>
        <p:nvSpPr>
          <p:cNvPr id="9" name="Textplatzhalter 8"/>
          <p:cNvSpPr txBox="1">
            <a:spLocks/>
          </p:cNvSpPr>
          <p:nvPr/>
        </p:nvSpPr>
        <p:spPr>
          <a:xfrm>
            <a:off x="5735960" y="4057115"/>
            <a:ext cx="5616574" cy="2324214"/>
          </a:xfrm>
          <a:prstGeom prst="rect">
            <a:avLst/>
          </a:prstGeom>
        </p:spPr>
        <p:txBody>
          <a:bodyPr vert="horz" lIns="0" tIns="0" rIns="0" bIns="0" rtlCol="0" anchor="t" anchorCtr="0">
            <a:noAutofit/>
          </a:bodyPr>
          <a:lst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162050" indent="-2667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smtClean="0"/>
              <a:t>Unterstützung</a:t>
            </a:r>
          </a:p>
          <a:p>
            <a:r>
              <a:rPr lang="de-DE" dirty="0" smtClean="0"/>
              <a:t>MR: </a:t>
            </a:r>
            <a:r>
              <a:rPr lang="de-DE" dirty="0" err="1" smtClean="0"/>
              <a:t>Safety</a:t>
            </a:r>
            <a:r>
              <a:rPr lang="de-DE" dirty="0" smtClean="0"/>
              <a:t>- Meetings (Sicherheitsaspekte, </a:t>
            </a:r>
            <a:r>
              <a:rPr lang="de-DE" dirty="0" err="1" smtClean="0"/>
              <a:t>use-cases</a:t>
            </a:r>
            <a:r>
              <a:rPr lang="de-DE" dirty="0" smtClean="0"/>
              <a:t>,) Moderation Risikobeurteilungen, Dokumentation</a:t>
            </a:r>
          </a:p>
          <a:p>
            <a:r>
              <a:rPr lang="de-DE" dirty="0" smtClean="0"/>
              <a:t>Expertenkommission Maschinensicherheit: Beratung/ Begutachtung technische Umsetzung</a:t>
            </a:r>
            <a:endParaRPr lang="de-DE" dirty="0"/>
          </a:p>
        </p:txBody>
      </p:sp>
    </p:spTree>
    <p:extLst>
      <p:ext uri="{BB962C8B-B14F-4D97-AF65-F5344CB8AC3E}">
        <p14:creationId xmlns:p14="http://schemas.microsoft.com/office/powerpoint/2010/main" val="237854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Risikobeurteilungen Beschleunigeranlagen</a:t>
            </a:r>
            <a:endParaRPr lang="de-DE" dirty="0"/>
          </a:p>
        </p:txBody>
      </p:sp>
      <p:sp>
        <p:nvSpPr>
          <p:cNvPr id="3" name="Fußzeilenplatzhalter 2"/>
          <p:cNvSpPr>
            <a:spLocks noGrp="1"/>
          </p:cNvSpPr>
          <p:nvPr>
            <p:ph type="ftr" sz="quarter" idx="11"/>
          </p:nvPr>
        </p:nvSpPr>
        <p:spPr/>
        <p:txBody>
          <a:bodyPr/>
          <a:lstStyle/>
          <a:p>
            <a:r>
              <a:rPr lang="de-DE" smtClean="0"/>
              <a:t>| Sicherheit | Betriebsseminar Travemünde | Brunhilde Racky, 13.2.2020</a:t>
            </a:r>
            <a:endParaRPr lang="de-DE"/>
          </a:p>
        </p:txBody>
      </p:sp>
      <p:sp>
        <p:nvSpPr>
          <p:cNvPr id="4" name="Textplatzhalter 3"/>
          <p:cNvSpPr>
            <a:spLocks noGrp="1"/>
          </p:cNvSpPr>
          <p:nvPr>
            <p:ph type="body" sz="quarter" idx="13"/>
          </p:nvPr>
        </p:nvSpPr>
        <p:spPr/>
        <p:txBody>
          <a:bodyPr/>
          <a:lstStyle/>
          <a:p>
            <a:r>
              <a:rPr lang="de-DE" dirty="0" smtClean="0"/>
              <a:t>Sicherheitsfunktionen und deren Performance Level (PL) oder </a:t>
            </a:r>
            <a:r>
              <a:rPr lang="de-DE" dirty="0" err="1" smtClean="0"/>
              <a:t>Safety</a:t>
            </a:r>
            <a:r>
              <a:rPr lang="de-DE" dirty="0" smtClean="0"/>
              <a:t> </a:t>
            </a:r>
            <a:r>
              <a:rPr lang="de-DE" dirty="0" err="1" smtClean="0"/>
              <a:t>Integrity</a:t>
            </a:r>
            <a:r>
              <a:rPr lang="de-DE" dirty="0" smtClean="0"/>
              <a:t> Level (SIL)</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423428875"/>
              </p:ext>
            </p:extLst>
          </p:nvPr>
        </p:nvGraphicFramePr>
        <p:xfrm>
          <a:off x="551384" y="3803032"/>
          <a:ext cx="10297144" cy="2520282"/>
        </p:xfrm>
        <a:graphic>
          <a:graphicData uri="http://schemas.openxmlformats.org/drawingml/2006/table">
            <a:tbl>
              <a:tblPr/>
              <a:tblGrid>
                <a:gridCol w="2640184"/>
                <a:gridCol w="612875"/>
                <a:gridCol w="510609"/>
                <a:gridCol w="509888"/>
                <a:gridCol w="510609"/>
                <a:gridCol w="612875"/>
                <a:gridCol w="509888"/>
                <a:gridCol w="1837901"/>
                <a:gridCol w="203809"/>
                <a:gridCol w="1021217"/>
                <a:gridCol w="203809"/>
                <a:gridCol w="918949"/>
                <a:gridCol w="204531"/>
              </a:tblGrid>
              <a:tr h="388670">
                <a:tc>
                  <a:txBody>
                    <a:bodyPr/>
                    <a:lstStyle/>
                    <a:p>
                      <a:pPr>
                        <a:spcAft>
                          <a:spcPts val="0"/>
                        </a:spcAft>
                      </a:pPr>
                      <a:r>
                        <a:rPr lang="de-DE" sz="800" b="1" dirty="0">
                          <a:effectLst/>
                          <a:latin typeface="Arial"/>
                          <a:ea typeface="Times New Roman"/>
                          <a:cs typeface="Times New Roman"/>
                        </a:rPr>
                        <a:t>Auswirkungen</a:t>
                      </a:r>
                      <a:endParaRPr lang="de-DE" sz="11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spcAft>
                          <a:spcPts val="0"/>
                        </a:spcAft>
                      </a:pPr>
                      <a:r>
                        <a:rPr lang="de-DE" sz="800" b="1">
                          <a:effectLst/>
                          <a:latin typeface="Arial"/>
                          <a:ea typeface="Times New Roman"/>
                          <a:cs typeface="Times New Roman"/>
                        </a:rPr>
                        <a:t>Schwere</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5">
                  <a:txBody>
                    <a:bodyPr/>
                    <a:lstStyle/>
                    <a:p>
                      <a:pPr>
                        <a:spcAft>
                          <a:spcPts val="0"/>
                        </a:spcAft>
                      </a:pPr>
                      <a:r>
                        <a:rPr lang="de-DE" sz="800" b="1" dirty="0">
                          <a:effectLst/>
                          <a:latin typeface="Arial"/>
                          <a:ea typeface="Times New Roman"/>
                          <a:cs typeface="Times New Roman"/>
                        </a:rPr>
                        <a:t>K= F+W+P</a:t>
                      </a:r>
                      <a:endParaRPr lang="de-DE" sz="11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spcAft>
                          <a:spcPts val="0"/>
                        </a:spcAft>
                      </a:pPr>
                      <a:r>
                        <a:rPr lang="de-DE" sz="800" b="1">
                          <a:effectLst/>
                          <a:latin typeface="Arial"/>
                          <a:ea typeface="Times New Roman"/>
                          <a:cs typeface="Times New Roman"/>
                        </a:rPr>
                        <a:t>Häufigkeit und Dauer der Exposition (F)</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de-DE"/>
                    </a:p>
                  </a:txBody>
                  <a:tcPr/>
                </a:tc>
                <a:tc gridSpan="2">
                  <a:txBody>
                    <a:bodyPr/>
                    <a:lstStyle/>
                    <a:p>
                      <a:pPr>
                        <a:spcAft>
                          <a:spcPts val="0"/>
                        </a:spcAft>
                      </a:pPr>
                      <a:r>
                        <a:rPr lang="de-DE" sz="800" b="1">
                          <a:effectLst/>
                          <a:latin typeface="Arial"/>
                          <a:ea typeface="Times New Roman"/>
                          <a:cs typeface="Times New Roman"/>
                        </a:rPr>
                        <a:t>Wahrscheinlichkeit des Auftretens (W)</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de-DE"/>
                    </a:p>
                  </a:txBody>
                  <a:tcPr/>
                </a:tc>
                <a:tc gridSpan="2">
                  <a:txBody>
                    <a:bodyPr/>
                    <a:lstStyle/>
                    <a:p>
                      <a:pPr>
                        <a:spcAft>
                          <a:spcPts val="0"/>
                        </a:spcAft>
                      </a:pPr>
                      <a:r>
                        <a:rPr lang="de-DE" sz="800" b="1" dirty="0">
                          <a:effectLst/>
                          <a:latin typeface="Arial"/>
                          <a:ea typeface="Times New Roman"/>
                          <a:cs typeface="Times New Roman"/>
                        </a:rPr>
                        <a:t>Möglichkeit der Vermeidung (P)</a:t>
                      </a:r>
                      <a:endParaRPr lang="de-DE" sz="11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r>
              <a:tr h="288466">
                <a:tc>
                  <a:txBody>
                    <a:bodyPr/>
                    <a:lstStyle/>
                    <a:p>
                      <a:pP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S</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4</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de-DE" sz="800">
                          <a:effectLst/>
                          <a:latin typeface="Arial"/>
                          <a:ea typeface="Times New Roman"/>
                          <a:cs typeface="Times New Roman"/>
                        </a:rPr>
                        <a:t>5-7</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de-DE" sz="800">
                          <a:effectLst/>
                          <a:latin typeface="Arial"/>
                          <a:ea typeface="Times New Roman"/>
                          <a:cs typeface="Times New Roman"/>
                        </a:rPr>
                        <a:t>8-10</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de-DE" sz="800">
                          <a:effectLst/>
                          <a:latin typeface="Arial"/>
                          <a:ea typeface="Times New Roman"/>
                          <a:cs typeface="Times New Roman"/>
                        </a:rPr>
                        <a:t>11-13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de-DE" sz="800">
                          <a:effectLst/>
                          <a:latin typeface="Arial"/>
                          <a:ea typeface="Times New Roman"/>
                          <a:cs typeface="Times New Roman"/>
                        </a:rPr>
                        <a:t>14-15</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r>
              <a:tr h="288466">
                <a:tc>
                  <a:txBody>
                    <a:bodyPr/>
                    <a:lstStyle/>
                    <a:p>
                      <a:pPr>
                        <a:spcAft>
                          <a:spcPts val="0"/>
                        </a:spcAft>
                      </a:pPr>
                      <a:r>
                        <a:rPr lang="de-DE" sz="800">
                          <a:effectLst/>
                          <a:latin typeface="Arial"/>
                          <a:ea typeface="Times New Roman"/>
                          <a:cs typeface="Times New Roman"/>
                        </a:rPr>
                        <a:t>irreversibel: Tod, Verlust eines Auges oder Arms</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4</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SIL 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SIL 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SIL 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SIL 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SIL 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rPr>
                        <a:t>≥ </a:t>
                      </a:r>
                      <a:r>
                        <a:rPr lang="de-DE" sz="800">
                          <a:effectLst/>
                          <a:latin typeface="Arial"/>
                          <a:ea typeface="Times New Roman"/>
                          <a:cs typeface="Times New Roman"/>
                        </a:rPr>
                        <a:t>1 pro h</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de-DE" sz="800">
                          <a:effectLst/>
                          <a:latin typeface="Arial"/>
                          <a:ea typeface="Times New Roman"/>
                          <a:cs typeface="Times New Roman"/>
                        </a:rPr>
                        <a:t>5</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de-DE" sz="800">
                          <a:effectLst/>
                          <a:latin typeface="Arial"/>
                          <a:ea typeface="Times New Roman"/>
                          <a:cs typeface="Times New Roman"/>
                        </a:rPr>
                        <a:t>häufig</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5</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r>
              <a:tr h="388670">
                <a:tc>
                  <a:txBody>
                    <a:bodyPr/>
                    <a:lstStyle/>
                    <a:p>
                      <a:pPr>
                        <a:spcAft>
                          <a:spcPts val="0"/>
                        </a:spcAft>
                      </a:pPr>
                      <a:r>
                        <a:rPr lang="de-DE" sz="800">
                          <a:effectLst/>
                          <a:latin typeface="Arial"/>
                          <a:ea typeface="Times New Roman"/>
                          <a:cs typeface="Times New Roman"/>
                        </a:rPr>
                        <a:t>permanent: Verlust von Finger(n)</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AM</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de-DE" sz="800">
                          <a:effectLst/>
                          <a:latin typeface="Arial"/>
                          <a:ea typeface="Times New Roman"/>
                          <a:cs typeface="Times New Roman"/>
                        </a:rPr>
                        <a:t>SIL 1</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SIL 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SIL 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&lt; 1 pro h bis </a:t>
                      </a:r>
                      <a:r>
                        <a:rPr lang="de-DE" sz="800">
                          <a:effectLst/>
                          <a:latin typeface="Arial"/>
                          <a:ea typeface="Times New Roman"/>
                        </a:rPr>
                        <a:t>≥ </a:t>
                      </a:r>
                      <a:r>
                        <a:rPr lang="de-DE" sz="800">
                          <a:effectLst/>
                          <a:latin typeface="Arial"/>
                          <a:ea typeface="Times New Roman"/>
                          <a:cs typeface="Times New Roman"/>
                        </a:rPr>
                        <a:t>1 pro Tag</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de-DE" sz="800">
                          <a:effectLst/>
                          <a:latin typeface="Arial"/>
                          <a:ea typeface="Times New Roman"/>
                          <a:cs typeface="Times New Roman"/>
                        </a:rPr>
                        <a:t>5</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de-DE" sz="800">
                          <a:effectLst/>
                          <a:latin typeface="Arial"/>
                          <a:ea typeface="Times New Roman"/>
                          <a:cs typeface="Times New Roman"/>
                        </a:rPr>
                        <a:t>wahrscheinlich</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4</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r>
              <a:tr h="388670">
                <a:tc>
                  <a:txBody>
                    <a:bodyPr/>
                    <a:lstStyle/>
                    <a:p>
                      <a:pPr>
                        <a:spcAft>
                          <a:spcPts val="0"/>
                        </a:spcAft>
                      </a:pPr>
                      <a:r>
                        <a:rPr lang="de-DE" sz="800">
                          <a:effectLst/>
                          <a:latin typeface="Arial"/>
                          <a:ea typeface="Times New Roman"/>
                          <a:cs typeface="Times New Roman"/>
                        </a:rPr>
                        <a:t>reversibel: Behandlung durch einen Mediziner erforderlich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AM</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de-DE" sz="800">
                          <a:effectLst/>
                          <a:latin typeface="Arial"/>
                          <a:ea typeface="Times New Roman"/>
                          <a:cs typeface="Times New Roman"/>
                        </a:rPr>
                        <a:t>SIL 1</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SIL 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&lt; 1 pro Tag bis </a:t>
                      </a:r>
                      <a:r>
                        <a:rPr lang="de-DE" sz="800">
                          <a:effectLst/>
                          <a:latin typeface="Arial"/>
                          <a:ea typeface="Times New Roman"/>
                        </a:rPr>
                        <a:t>≥</a:t>
                      </a:r>
                      <a:r>
                        <a:rPr lang="de-DE" sz="800">
                          <a:effectLst/>
                          <a:latin typeface="Arial"/>
                          <a:ea typeface="Times New Roman"/>
                          <a:cs typeface="Times New Roman"/>
                        </a:rPr>
                        <a:t> 1 pro 2 Wo.</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de-DE" sz="800">
                          <a:effectLst/>
                          <a:latin typeface="Arial"/>
                          <a:ea typeface="Times New Roman"/>
                          <a:cs typeface="Times New Roman"/>
                        </a:rPr>
                        <a:t>4</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de-DE" sz="800">
                          <a:effectLst/>
                          <a:latin typeface="Arial"/>
                          <a:ea typeface="Times New Roman"/>
                          <a:cs typeface="Times New Roman"/>
                        </a:rPr>
                        <a:t>möglich</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unmöglich</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de-DE" sz="800">
                          <a:effectLst/>
                          <a:latin typeface="Arial"/>
                          <a:ea typeface="Times New Roman"/>
                          <a:cs typeface="Times New Roman"/>
                        </a:rPr>
                        <a:t>5</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88670">
                <a:tc>
                  <a:txBody>
                    <a:bodyPr/>
                    <a:lstStyle/>
                    <a:p>
                      <a:pPr>
                        <a:spcAft>
                          <a:spcPts val="0"/>
                        </a:spcAft>
                      </a:pPr>
                      <a:r>
                        <a:rPr lang="de-DE" sz="800">
                          <a:effectLst/>
                          <a:latin typeface="Arial"/>
                          <a:ea typeface="Times New Roman"/>
                          <a:cs typeface="Times New Roman"/>
                        </a:rPr>
                        <a:t>reversibel: Erste Hilfe erforderlich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1</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b="1">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dirty="0">
                          <a:effectLst/>
                          <a:latin typeface="Arial"/>
                          <a:ea typeface="Times New Roman"/>
                          <a:cs typeface="Times New Roman"/>
                        </a:rPr>
                        <a:t> </a:t>
                      </a:r>
                      <a:endParaRPr lang="de-DE" sz="1100" dirty="0">
                        <a:effectLst/>
                        <a:latin typeface="Arial"/>
                        <a:ea typeface="Times New Roman"/>
                      </a:endParaRPr>
                    </a:p>
                    <a:p>
                      <a:pPr algn="ctr">
                        <a:spcAft>
                          <a:spcPts val="0"/>
                        </a:spcAft>
                      </a:pPr>
                      <a:r>
                        <a:rPr lang="de-DE" sz="800" dirty="0">
                          <a:effectLst/>
                          <a:latin typeface="Arial"/>
                          <a:ea typeface="Times New Roman"/>
                          <a:cs typeface="Times New Roman"/>
                        </a:rPr>
                        <a:t> </a:t>
                      </a:r>
                      <a:endParaRPr lang="de-DE" sz="11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AM</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de-DE" sz="800">
                          <a:effectLst/>
                          <a:latin typeface="Arial"/>
                          <a:ea typeface="Times New Roman"/>
                          <a:cs typeface="Times New Roman"/>
                        </a:rPr>
                        <a:t>SIL 1</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de-DE" sz="800">
                          <a:effectLst/>
                          <a:latin typeface="Arial"/>
                          <a:ea typeface="Times New Roman"/>
                          <a:cs typeface="Times New Roman"/>
                        </a:rPr>
                        <a:t>&lt; 1 pro 2 Wo. Bis </a:t>
                      </a:r>
                      <a:r>
                        <a:rPr lang="de-DE" sz="800">
                          <a:effectLst/>
                          <a:latin typeface="Arial"/>
                          <a:ea typeface="Times New Roman"/>
                        </a:rPr>
                        <a:t>≥</a:t>
                      </a:r>
                      <a:r>
                        <a:rPr lang="de-DE" sz="800">
                          <a:effectLst/>
                          <a:latin typeface="Arial"/>
                          <a:ea typeface="Times New Roman"/>
                          <a:cs typeface="Times New Roman"/>
                        </a:rPr>
                        <a:t> 1 pro Jahr</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de-DE" sz="800">
                          <a:effectLst/>
                          <a:latin typeface="Arial"/>
                          <a:ea typeface="Times New Roman"/>
                          <a:cs typeface="Times New Roman"/>
                        </a:rPr>
                        <a:t>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de-DE" sz="800">
                          <a:effectLst/>
                          <a:latin typeface="Arial"/>
                          <a:ea typeface="Times New Roman"/>
                          <a:cs typeface="Times New Roman"/>
                        </a:rPr>
                        <a:t>selten</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möglich</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de-DE" sz="800">
                          <a:effectLst/>
                          <a:latin typeface="Arial"/>
                          <a:ea typeface="Times New Roman"/>
                          <a:cs typeface="Times New Roman"/>
                        </a:rPr>
                        <a:t>3</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88670">
                <a:tc>
                  <a:txBody>
                    <a:bodyPr/>
                    <a:lstStyle/>
                    <a:p>
                      <a:pP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p>
                      <a:pPr algn="ctr">
                        <a:spcAft>
                          <a:spcPts val="0"/>
                        </a:spcAft>
                      </a:pPr>
                      <a:r>
                        <a:rPr lang="de-DE" sz="800">
                          <a:effectLst/>
                          <a:latin typeface="Arial"/>
                          <a:ea typeface="Times New Roman"/>
                          <a:cs typeface="Times New Roman"/>
                        </a:rPr>
                        <a:t> </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dirty="0">
                          <a:effectLst/>
                          <a:latin typeface="Arial"/>
                          <a:ea typeface="Times New Roman"/>
                          <a:cs typeface="Times New Roman"/>
                        </a:rPr>
                        <a:t> </a:t>
                      </a:r>
                      <a:endParaRPr lang="de-DE" sz="11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dirty="0">
                          <a:effectLst/>
                          <a:latin typeface="Arial"/>
                          <a:ea typeface="Times New Roman"/>
                          <a:cs typeface="Times New Roman"/>
                        </a:rPr>
                        <a:t>&lt; 1 pro Jahr</a:t>
                      </a:r>
                      <a:endParaRPr lang="de-DE" sz="11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de-DE" sz="800">
                          <a:effectLst/>
                          <a:latin typeface="Arial"/>
                          <a:ea typeface="Times New Roman"/>
                          <a:cs typeface="Times New Roman"/>
                        </a:rPr>
                        <a:t>2</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de-DE" sz="800">
                          <a:effectLst/>
                          <a:latin typeface="Arial"/>
                          <a:ea typeface="Times New Roman"/>
                          <a:cs typeface="Times New Roman"/>
                        </a:rPr>
                        <a:t>vernachlässigbar</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1</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de-DE" sz="800">
                          <a:effectLst/>
                          <a:latin typeface="Arial"/>
                          <a:ea typeface="Times New Roman"/>
                          <a:cs typeface="Times New Roman"/>
                        </a:rPr>
                        <a:t>wahrscheinlich</a:t>
                      </a:r>
                      <a:endParaRPr lang="de-DE" sz="11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Aft>
                          <a:spcPts val="0"/>
                        </a:spcAft>
                      </a:pPr>
                      <a:r>
                        <a:rPr lang="de-DE" sz="800" dirty="0">
                          <a:effectLst/>
                          <a:latin typeface="Arial"/>
                          <a:ea typeface="Times New Roman"/>
                          <a:cs typeface="Times New Roman"/>
                        </a:rPr>
                        <a:t>1</a:t>
                      </a:r>
                      <a:endParaRPr lang="de-DE" sz="11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
        <p:nvSpPr>
          <p:cNvPr id="10" name="Textplatzhalter 7"/>
          <p:cNvSpPr>
            <a:spLocks noGrp="1"/>
          </p:cNvSpPr>
          <p:nvPr>
            <p:ph idx="14"/>
          </p:nvPr>
        </p:nvSpPr>
        <p:spPr>
          <a:xfrm>
            <a:off x="551384" y="1268760"/>
            <a:ext cx="10657184" cy="2526629"/>
          </a:xfrm>
        </p:spPr>
        <p:txBody>
          <a:bodyPr/>
          <a:lstStyle/>
          <a:p>
            <a:pPr marL="0" indent="0">
              <a:buNone/>
            </a:pPr>
            <a:r>
              <a:rPr lang="de-DE" b="1" dirty="0" smtClean="0"/>
              <a:t>Beispiel</a:t>
            </a:r>
            <a:endParaRPr lang="de-DE" b="1" dirty="0"/>
          </a:p>
          <a:p>
            <a:r>
              <a:rPr lang="de-DE" sz="1600" dirty="0" smtClean="0"/>
              <a:t>Person öffnet Tür und betritt laufendem Beschleuniger: S=4 aufgrund ionisierender Strahlung</a:t>
            </a:r>
            <a:endParaRPr lang="de-DE" sz="1600" dirty="0"/>
          </a:p>
          <a:p>
            <a:r>
              <a:rPr lang="de-DE" sz="1600" dirty="0" smtClean="0"/>
              <a:t>Mit z.B. F=3, W=3 und P=3  wird der SIL- Wert der zugehörigen Sicherheitsfunktion ermittelt: SIL2</a:t>
            </a:r>
          </a:p>
          <a:p>
            <a:r>
              <a:rPr lang="de-DE" sz="1600" u="sng" dirty="0" smtClean="0"/>
              <a:t>Sicherheitsfunktion</a:t>
            </a:r>
            <a:r>
              <a:rPr lang="de-DE" sz="1600" dirty="0" smtClean="0"/>
              <a:t>: </a:t>
            </a:r>
            <a:r>
              <a:rPr lang="de-DE" sz="1600" dirty="0" smtClean="0">
                <a:solidFill>
                  <a:srgbClr val="FF0000"/>
                </a:solidFill>
              </a:rPr>
              <a:t>Sensor</a:t>
            </a:r>
            <a:r>
              <a:rPr lang="de-DE" sz="1600" dirty="0" smtClean="0"/>
              <a:t>: Türschalter </a:t>
            </a:r>
            <a:r>
              <a:rPr lang="de-DE" sz="1600" dirty="0" smtClean="0">
                <a:solidFill>
                  <a:srgbClr val="FF0000"/>
                </a:solidFill>
              </a:rPr>
              <a:t>&gt;&gt;&gt;</a:t>
            </a:r>
            <a:r>
              <a:rPr lang="de-DE" sz="1600" dirty="0" smtClean="0"/>
              <a:t> </a:t>
            </a:r>
            <a:r>
              <a:rPr lang="de-DE" sz="1600" dirty="0" smtClean="0">
                <a:solidFill>
                  <a:srgbClr val="FF0000"/>
                </a:solidFill>
              </a:rPr>
              <a:t>Interlocksteuerung &gt;&gt;&gt; </a:t>
            </a:r>
            <a:r>
              <a:rPr lang="de-DE" sz="1600" dirty="0" smtClean="0"/>
              <a:t> </a:t>
            </a:r>
            <a:r>
              <a:rPr lang="de-DE" sz="1600" dirty="0" smtClean="0">
                <a:solidFill>
                  <a:srgbClr val="FF0000"/>
                </a:solidFill>
              </a:rPr>
              <a:t>Aktor</a:t>
            </a:r>
            <a:r>
              <a:rPr lang="de-DE" sz="1600" dirty="0" smtClean="0"/>
              <a:t>: Abschaltung Modulator / Laser</a:t>
            </a:r>
          </a:p>
          <a:p>
            <a:r>
              <a:rPr lang="de-DE" sz="1600" dirty="0"/>
              <a:t>Alle Teile der Sicherheitsfunktion müssen SIL2- Anforderungen erfüllen!</a:t>
            </a:r>
          </a:p>
          <a:p>
            <a:r>
              <a:rPr lang="de-DE" sz="1600" dirty="0" smtClean="0"/>
              <a:t>Sicherheitsarchitektur: 2- kanalige Auslegung mit Diagnose der Abschaltwirkung</a:t>
            </a:r>
          </a:p>
        </p:txBody>
      </p:sp>
      <p:sp>
        <p:nvSpPr>
          <p:cNvPr id="12" name="Textfeld 11"/>
          <p:cNvSpPr txBox="1"/>
          <p:nvPr/>
        </p:nvSpPr>
        <p:spPr>
          <a:xfrm>
            <a:off x="3791744" y="6309320"/>
            <a:ext cx="3816424" cy="261610"/>
          </a:xfrm>
          <a:prstGeom prst="rect">
            <a:avLst/>
          </a:prstGeom>
          <a:noFill/>
        </p:spPr>
        <p:txBody>
          <a:bodyPr wrap="square" rtlCol="0">
            <a:spAutoFit/>
          </a:bodyPr>
          <a:lstStyle/>
          <a:p>
            <a:pPr lvl="0" algn="r" defTabSz="914400">
              <a:lnSpc>
                <a:spcPct val="110000"/>
              </a:lnSpc>
              <a:spcAft>
                <a:spcPts val="1200"/>
              </a:spcAft>
              <a:tabLst>
                <a:tab pos="361950" algn="l"/>
              </a:tabLst>
            </a:pPr>
            <a:r>
              <a:rPr lang="de-DE" sz="1000" dirty="0">
                <a:solidFill>
                  <a:prstClr val="black"/>
                </a:solidFill>
              </a:rPr>
              <a:t>AM: andere Maßnahmen technischer oder organisatorischer Art</a:t>
            </a:r>
          </a:p>
        </p:txBody>
      </p:sp>
    </p:spTree>
    <p:extLst>
      <p:ext uri="{BB962C8B-B14F-4D97-AF65-F5344CB8AC3E}">
        <p14:creationId xmlns:p14="http://schemas.microsoft.com/office/powerpoint/2010/main" val="841103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Y_PowerPoint_16x9_de (1)">
  <a:themeElements>
    <a:clrScheme name="DESY">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 xmlns:thm15="http://schemas.microsoft.com/office/thememl/2012/main" name="Präsentation7" id="{0B7018F8-3E54-854F-825C-861CB9C985FD}" vid="{23A3D491-2AA3-9D47-8EDD-038F8881785E}"/>
    </a:ext>
  </a:extLst>
</a:theme>
</file>

<file path=ppt/theme/theme2.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DESY_PowerPoint_16x9_de (1)</Template>
  <TotalTime>0</TotalTime>
  <Words>1200</Words>
  <Application>Microsoft Office PowerPoint</Application>
  <PresentationFormat>Benutzerdefiniert</PresentationFormat>
  <Paragraphs>327</Paragraphs>
  <Slides>15</Slides>
  <Notes>8</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DESY_PowerPoint_16x9_de (1)</vt:lpstr>
      <vt:lpstr>Sicherheit </vt:lpstr>
      <vt:lpstr>Themen</vt:lpstr>
      <vt:lpstr>Laser </vt:lpstr>
      <vt:lpstr>Hochleistungslaser für Beschleunigeranlagen</vt:lpstr>
      <vt:lpstr>PETRA IV und Vorbeschleuniger </vt:lpstr>
      <vt:lpstr>Umbau Beschleunigeranlagen</vt:lpstr>
      <vt:lpstr>Neue Anlagen in alten Tunneln / Hallen</vt:lpstr>
      <vt:lpstr>Risikobeurteilungen</vt:lpstr>
      <vt:lpstr>Risikobeurteilungen Beschleunigeranlagen</vt:lpstr>
      <vt:lpstr>Campus- Erweiterung </vt:lpstr>
      <vt:lpstr>Access Management</vt:lpstr>
      <vt:lpstr>Organisation Sicherheit</vt:lpstr>
      <vt:lpstr>Initiative zur Optimierung der Sicherheitsorganisation</vt:lpstr>
      <vt:lpstr>Empfehlungen </vt:lpstr>
      <vt:lpstr>DESY Leitbild </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Titel</dc:title>
  <dc:creator>Racky, Brunhilde</dc:creator>
  <cp:lastModifiedBy>Racky, Brunhilde</cp:lastModifiedBy>
  <cp:revision>102</cp:revision>
  <cp:lastPrinted>2020-02-11T15:31:44Z</cp:lastPrinted>
  <dcterms:created xsi:type="dcterms:W3CDTF">2020-02-07T14:41:39Z</dcterms:created>
  <dcterms:modified xsi:type="dcterms:W3CDTF">2020-02-13T14:24:06Z</dcterms:modified>
</cp:coreProperties>
</file>