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68" r:id="rId2"/>
    <p:sldId id="293" r:id="rId3"/>
    <p:sldId id="294" r:id="rId4"/>
    <p:sldId id="295" r:id="rId5"/>
    <p:sldId id="301" r:id="rId6"/>
    <p:sldId id="302" r:id="rId7"/>
    <p:sldId id="286" r:id="rId8"/>
    <p:sldId id="288" r:id="rId9"/>
    <p:sldId id="289" r:id="rId10"/>
    <p:sldId id="309" r:id="rId11"/>
    <p:sldId id="305" r:id="rId12"/>
    <p:sldId id="310" r:id="rId13"/>
    <p:sldId id="304" r:id="rId14"/>
    <p:sldId id="303" r:id="rId15"/>
    <p:sldId id="306" r:id="rId16"/>
    <p:sldId id="308" r:id="rId17"/>
    <p:sldId id="311" r:id="rId18"/>
    <p:sldId id="307" r:id="rId19"/>
    <p:sldId id="312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13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1" autoAdjust="0"/>
    <p:restoredTop sz="94660"/>
  </p:normalViewPr>
  <p:slideViewPr>
    <p:cSldViewPr showGuides="1">
      <p:cViewPr>
        <p:scale>
          <a:sx n="120" d="100"/>
          <a:sy n="120" d="100"/>
        </p:scale>
        <p:origin x="-156" y="-72"/>
      </p:cViewPr>
      <p:guideLst>
        <p:guide orient="horz" pos="913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11.02.2020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11.02.2020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CBE56A50-7562-4AD0-84BE-AD7FF3DAE1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42529"/>
            <a:ext cx="2637605" cy="18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D6262FCB-25FA-45CE-9A6D-5BC248FD08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851EE624-2F9E-4A2B-8C2E-7CAD03213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AB5A57EE-C1BA-47EA-AFBF-663474F868EF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Kontakt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F3A451C4-9566-45F5-AC75-64C3C1ECB3BD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59DF0424-E8F4-45E3-B623-196EF7F974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394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47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3998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11FACA43-B694-48B6-93B9-ACE4F4517A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42529"/>
            <a:ext cx="2637605" cy="18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D3341F3C-B6EB-46E8-B628-0E51736D0E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3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06426"/>
            <a:ext cx="4105276" cy="5010249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643438" y="1406426"/>
            <a:ext cx="4116548" cy="5010249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643438" y="1449389"/>
            <a:ext cx="4105274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643439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7EF1FC51-A3E9-4C66-A350-B79C99483BE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43438" y="1449389"/>
            <a:ext cx="4105274" cy="2411411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 anchor="t"/>
          <a:lstStyle>
            <a:lvl1pPr marL="0" indent="0" algn="l">
              <a:buNone/>
              <a:defRPr/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2" name="Inhaltsplatzhalter 3">
            <a:extLst>
              <a:ext uri="{FF2B5EF4-FFF2-40B4-BE49-F238E27FC236}">
                <a16:creationId xmlns="" xmlns:a16="http://schemas.microsoft.com/office/drawing/2014/main" id="{561DC222-2C4A-4CDC-84BF-2CE9081D1EF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43438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 anchor="t"/>
          <a:lstStyle>
            <a:lvl1pPr marL="0" indent="0" algn="l">
              <a:buNone/>
              <a:defRPr/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3848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95288" y="1449388"/>
            <a:ext cx="83534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406426"/>
            <a:ext cx="83534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9" y="6581007"/>
            <a:ext cx="7272809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| PIa Bypass | Markus Hüning, 14.02.2020</a:t>
            </a:r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136396" y="6581007"/>
            <a:ext cx="612316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e-DE" sz="1000" b="1" dirty="0"/>
              <a:t>Seite </a:t>
            </a:r>
            <a:fld id="{0427E4B2-AC28-443E-BE04-5CD55098A90B}" type="slidenum">
              <a:rPr lang="de-DE" sz="1000" b="1" smtClean="0"/>
              <a:pPr algn="r"/>
              <a:t>‹Nr.›</a:t>
            </a:fld>
            <a:endParaRPr lang="de-DE" sz="1000" b="1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E51C5162-E6E6-42FB-A26C-736A32BED3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4" r:id="rId4"/>
    <p:sldLayoutId id="2147483662" r:id="rId5"/>
    <p:sldLayoutId id="2147483668" r:id="rId6"/>
    <p:sldLayoutId id="2147483670" r:id="rId7"/>
    <p:sldLayoutId id="2147483673" r:id="rId8"/>
    <p:sldLayoutId id="2147483669" r:id="rId9"/>
    <p:sldLayoutId id="2147483666" r:id="rId10"/>
    <p:sldLayoutId id="2147483667" r:id="rId11"/>
    <p:sldLayoutId id="2147483675" r:id="rId12"/>
    <p:sldLayoutId id="2147483676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6286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2925" userDrawn="1">
          <p15:clr>
            <a:srgbClr val="F26B43"/>
          </p15:clr>
        </p15:guide>
        <p15:guide id="3" pos="2835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Linac</a:t>
            </a:r>
            <a:r>
              <a:rPr lang="de-DE" dirty="0" smtClean="0"/>
              <a:t> II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PIA Bypass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Markus </a:t>
            </a:r>
            <a:r>
              <a:rPr lang="de-DE" dirty="0" smtClean="0"/>
              <a:t>Hüning</a:t>
            </a:r>
            <a:endParaRPr lang="de-DE" dirty="0"/>
          </a:p>
          <a:p>
            <a:r>
              <a:rPr lang="de-DE" dirty="0" smtClean="0"/>
              <a:t>Travemünde, 14.02.2020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2075" cy="350100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6905812" cy="33569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14359" r="13882" b="11967"/>
          <a:stretch/>
        </p:blipFill>
        <p:spPr>
          <a:xfrm rot="5400000">
            <a:off x="4077586" y="1791586"/>
            <a:ext cx="6858000" cy="327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05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" y="0"/>
            <a:ext cx="6876256" cy="334262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3325646"/>
            <a:ext cx="7106262" cy="345443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98048" y="1742104"/>
            <a:ext cx="6780080" cy="32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41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Vakuumabschnitte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5288" y="1406426"/>
            <a:ext cx="2592536" cy="5010249"/>
          </a:xfrm>
        </p:spPr>
        <p:txBody>
          <a:bodyPr/>
          <a:lstStyle/>
          <a:p>
            <a:r>
              <a:rPr lang="de-DE" dirty="0" smtClean="0"/>
              <a:t>Ein neues Ventil</a:t>
            </a:r>
          </a:p>
          <a:p>
            <a:r>
              <a:rPr lang="de-DE" dirty="0" smtClean="0"/>
              <a:t>Pumpen getauscht an SLED 10&amp;11</a:t>
            </a:r>
          </a:p>
          <a:p>
            <a:r>
              <a:rPr lang="de-DE" dirty="0" smtClean="0"/>
              <a:t>Fenster getauscht vor SLED 6 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xAppsA - Remotedesktopverbindu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7861" r="18722" b="10651"/>
          <a:stretch/>
        </p:blipFill>
        <p:spPr>
          <a:xfrm>
            <a:off x="2987824" y="1268760"/>
            <a:ext cx="5996763" cy="465706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7668344" y="3717032"/>
            <a:ext cx="288032" cy="36004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516216" y="3717032"/>
            <a:ext cx="648072" cy="36004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5436095" y="3721921"/>
            <a:ext cx="550109" cy="36004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Stand am Ende des </a:t>
            </a:r>
            <a:r>
              <a:rPr lang="de-DE" dirty="0" err="1" smtClean="0"/>
              <a:t>Shutdowns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395287" y="836712"/>
            <a:ext cx="8353425" cy="5010249"/>
          </a:xfrm>
        </p:spPr>
        <p:txBody>
          <a:bodyPr/>
          <a:lstStyle/>
          <a:p>
            <a:r>
              <a:rPr lang="de-DE" dirty="0" smtClean="0"/>
              <a:t>Einige </a:t>
            </a:r>
            <a:r>
              <a:rPr lang="de-DE" dirty="0" err="1" smtClean="0"/>
              <a:t>Linac</a:t>
            </a:r>
            <a:r>
              <a:rPr lang="de-DE" dirty="0" smtClean="0"/>
              <a:t>-Abschnitte belüftet</a:t>
            </a:r>
          </a:p>
          <a:p>
            <a:r>
              <a:rPr lang="de-DE" dirty="0" smtClean="0"/>
              <a:t>Über Weihnachten Leck an Vakuumpumpe zw. Septum und ML14</a:t>
            </a:r>
          </a:p>
          <a:p>
            <a:r>
              <a:rPr lang="de-DE" dirty="0" smtClean="0"/>
              <a:t>Der Quadrupol QD musste zweimal getauscht werden</a:t>
            </a:r>
            <a:br>
              <a:rPr lang="de-DE" dirty="0" smtClean="0"/>
            </a:br>
            <a:r>
              <a:rPr lang="de-DE" dirty="0" smtClean="0"/>
              <a:t>erste Reserve zeigte Leck (obwohl vorher geprüft)</a:t>
            </a:r>
            <a:br>
              <a:rPr lang="de-DE" dirty="0" smtClean="0"/>
            </a:br>
            <a:r>
              <a:rPr lang="de-DE" dirty="0" smtClean="0"/>
              <a:t>→stattdessen QL10 eingebaut</a:t>
            </a:r>
          </a:p>
          <a:p>
            <a:r>
              <a:rPr lang="de-DE" dirty="0" smtClean="0"/>
              <a:t>QL4, QL10 gegen neuen Typ getauscht, um Reserve für PIA zu haben</a:t>
            </a:r>
          </a:p>
          <a:p>
            <a:r>
              <a:rPr lang="de-DE" dirty="0" smtClean="0"/>
              <a:t>ML14 ohne große Probleme geöffnet und geschlossen, aber Spulen sehen schlecht aus</a:t>
            </a:r>
          </a:p>
          <a:p>
            <a:r>
              <a:rPr lang="de-DE" dirty="0" smtClean="0"/>
              <a:t>QL19 neu eingebaut</a:t>
            </a:r>
          </a:p>
          <a:p>
            <a:r>
              <a:rPr lang="de-DE" dirty="0" smtClean="0"/>
              <a:t>Ein Flansch an ML14 Vakuumkammer hat Versatz</a:t>
            </a:r>
            <a:br>
              <a:rPr lang="de-DE" dirty="0" smtClean="0"/>
            </a:br>
            <a:r>
              <a:rPr lang="de-DE" dirty="0" smtClean="0"/>
              <a:t>dadurch erhöhte Spannung in Vakuumkammern des Bypass</a:t>
            </a:r>
            <a:br>
              <a:rPr lang="de-DE" dirty="0" smtClean="0"/>
            </a:br>
            <a:r>
              <a:rPr lang="de-DE" dirty="0" smtClean="0"/>
              <a:t>→ Kammern anders herum eingebaut</a:t>
            </a:r>
            <a:br>
              <a:rPr lang="de-DE" dirty="0" smtClean="0"/>
            </a:br>
            <a:r>
              <a:rPr lang="de-DE" dirty="0" smtClean="0"/>
              <a:t>→ Montagefreiraum am QB12 verloren</a:t>
            </a:r>
          </a:p>
          <a:p>
            <a:r>
              <a:rPr lang="de-DE" dirty="0" smtClean="0"/>
              <a:t>Eine Austauschkammer wird gefertigt und im Sommer eingebaut</a:t>
            </a:r>
          </a:p>
          <a:p>
            <a:r>
              <a:rPr lang="de-DE" dirty="0" smtClean="0"/>
              <a:t>Beim Anpumpen Leck an Vakuumpumpe unter Septum + Wasserleck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93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pic>
        <p:nvPicPr>
          <p:cNvPr id="3074" name="Picture 2" descr="https://winweb.desy.de/mca/accstatus/infoscreen/petra3desy2linac2_status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776864" cy="62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Für den Betrieb zu beachten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Inbetriebnahme und Routinebetrieb weiterhin mit PIA</a:t>
            </a:r>
          </a:p>
          <a:p>
            <a:r>
              <a:rPr lang="de-DE" dirty="0" smtClean="0"/>
              <a:t>Studienzeiten benutzen, um Bypass in Betrieb zu setzen</a:t>
            </a:r>
            <a:br>
              <a:rPr lang="de-DE" dirty="0" smtClean="0"/>
            </a:br>
            <a:r>
              <a:rPr lang="de-DE" dirty="0" smtClean="0"/>
              <a:t>Ziel: Ostern</a:t>
            </a:r>
          </a:p>
          <a:p>
            <a:r>
              <a:rPr lang="de-DE" dirty="0" smtClean="0"/>
              <a:t>Die zusätzlichen Netzgeräte können die Mutter überlasten</a:t>
            </a:r>
            <a:br>
              <a:rPr lang="de-DE" dirty="0" smtClean="0"/>
            </a:br>
            <a:r>
              <a:rPr lang="de-DE" sz="1600" dirty="0" smtClean="0"/>
              <a:t>→ Kein paralleler Betrieb von Bypass und PIA (QF,QD,SF,SD, Dipol ist separat)</a:t>
            </a:r>
          </a:p>
          <a:p>
            <a:r>
              <a:rPr lang="de-DE" dirty="0" smtClean="0"/>
              <a:t>ML14 und ML16 haben jetzt getrennte Netzgeräte</a:t>
            </a:r>
          </a:p>
          <a:p>
            <a:r>
              <a:rPr lang="de-DE" dirty="0" smtClean="0"/>
              <a:t>Neue Betriebsarten:</a:t>
            </a:r>
          </a:p>
          <a:p>
            <a:pPr lvl="1">
              <a:lnSpc>
                <a:spcPct val="100000"/>
              </a:lnSpc>
            </a:pPr>
            <a:r>
              <a:rPr lang="de-DE" dirty="0" smtClean="0"/>
              <a:t>Interner Betrieb mit PIA </a:t>
            </a:r>
            <a:r>
              <a:rPr lang="de-DE" sz="1600" dirty="0" smtClean="0"/>
              <a:t>(MB8,ML14,16,21 aus, Vakuum PIA OK)</a:t>
            </a:r>
            <a:endParaRPr lang="de-DE" dirty="0" smtClean="0"/>
          </a:p>
          <a:p>
            <a:pPr lvl="1">
              <a:lnSpc>
                <a:spcPct val="100000"/>
              </a:lnSpc>
            </a:pPr>
            <a:r>
              <a:rPr lang="de-DE" dirty="0" smtClean="0"/>
              <a:t>Interner Betrieb mit Bypass </a:t>
            </a:r>
            <a:r>
              <a:rPr lang="de-DE" sz="1600" dirty="0" smtClean="0"/>
              <a:t>(ML14,16,21 aus, Vakuum PIA egal)</a:t>
            </a:r>
          </a:p>
          <a:p>
            <a:pPr lvl="1">
              <a:lnSpc>
                <a:spcPct val="100000"/>
              </a:lnSpc>
            </a:pPr>
            <a:r>
              <a:rPr lang="de-DE" dirty="0" smtClean="0"/>
              <a:t>DESY-Betrieb mit PIA  </a:t>
            </a:r>
            <a:r>
              <a:rPr lang="de-DE" sz="1600" dirty="0" smtClean="0"/>
              <a:t>(MB8 aus, Vakuum PIA OK)</a:t>
            </a:r>
            <a:endParaRPr lang="de-DE" dirty="0" smtClean="0"/>
          </a:p>
          <a:p>
            <a:pPr lvl="1">
              <a:lnSpc>
                <a:spcPct val="100000"/>
              </a:lnSpc>
            </a:pPr>
            <a:r>
              <a:rPr lang="de-DE" dirty="0" smtClean="0"/>
              <a:t>DESY-Betrieb mit Bypass </a:t>
            </a:r>
            <a:r>
              <a:rPr lang="de-DE" sz="1600" dirty="0" smtClean="0"/>
              <a:t>(Vakuum Pia egal)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…Fortsetzung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 (MIN/MCS/MPY) setzen neue Sequenzen auf</a:t>
            </a:r>
          </a:p>
          <a:p>
            <a:pPr lvl="1"/>
            <a:r>
              <a:rPr lang="de-DE" dirty="0"/>
              <a:t>Für das </a:t>
            </a:r>
            <a:r>
              <a:rPr lang="de-DE" dirty="0" err="1"/>
              <a:t>Degaußen</a:t>
            </a:r>
            <a:r>
              <a:rPr lang="de-DE" dirty="0"/>
              <a:t> der Bypass-Dipole</a:t>
            </a:r>
          </a:p>
          <a:p>
            <a:pPr lvl="1"/>
            <a:r>
              <a:rPr lang="de-DE" dirty="0" smtClean="0"/>
              <a:t>Für die Massage </a:t>
            </a:r>
          </a:p>
          <a:p>
            <a:pPr lvl="1"/>
            <a:r>
              <a:rPr lang="de-DE" dirty="0" smtClean="0"/>
              <a:t>Für das Umschalten zwischen den Betriebsarten</a:t>
            </a:r>
            <a:br>
              <a:rPr lang="de-DE" dirty="0" smtClean="0"/>
            </a:br>
            <a:r>
              <a:rPr lang="de-DE" dirty="0" smtClean="0"/>
              <a:t>(Strahlwegsteuerung: Schalten der ML14-21, Umschalten der </a:t>
            </a:r>
            <a:r>
              <a:rPr lang="de-DE" dirty="0" err="1" smtClean="0"/>
              <a:t>Vakuummbedingungen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Ziel: siehe oben (Ostern)</a:t>
            </a:r>
          </a:p>
          <a:p>
            <a:r>
              <a:rPr lang="de-DE" dirty="0" smtClean="0"/>
              <a:t>PIA-Septum </a:t>
            </a:r>
            <a:r>
              <a:rPr lang="de-DE" dirty="0"/>
              <a:t>nicht mehr sinnvolle Grenze zwischen </a:t>
            </a:r>
            <a:r>
              <a:rPr lang="de-DE" dirty="0" err="1"/>
              <a:t>Linac</a:t>
            </a:r>
            <a:r>
              <a:rPr lang="de-DE" dirty="0"/>
              <a:t> und DESY </a:t>
            </a:r>
            <a:endParaRPr lang="de-DE" dirty="0" smtClean="0"/>
          </a:p>
          <a:p>
            <a:pPr lvl="1"/>
            <a:r>
              <a:rPr lang="de-DE" dirty="0" smtClean="0"/>
              <a:t>Idealerweise sollten die Sequenzen nur den </a:t>
            </a:r>
            <a:r>
              <a:rPr lang="de-DE" dirty="0" err="1" smtClean="0"/>
              <a:t>Linac</a:t>
            </a:r>
            <a:r>
              <a:rPr lang="de-DE" dirty="0" smtClean="0"/>
              <a:t> betreffen und keine Komponenten bei DESY und </a:t>
            </a:r>
            <a:r>
              <a:rPr lang="de-DE" dirty="0" err="1" smtClean="0"/>
              <a:t>Linac</a:t>
            </a:r>
            <a:r>
              <a:rPr lang="de-DE" dirty="0" smtClean="0"/>
              <a:t> auftauchen</a:t>
            </a:r>
          </a:p>
          <a:p>
            <a:pPr lvl="1"/>
            <a:r>
              <a:rPr lang="de-DE" dirty="0" smtClean="0"/>
              <a:t>dann wäre die Grenze hinter QL24</a:t>
            </a:r>
            <a:br>
              <a:rPr lang="de-DE" dirty="0" smtClean="0"/>
            </a:br>
            <a:r>
              <a:rPr lang="de-DE" dirty="0" smtClean="0"/>
              <a:t>(da wo früher die Tür zur Spinne war)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 err="1" smtClean="0"/>
              <a:t>PIa</a:t>
            </a:r>
            <a:r>
              <a:rPr lang="de-DE" dirty="0" smtClean="0"/>
              <a:t> Bypass | Markus Hüning, 14.02.2020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830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Operating Panel</a:t>
            </a:r>
            <a:endParaRPr lang="de-DE" dirty="0"/>
          </a:p>
        </p:txBody>
      </p:sp>
      <p:pic>
        <p:nvPicPr>
          <p:cNvPr id="6" name="Inhaltsplatzhalter 5" descr="xAppsA - Remotedesktopverbindu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t="6848" r="16920" b="10719"/>
          <a:stretch/>
        </p:blipFill>
        <p:spPr>
          <a:xfrm>
            <a:off x="3770910" y="1214278"/>
            <a:ext cx="5354308" cy="410445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idx="14"/>
          </p:nvPr>
        </p:nvSpPr>
        <p:spPr>
          <a:xfrm>
            <a:off x="395536" y="1268761"/>
            <a:ext cx="4116548" cy="3240360"/>
          </a:xfrm>
        </p:spPr>
        <p:txBody>
          <a:bodyPr/>
          <a:lstStyle/>
          <a:p>
            <a:r>
              <a:rPr lang="de-DE" dirty="0"/>
              <a:t>4</a:t>
            </a:r>
            <a:r>
              <a:rPr lang="de-DE" dirty="0" smtClean="0"/>
              <a:t> Knöpfe hinzugekommen</a:t>
            </a:r>
          </a:p>
          <a:p>
            <a:pPr lvl="1"/>
            <a:r>
              <a:rPr lang="de-DE" dirty="0" smtClean="0"/>
              <a:t>ML14</a:t>
            </a:r>
          </a:p>
          <a:p>
            <a:pPr lvl="1"/>
            <a:r>
              <a:rPr lang="de-DE" dirty="0"/>
              <a:t>QB12</a:t>
            </a:r>
          </a:p>
          <a:p>
            <a:pPr lvl="1"/>
            <a:r>
              <a:rPr lang="de-DE" dirty="0" smtClean="0"/>
              <a:t>MB8</a:t>
            </a:r>
          </a:p>
          <a:p>
            <a:pPr lvl="1"/>
            <a:r>
              <a:rPr lang="de-DE" dirty="0" smtClean="0"/>
              <a:t>MB11-13</a:t>
            </a:r>
            <a:endParaRPr lang="de-DE" dirty="0"/>
          </a:p>
        </p:txBody>
      </p:sp>
      <p:pic>
        <p:nvPicPr>
          <p:cNvPr id="10" name="Grafik 9" descr="xAppsA - Remotedesktopverbindu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t="25757" r="20870" b="52954"/>
          <a:stretch/>
        </p:blipFill>
        <p:spPr>
          <a:xfrm>
            <a:off x="323527" y="5301208"/>
            <a:ext cx="5987333" cy="1216712"/>
          </a:xfrm>
          <a:prstGeom prst="rect">
            <a:avLst/>
          </a:prstGeom>
        </p:spPr>
      </p:pic>
      <p:pic>
        <p:nvPicPr>
          <p:cNvPr id="11" name="Grafik 10" descr="xAppsA - Remotedesktopverbindu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t="10452" r="49217" b="10243"/>
          <a:stretch/>
        </p:blipFill>
        <p:spPr>
          <a:xfrm>
            <a:off x="5979381" y="2316142"/>
            <a:ext cx="3164619" cy="453224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979712" y="1844824"/>
            <a:ext cx="16225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 smtClean="0"/>
              <a:t>}</a:t>
            </a:r>
            <a:r>
              <a:rPr lang="de-DE" sz="1600" dirty="0" smtClean="0"/>
              <a:t>An aber 0A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410001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16 Worte zum Injektor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755932"/>
            <a:ext cx="8567919" cy="516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60136" y="1499616"/>
            <a:ext cx="3008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Kürzere Pulse erreichen: Neuer </a:t>
            </a:r>
            <a:r>
              <a:rPr lang="de-DE" dirty="0" err="1" smtClean="0"/>
              <a:t>Gitterpulser</a:t>
            </a:r>
            <a:r>
              <a:rPr lang="de-DE" dirty="0" smtClean="0"/>
              <a:t> für Gun2</a:t>
            </a:r>
          </a:p>
          <a:p>
            <a:r>
              <a:rPr lang="de-DE" dirty="0" smtClean="0"/>
              <a:t>(dieses Jahr?)</a:t>
            </a:r>
            <a:endParaRPr lang="de-DE" dirty="0" smtClean="0"/>
          </a:p>
          <a:p>
            <a:r>
              <a:rPr lang="de-DE" dirty="0" smtClean="0"/>
              <a:t>Neuer </a:t>
            </a:r>
            <a:r>
              <a:rPr lang="de-DE" dirty="0" err="1" smtClean="0"/>
              <a:t>Chopper</a:t>
            </a:r>
            <a:r>
              <a:rPr lang="de-DE" dirty="0" smtClean="0"/>
              <a:t> für Gun1</a:t>
            </a:r>
            <a:endParaRPr lang="de-DE" dirty="0" smtClean="0"/>
          </a:p>
          <a:p>
            <a:r>
              <a:rPr lang="de-DE" dirty="0" smtClean="0"/>
              <a:t>(</a:t>
            </a:r>
            <a:r>
              <a:rPr lang="de-DE" dirty="0" err="1" smtClean="0"/>
              <a:t>Shutdown</a:t>
            </a:r>
            <a:r>
              <a:rPr lang="de-DE" dirty="0" smtClean="0"/>
              <a:t> 2021/22?)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36003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Der Bypass ist mechanisch eingebaut, angeschlossen und OK</a:t>
            </a:r>
          </a:p>
          <a:p>
            <a:r>
              <a:rPr lang="de-DE" dirty="0" smtClean="0"/>
              <a:t>Neue Betriebsfiles und –Sequenzen sind angelegt, müssen aber noch getestet und freigegeben werden</a:t>
            </a:r>
          </a:p>
          <a:p>
            <a:r>
              <a:rPr lang="de-DE" dirty="0" smtClean="0"/>
              <a:t>Die </a:t>
            </a:r>
            <a:r>
              <a:rPr lang="de-DE" dirty="0" err="1" smtClean="0"/>
              <a:t>Gun</a:t>
            </a:r>
            <a:r>
              <a:rPr lang="de-DE" dirty="0"/>
              <a:t> </a:t>
            </a:r>
            <a:r>
              <a:rPr lang="de-DE" dirty="0" smtClean="0"/>
              <a:t>2 benötigt noch einen neuen </a:t>
            </a:r>
            <a:r>
              <a:rPr lang="de-DE" dirty="0" err="1" smtClean="0"/>
              <a:t>Gitterpulser</a:t>
            </a:r>
            <a:r>
              <a:rPr lang="de-DE" dirty="0" smtClean="0"/>
              <a:t> (mittelkleine Operation, kurzfristig anvisiert)</a:t>
            </a:r>
          </a:p>
          <a:p>
            <a:r>
              <a:rPr lang="de-DE" dirty="0" smtClean="0"/>
              <a:t>Die </a:t>
            </a:r>
            <a:r>
              <a:rPr lang="de-DE" dirty="0" err="1" smtClean="0"/>
              <a:t>Gun</a:t>
            </a:r>
            <a:r>
              <a:rPr lang="de-DE" dirty="0" smtClean="0"/>
              <a:t> 1 benötigt noch einen neuen </a:t>
            </a:r>
            <a:r>
              <a:rPr lang="de-DE" dirty="0" err="1" smtClean="0"/>
              <a:t>Chopper</a:t>
            </a:r>
            <a:r>
              <a:rPr lang="de-DE" dirty="0" smtClean="0"/>
              <a:t> (mittelgroße Operation, mittelfristig, bisher </a:t>
            </a:r>
            <a:r>
              <a:rPr lang="de-DE" smtClean="0"/>
              <a:t>nur Konzept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8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Content Placeholder 2"/>
          <p:cNvSpPr>
            <a:spLocks noGrp="1"/>
          </p:cNvSpPr>
          <p:nvPr/>
        </p:nvSpPr>
        <p:spPr bwMode="auto">
          <a:xfrm>
            <a:off x="311943" y="1032668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 smtClean="0"/>
              <a:t>Motivation</a:t>
            </a:r>
          </a:p>
          <a:p>
            <a:r>
              <a:rPr lang="de-DE" dirty="0" smtClean="0"/>
              <a:t>PIA Bypass</a:t>
            </a:r>
          </a:p>
          <a:p>
            <a:r>
              <a:rPr lang="de-DE" dirty="0" smtClean="0"/>
              <a:t>Status</a:t>
            </a:r>
            <a:endParaRPr lang="de-DE" dirty="0" smtClean="0"/>
          </a:p>
          <a:p>
            <a:r>
              <a:rPr lang="de-DE" dirty="0" smtClean="0"/>
              <a:t>Betrieb</a:t>
            </a:r>
            <a:endParaRPr lang="de-DE" dirty="0" smtClean="0"/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311942" y="26064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Übersicht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</a:t>
            </a:r>
            <a:br>
              <a:rPr lang="de-DE" dirty="0"/>
            </a:br>
            <a:r>
              <a:rPr lang="de-DE" dirty="0"/>
              <a:t>Dank</a:t>
            </a:r>
          </a:p>
        </p:txBody>
      </p:sp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311942" y="26064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7" name="Content Placeholder 2"/>
          <p:cNvSpPr>
            <a:spLocks noGrp="1"/>
          </p:cNvSpPr>
          <p:nvPr/>
        </p:nvSpPr>
        <p:spPr bwMode="auto">
          <a:xfrm>
            <a:off x="311943" y="1032668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 smtClean="0"/>
              <a:t>Sicherer Betrieb bis 2025 gefordert</a:t>
            </a:r>
          </a:p>
          <a:p>
            <a:pPr lvl="1"/>
            <a:r>
              <a:rPr lang="de-DE" dirty="0" smtClean="0"/>
              <a:t>PETRA III</a:t>
            </a:r>
          </a:p>
          <a:p>
            <a:pPr lvl="1"/>
            <a:r>
              <a:rPr lang="de-DE" dirty="0" smtClean="0"/>
              <a:t>Teststrahlen</a:t>
            </a:r>
          </a:p>
          <a:p>
            <a:pPr lvl="1"/>
            <a:r>
              <a:rPr lang="de-DE" dirty="0" smtClean="0"/>
              <a:t>Experimente von FH?</a:t>
            </a:r>
          </a:p>
          <a:p>
            <a:r>
              <a:rPr lang="de-DE" dirty="0" smtClean="0"/>
              <a:t>Akut keine Positronen verlangt, aber Fähigkeit noch vorhanden</a:t>
            </a:r>
          </a:p>
          <a:p>
            <a:r>
              <a:rPr lang="de-DE" dirty="0" smtClean="0"/>
              <a:t>Kein größerer </a:t>
            </a:r>
            <a:r>
              <a:rPr lang="de-DE" dirty="0" err="1" smtClean="0"/>
              <a:t>Shutdown</a:t>
            </a:r>
            <a:r>
              <a:rPr lang="de-DE" dirty="0" smtClean="0"/>
              <a:t> (&gt;4 Monate) in dieser Zeit</a:t>
            </a:r>
          </a:p>
          <a:p>
            <a:pPr lvl="1"/>
            <a:r>
              <a:rPr lang="de-DE" dirty="0" smtClean="0"/>
              <a:t>Komplettumbau von PIA nicht vorstellbar</a:t>
            </a:r>
          </a:p>
          <a:p>
            <a:r>
              <a:rPr lang="de-DE" dirty="0" smtClean="0"/>
              <a:t>Stabiler </a:t>
            </a:r>
            <a:r>
              <a:rPr lang="de-DE" dirty="0" smtClean="0"/>
              <a:t>Strom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31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311942" y="26064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 bwMode="auto">
          <a:xfrm>
            <a:off x="395536" y="1032668"/>
            <a:ext cx="6749161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 smtClean="0"/>
              <a:t>In der jetzigen Situation würde jedes größere Problem in PIA sofortigen Stillstand der Gesamtanlage bedeuten</a:t>
            </a:r>
          </a:p>
          <a:p>
            <a:r>
              <a:rPr lang="de-DE" dirty="0" smtClean="0"/>
              <a:t>PIA ist für PETRA III nicht erneuert worden</a:t>
            </a:r>
          </a:p>
          <a:p>
            <a:pPr lvl="1"/>
            <a:r>
              <a:rPr lang="de-DE" dirty="0" smtClean="0"/>
              <a:t>Mehrere kritische Komponenten bereits identifiziert</a:t>
            </a:r>
          </a:p>
          <a:p>
            <a:pPr lvl="1"/>
            <a:r>
              <a:rPr lang="de-DE" dirty="0" smtClean="0"/>
              <a:t>Kompletterneuerung kurzfristig schwer vorstellbar</a:t>
            </a:r>
          </a:p>
          <a:p>
            <a:r>
              <a:rPr lang="de-DE" dirty="0" smtClean="0"/>
              <a:t>Kompletter Verzicht auf PIA momentan nicht ratsam</a:t>
            </a:r>
          </a:p>
          <a:p>
            <a:r>
              <a:rPr lang="de-DE" dirty="0" smtClean="0"/>
              <a:t>Ein Bypass für PIA stellt Notbetrieb sicher</a:t>
            </a:r>
          </a:p>
          <a:p>
            <a:r>
              <a:rPr lang="de-DE" dirty="0" smtClean="0"/>
              <a:t>Ein neuer Injektor </a:t>
            </a:r>
            <a:r>
              <a:rPr lang="de-DE" dirty="0" smtClean="0"/>
              <a:t>muss Notbetrieb </a:t>
            </a:r>
            <a:r>
              <a:rPr lang="de-DE" dirty="0" smtClean="0"/>
              <a:t>zu vollwertigem Betrieb erheben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80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Bypass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t="8607"/>
          <a:stretch/>
        </p:blipFill>
        <p:spPr bwMode="auto">
          <a:xfrm>
            <a:off x="379563" y="793629"/>
            <a:ext cx="8229384" cy="558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85184"/>
            <a:ext cx="4104456" cy="64807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68098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1" y="5157192"/>
            <a:ext cx="7752861" cy="12241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Grafik 6" descr="minw28186 - Remotedesktopverbindu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9" t="20081" r="4240" b="19469"/>
          <a:stretch/>
        </p:blipFill>
        <p:spPr>
          <a:xfrm>
            <a:off x="1911422" y="1268760"/>
            <a:ext cx="6342893" cy="41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6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:\public\MIN\Linac_II_Petra\Bilder\20180226_125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3563888" y="420144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QL6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5687135" y="4016782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ML8</a:t>
            </a:r>
            <a:endParaRPr lang="de-DE" dirty="0"/>
          </a:p>
        </p:txBody>
      </p:sp>
      <p:cxnSp>
        <p:nvCxnSpPr>
          <p:cNvPr id="21" name="Gerade Verbindung 20"/>
          <p:cNvCxnSpPr/>
          <p:nvPr/>
        </p:nvCxnSpPr>
        <p:spPr>
          <a:xfrm>
            <a:off x="4572000" y="1402428"/>
            <a:ext cx="0" cy="41044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feil nach rechts 21" title="Bypass"/>
          <p:cNvSpPr/>
          <p:nvPr/>
        </p:nvSpPr>
        <p:spPr>
          <a:xfrm>
            <a:off x="4696644" y="4671867"/>
            <a:ext cx="2376264" cy="835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Bypass, PIA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5014996" y="4320578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Durch </a:t>
            </a:r>
            <a:r>
              <a:rPr lang="de-DE" dirty="0" smtClean="0"/>
              <a:t>MB8 </a:t>
            </a:r>
            <a:r>
              <a:rPr lang="de-DE" dirty="0" smtClean="0"/>
              <a:t>ersetzt</a:t>
            </a:r>
            <a:endParaRPr lang="de-DE" dirty="0"/>
          </a:p>
        </p:txBody>
      </p:sp>
      <p:sp>
        <p:nvSpPr>
          <p:cNvPr id="24" name="Legende mit Pfeil nach links 23"/>
          <p:cNvSpPr/>
          <p:nvPr/>
        </p:nvSpPr>
        <p:spPr>
          <a:xfrm>
            <a:off x="2195736" y="4689910"/>
            <a:ext cx="2222115" cy="82344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Bleibt unverändert</a:t>
            </a:r>
            <a:endParaRPr lang="de-DE" dirty="0"/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900196" y="290256"/>
            <a:ext cx="7488229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mtClean="0"/>
              <a:t>L-WEG bei 6-8m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18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H:\public\MIN\Linac_II_Petra\Bilder\20180226_125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404955"/>
            <a:ext cx="4779229" cy="358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:\public\MIN\Linac_II_Petra\Bilder\20180209_080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414" y="1196752"/>
            <a:ext cx="4456642" cy="334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3697144" y="3348481"/>
            <a:ext cx="67197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QL10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429775" y="1676203"/>
            <a:ext cx="3836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QL10 wird ersetzt, verschoben und </a:t>
            </a:r>
          </a:p>
          <a:p>
            <a:r>
              <a:rPr lang="de-DE" dirty="0" smtClean="0"/>
              <a:t>Bekommt neue Stütze und Justiertisch.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12768" y="5449989"/>
            <a:ext cx="237872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DUMP wird demontiert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4860032" y="2683325"/>
            <a:ext cx="71365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ML14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6732240" y="2313994"/>
            <a:ext cx="71365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ML16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5278861" y="4742623"/>
            <a:ext cx="2906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ML14 muss man teilen, </a:t>
            </a:r>
          </a:p>
          <a:p>
            <a:r>
              <a:rPr lang="de-DE" dirty="0" smtClean="0"/>
              <a:t>um die Kammer zu tauschen.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5364088" y="5388954"/>
            <a:ext cx="251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ML16 bleibt unverändert</a:t>
            </a:r>
            <a:endParaRPr lang="de-DE" dirty="0"/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 smtClean="0">
                <a:solidFill>
                  <a:schemeClr val="tx1"/>
                </a:solidFill>
              </a:rPr>
              <a:t>L-WEG bei 10-14m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26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:\public\MIN\Linac_II_Petra\Bilder\20180423_130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9440"/>
            <a:ext cx="5967645" cy="447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451892" y="-769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 smtClean="0">
                <a:solidFill>
                  <a:schemeClr val="tx1"/>
                </a:solidFill>
              </a:rPr>
              <a:t>L-WEG bei 19m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074172" y="4605715"/>
            <a:ext cx="72487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QL19 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6372200" y="1626874"/>
            <a:ext cx="2364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QL19 ist neu und </a:t>
            </a:r>
          </a:p>
          <a:p>
            <a:r>
              <a:rPr lang="de-DE" dirty="0"/>
              <a:t>b</a:t>
            </a:r>
            <a:r>
              <a:rPr lang="de-DE" dirty="0" smtClean="0"/>
              <a:t>ekommt neu Stütze </a:t>
            </a:r>
          </a:p>
          <a:p>
            <a:r>
              <a:rPr lang="de-DE" dirty="0" smtClean="0"/>
              <a:t>und Justiertisch.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PIa Bypass | Markus Hüning, 14.02.2020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8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Präsentation3" id="{5D8BC3BD-E354-DF45-9FEA-E5F9AF9E92A8}" vid="{3D36991A-74E3-E646-AAE5-EA9564F16DA0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459</Words>
  <Application>Microsoft Office PowerPoint</Application>
  <PresentationFormat>Bildschirmpräsentation (4:3)</PresentationFormat>
  <Paragraphs>115</Paragraphs>
  <Slides>20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DESY</vt:lpstr>
      <vt:lpstr>Linac II PIA Bypass</vt:lpstr>
      <vt:lpstr>PowerPoint-Präsentation</vt:lpstr>
      <vt:lpstr>PowerPoint-Präsentation</vt:lpstr>
      <vt:lpstr>PowerPoint-Präsentation</vt:lpstr>
      <vt:lpstr>Der Bypass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Vakuumabschnitte</vt:lpstr>
      <vt:lpstr>Stand am Ende des Shutdowns</vt:lpstr>
      <vt:lpstr>PowerPoint-Präsentation</vt:lpstr>
      <vt:lpstr>Für den Betrieb zu beachten</vt:lpstr>
      <vt:lpstr>…Fortsetzung</vt:lpstr>
      <vt:lpstr>Operating Panel</vt:lpstr>
      <vt:lpstr>16 Worte zum Injektor</vt:lpstr>
      <vt:lpstr>Zusammenfassung</vt:lpstr>
      <vt:lpstr>Vielen  Dank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Titel</dc:title>
  <dc:creator>Microsoft Office-Anwender</dc:creator>
  <cp:lastModifiedBy>Huening, Markus</cp:lastModifiedBy>
  <cp:revision>30</cp:revision>
  <dcterms:created xsi:type="dcterms:W3CDTF">2018-01-19T12:21:31Z</dcterms:created>
  <dcterms:modified xsi:type="dcterms:W3CDTF">2020-02-14T07:34:10Z</dcterms:modified>
</cp:coreProperties>
</file>