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3" r:id="rId2"/>
  </p:sldMasterIdLst>
  <p:notesMasterIdLst>
    <p:notesMasterId r:id="rId19"/>
  </p:notesMasterIdLst>
  <p:handoutMasterIdLst>
    <p:handoutMasterId r:id="rId20"/>
  </p:handoutMasterIdLst>
  <p:sldIdLst>
    <p:sldId id="268" r:id="rId3"/>
    <p:sldId id="738" r:id="rId4"/>
    <p:sldId id="741" r:id="rId5"/>
    <p:sldId id="739" r:id="rId6"/>
    <p:sldId id="516" r:id="rId7"/>
    <p:sldId id="740" r:id="rId8"/>
    <p:sldId id="679" r:id="rId9"/>
    <p:sldId id="702" r:id="rId10"/>
    <p:sldId id="693" r:id="rId11"/>
    <p:sldId id="735" r:id="rId12"/>
    <p:sldId id="689" r:id="rId13"/>
    <p:sldId id="719" r:id="rId14"/>
    <p:sldId id="736" r:id="rId15"/>
    <p:sldId id="737" r:id="rId16"/>
    <p:sldId id="721" r:id="rId17"/>
    <p:sldId id="722" r:id="rId18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reiber, Siegfried" initials="SR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66"/>
    <a:srgbClr val="CCECFF"/>
    <a:srgbClr val="CBDFF3"/>
    <a:srgbClr val="000000"/>
    <a:srgbClr val="FFCCFF"/>
    <a:srgbClr val="A6A6A6"/>
    <a:srgbClr val="FF99FF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9" autoAdjust="0"/>
    <p:restoredTop sz="94660"/>
  </p:normalViewPr>
  <p:slideViewPr>
    <p:cSldViewPr showGuides="1">
      <p:cViewPr varScale="1">
        <p:scale>
          <a:sx n="90" d="100"/>
          <a:sy n="90" d="100"/>
        </p:scale>
        <p:origin x="-379" y="-8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3907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129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C75E6C4-5F43-4FF9-96D4-21B8157BE639}" type="datetimeFigureOut">
              <a:rPr lang="de-DE" smtClean="0"/>
              <a:t>12.02.2020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01BD367-6A7A-405A-BFB1-15817186491F}" type="datetimeFigureOut">
              <a:rPr lang="de-DE" smtClean="0"/>
              <a:t>12.02.2020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62470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87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1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13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7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8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00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8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10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72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374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8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10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45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492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457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6494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9724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3069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7645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88074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1277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6834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5387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668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406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800" y="6554528"/>
            <a:ext cx="999171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Betriebsseminar | FLASH 2020+ Project | Siegfried Schreiber | 13-Feb-2020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3" r:id="rId6"/>
    <p:sldLayoutId id="2147483670" r:id="rId7"/>
    <p:sldLayoutId id="2147483678" r:id="rId8"/>
    <p:sldLayoutId id="2147483674" r:id="rId9"/>
    <p:sldLayoutId id="2147483679" r:id="rId10"/>
    <p:sldLayoutId id="2147483675" r:id="rId11"/>
    <p:sldLayoutId id="2147483669" r:id="rId12"/>
    <p:sldLayoutId id="2147483676" r:id="rId13"/>
    <p:sldLayoutId id="2147483677" r:id="rId14"/>
    <p:sldLayoutId id="2147483666" r:id="rId15"/>
    <p:sldLayoutId id="2147483667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800" y="6554528"/>
            <a:ext cx="999171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Betriebsseminar | FLASH 2020+ Project | Siegfried Schreiber | 13-Feb-2020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chreibr\xxl - D\Conferences\Material\FLASH layout\2019\FLASH_layout-20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548626"/>
            <a:ext cx="8568952" cy="252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7" b="192"/>
          <a:stretch/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9" y="349612"/>
            <a:ext cx="8568331" cy="1783244"/>
          </a:xfrm>
        </p:spPr>
        <p:txBody>
          <a:bodyPr/>
          <a:lstStyle/>
          <a:p>
            <a:r>
              <a:rPr lang="en-US" dirty="0" smtClean="0"/>
              <a:t>FLASH 2020+ Project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FLASH: the first soft X-ray FEL operating two undulator beamlines simultaneously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91344" y="4024771"/>
            <a:ext cx="1721164" cy="1798405"/>
          </a:xfrm>
        </p:spPr>
        <p:txBody>
          <a:bodyPr/>
          <a:lstStyle/>
          <a:p>
            <a:r>
              <a:rPr lang="en-US" dirty="0" smtClean="0"/>
              <a:t>Siegfried Schreiber</a:t>
            </a:r>
          </a:p>
          <a:p>
            <a:endParaRPr lang="en-US" dirty="0"/>
          </a:p>
          <a:p>
            <a:r>
              <a:rPr lang="en-US" dirty="0" err="1" smtClean="0"/>
              <a:t>Betriebsseminar</a:t>
            </a:r>
            <a:endParaRPr lang="en-US" dirty="0" smtClean="0"/>
          </a:p>
          <a:p>
            <a:r>
              <a:rPr lang="en-US" dirty="0" err="1" smtClean="0"/>
              <a:t>Travemünde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12-14-Feb-2020</a:t>
            </a:r>
          </a:p>
        </p:txBody>
      </p:sp>
      <p:pic>
        <p:nvPicPr>
          <p:cNvPr id="6" name="Picture 2" descr="\\win.desy.de\group\mpy\xxl\schreibr\personal_xxl\Pictures\FLASH\FLASH2 Dirks Pictures\20131213-MK3_5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651" y="5013176"/>
            <a:ext cx="324000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2" t="6303" r="3646" b="10098"/>
          <a:stretch/>
        </p:blipFill>
        <p:spPr bwMode="auto">
          <a:xfrm>
            <a:off x="2783632" y="4725144"/>
            <a:ext cx="327557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</a:t>
            </a:r>
            <a:r>
              <a:rPr lang="en-US" dirty="0"/>
              <a:t>FLASH2020+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Betriebsseminar | FLASH 2020+ Project | Siegfried Schreiber | 13-Feb-2020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Towards a seeded </a:t>
            </a:r>
            <a:r>
              <a:rPr lang="en-US" dirty="0"/>
              <a:t>high repetition rate XUV and soft X-ray </a:t>
            </a:r>
            <a:r>
              <a:rPr lang="en-US" dirty="0" smtClean="0"/>
              <a:t>FEL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95600" y="4474860"/>
            <a:ext cx="2516843" cy="707886"/>
          </a:xfrm>
          <a:prstGeom prst="rect">
            <a:avLst/>
          </a:prstGeom>
          <a:solidFill>
            <a:srgbClr val="CBDFF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Phase 1</a:t>
            </a:r>
            <a:r>
              <a:rPr lang="en-US" sz="1600" b="1" dirty="0">
                <a:solidFill>
                  <a:srgbClr val="00A6EB"/>
                </a:solidFill>
              </a:rPr>
              <a:t>	</a:t>
            </a:r>
          </a:p>
          <a:p>
            <a:r>
              <a:rPr lang="en-US" sz="1200" dirty="0" smtClean="0"/>
              <a:t>Variable gap undulators (FLASH1)</a:t>
            </a:r>
            <a:endParaRPr lang="en-US" sz="1200" dirty="0"/>
          </a:p>
          <a:p>
            <a:r>
              <a:rPr lang="en-US" sz="1200" dirty="0" smtClean="0"/>
              <a:t>Pump-Probe laser (FLASH1)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80176" y="4474860"/>
            <a:ext cx="2520280" cy="892552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Phase 2</a:t>
            </a:r>
            <a:endParaRPr lang="en-US" sz="1600" b="1" dirty="0">
              <a:solidFill>
                <a:srgbClr val="00A6EB"/>
              </a:solidFill>
            </a:endParaRPr>
          </a:p>
          <a:p>
            <a:r>
              <a:rPr lang="en-US" sz="1200" dirty="0" smtClean="0"/>
              <a:t>New variable gap undulators + chicanes </a:t>
            </a:r>
          </a:p>
          <a:p>
            <a:r>
              <a:rPr lang="en-US" sz="1200" dirty="0" smtClean="0"/>
              <a:t>for new lasing concepts (FLASH2)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400" y="4437112"/>
            <a:ext cx="1576072" cy="126188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Phase 0</a:t>
            </a:r>
            <a:r>
              <a:rPr lang="en-US" sz="1600" b="1" dirty="0">
                <a:solidFill>
                  <a:srgbClr val="00A6EB"/>
                </a:solidFill>
              </a:rPr>
              <a:t>	</a:t>
            </a:r>
          </a:p>
          <a:p>
            <a:r>
              <a:rPr lang="en-US" sz="1200" dirty="0" smtClean="0"/>
              <a:t>Energy </a:t>
            </a:r>
            <a:r>
              <a:rPr lang="en-US" sz="1200" dirty="0" smtClean="0"/>
              <a:t>upgrade</a:t>
            </a:r>
          </a:p>
          <a:p>
            <a:r>
              <a:rPr lang="en-US" sz="1200" dirty="0" smtClean="0"/>
              <a:t>Injector Lasers</a:t>
            </a:r>
            <a:endParaRPr lang="en-US" sz="1200" dirty="0" smtClean="0"/>
          </a:p>
          <a:p>
            <a:r>
              <a:rPr lang="en-US" sz="1200" dirty="0" smtClean="0"/>
              <a:t>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BC (FLASH2)</a:t>
            </a:r>
          </a:p>
          <a:p>
            <a:r>
              <a:rPr lang="en-US" sz="1200" dirty="0" smtClean="0"/>
              <a:t>TDS (FLASH2)</a:t>
            </a:r>
          </a:p>
          <a:p>
            <a:r>
              <a:rPr lang="en-US" sz="1200" dirty="0" smtClean="0"/>
              <a:t>Afterburner </a:t>
            </a:r>
            <a:r>
              <a:rPr lang="en-US" sz="1200" dirty="0" smtClean="0"/>
              <a:t>FLASH2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3333" y="4474860"/>
            <a:ext cx="2375971" cy="707886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Phase 1+</a:t>
            </a:r>
            <a:r>
              <a:rPr lang="en-US" sz="1600" b="1" dirty="0">
                <a:solidFill>
                  <a:srgbClr val="00A6EB"/>
                </a:solidFill>
              </a:rPr>
              <a:t>	</a:t>
            </a:r>
          </a:p>
          <a:p>
            <a:r>
              <a:rPr lang="en-US" sz="1200" dirty="0" smtClean="0"/>
              <a:t>High </a:t>
            </a:r>
            <a:r>
              <a:rPr lang="en-US" sz="1200" dirty="0" err="1"/>
              <a:t>r</a:t>
            </a:r>
            <a:r>
              <a:rPr lang="en-US" sz="1200" dirty="0" err="1" smtClean="0"/>
              <a:t>ep.rate</a:t>
            </a:r>
            <a:r>
              <a:rPr lang="en-US" sz="1200" dirty="0" smtClean="0"/>
              <a:t> seeding (FLASH1)</a:t>
            </a:r>
            <a:br>
              <a:rPr lang="en-US" sz="1200" dirty="0" smtClean="0"/>
            </a:br>
            <a:r>
              <a:rPr lang="en-US" sz="1200" dirty="0" smtClean="0"/>
              <a:t>Photon diagnostics (FLASH1</a:t>
            </a:r>
            <a:r>
              <a:rPr lang="en-US" sz="1200" dirty="0"/>
              <a:t>)</a:t>
            </a:r>
            <a:endParaRPr lang="en-US" sz="1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495599" y="5182746"/>
            <a:ext cx="2516843" cy="461665"/>
          </a:xfrm>
          <a:prstGeom prst="rect">
            <a:avLst/>
          </a:prstGeom>
          <a:solidFill>
            <a:srgbClr val="CBDFF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US" sz="1200" b="0" dirty="0"/>
              <a:t>Laser heater in 1st BC</a:t>
            </a:r>
          </a:p>
          <a:p>
            <a:r>
              <a:rPr lang="en-US" sz="1200" b="0" dirty="0"/>
              <a:t>New 2nd bunch compressor (BC)</a:t>
            </a:r>
          </a:p>
        </p:txBody>
      </p:sp>
      <p:pic>
        <p:nvPicPr>
          <p:cNvPr id="1026" name="Picture 2" descr="\\win.desy.de\group\mpy\xxl\schreibr\personal_xxl\Conferences\Material\FLASH layout\2019\FLASH_layout-2020+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484784"/>
            <a:ext cx="1181427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3" name="Rectangle 382"/>
          <p:cNvSpPr/>
          <p:nvPr/>
        </p:nvSpPr>
        <p:spPr>
          <a:xfrm>
            <a:off x="4871864" y="2600400"/>
            <a:ext cx="936104" cy="468560"/>
          </a:xfrm>
          <a:prstGeom prst="rect">
            <a:avLst/>
          </a:prstGeom>
          <a:solidFill>
            <a:srgbClr val="CCEC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b="1" dirty="0" err="1"/>
          </a:p>
        </p:txBody>
      </p:sp>
      <p:sp>
        <p:nvSpPr>
          <p:cNvPr id="384" name="Rectangle 383"/>
          <p:cNvSpPr/>
          <p:nvPr/>
        </p:nvSpPr>
        <p:spPr>
          <a:xfrm rot="420000">
            <a:off x="7170883" y="2816952"/>
            <a:ext cx="2160000" cy="360000"/>
          </a:xfrm>
          <a:prstGeom prst="rect">
            <a:avLst/>
          </a:prstGeom>
          <a:solidFill>
            <a:srgbClr val="FFCC66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b="1" dirty="0" err="1"/>
          </a:p>
        </p:txBody>
      </p:sp>
      <p:sp>
        <p:nvSpPr>
          <p:cNvPr id="5" name="Rectangle 4"/>
          <p:cNvSpPr/>
          <p:nvPr/>
        </p:nvSpPr>
        <p:spPr>
          <a:xfrm>
            <a:off x="263352" y="2996952"/>
            <a:ext cx="864096" cy="288032"/>
          </a:xfrm>
          <a:prstGeom prst="rect">
            <a:avLst/>
          </a:prstGeom>
          <a:solidFill>
            <a:srgbClr val="FFCCFF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2063552" y="1988840"/>
            <a:ext cx="1008112" cy="504056"/>
          </a:xfrm>
          <a:prstGeom prst="rect">
            <a:avLst/>
          </a:prstGeom>
          <a:solidFill>
            <a:srgbClr val="FFCCFF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2474166" y="3284984"/>
            <a:ext cx="2325690" cy="288032"/>
          </a:xfrm>
          <a:prstGeom prst="rect">
            <a:avLst/>
          </a:prstGeom>
          <a:solidFill>
            <a:srgbClr val="FFCCFF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87" name="Rectangle 386"/>
          <p:cNvSpPr/>
          <p:nvPr/>
        </p:nvSpPr>
        <p:spPr>
          <a:xfrm rot="416703">
            <a:off x="6319798" y="2638527"/>
            <a:ext cx="856321" cy="360040"/>
          </a:xfrm>
          <a:prstGeom prst="rect">
            <a:avLst/>
          </a:prstGeom>
          <a:solidFill>
            <a:srgbClr val="FFCCFF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88" name="Rectangle 387"/>
          <p:cNvSpPr/>
          <p:nvPr/>
        </p:nvSpPr>
        <p:spPr>
          <a:xfrm rot="420000">
            <a:off x="9317737" y="3008907"/>
            <a:ext cx="864000" cy="360040"/>
          </a:xfrm>
          <a:prstGeom prst="rect">
            <a:avLst/>
          </a:prstGeom>
          <a:solidFill>
            <a:srgbClr val="FFCCFF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1371337" y="2006463"/>
            <a:ext cx="692215" cy="432427"/>
          </a:xfrm>
          <a:prstGeom prst="rect">
            <a:avLst/>
          </a:prstGeom>
          <a:solidFill>
            <a:srgbClr val="CBDFF3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3071664" y="1988840"/>
            <a:ext cx="565347" cy="421305"/>
          </a:xfrm>
          <a:prstGeom prst="rect">
            <a:avLst/>
          </a:prstGeom>
          <a:solidFill>
            <a:srgbClr val="CBDFF3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5875378" y="2078295"/>
            <a:ext cx="4325078" cy="509781"/>
          </a:xfrm>
          <a:prstGeom prst="rect">
            <a:avLst/>
          </a:prstGeom>
          <a:solidFill>
            <a:srgbClr val="CBDFF3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10200456" y="2240868"/>
            <a:ext cx="792087" cy="396044"/>
          </a:xfrm>
          <a:prstGeom prst="rect">
            <a:avLst/>
          </a:prstGeom>
          <a:solidFill>
            <a:srgbClr val="CCEC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b="1" dirty="0" err="1"/>
          </a:p>
        </p:txBody>
      </p:sp>
    </p:spTree>
    <p:extLst>
      <p:ext uri="{BB962C8B-B14F-4D97-AF65-F5344CB8AC3E}">
        <p14:creationId xmlns:p14="http://schemas.microsoft.com/office/powerpoint/2010/main" val="7316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Milestones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CA6E7A-742A-2942-977C-261982401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Towards the only seeded high repetition rate XUV and soft X-ray FEL</a:t>
            </a:r>
          </a:p>
          <a:p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3E67C8-8574-1A49-8E55-1B5F1BD92592}"/>
              </a:ext>
            </a:extLst>
          </p:cNvPr>
          <p:cNvSpPr/>
          <p:nvPr/>
        </p:nvSpPr>
        <p:spPr>
          <a:xfrm>
            <a:off x="863587" y="4518119"/>
            <a:ext cx="1034498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0: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Upgrade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Linac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(beam energy, new compression scheme, TDS,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afterburner) 		– 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1: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variable gap undulators FLASH1, laser heater, pump-probe laser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FLASH1	– 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Upgrade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FLASH1 Photon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seeding with high repetition rate 100kHz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	– 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2023/24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configuration of magnet structures at FLASH2 for novel lasing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concepts 	– 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2025/26</a:t>
            </a:r>
            <a:endParaRPr lang="de-DE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A42FF1-FD0D-0F42-91A1-80C5FA65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1512746" y="1647781"/>
            <a:ext cx="8543694" cy="2117238"/>
            <a:chOff x="1512746" y="1647781"/>
            <a:chExt cx="8543694" cy="2117238"/>
          </a:xfrm>
        </p:grpSpPr>
        <p:sp>
          <p:nvSpPr>
            <p:cNvPr id="63" name="object 6"/>
            <p:cNvSpPr/>
            <p:nvPr/>
          </p:nvSpPr>
          <p:spPr>
            <a:xfrm>
              <a:off x="1512746" y="2586335"/>
              <a:ext cx="8543694" cy="638017"/>
            </a:xfrm>
            <a:custGeom>
              <a:avLst/>
              <a:gdLst/>
              <a:ahLst/>
              <a:cxnLst/>
              <a:rect l="l" t="t" r="r" b="b"/>
              <a:pathLst>
                <a:path w="8385809" h="746125">
                  <a:moveTo>
                    <a:pt x="8385809" y="373380"/>
                  </a:moveTo>
                  <a:lnTo>
                    <a:pt x="8013192" y="0"/>
                  </a:lnTo>
                  <a:lnTo>
                    <a:pt x="0" y="0"/>
                  </a:lnTo>
                  <a:lnTo>
                    <a:pt x="0" y="745998"/>
                  </a:lnTo>
                  <a:lnTo>
                    <a:pt x="8013192" y="745998"/>
                  </a:lnTo>
                  <a:lnTo>
                    <a:pt x="8385809" y="373380"/>
                  </a:lnTo>
                  <a:close/>
                </a:path>
              </a:pathLst>
            </a:custGeom>
            <a:solidFill>
              <a:srgbClr val="DFF08C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539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bject 7"/>
            <p:cNvSpPr/>
            <p:nvPr/>
          </p:nvSpPr>
          <p:spPr>
            <a:xfrm>
              <a:off x="1512747" y="2582425"/>
              <a:ext cx="8522345" cy="646162"/>
            </a:xfrm>
            <a:custGeom>
              <a:avLst/>
              <a:gdLst/>
              <a:ahLst/>
              <a:cxnLst/>
              <a:rect l="l" t="t" r="r" b="b"/>
              <a:pathLst>
                <a:path w="8395970" h="755650">
                  <a:moveTo>
                    <a:pt x="8395716" y="379475"/>
                  </a:moveTo>
                  <a:lnTo>
                    <a:pt x="8395716" y="376427"/>
                  </a:lnTo>
                  <a:lnTo>
                    <a:pt x="8394192" y="374141"/>
                  </a:lnTo>
                  <a:lnTo>
                    <a:pt x="8019288" y="0"/>
                  </a:lnTo>
                  <a:lnTo>
                    <a:pt x="1523" y="0"/>
                  </a:lnTo>
                  <a:lnTo>
                    <a:pt x="0" y="2286"/>
                  </a:lnTo>
                  <a:lnTo>
                    <a:pt x="0" y="752856"/>
                  </a:lnTo>
                  <a:lnTo>
                    <a:pt x="1524" y="755142"/>
                  </a:lnTo>
                  <a:lnTo>
                    <a:pt x="4572" y="755142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8014716" y="9143"/>
                  </a:lnTo>
                  <a:lnTo>
                    <a:pt x="8014716" y="8381"/>
                  </a:lnTo>
                  <a:lnTo>
                    <a:pt x="8017764" y="9143"/>
                  </a:lnTo>
                  <a:lnTo>
                    <a:pt x="8017764" y="11430"/>
                  </a:lnTo>
                  <a:lnTo>
                    <a:pt x="8383908" y="377574"/>
                  </a:lnTo>
                  <a:lnTo>
                    <a:pt x="8387333" y="374141"/>
                  </a:lnTo>
                  <a:lnTo>
                    <a:pt x="8387333" y="387840"/>
                  </a:lnTo>
                  <a:lnTo>
                    <a:pt x="8395716" y="379475"/>
                  </a:lnTo>
                  <a:close/>
                </a:path>
                <a:path w="8395970" h="755650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8395970" h="755650">
                  <a:moveTo>
                    <a:pt x="9144" y="745998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745998"/>
                  </a:lnTo>
                  <a:lnTo>
                    <a:pt x="9144" y="745998"/>
                  </a:lnTo>
                  <a:close/>
                </a:path>
                <a:path w="8395970" h="755650">
                  <a:moveTo>
                    <a:pt x="8016236" y="745997"/>
                  </a:moveTo>
                  <a:lnTo>
                    <a:pt x="4572" y="745998"/>
                  </a:lnTo>
                  <a:lnTo>
                    <a:pt x="9144" y="750570"/>
                  </a:lnTo>
                  <a:lnTo>
                    <a:pt x="9144" y="755142"/>
                  </a:lnTo>
                  <a:lnTo>
                    <a:pt x="8014716" y="755141"/>
                  </a:lnTo>
                  <a:lnTo>
                    <a:pt x="8014716" y="747521"/>
                  </a:lnTo>
                  <a:lnTo>
                    <a:pt x="8016236" y="745997"/>
                  </a:lnTo>
                  <a:close/>
                </a:path>
                <a:path w="8395970" h="755650">
                  <a:moveTo>
                    <a:pt x="9144" y="755142"/>
                  </a:moveTo>
                  <a:lnTo>
                    <a:pt x="9144" y="750570"/>
                  </a:lnTo>
                  <a:lnTo>
                    <a:pt x="4572" y="745998"/>
                  </a:lnTo>
                  <a:lnTo>
                    <a:pt x="4572" y="755142"/>
                  </a:lnTo>
                  <a:lnTo>
                    <a:pt x="9144" y="755142"/>
                  </a:lnTo>
                  <a:close/>
                </a:path>
                <a:path w="8395970" h="755650">
                  <a:moveTo>
                    <a:pt x="8017764" y="9143"/>
                  </a:moveTo>
                  <a:lnTo>
                    <a:pt x="8014716" y="8381"/>
                  </a:lnTo>
                  <a:lnTo>
                    <a:pt x="8015478" y="9143"/>
                  </a:lnTo>
                  <a:lnTo>
                    <a:pt x="8017764" y="9143"/>
                  </a:lnTo>
                  <a:close/>
                </a:path>
                <a:path w="8395970" h="755650">
                  <a:moveTo>
                    <a:pt x="8015478" y="9143"/>
                  </a:moveTo>
                  <a:lnTo>
                    <a:pt x="8014716" y="8381"/>
                  </a:lnTo>
                  <a:lnTo>
                    <a:pt x="8014716" y="9143"/>
                  </a:lnTo>
                  <a:lnTo>
                    <a:pt x="8015478" y="9143"/>
                  </a:lnTo>
                  <a:close/>
                </a:path>
                <a:path w="8395970" h="755650">
                  <a:moveTo>
                    <a:pt x="8017764" y="745997"/>
                  </a:moveTo>
                  <a:lnTo>
                    <a:pt x="8016236" y="745997"/>
                  </a:lnTo>
                  <a:lnTo>
                    <a:pt x="8014716" y="747521"/>
                  </a:lnTo>
                  <a:lnTo>
                    <a:pt x="8017764" y="745997"/>
                  </a:lnTo>
                  <a:close/>
                </a:path>
                <a:path w="8395970" h="755650">
                  <a:moveTo>
                    <a:pt x="8017764" y="755141"/>
                  </a:moveTo>
                  <a:lnTo>
                    <a:pt x="8017764" y="745997"/>
                  </a:lnTo>
                  <a:lnTo>
                    <a:pt x="8014716" y="747521"/>
                  </a:lnTo>
                  <a:lnTo>
                    <a:pt x="8014716" y="755141"/>
                  </a:lnTo>
                  <a:lnTo>
                    <a:pt x="8017764" y="755141"/>
                  </a:lnTo>
                  <a:close/>
                </a:path>
                <a:path w="8395970" h="755650">
                  <a:moveTo>
                    <a:pt x="8017764" y="11430"/>
                  </a:moveTo>
                  <a:lnTo>
                    <a:pt x="8017764" y="9143"/>
                  </a:lnTo>
                  <a:lnTo>
                    <a:pt x="8015478" y="9143"/>
                  </a:lnTo>
                  <a:lnTo>
                    <a:pt x="8017764" y="11430"/>
                  </a:lnTo>
                  <a:close/>
                </a:path>
                <a:path w="8395970" h="755650">
                  <a:moveTo>
                    <a:pt x="8387333" y="387840"/>
                  </a:moveTo>
                  <a:lnTo>
                    <a:pt x="8387333" y="380999"/>
                  </a:lnTo>
                  <a:lnTo>
                    <a:pt x="8383908" y="377574"/>
                  </a:lnTo>
                  <a:lnTo>
                    <a:pt x="8016236" y="745997"/>
                  </a:lnTo>
                  <a:lnTo>
                    <a:pt x="8017764" y="745997"/>
                  </a:lnTo>
                  <a:lnTo>
                    <a:pt x="8017764" y="755141"/>
                  </a:lnTo>
                  <a:lnTo>
                    <a:pt x="8020050" y="755141"/>
                  </a:lnTo>
                  <a:lnTo>
                    <a:pt x="8020811" y="753617"/>
                  </a:lnTo>
                  <a:lnTo>
                    <a:pt x="8387333" y="387840"/>
                  </a:lnTo>
                  <a:close/>
                </a:path>
                <a:path w="8395970" h="755650">
                  <a:moveTo>
                    <a:pt x="8387333" y="380999"/>
                  </a:moveTo>
                  <a:lnTo>
                    <a:pt x="8387333" y="374141"/>
                  </a:lnTo>
                  <a:lnTo>
                    <a:pt x="8383908" y="377574"/>
                  </a:lnTo>
                  <a:lnTo>
                    <a:pt x="8387333" y="3809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539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object 15"/>
            <p:cNvSpPr/>
            <p:nvPr/>
          </p:nvSpPr>
          <p:spPr>
            <a:xfrm>
              <a:off x="4953289" y="1647781"/>
              <a:ext cx="4671102" cy="4544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5" name="object 16"/>
            <p:cNvSpPr txBox="1"/>
            <p:nvPr/>
          </p:nvSpPr>
          <p:spPr>
            <a:xfrm>
              <a:off x="5015880" y="1664504"/>
              <a:ext cx="4536504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sz="1400" spc="-4" dirty="0" smtClean="0">
                  <a:solidFill>
                    <a:prstClr val="black"/>
                  </a:solidFill>
                  <a:latin typeface="Arial"/>
                  <a:cs typeface="Arial"/>
                </a:rPr>
                <a:t>FLASH2020</a:t>
              </a:r>
              <a:r>
                <a:rPr lang="en-US" sz="1400" spc="-86" dirty="0" smtClean="0">
                  <a:solidFill>
                    <a:prstClr val="black"/>
                  </a:solidFill>
                  <a:latin typeface="Arial"/>
                  <a:cs typeface="Arial"/>
                </a:rPr>
                <a:t>+</a:t>
              </a:r>
            </a:p>
            <a:p>
              <a:pPr marL="1086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spc="-86" dirty="0" smtClean="0">
                  <a:solidFill>
                    <a:prstClr val="black"/>
                  </a:solidFill>
                  <a:latin typeface="Arial"/>
                  <a:cs typeface="Arial"/>
                </a:rPr>
                <a:t>Construction Phase</a:t>
              </a:r>
              <a:endParaRPr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77" name="object 19"/>
            <p:cNvSpPr txBox="1"/>
            <p:nvPr/>
          </p:nvSpPr>
          <p:spPr>
            <a:xfrm>
              <a:off x="1607439" y="1647781"/>
              <a:ext cx="3264425" cy="459397"/>
            </a:xfrm>
            <a:prstGeom prst="rect">
              <a:avLst/>
            </a:prstGeom>
            <a:solidFill>
              <a:srgbClr val="91CDF3"/>
            </a:solidFill>
            <a:ln>
              <a:solidFill>
                <a:schemeClr val="tx1"/>
              </a:solidFill>
            </a:ln>
          </p:spPr>
          <p:txBody>
            <a:bodyPr vert="horz" wrap="square" lIns="0" tIns="33123" rIns="0" bIns="0" rtlCol="0">
              <a:spAutoFit/>
            </a:bodyPr>
            <a:lstStyle/>
            <a:p>
              <a:pPr marL="77647" eaLnBrk="1" fontAlgn="auto" hangingPunct="1">
                <a:spcBef>
                  <a:spcPts val="261"/>
                </a:spcBef>
                <a:spcAft>
                  <a:spcPts val="0"/>
                </a:spcAft>
              </a:pPr>
              <a:r>
                <a:rPr sz="1400" spc="-4" dirty="0" smtClean="0">
                  <a:solidFill>
                    <a:prstClr val="black"/>
                  </a:solidFill>
                  <a:latin typeface="Arial"/>
                  <a:cs typeface="Arial"/>
                </a:rPr>
                <a:t>FLASH2020</a:t>
              </a:r>
              <a:r>
                <a:rPr lang="en-US" sz="1368" spc="-4" dirty="0" smtClean="0">
                  <a:solidFill>
                    <a:prstClr val="black"/>
                  </a:solidFill>
                  <a:latin typeface="Arial"/>
                  <a:cs typeface="Arial"/>
                </a:rPr>
                <a:t>+</a:t>
              </a:r>
              <a:endParaRPr sz="1368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77647" marR="7927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sz="1368" spc="-4" dirty="0">
                  <a:solidFill>
                    <a:prstClr val="black"/>
                  </a:solidFill>
                  <a:latin typeface="Arial"/>
                  <a:cs typeface="Arial"/>
                </a:rPr>
                <a:t>preparation  </a:t>
              </a:r>
              <a:r>
                <a:rPr sz="1368" spc="-4" dirty="0" smtClean="0">
                  <a:solidFill>
                    <a:prstClr val="black"/>
                  </a:solidFill>
                  <a:latin typeface="Arial"/>
                  <a:cs typeface="Arial"/>
                </a:rPr>
                <a:t>phase</a:t>
              </a:r>
              <a:endParaRPr lang="de-DE" sz="1368" spc="-4" dirty="0" smtClean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88" name="object 44"/>
            <p:cNvSpPr/>
            <p:nvPr/>
          </p:nvSpPr>
          <p:spPr>
            <a:xfrm>
              <a:off x="3064185" y="3356992"/>
              <a:ext cx="22262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0" y="0"/>
                  </a:moveTo>
                  <a:lnTo>
                    <a:pt x="25907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539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Rectangle 65"/>
            <p:cNvSpPr/>
            <p:nvPr/>
          </p:nvSpPr>
          <p:spPr>
            <a:xfrm>
              <a:off x="4953289" y="2582425"/>
              <a:ext cx="273539" cy="63801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539">
                <a:solidFill>
                  <a:prstClr val="white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276042" y="3426465"/>
              <a:ext cx="1978676" cy="338554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/>
              </a:lvl1pPr>
            </a:lstStyle>
            <a:p>
              <a:r>
                <a:rPr lang="en-US" dirty="0"/>
                <a:t>Phase 0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254719" y="3426465"/>
              <a:ext cx="1777386" cy="338554"/>
            </a:xfrm>
            <a:prstGeom prst="rect">
              <a:avLst/>
            </a:prstGeom>
            <a:solidFill>
              <a:srgbClr val="CBDFF3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/>
              </a:lvl1pPr>
            </a:lstStyle>
            <a:p>
              <a:r>
                <a:rPr lang="en-US" dirty="0"/>
                <a:t>Phase 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009291" y="3426465"/>
              <a:ext cx="1102933" cy="338554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/>
              </a:lvl1pPr>
            </a:lstStyle>
            <a:p>
              <a:r>
                <a:rPr lang="en-US" dirty="0"/>
                <a:t>Phase </a:t>
              </a:r>
              <a:r>
                <a:rPr lang="en-US" dirty="0" smtClean="0"/>
                <a:t>1+</a:t>
              </a:r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112224" y="3426465"/>
              <a:ext cx="1534981" cy="338554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/>
              </a:lvl1pPr>
            </a:lstStyle>
            <a:p>
              <a:r>
                <a:rPr lang="en-US" dirty="0"/>
                <a:t>Phase 2</a:t>
              </a:r>
            </a:p>
          </p:txBody>
        </p:sp>
        <p:sp>
          <p:nvSpPr>
            <p:cNvPr id="124" name="Rectangle 65"/>
            <p:cNvSpPr/>
            <p:nvPr/>
          </p:nvSpPr>
          <p:spPr>
            <a:xfrm>
              <a:off x="6600056" y="2574959"/>
              <a:ext cx="688784" cy="63801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539">
                <a:solidFill>
                  <a:prstClr val="white"/>
                </a:solidFill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1607439" y="2773769"/>
              <a:ext cx="8016953" cy="263149"/>
              <a:chOff x="1607439" y="3161780"/>
              <a:chExt cx="8016953" cy="263149"/>
            </a:xfrm>
          </p:grpSpPr>
          <p:sp>
            <p:nvSpPr>
              <p:cNvPr id="67" name="object 8"/>
              <p:cNvSpPr txBox="1"/>
              <p:nvPr/>
            </p:nvSpPr>
            <p:spPr>
              <a:xfrm>
                <a:off x="1607439" y="3161780"/>
                <a:ext cx="503897" cy="26314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sz="1710" spc="-9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201</a:t>
                </a:r>
                <a:r>
                  <a:rPr lang="en-US" sz="1710" spc="-9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7</a:t>
                </a:r>
                <a:endParaRPr sz="171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8" name="object 9"/>
              <p:cNvSpPr txBox="1"/>
              <p:nvPr/>
            </p:nvSpPr>
            <p:spPr>
              <a:xfrm>
                <a:off x="2441740" y="3161780"/>
                <a:ext cx="503897" cy="26314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sz="1710" spc="-9" dirty="0">
                    <a:solidFill>
                      <a:prstClr val="black"/>
                    </a:solidFill>
                    <a:latin typeface="Arial"/>
                    <a:cs typeface="Arial"/>
                  </a:rPr>
                  <a:t>2018</a:t>
                </a:r>
                <a:endParaRPr sz="171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9" name="object 10"/>
              <p:cNvSpPr txBox="1"/>
              <p:nvPr/>
            </p:nvSpPr>
            <p:spPr>
              <a:xfrm>
                <a:off x="3276041" y="3161780"/>
                <a:ext cx="503897" cy="26314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sz="1710" spc="-9" dirty="0">
                    <a:solidFill>
                      <a:prstClr val="black"/>
                    </a:solidFill>
                    <a:latin typeface="Arial"/>
                    <a:cs typeface="Arial"/>
                  </a:rPr>
                  <a:t>2019</a:t>
                </a:r>
                <a:endParaRPr sz="171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0" name="object 11"/>
              <p:cNvSpPr txBox="1"/>
              <p:nvPr/>
            </p:nvSpPr>
            <p:spPr>
              <a:xfrm>
                <a:off x="4110342" y="3161780"/>
                <a:ext cx="503897" cy="26314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sz="1710" spc="-9" dirty="0">
                    <a:solidFill>
                      <a:prstClr val="black"/>
                    </a:solidFill>
                    <a:latin typeface="Arial"/>
                    <a:cs typeface="Arial"/>
                  </a:rPr>
                  <a:t>2020</a:t>
                </a:r>
                <a:endParaRPr sz="171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2" name="object 13"/>
              <p:cNvSpPr txBox="1"/>
              <p:nvPr/>
            </p:nvSpPr>
            <p:spPr>
              <a:xfrm>
                <a:off x="5778944" y="3161780"/>
                <a:ext cx="503897" cy="26314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sz="1710" spc="-9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2022</a:t>
                </a:r>
                <a:endParaRPr sz="171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" name="object 14"/>
              <p:cNvSpPr txBox="1"/>
              <p:nvPr/>
            </p:nvSpPr>
            <p:spPr>
              <a:xfrm>
                <a:off x="7448632" y="3161780"/>
                <a:ext cx="504983" cy="26314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sz="1710" spc="-9" dirty="0">
                    <a:solidFill>
                      <a:prstClr val="black"/>
                    </a:solidFill>
                    <a:latin typeface="Arial"/>
                    <a:cs typeface="Arial"/>
                  </a:rPr>
                  <a:t>20</a:t>
                </a:r>
                <a:r>
                  <a:rPr sz="1710" dirty="0">
                    <a:solidFill>
                      <a:prstClr val="black"/>
                    </a:solidFill>
                    <a:latin typeface="Arial"/>
                    <a:cs typeface="Arial"/>
                  </a:rPr>
                  <a:t>2</a:t>
                </a:r>
                <a:r>
                  <a:rPr lang="en-US" sz="1710" spc="-4" dirty="0">
                    <a:solidFill>
                      <a:prstClr val="black"/>
                    </a:solidFill>
                    <a:latin typeface="Arial"/>
                    <a:cs typeface="Arial"/>
                  </a:rPr>
                  <a:t>4</a:t>
                </a:r>
                <a:endParaRPr sz="171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1" name="object 12"/>
              <p:cNvSpPr txBox="1"/>
              <p:nvPr/>
            </p:nvSpPr>
            <p:spPr>
              <a:xfrm>
                <a:off x="4944643" y="3161780"/>
                <a:ext cx="503897" cy="26314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sz="1710" spc="-9" dirty="0">
                    <a:solidFill>
                      <a:prstClr val="black"/>
                    </a:solidFill>
                    <a:latin typeface="Arial"/>
                    <a:cs typeface="Arial"/>
                  </a:rPr>
                  <a:t>2021</a:t>
                </a:r>
                <a:endParaRPr sz="171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8" name="object 14"/>
              <p:cNvSpPr txBox="1"/>
              <p:nvPr/>
            </p:nvSpPr>
            <p:spPr>
              <a:xfrm>
                <a:off x="8284019" y="3161780"/>
                <a:ext cx="504983" cy="26314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sz="1710" spc="-9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</a:t>
                </a:r>
                <a:r>
                  <a:rPr sz="171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</a:t>
                </a:r>
                <a:r>
                  <a:rPr lang="en-US" sz="1710" spc="-4" dirty="0">
                    <a:solidFill>
                      <a:prstClr val="black"/>
                    </a:solidFill>
                    <a:latin typeface="Arial"/>
                    <a:cs typeface="Arial"/>
                  </a:rPr>
                  <a:t>5</a:t>
                </a:r>
                <a:endParaRPr sz="171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9" name="object 14"/>
              <p:cNvSpPr txBox="1"/>
              <p:nvPr/>
            </p:nvSpPr>
            <p:spPr>
              <a:xfrm>
                <a:off x="9119409" y="3161780"/>
                <a:ext cx="504983" cy="26314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sz="1710" spc="-9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</a:t>
                </a:r>
                <a:r>
                  <a:rPr sz="171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</a:t>
                </a:r>
                <a:r>
                  <a:rPr lang="en-US" sz="1710" spc="-4" dirty="0">
                    <a:solidFill>
                      <a:prstClr val="black"/>
                    </a:solidFill>
                    <a:latin typeface="Arial"/>
                    <a:cs typeface="Arial"/>
                  </a:rPr>
                  <a:t>6</a:t>
                </a:r>
                <a:endParaRPr sz="171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3" name="object 14"/>
              <p:cNvSpPr txBox="1"/>
              <p:nvPr/>
            </p:nvSpPr>
            <p:spPr>
              <a:xfrm>
                <a:off x="6613245" y="3161780"/>
                <a:ext cx="504983" cy="26314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sz="1710" spc="-9" dirty="0">
                    <a:solidFill>
                      <a:prstClr val="black"/>
                    </a:solidFill>
                    <a:latin typeface="Arial"/>
                    <a:cs typeface="Arial"/>
                  </a:rPr>
                  <a:t>20</a:t>
                </a:r>
                <a:r>
                  <a:rPr sz="1710" dirty="0">
                    <a:solidFill>
                      <a:prstClr val="black"/>
                    </a:solidFill>
                    <a:latin typeface="Arial"/>
                    <a:cs typeface="Arial"/>
                  </a:rPr>
                  <a:t>2</a:t>
                </a:r>
                <a:r>
                  <a:rPr sz="1710" spc="-4" dirty="0">
                    <a:solidFill>
                      <a:prstClr val="black"/>
                    </a:solidFill>
                    <a:latin typeface="Arial"/>
                    <a:cs typeface="Arial"/>
                  </a:rPr>
                  <a:t>3</a:t>
                </a:r>
                <a:endParaRPr sz="171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2765696" y="2204864"/>
              <a:ext cx="954040" cy="338554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CDR</a:t>
              </a:r>
              <a:endParaRPr lang="en-US" sz="1600" dirty="0" smtClean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917824" y="2204864"/>
              <a:ext cx="954040" cy="338554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</a:t>
              </a:r>
              <a:r>
                <a:rPr lang="en-US" sz="1600" dirty="0" smtClean="0"/>
                <a:t>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8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Summarized Comments from the MAC, PSC, and LAC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299071"/>
            <a:ext cx="11376025" cy="5010249"/>
          </a:xfrm>
        </p:spPr>
        <p:txBody>
          <a:bodyPr/>
          <a:lstStyle/>
          <a:p>
            <a:r>
              <a:rPr lang="en-US" b="1" dirty="0" smtClean="0"/>
              <a:t>MAC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MAC is impressed with the completion of FLASH2020+ CDR, a thorough conceptual design report for FLASH upgrade from </a:t>
            </a:r>
            <a:r>
              <a:rPr lang="en-US" dirty="0" smtClean="0"/>
              <a:t>the accelerator</a:t>
            </a:r>
            <a:r>
              <a:rPr lang="en-US" dirty="0"/>
              <a:t>, to the two FEL undulators, and to the experimental end stations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“ The </a:t>
            </a:r>
            <a:r>
              <a:rPr lang="en-US" dirty="0"/>
              <a:t>science cases for the upgrades are strong </a:t>
            </a:r>
            <a:r>
              <a:rPr lang="en-US" dirty="0" smtClean="0"/>
              <a:t>and clearly articulated.”</a:t>
            </a:r>
          </a:p>
          <a:p>
            <a:r>
              <a:rPr lang="en-US" b="1" dirty="0" smtClean="0"/>
              <a:t>PSC (Photon Science Committee)</a:t>
            </a:r>
          </a:p>
          <a:p>
            <a:pPr lvl="1"/>
            <a:r>
              <a:rPr lang="en-US" dirty="0" smtClean="0"/>
              <a:t>“PSC </a:t>
            </a:r>
            <a:r>
              <a:rPr lang="en-US" dirty="0"/>
              <a:t>very strongly supports the strategy presented, which is in line with earlier PSC recommendations. </a:t>
            </a:r>
            <a:r>
              <a:rPr lang="en-US" dirty="0" smtClean="0"/>
              <a:t>The </a:t>
            </a:r>
            <a:r>
              <a:rPr lang="en-US" dirty="0"/>
              <a:t>plans put forward will make FLASH 1 and 2 unique in the international landscape as a seeded, </a:t>
            </a:r>
            <a:r>
              <a:rPr lang="en-US" dirty="0" smtClean="0"/>
              <a:t>high </a:t>
            </a:r>
            <a:r>
              <a:rPr lang="en-US" dirty="0"/>
              <a:t>repetition rate (i.e. superconducting) </a:t>
            </a:r>
            <a:r>
              <a:rPr lang="en-US" dirty="0" smtClean="0"/>
              <a:t>facility</a:t>
            </a:r>
            <a:r>
              <a:rPr lang="en-US" dirty="0"/>
              <a:t>, with game-changing potential in selected scientific </a:t>
            </a:r>
            <a:r>
              <a:rPr lang="en-US" dirty="0" smtClean="0"/>
              <a:t>fields.” 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scientific case for FLASH2020+ is described in a </a:t>
            </a:r>
            <a:r>
              <a:rPr lang="en-US" dirty="0" smtClean="0"/>
              <a:t> convincing </a:t>
            </a:r>
            <a:r>
              <a:rPr lang="en-US" dirty="0"/>
              <a:t>manner.” </a:t>
            </a:r>
            <a:endParaRPr lang="en-US" dirty="0" smtClean="0"/>
          </a:p>
          <a:p>
            <a:r>
              <a:rPr lang="en-US" b="1" dirty="0" smtClean="0"/>
              <a:t>LAC (Laser Advisory Committee)</a:t>
            </a:r>
          </a:p>
          <a:p>
            <a:pPr lvl="1"/>
            <a:r>
              <a:rPr lang="en-US" dirty="0" smtClean="0"/>
              <a:t>“LAC </a:t>
            </a:r>
            <a:r>
              <a:rPr lang="en-US" dirty="0"/>
              <a:t>reviewers strongly endorse establishing an active R&amp;D effort for laser systems and critical optical </a:t>
            </a:r>
            <a:r>
              <a:rPr lang="en-US" dirty="0" smtClean="0"/>
              <a:t>technology</a:t>
            </a:r>
            <a:r>
              <a:rPr lang="en-US" dirty="0"/>
              <a:t>,  as described in Section 6.3. This measure will enable testing of planned concepts and </a:t>
            </a:r>
            <a:r>
              <a:rPr lang="en-US" dirty="0" smtClean="0"/>
              <a:t>pre-aligning </a:t>
            </a:r>
            <a:r>
              <a:rPr lang="en-US" dirty="0"/>
              <a:t>of systems before installation in the FLASH experimental hall, which will mitigate risk and </a:t>
            </a:r>
            <a:r>
              <a:rPr lang="en-US" dirty="0" smtClean="0"/>
              <a:t>minimize </a:t>
            </a:r>
            <a:r>
              <a:rPr lang="en-US" dirty="0"/>
              <a:t>facility shutdowns associated with implementing new laser technology</a:t>
            </a:r>
            <a:r>
              <a:rPr lang="en-US" dirty="0" smtClean="0"/>
              <a:t>.“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ery positive </a:t>
            </a:r>
            <a:r>
              <a:rPr lang="en-US" dirty="0" smtClean="0"/>
              <a:t>feedback from all committees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FLASH2020+ endorsed by Scientific and Foundation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Budget</a:t>
            </a:r>
          </a:p>
          <a:p>
            <a:pPr lvl="1"/>
            <a:r>
              <a:rPr lang="en-US" dirty="0" smtClean="0"/>
              <a:t>Main refurbishment: 3.35 </a:t>
            </a:r>
            <a:r>
              <a:rPr lang="en-US" dirty="0" err="1" smtClean="0"/>
              <a:t>MEuros</a:t>
            </a:r>
            <a:endParaRPr lang="en-US" dirty="0" smtClean="0"/>
          </a:p>
          <a:p>
            <a:pPr lvl="1"/>
            <a:r>
              <a:rPr lang="en-US" dirty="0" smtClean="0"/>
              <a:t>Variable Gap undulators: 6 </a:t>
            </a:r>
            <a:r>
              <a:rPr lang="en-US" dirty="0" err="1" smtClean="0"/>
              <a:t>MEuros</a:t>
            </a:r>
            <a:endParaRPr lang="en-US" dirty="0" smtClean="0"/>
          </a:p>
          <a:p>
            <a:pPr lvl="1"/>
            <a:r>
              <a:rPr lang="en-US" dirty="0" smtClean="0"/>
              <a:t>FLASH1 (external seeding) and experimental beamlines: 14 </a:t>
            </a:r>
            <a:r>
              <a:rPr lang="en-US" dirty="0" err="1" smtClean="0"/>
              <a:t>MEuros</a:t>
            </a:r>
            <a:endParaRPr lang="en-US" dirty="0" smtClean="0"/>
          </a:p>
          <a:p>
            <a:pPr lvl="1"/>
            <a:r>
              <a:rPr lang="en-US" dirty="0" smtClean="0"/>
              <a:t>Other refurbishments: from operation budget</a:t>
            </a:r>
          </a:p>
          <a:p>
            <a:pPr lvl="1"/>
            <a:r>
              <a:rPr lang="en-US" dirty="0" smtClean="0"/>
              <a:t>FLASH2 upgrade</a:t>
            </a:r>
          </a:p>
          <a:p>
            <a:pPr lvl="2"/>
            <a:r>
              <a:rPr lang="en-US" dirty="0" smtClean="0"/>
              <a:t>no funding yet</a:t>
            </a:r>
          </a:p>
          <a:p>
            <a:pPr lvl="2"/>
            <a:r>
              <a:rPr lang="en-US" dirty="0" smtClean="0"/>
              <a:t>except those included in the operational budget/refurbishment </a:t>
            </a:r>
            <a:r>
              <a:rPr lang="en-US" dirty="0" smtClean="0"/>
              <a:t>budgets </a:t>
            </a:r>
            <a:r>
              <a:rPr lang="en-US" dirty="0" smtClean="0"/>
              <a:t>(BC, TDS, afterburner)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Part of DESY’s priority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Manpower required FLASH2020+ M-division + ZM1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196752"/>
            <a:ext cx="11376025" cy="1080120"/>
          </a:xfrm>
        </p:spPr>
        <p:txBody>
          <a:bodyPr/>
          <a:lstStyle/>
          <a:p>
            <a:r>
              <a:rPr lang="en-US" dirty="0" smtClean="0"/>
              <a:t>M-groups plus ZM1 have been asked to estimate the required man-power for certain upgrade options</a:t>
            </a:r>
          </a:p>
          <a:p>
            <a:r>
              <a:rPr lang="en-US" dirty="0" smtClean="0"/>
              <a:t>Data shown are for the modification of BCs (B) plus seeding upgrade (C3) and FLASH2 upgrade (D)</a:t>
            </a:r>
          </a:p>
          <a:p>
            <a:r>
              <a:rPr lang="en-US" dirty="0"/>
              <a:t>S</a:t>
            </a:r>
            <a:r>
              <a:rPr lang="en-US" dirty="0" smtClean="0"/>
              <a:t>tart of the project: 1-Jan-2019, B in 2021 (6 months), C3 in 2023 (9 months), D2 in 2025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Data from survey mid 2018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40016" y="4276253"/>
            <a:ext cx="5184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Additional</a:t>
            </a:r>
            <a:r>
              <a:rPr lang="en-US" sz="1200" dirty="0" smtClean="0"/>
              <a:t> </a:t>
            </a:r>
            <a:r>
              <a:rPr lang="en-US" sz="1200" dirty="0"/>
              <a:t>annual M-manpower requirements in person-years for the FLASH1 upgrades B+C3 (Seeding) and FLASH2 upgrades D2 (with </a:t>
            </a:r>
            <a:r>
              <a:rPr lang="en-US" sz="1200" i="1" dirty="0"/>
              <a:t>attosecond </a:t>
            </a:r>
            <a:r>
              <a:rPr lang="en-US" sz="1200" i="1" dirty="0" smtClean="0"/>
              <a:t>option). </a:t>
            </a:r>
            <a:endParaRPr lang="en-US" sz="1200" i="1" dirty="0" smtClean="0"/>
          </a:p>
          <a:p>
            <a:endParaRPr lang="en-US" sz="1200" i="1" dirty="0"/>
          </a:p>
          <a:p>
            <a:r>
              <a:rPr lang="en-US" sz="1200" i="1" dirty="0"/>
              <a:t>T</a:t>
            </a:r>
            <a:r>
              <a:rPr lang="en-US" sz="1200" i="1" dirty="0" smtClean="0"/>
              <a:t>he </a:t>
            </a:r>
            <a:r>
              <a:rPr lang="en-US" sz="1200" i="1" dirty="0"/>
              <a:t>service personal required during FLASH </a:t>
            </a:r>
            <a:r>
              <a:rPr lang="en-US" sz="1200" i="1" dirty="0" smtClean="0"/>
              <a:t>operation - which </a:t>
            </a:r>
            <a:r>
              <a:rPr lang="en-US" sz="1200" i="1" dirty="0"/>
              <a:t>is freed during a FLASH </a:t>
            </a:r>
            <a:r>
              <a:rPr lang="en-US" sz="1200" i="1" dirty="0" smtClean="0"/>
              <a:t>shutdown</a:t>
            </a:r>
            <a:r>
              <a:rPr lang="en-US" sz="1200" i="1" dirty="0"/>
              <a:t> </a:t>
            </a:r>
            <a:r>
              <a:rPr lang="en-US" sz="1200" i="1" dirty="0" smtClean="0"/>
              <a:t>– is subtracted from the total person-years required.</a:t>
            </a:r>
            <a:endParaRPr lang="en-US" sz="1200" i="1" dirty="0"/>
          </a:p>
        </p:txBody>
      </p:sp>
      <p:pic>
        <p:nvPicPr>
          <p:cNvPr id="1026" name="Picture 2" descr="C:\Users\schreibr\H schreibr\Conferences\Betriebsseminar\Travemuende 2020\Talk\FTE FLASH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348880"/>
            <a:ext cx="5486400" cy="33035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2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FLASH2020+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268760"/>
            <a:ext cx="11376025" cy="5010249"/>
          </a:xfrm>
        </p:spPr>
        <p:txBody>
          <a:bodyPr/>
          <a:lstStyle/>
          <a:p>
            <a:r>
              <a:rPr lang="en-US" sz="2000" dirty="0"/>
              <a:t>Elaborating budget in more </a:t>
            </a:r>
            <a:r>
              <a:rPr lang="en-US" sz="2000" dirty="0" smtClean="0"/>
              <a:t>detail </a:t>
            </a:r>
            <a:r>
              <a:rPr lang="en-US" sz="2000" i="1" dirty="0" smtClean="0">
                <a:solidFill>
                  <a:srgbClr val="7030A0"/>
                </a:solidFill>
              </a:rPr>
              <a:t>(basic cost estimate ready)</a:t>
            </a:r>
          </a:p>
          <a:p>
            <a:pPr lvl="1"/>
            <a:r>
              <a:rPr lang="en-US" sz="1800" dirty="0" smtClean="0"/>
              <a:t>This includes the operational budget and refurbishment requirements</a:t>
            </a:r>
            <a:endParaRPr lang="en-US" sz="2000" dirty="0"/>
          </a:p>
          <a:p>
            <a:r>
              <a:rPr lang="en-US" sz="2000" dirty="0"/>
              <a:t>Establishing a </a:t>
            </a:r>
            <a:r>
              <a:rPr lang="en-US" sz="2000" dirty="0" smtClean="0"/>
              <a:t>work package </a:t>
            </a:r>
            <a:r>
              <a:rPr lang="en-US" sz="2000" dirty="0"/>
              <a:t>and organizational </a:t>
            </a:r>
            <a:r>
              <a:rPr lang="en-US" sz="2000" dirty="0" smtClean="0"/>
              <a:t>structure </a:t>
            </a:r>
            <a:r>
              <a:rPr lang="en-US" sz="2000" dirty="0"/>
              <a:t> </a:t>
            </a:r>
            <a:r>
              <a:rPr lang="en-US" sz="2000" i="1" dirty="0" smtClean="0">
                <a:solidFill>
                  <a:srgbClr val="7030A0"/>
                </a:solidFill>
              </a:rPr>
              <a:t>(</a:t>
            </a:r>
            <a:r>
              <a:rPr lang="en-US" sz="2000" i="1" dirty="0" smtClean="0">
                <a:solidFill>
                  <a:srgbClr val="7030A0"/>
                </a:solidFill>
              </a:rPr>
              <a:t>almost ready</a:t>
            </a:r>
            <a:r>
              <a:rPr lang="en-US" sz="2000" i="1" dirty="0" smtClean="0">
                <a:solidFill>
                  <a:srgbClr val="7030A0"/>
                </a:solidFill>
              </a:rPr>
              <a:t>)</a:t>
            </a:r>
            <a:endParaRPr lang="en-US" sz="2000" i="1" dirty="0" smtClean="0">
              <a:solidFill>
                <a:srgbClr val="7030A0"/>
              </a:solidFill>
            </a:endParaRPr>
          </a:p>
          <a:p>
            <a:pPr marL="266700" lvl="1" indent="-266700">
              <a:tabLst>
                <a:tab pos="266700" algn="l"/>
              </a:tabLst>
            </a:pPr>
            <a:r>
              <a:rPr lang="en-US" sz="1800" dirty="0" smtClean="0"/>
              <a:t>Find/hire project leader and work package </a:t>
            </a:r>
            <a:r>
              <a:rPr lang="en-US" sz="1800" dirty="0" smtClean="0"/>
              <a:t>leaders </a:t>
            </a:r>
            <a:r>
              <a:rPr lang="en-US" sz="2000" i="1" dirty="0">
                <a:solidFill>
                  <a:srgbClr val="7030A0"/>
                </a:solidFill>
              </a:rPr>
              <a:t>(on-going)</a:t>
            </a:r>
          </a:p>
          <a:p>
            <a:pPr lvl="1"/>
            <a:r>
              <a:rPr lang="en-US" sz="1800" dirty="0"/>
              <a:t>Update of the FTE survey </a:t>
            </a:r>
            <a:r>
              <a:rPr lang="en-US" sz="1800" dirty="0" smtClean="0"/>
              <a:t>from </a:t>
            </a:r>
            <a:r>
              <a:rPr lang="en-US" sz="1800" dirty="0" smtClean="0"/>
              <a:t>2018 with all </a:t>
            </a:r>
            <a:r>
              <a:rPr lang="en-US" sz="1800" dirty="0"/>
              <a:t>M-GLs </a:t>
            </a:r>
            <a:r>
              <a:rPr lang="en-US" sz="1800" dirty="0" smtClean="0"/>
              <a:t>+ cost evaluation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What comes first: 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asic infrastructure and </a:t>
            </a:r>
            <a:r>
              <a:rPr lang="en-US" sz="2000" dirty="0"/>
              <a:t>d</a:t>
            </a:r>
            <a:r>
              <a:rPr lang="en-US" sz="2000" dirty="0" smtClean="0"/>
              <a:t>etailed </a:t>
            </a:r>
            <a:r>
              <a:rPr lang="en-US" sz="2000" dirty="0"/>
              <a:t>technical </a:t>
            </a:r>
            <a:r>
              <a:rPr lang="en-US" sz="2000" dirty="0" smtClean="0"/>
              <a:t>design and construction</a:t>
            </a:r>
            <a:endParaRPr lang="en-US" sz="2000" dirty="0" smtClean="0"/>
          </a:p>
          <a:p>
            <a:pPr lvl="2"/>
            <a:r>
              <a:rPr lang="en-US" sz="1800" dirty="0" smtClean="0"/>
              <a:t>Construction office (ZM1) </a:t>
            </a:r>
            <a:r>
              <a:rPr lang="en-US" sz="1800" dirty="0" smtClean="0"/>
              <a:t>stepped </a:t>
            </a:r>
            <a:r>
              <a:rPr lang="en-US" sz="1800" dirty="0" smtClean="0"/>
              <a:t>in with increased personnel dedicated to FLASH2020</a:t>
            </a:r>
            <a:r>
              <a:rPr lang="en-US" sz="1800" dirty="0" smtClean="0"/>
              <a:t>+</a:t>
            </a:r>
            <a:endParaRPr lang="en-US" sz="1800" dirty="0"/>
          </a:p>
          <a:p>
            <a:pPr lvl="1"/>
            <a:r>
              <a:rPr lang="en-US" sz="2000" dirty="0"/>
              <a:t>Write-up of a </a:t>
            </a:r>
            <a:r>
              <a:rPr lang="en-US" sz="2000" dirty="0" smtClean="0"/>
              <a:t>TDR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/>
              <a:t>The DESY management pushes </a:t>
            </a:r>
            <a:r>
              <a:rPr lang="en-US" sz="2000" dirty="0" smtClean="0"/>
              <a:t>towards a timely realization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i="1" dirty="0" smtClean="0">
                <a:solidFill>
                  <a:srgbClr val="7030A0"/>
                </a:solidFill>
              </a:rPr>
              <a:t>(before </a:t>
            </a:r>
            <a:r>
              <a:rPr lang="en-US" sz="2000" i="1" dirty="0">
                <a:solidFill>
                  <a:srgbClr val="7030A0"/>
                </a:solidFill>
              </a:rPr>
              <a:t>the PETRA IV project comes to full </a:t>
            </a:r>
            <a:r>
              <a:rPr lang="en-US" sz="2000" i="1" dirty="0" smtClean="0">
                <a:solidFill>
                  <a:srgbClr val="7030A0"/>
                </a:solidFill>
              </a:rPr>
              <a:t>swing)</a:t>
            </a:r>
            <a:endParaRPr lang="en-US" sz="2000" i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28351" r="8551" b="1833"/>
          <a:stretch/>
        </p:blipFill>
        <p:spPr>
          <a:xfrm>
            <a:off x="119337" y="2944545"/>
            <a:ext cx="6067515" cy="3508791"/>
          </a:xfrm>
          <a:prstGeom prst="rect">
            <a:avLst/>
          </a:prstGeom>
        </p:spPr>
      </p:pic>
      <p:pic>
        <p:nvPicPr>
          <p:cNvPr id="4" name="Picture 2" descr="http://photon-science.desy.de/sites/site_photonscience/content/e39/e163829/e300831/e300832/e303170/2015-03-13_Wifried_Wurth_GB-050_QF_MR_thumbnail_e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16632"/>
            <a:ext cx="344978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7" b="16812"/>
          <a:stretch/>
        </p:blipFill>
        <p:spPr>
          <a:xfrm>
            <a:off x="3719736" y="116632"/>
            <a:ext cx="8314639" cy="2721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41" y="3068961"/>
            <a:ext cx="507783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hreibr\H schreibr\Conferences\Betriebsseminar\Travemuende 2020\Talk\FLASH_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692696"/>
            <a:ext cx="451445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</a:t>
            </a:r>
            <a:r>
              <a:rPr lang="en-US" dirty="0" smtClean="0"/>
              <a:t>towards </a:t>
            </a:r>
            <a:r>
              <a:rPr lang="en-US" dirty="0" smtClean="0"/>
              <a:t>the FLASH2020+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3" y="1371079"/>
            <a:ext cx="7128792" cy="4794225"/>
          </a:xfrm>
        </p:spPr>
        <p:txBody>
          <a:bodyPr/>
          <a:lstStyle/>
          <a:p>
            <a:r>
              <a:rPr lang="en-US" sz="2000" dirty="0" smtClean="0"/>
              <a:t>The last big project </a:t>
            </a:r>
            <a:r>
              <a:rPr lang="en-US" sz="2000" dirty="0" smtClean="0"/>
              <a:t>was FLASH2 </a:t>
            </a:r>
            <a:r>
              <a:rPr lang="en-US" sz="2000" dirty="0" smtClean="0"/>
              <a:t>– finished in 2014</a:t>
            </a:r>
          </a:p>
          <a:p>
            <a:r>
              <a:rPr lang="en-US" sz="2000" dirty="0" smtClean="0"/>
              <a:t>At that time, after 10 years of user runs, many </a:t>
            </a:r>
            <a:r>
              <a:rPr lang="en-US" sz="2000" dirty="0" smtClean="0"/>
              <a:t>components of </a:t>
            </a:r>
            <a:r>
              <a:rPr lang="en-US" sz="2000" dirty="0" smtClean="0"/>
              <a:t>FLASH1 required refurbishments</a:t>
            </a:r>
            <a:endParaRPr lang="en-US" sz="2000" dirty="0" smtClean="0"/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o replace outdated equipment with modern</a:t>
            </a:r>
          </a:p>
          <a:p>
            <a:pPr lvl="2"/>
            <a:r>
              <a:rPr lang="en-US" sz="1800" dirty="0"/>
              <a:t>A</a:t>
            </a:r>
            <a:r>
              <a:rPr lang="en-US" sz="1800" dirty="0" smtClean="0"/>
              <a:t> few examples: </a:t>
            </a:r>
            <a:r>
              <a:rPr lang="en-US" sz="1800" dirty="0" err="1" smtClean="0"/>
              <a:t>uTCA</a:t>
            </a:r>
            <a:r>
              <a:rPr lang="en-US" sz="1800" dirty="0"/>
              <a:t>, </a:t>
            </a:r>
            <a:r>
              <a:rPr lang="en-US" sz="1800" dirty="0" err="1"/>
              <a:t>jddd</a:t>
            </a:r>
            <a:r>
              <a:rPr lang="en-US" sz="1800" dirty="0"/>
              <a:t>, timing, </a:t>
            </a:r>
            <a:r>
              <a:rPr lang="en-US" sz="1800" dirty="0" err="1"/>
              <a:t>BLMs</a:t>
            </a:r>
            <a:r>
              <a:rPr lang="en-US" sz="1800" dirty="0"/>
              <a:t>, MPS, </a:t>
            </a:r>
            <a:r>
              <a:rPr lang="en-US" sz="1800" dirty="0" err="1" smtClean="0"/>
              <a:t>LLRF</a:t>
            </a:r>
            <a:r>
              <a:rPr lang="en-US" sz="1800" dirty="0" smtClean="0"/>
              <a:t> upgrade, RF </a:t>
            </a:r>
            <a:r>
              <a:rPr lang="en-US" sz="1800" dirty="0"/>
              <a:t>steps, slow and fast feedbacks</a:t>
            </a:r>
            <a:r>
              <a:rPr lang="en-US" sz="1800" dirty="0" smtClean="0"/>
              <a:t>, </a:t>
            </a:r>
            <a:r>
              <a:rPr lang="en-US" sz="1800" dirty="0" smtClean="0"/>
              <a:t>BPM (electronics), </a:t>
            </a:r>
            <a:r>
              <a:rPr lang="en-US" sz="1800" dirty="0" err="1" smtClean="0"/>
              <a:t>toroids</a:t>
            </a:r>
            <a:r>
              <a:rPr lang="en-US" sz="1800" dirty="0" smtClean="0"/>
              <a:t>, BAMs, </a:t>
            </a:r>
            <a:r>
              <a:rPr lang="en-US" sz="1800" dirty="0" err="1" smtClean="0"/>
              <a:t>BCMs</a:t>
            </a:r>
            <a:r>
              <a:rPr lang="en-US" sz="1800" dirty="0" smtClean="0"/>
              <a:t>, and many more</a:t>
            </a:r>
            <a:endParaRPr lang="en-US" sz="1800" dirty="0" smtClean="0"/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o improve the beam properties to cope with increasing demands of user experiments</a:t>
            </a:r>
          </a:p>
          <a:p>
            <a:pPr lvl="2"/>
            <a:r>
              <a:rPr lang="en-US" sz="1800" dirty="0" smtClean="0"/>
              <a:t>Shorter pulses, better </a:t>
            </a:r>
            <a:r>
              <a:rPr lang="en-US" sz="1800" dirty="0" smtClean="0"/>
              <a:t>stability (energy, wavelength, spectrum, arrival time)</a:t>
            </a:r>
          </a:p>
          <a:p>
            <a:pPr lvl="2"/>
            <a:r>
              <a:rPr lang="en-US" sz="1800" dirty="0" smtClean="0"/>
              <a:t>more </a:t>
            </a:r>
            <a:r>
              <a:rPr lang="en-US" sz="1800" dirty="0" smtClean="0"/>
              <a:t>uptime, less tuning </a:t>
            </a:r>
            <a:r>
              <a:rPr lang="en-US" sz="1800" dirty="0" smtClean="0"/>
              <a:t>time</a:t>
            </a:r>
          </a:p>
          <a:p>
            <a:pPr lvl="2"/>
            <a:r>
              <a:rPr lang="en-US" sz="1800" dirty="0" smtClean="0"/>
              <a:t>better </a:t>
            </a:r>
            <a:r>
              <a:rPr lang="en-US" sz="1800" dirty="0" smtClean="0"/>
              <a:t>and more flexible </a:t>
            </a:r>
            <a:r>
              <a:rPr lang="en-US" sz="1800" dirty="0" smtClean="0"/>
              <a:t>compression</a:t>
            </a:r>
            <a:r>
              <a:rPr lang="en-US" sz="1800" dirty="0"/>
              <a:t> </a:t>
            </a:r>
            <a:r>
              <a:rPr lang="en-US" sz="1800" dirty="0" smtClean="0"/>
              <a:t>schemes </a:t>
            </a:r>
          </a:p>
          <a:p>
            <a:pPr lvl="2"/>
            <a:r>
              <a:rPr lang="en-US" sz="1800" dirty="0" smtClean="0"/>
              <a:t>and so on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From first ideas to realization</a:t>
            </a:r>
            <a:endParaRPr lang="en-US" dirty="0"/>
          </a:p>
        </p:txBody>
      </p:sp>
      <p:pic>
        <p:nvPicPr>
          <p:cNvPr id="2051" name="Picture 3" descr="C:\Users\schreibr\H schreibr\Conferences\Betriebsseminar\Travemuende 2020\Talk\FLASH_inauguration_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645024"/>
            <a:ext cx="3728070" cy="248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72264" y="609329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“Celebrating FLASH in 2015”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443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</a:t>
            </a:r>
            <a:r>
              <a:rPr lang="en-US" dirty="0" smtClean="0"/>
              <a:t>towards </a:t>
            </a:r>
            <a:r>
              <a:rPr lang="en-US" dirty="0" smtClean="0"/>
              <a:t>the FLASH2020+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340768"/>
            <a:ext cx="11376025" cy="4794225"/>
          </a:xfrm>
        </p:spPr>
        <p:txBody>
          <a:bodyPr/>
          <a:lstStyle/>
          <a:p>
            <a:r>
              <a:rPr lang="en-US" sz="2000" dirty="0" smtClean="0"/>
              <a:t>Smaller </a:t>
            </a:r>
            <a:r>
              <a:rPr lang="en-US" sz="2000" dirty="0" smtClean="0"/>
              <a:t>refurbishments have been triggered using the basic FLASH operation budget</a:t>
            </a:r>
          </a:p>
          <a:p>
            <a:r>
              <a:rPr lang="en-US" sz="2000" dirty="0" smtClean="0"/>
              <a:t>For larger refurbishments special funding </a:t>
            </a:r>
            <a:r>
              <a:rPr lang="en-US" sz="2000" dirty="0" smtClean="0"/>
              <a:t>sources </a:t>
            </a:r>
            <a:r>
              <a:rPr lang="en-US" sz="2000" dirty="0" smtClean="0"/>
              <a:t>have been used:</a:t>
            </a:r>
          </a:p>
          <a:p>
            <a:pPr lvl="1"/>
            <a:r>
              <a:rPr lang="en-US" sz="1800" dirty="0" smtClean="0"/>
              <a:t>Exchange </a:t>
            </a:r>
            <a:r>
              <a:rPr lang="en-US" sz="1800" dirty="0" smtClean="0"/>
              <a:t>accelerator </a:t>
            </a:r>
            <a:r>
              <a:rPr lang="en-US" sz="1800" dirty="0" smtClean="0"/>
              <a:t>modules </a:t>
            </a:r>
          </a:p>
          <a:p>
            <a:pPr lvl="2"/>
            <a:r>
              <a:rPr lang="en-US" sz="1800" dirty="0" smtClean="0"/>
              <a:t>First those which still have </a:t>
            </a:r>
            <a:r>
              <a:rPr lang="en-US" sz="1800" dirty="0" smtClean="0"/>
              <a:t>type </a:t>
            </a:r>
            <a:r>
              <a:rPr lang="en-US" sz="1800" dirty="0" smtClean="0"/>
              <a:t>I/II </a:t>
            </a:r>
            <a:r>
              <a:rPr lang="en-US" sz="1800" dirty="0" smtClean="0"/>
              <a:t>cryostats (ACC2/3) </a:t>
            </a:r>
          </a:p>
          <a:p>
            <a:pPr lvl="2"/>
            <a:r>
              <a:rPr lang="en-US" sz="1800" dirty="0" smtClean="0"/>
              <a:t>With </a:t>
            </a:r>
            <a:r>
              <a:rPr lang="en-US" sz="1800" dirty="0" err="1" smtClean="0"/>
              <a:t>XFEL</a:t>
            </a:r>
            <a:r>
              <a:rPr lang="en-US" sz="1800" dirty="0" smtClean="0"/>
              <a:t>-type modules </a:t>
            </a:r>
          </a:p>
          <a:p>
            <a:pPr lvl="2"/>
            <a:r>
              <a:rPr lang="en-US" sz="1800" dirty="0"/>
              <a:t>B</a:t>
            </a:r>
            <a:r>
              <a:rPr lang="en-US" sz="1800" dirty="0" smtClean="0"/>
              <a:t>etter performance (more acceleration, </a:t>
            </a:r>
            <a:r>
              <a:rPr lang="en-US" sz="1800" dirty="0" err="1" smtClean="0"/>
              <a:t>Piezo’s</a:t>
            </a:r>
            <a:r>
              <a:rPr lang="en-US" sz="1800" dirty="0" smtClean="0"/>
              <a:t>, remote tunable couplers, new waveguide distribution)</a:t>
            </a:r>
            <a:endParaRPr lang="en-US" sz="1800" dirty="0" smtClean="0"/>
          </a:p>
          <a:p>
            <a:pPr lvl="1"/>
            <a:r>
              <a:rPr lang="en-US" sz="1800" dirty="0" smtClean="0"/>
              <a:t>New photocathode lasers</a:t>
            </a:r>
          </a:p>
          <a:p>
            <a:pPr lvl="1"/>
            <a:r>
              <a:rPr lang="en-US" sz="1800" dirty="0" smtClean="0"/>
              <a:t>Improved synchronization and diagnostics for low </a:t>
            </a:r>
            <a:r>
              <a:rPr lang="en-US" sz="1800" dirty="0" smtClean="0"/>
              <a:t>charges (</a:t>
            </a:r>
            <a:r>
              <a:rPr lang="en-US" sz="1800" i="1" dirty="0" smtClean="0">
                <a:solidFill>
                  <a:srgbClr val="7030A0"/>
                </a:solidFill>
              </a:rPr>
              <a:t>new synch system, new BPM electronics)</a:t>
            </a:r>
            <a:endParaRPr lang="en-US" sz="1800" dirty="0" smtClean="0"/>
          </a:p>
          <a:p>
            <a:pPr lvl="1"/>
            <a:r>
              <a:rPr lang="en-US" sz="1800" dirty="0" smtClean="0"/>
              <a:t>Circular polarized beam in FLASH2 </a:t>
            </a:r>
            <a:r>
              <a:rPr lang="en-US" sz="1800" dirty="0" smtClean="0"/>
              <a:t>(</a:t>
            </a:r>
            <a:r>
              <a:rPr lang="en-US" sz="1800" i="1" dirty="0" smtClean="0">
                <a:solidFill>
                  <a:srgbClr val="7030A0"/>
                </a:solidFill>
              </a:rPr>
              <a:t>with </a:t>
            </a:r>
            <a:r>
              <a:rPr lang="en-US" sz="1800" i="1" dirty="0">
                <a:solidFill>
                  <a:srgbClr val="7030A0"/>
                </a:solidFill>
              </a:rPr>
              <a:t>an afterburner </a:t>
            </a:r>
            <a:r>
              <a:rPr lang="en-US" sz="1800" i="1" dirty="0" smtClean="0">
                <a:solidFill>
                  <a:srgbClr val="7030A0"/>
                </a:solidFill>
              </a:rPr>
              <a:t>of APPLE III</a:t>
            </a:r>
            <a:r>
              <a:rPr lang="en-US" sz="1800" i="1" dirty="0">
                <a:solidFill>
                  <a:srgbClr val="7030A0"/>
                </a:solidFill>
              </a:rPr>
              <a:t> </a:t>
            </a:r>
            <a:r>
              <a:rPr lang="en-US" sz="1800" i="1" dirty="0" smtClean="0">
                <a:solidFill>
                  <a:srgbClr val="7030A0"/>
                </a:solidFill>
              </a:rPr>
              <a:t>type)</a:t>
            </a:r>
            <a:endParaRPr lang="en-US" sz="1800" i="1" dirty="0">
              <a:solidFill>
                <a:srgbClr val="7030A0"/>
              </a:solidFill>
            </a:endParaRPr>
          </a:p>
          <a:p>
            <a:pPr lvl="1"/>
            <a:r>
              <a:rPr lang="en-US" sz="1800" dirty="0" smtClean="0"/>
              <a:t>Laser 3 </a:t>
            </a:r>
            <a:r>
              <a:rPr lang="en-US" sz="1800" i="1" dirty="0" smtClean="0">
                <a:solidFill>
                  <a:srgbClr val="7030A0"/>
                </a:solidFill>
              </a:rPr>
              <a:t>(for ultra-short few fs SASE pulses – single spikes)</a:t>
            </a:r>
            <a:endParaRPr lang="en-US" sz="1800" dirty="0" smtClean="0"/>
          </a:p>
          <a:p>
            <a:pPr lvl="1"/>
            <a:r>
              <a:rPr lang="en-US" sz="1800" dirty="0" err="1" smtClean="0"/>
              <a:t>BACCA</a:t>
            </a:r>
            <a:r>
              <a:rPr lang="en-US" sz="1800" dirty="0" smtClean="0"/>
              <a:t> </a:t>
            </a:r>
            <a:r>
              <a:rPr lang="en-US" sz="1800" i="1" dirty="0" smtClean="0">
                <a:solidFill>
                  <a:srgbClr val="7030A0"/>
                </a:solidFill>
              </a:rPr>
              <a:t> (S-band structure before 1</a:t>
            </a:r>
            <a:r>
              <a:rPr lang="en-US" sz="1800" i="1" baseline="30000" dirty="0" smtClean="0">
                <a:solidFill>
                  <a:srgbClr val="7030A0"/>
                </a:solidFill>
              </a:rPr>
              <a:t>st</a:t>
            </a:r>
            <a:r>
              <a:rPr lang="en-US" sz="1800" i="1" dirty="0" smtClean="0">
                <a:solidFill>
                  <a:srgbClr val="7030A0"/>
                </a:solidFill>
              </a:rPr>
              <a:t> BC to stabilize arrival time to less than 5 fs along the train)</a:t>
            </a:r>
            <a:endParaRPr lang="en-US" sz="1800" dirty="0"/>
          </a:p>
          <a:p>
            <a:pPr lvl="1"/>
            <a:r>
              <a:rPr lang="en-US" sz="1800" dirty="0" smtClean="0"/>
              <a:t>TDS </a:t>
            </a:r>
            <a:r>
              <a:rPr lang="en-US" sz="1800" dirty="0" smtClean="0"/>
              <a:t>for </a:t>
            </a:r>
            <a:r>
              <a:rPr lang="en-US" sz="1800" dirty="0" smtClean="0"/>
              <a:t>FLASH2 </a:t>
            </a:r>
            <a:r>
              <a:rPr lang="en-US" sz="1800" i="1" dirty="0">
                <a:solidFill>
                  <a:srgbClr val="7030A0"/>
                </a:solidFill>
              </a:rPr>
              <a:t>(</a:t>
            </a:r>
            <a:r>
              <a:rPr lang="en-US" sz="1800" i="1" dirty="0" smtClean="0">
                <a:solidFill>
                  <a:srgbClr val="7030A0"/>
                </a:solidFill>
              </a:rPr>
              <a:t>PolariX - to </a:t>
            </a:r>
            <a:r>
              <a:rPr lang="en-US" sz="1800" i="1" dirty="0">
                <a:solidFill>
                  <a:srgbClr val="7030A0"/>
                </a:solidFill>
              </a:rPr>
              <a:t>measure the longitudinal phase space)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From first ideas to realization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 with FLASH users </a:t>
            </a:r>
            <a:r>
              <a:rPr lang="en-US" dirty="0" smtClean="0"/>
              <a:t>to </a:t>
            </a:r>
            <a:r>
              <a:rPr lang="en-US" dirty="0" smtClean="0"/>
              <a:t>define scientific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268760"/>
            <a:ext cx="11376025" cy="1878557"/>
          </a:xfrm>
        </p:spPr>
        <p:txBody>
          <a:bodyPr/>
          <a:lstStyle/>
          <a:p>
            <a:r>
              <a:rPr lang="en-US" sz="1800" dirty="0" smtClean="0"/>
              <a:t>FLASH is science driven</a:t>
            </a:r>
          </a:p>
          <a:p>
            <a:r>
              <a:rPr lang="en-US" sz="1800" b="1" dirty="0" smtClean="0"/>
              <a:t>“</a:t>
            </a:r>
            <a:r>
              <a:rPr lang="en-US" sz="1800" b="1" dirty="0"/>
              <a:t>Future of Science at FLASH” </a:t>
            </a:r>
            <a:r>
              <a:rPr lang="en-US" sz="1800" dirty="0" smtClean="0"/>
              <a:t>Workshop,</a:t>
            </a:r>
            <a:r>
              <a:rPr lang="en-US" sz="1800" b="1" dirty="0" smtClean="0"/>
              <a:t> </a:t>
            </a:r>
            <a:r>
              <a:rPr lang="en-US" sz="1800" dirty="0" smtClean="0"/>
              <a:t>Sept. 25-27, 2017 concluded with a list of important </a:t>
            </a:r>
            <a:r>
              <a:rPr lang="en-US" sz="1800" dirty="0" smtClean="0"/>
              <a:t>items </a:t>
            </a:r>
            <a:r>
              <a:rPr lang="en-US" sz="1800" dirty="0" smtClean="0"/>
              <a:t>for </a:t>
            </a:r>
            <a:r>
              <a:rPr lang="en-US" sz="1800" dirty="0" smtClean="0"/>
              <a:t>a larger upgrade in the long </a:t>
            </a:r>
            <a:r>
              <a:rPr lang="en-US" sz="1800" dirty="0" smtClean="0"/>
              <a:t>term – the </a:t>
            </a:r>
            <a:r>
              <a:rPr lang="en-US" sz="1800" b="1" dirty="0" smtClean="0"/>
              <a:t>“Dream </a:t>
            </a:r>
            <a:r>
              <a:rPr lang="en-US" sz="1800" b="1" dirty="0"/>
              <a:t>F</a:t>
            </a:r>
            <a:r>
              <a:rPr lang="en-US" sz="1800" b="1" dirty="0" smtClean="0"/>
              <a:t>acility”</a:t>
            </a:r>
            <a:endParaRPr lang="en-US" sz="1800" b="1" dirty="0" smtClean="0"/>
          </a:p>
          <a:p>
            <a:r>
              <a:rPr lang="en-US" sz="1800" dirty="0" smtClean="0"/>
              <a:t>The FLASH2020 project has been launched to define </a:t>
            </a:r>
            <a:r>
              <a:rPr lang="en-US" sz="1800" dirty="0" smtClean="0"/>
              <a:t>the way to realize these dreams</a:t>
            </a:r>
            <a:endParaRPr lang="en-US" sz="1800" dirty="0" smtClean="0"/>
          </a:p>
          <a:p>
            <a:r>
              <a:rPr lang="en-US" sz="1800" dirty="0" smtClean="0"/>
              <a:t>In the DESY 2030 strategy process, a decision has been made: </a:t>
            </a:r>
            <a:r>
              <a:rPr lang="en-US" sz="1800" dirty="0" err="1" smtClean="0"/>
              <a:t>cw</a:t>
            </a:r>
            <a:r>
              <a:rPr lang="en-US" sz="1800" dirty="0" smtClean="0"/>
              <a:t> option moves to the European </a:t>
            </a:r>
            <a:r>
              <a:rPr lang="en-US" sz="1800" dirty="0" err="1" smtClean="0"/>
              <a:t>XFEL</a:t>
            </a:r>
            <a:endParaRPr lang="en-US" sz="1800" dirty="0" smtClean="0"/>
          </a:p>
          <a:p>
            <a:r>
              <a:rPr lang="en-US" sz="1800" dirty="0" smtClean="0"/>
              <a:t>All other visions and goals stayed alive – under the name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FLASH2020+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From first ideas to realization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28248" y="3323887"/>
            <a:ext cx="3456384" cy="2985433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120 participants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15 contributed talks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6 </a:t>
            </a:r>
            <a:r>
              <a:rPr lang="en-US" dirty="0" smtClean="0"/>
              <a:t>facility talks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Poster session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Breakout sessions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/>
              <a:t>AMO</a:t>
            </a:r>
            <a:r>
              <a:rPr lang="en-US" sz="1600" dirty="0" smtClean="0"/>
              <a:t>, Chemistry and Life Sciences, and Condensed Matter Science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306810" y="3538059"/>
            <a:ext cx="7949430" cy="2771261"/>
            <a:chOff x="306810" y="3429000"/>
            <a:chExt cx="7949430" cy="2771261"/>
          </a:xfrm>
        </p:grpSpPr>
        <p:pic>
          <p:nvPicPr>
            <p:cNvPr id="7" name="Grafi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65" r="196" b="14073"/>
            <a:stretch/>
          </p:blipFill>
          <p:spPr>
            <a:xfrm>
              <a:off x="306810" y="3429000"/>
              <a:ext cx="7949430" cy="277126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935760" y="3461576"/>
              <a:ext cx="4176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FLASH User Workshop Sept.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4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9" y="349610"/>
            <a:ext cx="5255963" cy="1854000"/>
          </a:xfrm>
        </p:spPr>
        <p:txBody>
          <a:bodyPr/>
          <a:lstStyle/>
          <a:p>
            <a:r>
              <a:rPr lang="en-US" dirty="0" smtClean="0"/>
              <a:t>FLASH 2020+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7368" y="1412776"/>
            <a:ext cx="11376025" cy="1525787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DESY 2030 strategy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24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Requirements vs. upgrade plans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Betriebsseminar | FLASH 2020+ Project | Siegfried Schreiber | 13-Feb-2020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Dream facility expressed within the </a:t>
            </a:r>
            <a:r>
              <a:rPr lang="en-US" dirty="0"/>
              <a:t>“Future of Science at FLASH” Workshop Sept. 25-27, </a:t>
            </a:r>
            <a:r>
              <a:rPr lang="en-US" dirty="0" smtClean="0"/>
              <a:t>2017</a:t>
            </a:r>
            <a:endParaRPr lang="en-US" dirty="0"/>
          </a:p>
        </p:txBody>
      </p:sp>
      <p:graphicFrame>
        <p:nvGraphicFramePr>
          <p:cNvPr id="6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37840"/>
              </p:ext>
            </p:extLst>
          </p:nvPr>
        </p:nvGraphicFramePr>
        <p:xfrm>
          <a:off x="407368" y="1340768"/>
          <a:ext cx="10945216" cy="422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678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69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9736"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Dream Facility</a:t>
                      </a:r>
                      <a:endParaRPr lang="en-US" sz="2000" b="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FLASH 2020+</a:t>
                      </a:r>
                      <a:r>
                        <a:rPr lang="en-US" sz="2000" baseline="0" noProof="0" dirty="0" smtClean="0"/>
                        <a:t> Goals</a:t>
                      </a:r>
                      <a:endParaRPr lang="en-US" sz="2000" b="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FEL Line</a:t>
                      </a:r>
                      <a:endParaRPr lang="en-US" sz="2000" b="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8676">
                <a:tc>
                  <a:txBody>
                    <a:bodyPr/>
                    <a:lstStyle/>
                    <a:p>
                      <a:pPr algn="l"/>
                      <a:r>
                        <a:rPr lang="en-US" sz="1800" noProof="0" dirty="0" smtClean="0"/>
                        <a:t>Fundamental up to O-K-edge</a:t>
                      </a:r>
                      <a:endParaRPr lang="en-US" sz="1800" b="0" noProof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noProof="0" dirty="0" smtClean="0"/>
                        <a:t>Extend wavelength range of the fundamental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noProof="0" dirty="0" smtClean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1800" noProof="0" dirty="0" smtClean="0"/>
                        <a:t> novel undulator </a:t>
                      </a:r>
                      <a:r>
                        <a:rPr lang="en-US" sz="1800" noProof="0" dirty="0" smtClean="0"/>
                        <a:t>schemes, increase</a:t>
                      </a:r>
                      <a:r>
                        <a:rPr lang="en-US" sz="1800" baseline="0" noProof="0" dirty="0" smtClean="0"/>
                        <a:t> beam energy</a:t>
                      </a:r>
                      <a:endParaRPr lang="en-US" sz="1800" b="0" noProof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noProof="0" dirty="0" smtClean="0"/>
                        <a:t>FLASH2</a:t>
                      </a:r>
                      <a:endParaRPr lang="en-US" sz="1800" b="0" noProof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Variable polarization  </a:t>
                      </a:r>
                      <a:endParaRPr lang="en-US" sz="1800" b="0" noProof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Variable polarization (FL2 with afterburner)  </a:t>
                      </a:r>
                      <a:endParaRPr lang="en-US" sz="1800" b="0" noProof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FLASH1 and 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6988">
                <a:tc>
                  <a:txBody>
                    <a:bodyPr/>
                    <a:lstStyle/>
                    <a:p>
                      <a:pPr algn="l"/>
                      <a:r>
                        <a:rPr lang="en-US" sz="1800" noProof="0" dirty="0" smtClean="0"/>
                        <a:t>Flexible pump-probe schemes </a:t>
                      </a:r>
                      <a:br>
                        <a:rPr lang="en-US" sz="1800" noProof="0" dirty="0" smtClean="0"/>
                      </a:br>
                      <a:r>
                        <a:rPr lang="en-US" sz="1800" noProof="0" dirty="0" smtClean="0"/>
                        <a:t>(THz </a:t>
                      </a:r>
                      <a:r>
                        <a:rPr lang="en-US" sz="1800" noProof="0" dirty="0" smtClean="0"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800" noProof="0" dirty="0" smtClean="0"/>
                        <a:t>XUV)</a:t>
                      </a:r>
                      <a:endParaRPr lang="en-US" sz="1800" b="0" noProof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P</a:t>
                      </a:r>
                      <a:r>
                        <a:rPr lang="en-US" sz="1800" noProof="0" dirty="0" smtClean="0"/>
                        <a:t>rovide </a:t>
                      </a:r>
                      <a:r>
                        <a:rPr lang="en-US" sz="1800" noProof="0" dirty="0"/>
                        <a:t>flexible laser- and FEL based schemes for multi-color pump-probe experiments </a:t>
                      </a:r>
                      <a:endParaRPr lang="en-US" sz="1800" b="0" noProof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FLASH1 and 2</a:t>
                      </a:r>
                      <a:endParaRPr lang="en-US" sz="1800" b="0" noProof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8103">
                <a:tc>
                  <a:txBody>
                    <a:bodyPr/>
                    <a:lstStyle/>
                    <a:p>
                      <a:pPr algn="l"/>
                      <a:r>
                        <a:rPr lang="en-US" sz="1800" noProof="0" dirty="0" smtClean="0"/>
                        <a:t>Fourier-limited pulses (transverse and longitudinal)</a:t>
                      </a:r>
                      <a:endParaRPr lang="en-US" sz="1800" b="0" noProof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noProof="0" dirty="0"/>
                        <a:t>L</a:t>
                      </a:r>
                      <a:r>
                        <a:rPr lang="en-US" sz="1800" noProof="0" dirty="0" smtClean="0"/>
                        <a:t>aser </a:t>
                      </a:r>
                      <a:r>
                        <a:rPr lang="en-US" sz="1800" noProof="0" dirty="0"/>
                        <a:t>manipulate electron bunches in burst mode with up to </a:t>
                      </a:r>
                      <a:r>
                        <a:rPr lang="en-US" sz="1800" noProof="0" dirty="0" smtClean="0"/>
                        <a:t>1 MHz </a:t>
                      </a:r>
                      <a:r>
                        <a:rPr lang="en-US" sz="1800" noProof="0" dirty="0"/>
                        <a:t>rate </a:t>
                      </a:r>
                      <a:r>
                        <a:rPr lang="en-US" sz="1800" noProof="0" dirty="0" smtClean="0"/>
                        <a:t/>
                      </a:r>
                      <a:br>
                        <a:rPr lang="en-US" sz="1800" noProof="0" dirty="0" smtClean="0"/>
                      </a:br>
                      <a:r>
                        <a:rPr lang="en-US" sz="1800" noProof="0" dirty="0" smtClean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1800" noProof="0" dirty="0" smtClean="0"/>
                        <a:t> </a:t>
                      </a:r>
                      <a:r>
                        <a:rPr lang="en-US" sz="1800" noProof="0" dirty="0"/>
                        <a:t>external seeding with high rep. rate</a:t>
                      </a:r>
                      <a:endParaRPr lang="en-US" sz="1800" b="0" noProof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noProof="0" dirty="0"/>
                        <a:t>FLASH1</a:t>
                      </a:r>
                      <a:endParaRPr lang="en-US" sz="1800" b="0" noProof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6820">
                <a:tc>
                  <a:txBody>
                    <a:bodyPr/>
                    <a:lstStyle/>
                    <a:p>
                      <a:pPr algn="l"/>
                      <a:r>
                        <a:rPr lang="en-US" sz="1800" b="0" noProof="0" dirty="0" smtClean="0"/>
                        <a:t>Few fs- and sub-femtosecond pulses</a:t>
                      </a:r>
                      <a:endParaRPr lang="en-US" sz="1800" b="0" noProof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Enable </a:t>
                      </a:r>
                      <a:r>
                        <a:rPr lang="en-US" sz="1800" noProof="0" dirty="0"/>
                        <a:t>dynamic studies with sub-femtosecond to attosecond </a:t>
                      </a:r>
                      <a:r>
                        <a:rPr lang="en-US" sz="1800" noProof="0" dirty="0" smtClean="0"/>
                        <a:t>precision</a:t>
                      </a:r>
                      <a:endParaRPr lang="en-US" sz="1800" b="0" noProof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noProof="0" dirty="0"/>
                        <a:t>FLASH2</a:t>
                      </a:r>
                      <a:endParaRPr lang="en-US" sz="1800" b="0" noProof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6820">
                <a:tc>
                  <a:txBody>
                    <a:bodyPr/>
                    <a:lstStyle/>
                    <a:p>
                      <a:pPr algn="l"/>
                      <a:r>
                        <a:rPr lang="en-US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100 kHz </a:t>
                      </a:r>
                      <a:r>
                        <a:rPr lang="en-US" sz="1800" b="0" noProof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cw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noProof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noProof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FLASH@XFEL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within the DESY 2030 strategy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Betriebsseminar | FLASH 2020+ Project | Siegfried Schreiber | 13-Feb-2020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Our Strategy for the Future</a:t>
            </a:r>
          </a:p>
          <a:p>
            <a:endParaRPr lang="en-US" dirty="0"/>
          </a:p>
        </p:txBody>
      </p:sp>
      <p:sp>
        <p:nvSpPr>
          <p:cNvPr id="5" name="Textfeld 10"/>
          <p:cNvSpPr txBox="1"/>
          <p:nvPr/>
        </p:nvSpPr>
        <p:spPr>
          <a:xfrm>
            <a:off x="335361" y="1372701"/>
            <a:ext cx="763284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smtClean="0"/>
              <a:t>Page 40:</a:t>
            </a:r>
          </a:p>
          <a:p>
            <a:pPr>
              <a:spcAft>
                <a:spcPts val="1200"/>
              </a:spcAft>
            </a:pPr>
            <a:r>
              <a:rPr lang="en-US" sz="1600" dirty="0" smtClean="0"/>
              <a:t>… The </a:t>
            </a:r>
            <a:r>
              <a:rPr lang="en-US" sz="1600" b="1" dirty="0" smtClean="0"/>
              <a:t>FLASH2020+ development program</a:t>
            </a:r>
            <a:r>
              <a:rPr lang="en-US" sz="1600" dirty="0" smtClean="0"/>
              <a:t> of the two FEL lines and the accelerator includes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operation of two independent FEL lines (FLASH1 and FLASH2) with </a:t>
            </a:r>
            <a:r>
              <a:rPr lang="en-US" sz="1600" b="1" dirty="0" smtClean="0"/>
              <a:t>variable magnet structures </a:t>
            </a:r>
            <a:r>
              <a:rPr lang="en-US" sz="1600" dirty="0" smtClean="0"/>
              <a:t>(undulators) for trend-setting </a:t>
            </a:r>
            <a:r>
              <a:rPr lang="en-US" sz="1600" b="1" dirty="0" smtClean="0"/>
              <a:t>new lasing concepts</a:t>
            </a:r>
            <a:r>
              <a:rPr lang="en-US" sz="1600" dirty="0" smtClean="0"/>
              <a:t> and </a:t>
            </a:r>
            <a:r>
              <a:rPr lang="en-US" sz="1600" b="1" dirty="0" smtClean="0"/>
              <a:t>„seeding“ with a high repetition rate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b="1" dirty="0" smtClean="0"/>
              <a:t>extension of the wavelength range </a:t>
            </a:r>
            <a:r>
              <a:rPr lang="en-US" sz="1600" dirty="0" smtClean="0"/>
              <a:t>in the fundamental </a:t>
            </a:r>
            <a:r>
              <a:rPr lang="en-US" sz="1600" b="1" dirty="0" smtClean="0"/>
              <a:t>to the oxygen K-edge</a:t>
            </a:r>
            <a:r>
              <a:rPr lang="en-US" sz="1600" dirty="0" smtClean="0"/>
              <a:t>, in order to reach the important elements for energy research and to cover the whole water window for biological questions(*)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flexible pump-probe schemes </a:t>
            </a:r>
            <a:r>
              <a:rPr lang="en-US" sz="1600" dirty="0" smtClean="0"/>
              <a:t>for time-resolved experiments(*)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variable polarization </a:t>
            </a:r>
            <a:r>
              <a:rPr lang="en-US" sz="1600" dirty="0" smtClean="0"/>
              <a:t>for the investigation of the light-induced switching of magnetic storage media; and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shortest pulses </a:t>
            </a:r>
            <a:r>
              <a:rPr lang="en-US" sz="1600" dirty="0" smtClean="0"/>
              <a:t>up to the attosecond range. </a:t>
            </a:r>
            <a:endParaRPr lang="en-US" sz="1600" b="1" dirty="0"/>
          </a:p>
        </p:txBody>
      </p:sp>
      <p:pic>
        <p:nvPicPr>
          <p:cNvPr id="6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260648"/>
            <a:ext cx="4032447" cy="4608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5877272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(*) Original document in German, the official English translation is corrected to express the scientific content as expressed in German.</a:t>
            </a:r>
          </a:p>
        </p:txBody>
      </p:sp>
    </p:spTree>
    <p:extLst>
      <p:ext uri="{BB962C8B-B14F-4D97-AF65-F5344CB8AC3E}">
        <p14:creationId xmlns:p14="http://schemas.microsoft.com/office/powerpoint/2010/main" val="21541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chreibr\H schreibr\Conferences\Betriebsseminar\Travemuende 2020\Talk\FLASH2020+CDR title p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88640"/>
            <a:ext cx="4376663" cy="61967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2020+ Conceptual Design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406427"/>
            <a:ext cx="6552109" cy="4686869"/>
          </a:xfrm>
        </p:spPr>
        <p:txBody>
          <a:bodyPr/>
          <a:lstStyle/>
          <a:p>
            <a:r>
              <a:rPr lang="en-US" sz="2000" dirty="0"/>
              <a:t>The FLASH competence team compiled a </a:t>
            </a:r>
            <a:r>
              <a:rPr lang="en-US" sz="2000" dirty="0" smtClean="0"/>
              <a:t>FLASH2020+ Conceptual </a:t>
            </a:r>
            <a:r>
              <a:rPr lang="en-US" sz="2000" dirty="0"/>
              <a:t>Design </a:t>
            </a:r>
            <a:r>
              <a:rPr lang="en-US" sz="2000" dirty="0" smtClean="0"/>
              <a:t>Report (</a:t>
            </a:r>
            <a:r>
              <a:rPr lang="en-US" sz="2000" dirty="0" err="1" smtClean="0"/>
              <a:t>CDR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/>
              <a:t>It includes:</a:t>
            </a:r>
          </a:p>
          <a:p>
            <a:pPr lvl="1"/>
            <a:r>
              <a:rPr lang="en-US" sz="1800" dirty="0"/>
              <a:t>The science case</a:t>
            </a:r>
          </a:p>
          <a:p>
            <a:pPr lvl="1"/>
            <a:r>
              <a:rPr lang="en-US" sz="1800" dirty="0"/>
              <a:t>An upgrade of the </a:t>
            </a:r>
            <a:r>
              <a:rPr lang="en-US" sz="1800" dirty="0" smtClean="0"/>
              <a:t>accelerator</a:t>
            </a:r>
          </a:p>
          <a:p>
            <a:pPr lvl="1"/>
            <a:r>
              <a:rPr lang="en-US" sz="1800" dirty="0"/>
              <a:t>N</a:t>
            </a:r>
            <a:r>
              <a:rPr lang="en-US" sz="1800" dirty="0" smtClean="0"/>
              <a:t>ew </a:t>
            </a:r>
            <a:r>
              <a:rPr lang="en-US" sz="1800" dirty="0"/>
              <a:t>undulators with variable </a:t>
            </a:r>
            <a:r>
              <a:rPr lang="en-US" sz="1800" dirty="0" smtClean="0"/>
              <a:t>gaps </a:t>
            </a:r>
            <a:r>
              <a:rPr lang="en-US" sz="1800" dirty="0" smtClean="0"/>
              <a:t>and polarization for </a:t>
            </a:r>
            <a:r>
              <a:rPr lang="en-US" sz="1800" dirty="0"/>
              <a:t>FLASH1</a:t>
            </a:r>
          </a:p>
          <a:p>
            <a:pPr lvl="1"/>
            <a:r>
              <a:rPr lang="en-US" sz="1800" dirty="0"/>
              <a:t>Seeding at FLASH1 with high repetition </a:t>
            </a:r>
            <a:r>
              <a:rPr lang="en-US" sz="1800" dirty="0" smtClean="0"/>
              <a:t>rate (goal 1 MHz)</a:t>
            </a:r>
            <a:endParaRPr lang="en-US" sz="1800" dirty="0"/>
          </a:p>
          <a:p>
            <a:pPr lvl="1"/>
            <a:r>
              <a:rPr lang="en-US" sz="1800" dirty="0"/>
              <a:t>New configuration of magnet structures at FLASH2 for novel lasing </a:t>
            </a:r>
            <a:r>
              <a:rPr lang="en-US" sz="1800" dirty="0" smtClean="0"/>
              <a:t>concepts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Handing out a convincing </a:t>
            </a:r>
            <a:r>
              <a:rPr lang="en-US" dirty="0" smtClean="0"/>
              <a:t>concept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9856" y="2420888"/>
            <a:ext cx="2232248" cy="70788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Available at flash.desy.de</a:t>
            </a:r>
          </a:p>
        </p:txBody>
      </p:sp>
    </p:spTree>
    <p:extLst>
      <p:ext uri="{BB962C8B-B14F-4D97-AF65-F5344CB8AC3E}">
        <p14:creationId xmlns:p14="http://schemas.microsoft.com/office/powerpoint/2010/main" val="41537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26C6DB15-A070-4B43-97E6-62FC12B35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7828"/>
              </p:ext>
            </p:extLst>
          </p:nvPr>
        </p:nvGraphicFramePr>
        <p:xfrm>
          <a:off x="839416" y="1556792"/>
          <a:ext cx="10080500" cy="3898732"/>
        </p:xfrm>
        <a:graphic>
          <a:graphicData uri="http://schemas.openxmlformats.org/drawingml/2006/table">
            <a:tbl>
              <a:tblPr firstRow="1" bandRow="1"/>
              <a:tblGrid>
                <a:gridCol w="2275205">
                  <a:extLst>
                    <a:ext uri="{9D8B030D-6E8A-4147-A177-3AD203B41FA5}">
                      <a16:colId xmlns="" xmlns:a16="http://schemas.microsoft.com/office/drawing/2014/main" val="1303712325"/>
                    </a:ext>
                  </a:extLst>
                </a:gridCol>
                <a:gridCol w="2275205">
                  <a:extLst>
                    <a:ext uri="{9D8B030D-6E8A-4147-A177-3AD203B41FA5}">
                      <a16:colId xmlns="" xmlns:a16="http://schemas.microsoft.com/office/drawing/2014/main" val="1920915206"/>
                    </a:ext>
                  </a:extLst>
                </a:gridCol>
                <a:gridCol w="2275205">
                  <a:extLst>
                    <a:ext uri="{9D8B030D-6E8A-4147-A177-3AD203B41FA5}">
                      <a16:colId xmlns="" xmlns:a16="http://schemas.microsoft.com/office/drawing/2014/main" val="1275392821"/>
                    </a:ext>
                  </a:extLst>
                </a:gridCol>
                <a:gridCol w="2275205">
                  <a:extLst>
                    <a:ext uri="{9D8B030D-6E8A-4147-A177-3AD203B41FA5}">
                      <a16:colId xmlns="" xmlns:a16="http://schemas.microsoft.com/office/drawing/2014/main" val="3076998334"/>
                    </a:ext>
                  </a:extLst>
                </a:gridCol>
                <a:gridCol w="979680">
                  <a:extLst>
                    <a:ext uri="{9D8B030D-6E8A-4147-A177-3AD203B41FA5}">
                      <a16:colId xmlns="" xmlns:a16="http://schemas.microsoft.com/office/drawing/2014/main" val="2180844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FLASH1 (Seeded)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FLASH1 (SASE)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FLASH2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4108153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Wavelength range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– 60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– 60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– 60*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123145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Pulse energy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&lt;100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&lt;1000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&lt;1000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µJ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9883768"/>
                  </a:ext>
                </a:extLst>
              </a:tr>
              <a:tr h="658220"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Pulse duration (FWHM)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30***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 – 200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9136033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Spectral width 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Fourier limited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 – 2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 – 2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76517"/>
                  </a:ext>
                </a:extLst>
              </a:tr>
              <a:tr h="554349"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Pulses per second**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5000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5000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5000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8282330"/>
                  </a:ext>
                </a:extLst>
              </a:tr>
              <a:tr h="175260">
                <a:tc gridSpan="5">
                  <a:txBody>
                    <a:bodyPr/>
                    <a:lstStyle/>
                    <a:p>
                      <a:pPr marL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* including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third harmonic</a:t>
                      </a:r>
                      <a:b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** to be shared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between FLASH1 and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FLASH2 (goal: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 </a:t>
                      </a:r>
                      <a:r>
                        <a:rPr lang="en-US" sz="18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RF pulse length)</a:t>
                      </a:r>
                      <a:br>
                        <a:rPr lang="en-US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*** from 23 fs @ 4nm → 45 fs @ 60 nm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767017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="" xmlns:a16="http://schemas.microsoft.com/office/drawing/2014/main" id="{FC0A1AF5-1D69-8F4C-BC5F-98BC3D17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Parameter Space FLASH2020+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660A1827-8592-124F-BCAC-A33C8D6EC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only seeded high repetition rate XUV and soft X-ray </a:t>
            </a:r>
            <a:r>
              <a:rPr lang="en-US" dirty="0" smtClean="0"/>
              <a:t>FEL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849906B9-5AC0-1840-A380-23A480BD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Betriebsseminar | FLASH 2020+ Project | Siegfried Schreiber | 13-Feb-2020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43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16x9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1_Presentation 16x9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16x9</Template>
  <TotalTime>0</TotalTime>
  <Words>1605</Words>
  <Application>Microsoft Office PowerPoint</Application>
  <PresentationFormat>Custom</PresentationFormat>
  <Paragraphs>226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Presentation 16x9</vt:lpstr>
      <vt:lpstr>1_Presentation 16x9</vt:lpstr>
      <vt:lpstr>FLASH 2020+ Project</vt:lpstr>
      <vt:lpstr>Path towards the FLASH2020+ Project</vt:lpstr>
      <vt:lpstr>Path towards the FLASH2020+ Project</vt:lpstr>
      <vt:lpstr>Meetings with FLASH users to define scientific goals</vt:lpstr>
      <vt:lpstr>FLASH 2020+</vt:lpstr>
      <vt:lpstr>User Requirements vs. upgrade plans</vt:lpstr>
      <vt:lpstr>FLASH within the DESY 2030 strategy </vt:lpstr>
      <vt:lpstr>FLASH 2020+ Conceptual Design Report</vt:lpstr>
      <vt:lpstr>Parameter Space FLASH2020+</vt:lpstr>
      <vt:lpstr>Layout FLASH2020+</vt:lpstr>
      <vt:lpstr>Milestones</vt:lpstr>
      <vt:lpstr>Summarized Comments from the MAC, PSC, and LAC</vt:lpstr>
      <vt:lpstr>FLASH2020+ endorsed by Scientific and Foundation Council</vt:lpstr>
      <vt:lpstr>Manpower required FLASH2020+ M-division + ZM1</vt:lpstr>
      <vt:lpstr>FLASH2020+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status and upgrade plans</dc:title>
  <dc:creator>Schreiber, Siegfried;katja.honkavaara@desy.de</dc:creator>
  <cp:keywords>Talk</cp:keywords>
  <dc:description>MAC May 2019</dc:description>
  <cp:lastModifiedBy>Schreiber, Siegfried</cp:lastModifiedBy>
  <cp:revision>519</cp:revision>
  <cp:lastPrinted>2017-10-30T18:19:20Z</cp:lastPrinted>
  <dcterms:created xsi:type="dcterms:W3CDTF">2017-10-18T17:12:18Z</dcterms:created>
  <dcterms:modified xsi:type="dcterms:W3CDTF">2020-02-12T21:43:47Z</dcterms:modified>
  <cp:category>MAC</cp:category>
</cp:coreProperties>
</file>