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5" r:id="rId5"/>
  </p:sldMasterIdLst>
  <p:notesMasterIdLst>
    <p:notesMasterId r:id="rId13"/>
  </p:notesMasterIdLst>
  <p:handoutMasterIdLst>
    <p:handoutMasterId r:id="rId14"/>
  </p:handoutMasterIdLst>
  <p:sldIdLst>
    <p:sldId id="1380" r:id="rId6"/>
    <p:sldId id="1381" r:id="rId7"/>
    <p:sldId id="1382" r:id="rId8"/>
    <p:sldId id="1383" r:id="rId9"/>
    <p:sldId id="1385" r:id="rId10"/>
    <p:sldId id="1387" r:id="rId11"/>
    <p:sldId id="1388" r:id="rId1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E80"/>
    <a:srgbClr val="50AAE6"/>
    <a:srgbClr val="FFFF66"/>
    <a:srgbClr val="32A189"/>
    <a:srgbClr val="646464"/>
    <a:srgbClr val="009682"/>
    <a:srgbClr val="5A6EB4"/>
    <a:srgbClr val="A00078"/>
    <a:srgbClr val="A01E28"/>
    <a:srgbClr val="A08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8" autoAdjust="0"/>
    <p:restoredTop sz="91212" autoAdjust="0"/>
  </p:normalViewPr>
  <p:slideViewPr>
    <p:cSldViewPr>
      <p:cViewPr varScale="1">
        <p:scale>
          <a:sx n="73" d="100"/>
          <a:sy n="73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84"/>
    </p:cViewPr>
  </p:sorterViewPr>
  <p:notesViewPr>
    <p:cSldViewPr>
      <p:cViewPr>
        <p:scale>
          <a:sx n="100" d="100"/>
          <a:sy n="100" d="100"/>
        </p:scale>
        <p:origin x="-1650" y="72"/>
      </p:cViewPr>
      <p:guideLst>
        <p:guide orient="horz" pos="3126"/>
        <p:guide pos="2141"/>
      </p:guideLst>
    </p:cSldViewPr>
  </p:notesViewPr>
  <p:gridSpacing cx="76330" cy="7633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117208"/>
            <a:ext cx="1071578" cy="7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99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D630CB-DB41-4475-AE04-E9463A4441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0296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Dokumentation\KIT Bilder\Bilderwelten\rgb_nr01.jpg"/>
          <p:cNvPicPr>
            <a:picLocks noChangeAspect="1" noChangeArrowheads="1"/>
          </p:cNvPicPr>
          <p:nvPr userDrawn="1"/>
        </p:nvPicPr>
        <p:blipFill>
          <a:blip r:embed="rId2" cstate="print"/>
          <a:srcRect l="18918" r="1267" b="31250"/>
          <a:stretch>
            <a:fillRect/>
          </a:stretch>
        </p:blipFill>
        <p:spPr bwMode="auto">
          <a:xfrm>
            <a:off x="71412" y="1043030"/>
            <a:ext cx="9001188" cy="5814970"/>
          </a:xfrm>
          <a:prstGeom prst="rect">
            <a:avLst/>
          </a:prstGeom>
          <a:noFill/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748" y="6475434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Forschungszentrum in der Helmholtz-Gemeinschaft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277738" y="6487500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35"/>
            <a:ext cx="8389937" cy="64928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47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11" descr="KIT-Logo-rgb_d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67823" cy="21602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941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195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0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80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onboth\Pictures\Bilderwelten\rgb_nr2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24524" r="2021" b="36329"/>
          <a:stretch/>
        </p:blipFill>
        <p:spPr bwMode="auto">
          <a:xfrm>
            <a:off x="0" y="3356992"/>
            <a:ext cx="9144000" cy="326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" y="-12700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44096" y="6475414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>
                <a:solidFill>
                  <a:srgbClr val="000000"/>
                </a:solidFill>
              </a:rPr>
              <a:t>KIT – Die Forschungsuniversität in der Helmholtz-Gemeinschaft</a:t>
            </a:r>
          </a:p>
          <a:p>
            <a:endParaRPr lang="de-DE" sz="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067183" y="6497639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97" y="1268414"/>
            <a:ext cx="8389937" cy="649287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5683" y="2232026"/>
            <a:ext cx="8370888" cy="62071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683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  <a:lvl2pPr>
              <a:defRPr sz="1200"/>
            </a:lvl2pPr>
          </a:lstStyle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817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6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94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258970" y="6558530"/>
            <a:ext cx="3489749" cy="2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b="0" dirty="0" smtClean="0"/>
              <a:t>HVMAPS</a:t>
            </a:r>
            <a:r>
              <a:rPr lang="en-US" sz="900" b="0" baseline="0" dirty="0" smtClean="0"/>
              <a:t> Collaboration Meeting, December 2019</a:t>
            </a:r>
            <a:endParaRPr lang="en-US" sz="900" b="0" noProof="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0"/>
            <a:ext cx="9144000" cy="452130"/>
          </a:xfrm>
          <a:prstGeom prst="rect">
            <a:avLst/>
          </a:prstGeom>
          <a:solidFill>
            <a:srgbClr val="64646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170" y="70480"/>
            <a:ext cx="765201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pic>
        <p:nvPicPr>
          <p:cNvPr id="8195" name="Picture 3" descr="C:\Users\ivan\Desktop\ADLDesigns\KITLogoGre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" y="146033"/>
            <a:ext cx="491287" cy="2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van\Desktop\ADLDesigns\ADL_Logo3v0_100216_white_grey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70" y="99638"/>
            <a:ext cx="722935" cy="2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 bwMode="auto">
          <a:xfrm flipH="1">
            <a:off x="686970" y="375800"/>
            <a:ext cx="7625200" cy="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5" r:id="rId3"/>
    <p:sldLayoutId id="2147483666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8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53189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712F7C11-687B-4130-A395-20A4F279E4E6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1112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4090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3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3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0250"/>
          </a:xfrm>
        </p:spPr>
        <p:txBody>
          <a:bodyPr/>
          <a:lstStyle/>
          <a:p>
            <a:r>
              <a:rPr lang="en-GB" dirty="0"/>
              <a:t>We are planning two more engineering runs in TSI. A large chip for Mu3e MUPIX10 will be submitted within the first run. </a:t>
            </a:r>
            <a:endParaRPr lang="de-DE" dirty="0"/>
          </a:p>
          <a:p>
            <a:r>
              <a:rPr lang="en-GB" dirty="0"/>
              <a:t>The second run will be shared within many projects.</a:t>
            </a: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98060" y="4039640"/>
            <a:ext cx="3434850" cy="213724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Multi </a:t>
            </a:r>
            <a:r>
              <a:rPr lang="de-DE" sz="800" dirty="0" err="1" smtClean="0">
                <a:solidFill>
                  <a:schemeClr val="tx1"/>
                </a:solidFill>
              </a:rPr>
              <a:t>purpose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r>
              <a:rPr lang="de-DE" sz="800" dirty="0" smtClean="0">
                <a:solidFill>
                  <a:schemeClr val="tx1"/>
                </a:solidFill>
              </a:rPr>
              <a:t> (Belle II)</a:t>
            </a:r>
          </a:p>
        </p:txBody>
      </p:sp>
      <p:sp>
        <p:nvSpPr>
          <p:cNvPr id="9" name="Rechteck 8"/>
          <p:cNvSpPr/>
          <p:nvPr/>
        </p:nvSpPr>
        <p:spPr>
          <a:xfrm>
            <a:off x="3198060" y="205506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CLIC</a:t>
            </a:r>
          </a:p>
        </p:txBody>
      </p:sp>
      <p:sp>
        <p:nvSpPr>
          <p:cNvPr id="10" name="Rechteck 9"/>
          <p:cNvSpPr/>
          <p:nvPr/>
        </p:nvSpPr>
        <p:spPr>
          <a:xfrm>
            <a:off x="3961360" y="205506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LHCB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24660" y="304735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Small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87960" y="304735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Pixel </a:t>
            </a:r>
            <a:r>
              <a:rPr lang="de-DE" sz="800" dirty="0" err="1" smtClean="0">
                <a:solidFill>
                  <a:schemeClr val="tx1"/>
                </a:solidFill>
              </a:rPr>
              <a:t>readout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endParaRPr lang="de-DE" sz="800" dirty="0">
              <a:solidFill>
                <a:schemeClr val="tx1"/>
              </a:solidFill>
            </a:endParaRPr>
          </a:p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(hybrid </a:t>
            </a:r>
            <a:r>
              <a:rPr lang="de-DE" sz="800" dirty="0" err="1" smtClean="0">
                <a:solidFill>
                  <a:schemeClr val="tx1"/>
                </a:solidFill>
              </a:rPr>
              <a:t>detectors</a:t>
            </a:r>
            <a:r>
              <a:rPr lang="de-DE" sz="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4724660" y="205506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 smtClean="0">
                <a:solidFill>
                  <a:schemeClr val="tx1"/>
                </a:solidFill>
              </a:rPr>
              <a:t>Counting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for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hadron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therapy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487960" y="205506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4442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0250"/>
          </a:xfrm>
        </p:spPr>
        <p:txBody>
          <a:bodyPr/>
          <a:lstStyle/>
          <a:p>
            <a:r>
              <a:rPr lang="en-GB" dirty="0"/>
              <a:t>We are planning two more engineering runs in TSI. A large chip for Mu3e MUPIX10 will be submitted within the first run. </a:t>
            </a:r>
            <a:endParaRPr lang="de-DE" dirty="0"/>
          </a:p>
          <a:p>
            <a:r>
              <a:rPr lang="en-GB" dirty="0"/>
              <a:t>The second run will be shared within many projects.</a:t>
            </a: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98060" y="4039640"/>
            <a:ext cx="3434850" cy="213724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Multi </a:t>
            </a:r>
            <a:r>
              <a:rPr lang="de-DE" sz="800" dirty="0" err="1" smtClean="0">
                <a:solidFill>
                  <a:schemeClr val="tx1"/>
                </a:solidFill>
              </a:rPr>
              <a:t>purpose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r>
              <a:rPr lang="de-DE" sz="800" dirty="0" smtClean="0">
                <a:solidFill>
                  <a:schemeClr val="tx1"/>
                </a:solidFill>
              </a:rPr>
              <a:t> (Belle II)</a:t>
            </a:r>
          </a:p>
        </p:txBody>
      </p:sp>
      <p:sp>
        <p:nvSpPr>
          <p:cNvPr id="9" name="Rechteck 8"/>
          <p:cNvSpPr/>
          <p:nvPr/>
        </p:nvSpPr>
        <p:spPr>
          <a:xfrm>
            <a:off x="3198060" y="205506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CLIC</a:t>
            </a:r>
          </a:p>
        </p:txBody>
      </p:sp>
      <p:sp>
        <p:nvSpPr>
          <p:cNvPr id="10" name="Rechteck 9"/>
          <p:cNvSpPr/>
          <p:nvPr/>
        </p:nvSpPr>
        <p:spPr>
          <a:xfrm>
            <a:off x="3961360" y="205506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LHCB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24660" y="304735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Small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87960" y="304735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Pixel </a:t>
            </a:r>
            <a:r>
              <a:rPr lang="de-DE" sz="800" dirty="0" err="1" smtClean="0">
                <a:solidFill>
                  <a:schemeClr val="tx1"/>
                </a:solidFill>
              </a:rPr>
              <a:t>readout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endParaRPr lang="de-DE" sz="800" dirty="0">
              <a:solidFill>
                <a:schemeClr val="tx1"/>
              </a:solidFill>
            </a:endParaRPr>
          </a:p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(hybrid </a:t>
            </a:r>
            <a:r>
              <a:rPr lang="de-DE" sz="800" dirty="0" err="1" smtClean="0">
                <a:solidFill>
                  <a:schemeClr val="tx1"/>
                </a:solidFill>
              </a:rPr>
              <a:t>detectors</a:t>
            </a:r>
            <a:r>
              <a:rPr lang="de-DE" sz="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4724660" y="205506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 smtClean="0">
                <a:solidFill>
                  <a:schemeClr val="tx1"/>
                </a:solidFill>
              </a:rPr>
              <a:t>Counting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for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hadron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therapy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487960" y="205506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TBD</a:t>
            </a:r>
          </a:p>
        </p:txBody>
      </p:sp>
      <p:sp>
        <p:nvSpPr>
          <p:cNvPr id="5" name="Rechteck 4"/>
          <p:cNvSpPr/>
          <p:nvPr/>
        </p:nvSpPr>
        <p:spPr>
          <a:xfrm>
            <a:off x="373850" y="4115970"/>
            <a:ext cx="4572000" cy="7838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Large </a:t>
            </a:r>
            <a:r>
              <a:rPr lang="en-GB" sz="1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multi-purpose </a:t>
            </a:r>
            <a:r>
              <a:rPr lang="en-GB" sz="14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low power chip </a:t>
            </a:r>
            <a:r>
              <a:rPr lang="en-GB" sz="1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with </a:t>
            </a:r>
            <a:r>
              <a:rPr lang="en-GB" sz="14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50µm </a:t>
            </a:r>
            <a:r>
              <a:rPr lang="en-GB" sz="1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lang="en-GB" sz="1400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50µm pixels, </a:t>
            </a:r>
            <a:r>
              <a:rPr lang="en-GB" sz="1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triggered and </a:t>
            </a:r>
            <a:r>
              <a:rPr lang="en-GB" sz="1400" dirty="0" err="1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untriggered</a:t>
            </a:r>
            <a:r>
              <a:rPr lang="en-GB" sz="14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readout and geometry that would fit for instance to belle 2.</a:t>
            </a:r>
            <a:endParaRPr lang="de-DE" sz="140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564290" y="3810650"/>
            <a:ext cx="33585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+mj-lt"/>
              </a:rPr>
              <a:t>Pixel </a:t>
            </a:r>
            <a:r>
              <a:rPr lang="en-GB" sz="1400" dirty="0">
                <a:latin typeface="+mj-lt"/>
              </a:rPr>
              <a:t>readout chips for medical </a:t>
            </a:r>
            <a:r>
              <a:rPr lang="en-GB" sz="1400" dirty="0" smtClean="0">
                <a:latin typeface="+mj-lt"/>
              </a:rPr>
              <a:t>applications (readout of </a:t>
            </a:r>
            <a:r>
              <a:rPr lang="en-GB" sz="1400" dirty="0" err="1" smtClean="0">
                <a:latin typeface="+mj-lt"/>
              </a:rPr>
              <a:t>CdTe</a:t>
            </a:r>
            <a:r>
              <a:rPr lang="en-GB" sz="1400" dirty="0" smtClean="0">
                <a:latin typeface="+mj-lt"/>
              </a:rPr>
              <a:t> sensors)</a:t>
            </a:r>
            <a:endParaRPr lang="de-DE" sz="1400" dirty="0">
              <a:latin typeface="+mj-lt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564290" y="1902400"/>
            <a:ext cx="31295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+mj-lt"/>
              </a:rPr>
              <a:t>Counting </a:t>
            </a:r>
            <a:r>
              <a:rPr lang="en-GB" sz="1400" dirty="0">
                <a:latin typeface="+mj-lt"/>
              </a:rPr>
              <a:t>monolithic pixel sensor for hadron therapy </a:t>
            </a:r>
            <a:r>
              <a:rPr lang="en-GB" sz="1400" dirty="0" smtClean="0">
                <a:latin typeface="+mj-lt"/>
              </a:rPr>
              <a:t>application </a:t>
            </a:r>
            <a:endParaRPr lang="de-DE" sz="1400" dirty="0">
              <a:latin typeface="+mj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434760" y="2055060"/>
            <a:ext cx="20609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/>
              <a:t>Pixel matrix and test structures </a:t>
            </a:r>
            <a:r>
              <a:rPr lang="en-GB" sz="1400" dirty="0"/>
              <a:t>for </a:t>
            </a:r>
            <a:r>
              <a:rPr lang="en-GB" sz="1400" dirty="0" smtClean="0"/>
              <a:t>LHCB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408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0250"/>
          </a:xfrm>
        </p:spPr>
        <p:txBody>
          <a:bodyPr/>
          <a:lstStyle/>
          <a:p>
            <a:r>
              <a:rPr lang="en-GB" dirty="0" smtClean="0"/>
              <a:t>CLIC design with </a:t>
            </a:r>
            <a:r>
              <a:rPr lang="en-GB" dirty="0"/>
              <a:t>elongated pixels 25 x 300 um and the readout and periphery similar to ATLASPIX </a:t>
            </a:r>
            <a:r>
              <a:rPr lang="en-GB" dirty="0" smtClean="0"/>
              <a:t>simple</a:t>
            </a:r>
          </a:p>
          <a:p>
            <a:r>
              <a:rPr lang="en-GB" dirty="0" smtClean="0"/>
              <a:t>10 </a:t>
            </a:r>
            <a:r>
              <a:rPr lang="en-GB" dirty="0"/>
              <a:t>bit leading edge time </a:t>
            </a:r>
            <a:r>
              <a:rPr lang="en-GB" dirty="0" smtClean="0"/>
              <a:t>stamp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7 bit </a:t>
            </a:r>
            <a:r>
              <a:rPr lang="en-GB" dirty="0" smtClean="0"/>
              <a:t>TOT </a:t>
            </a:r>
            <a:r>
              <a:rPr lang="en-GB" dirty="0"/>
              <a:t>time </a:t>
            </a:r>
            <a:r>
              <a:rPr lang="en-GB" dirty="0" smtClean="0"/>
              <a:t>stamp</a:t>
            </a:r>
          </a:p>
          <a:p>
            <a:r>
              <a:rPr lang="en-GB" dirty="0" smtClean="0"/>
              <a:t>The </a:t>
            </a:r>
            <a:r>
              <a:rPr lang="en-GB" dirty="0"/>
              <a:t>pixels would contain CSA and comparators that would be implemented as CMOS circuits and isolated by deep p-well.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98060" y="4039640"/>
            <a:ext cx="3434850" cy="213724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Multi </a:t>
            </a:r>
            <a:r>
              <a:rPr lang="de-DE" sz="800" dirty="0" err="1" smtClean="0">
                <a:solidFill>
                  <a:schemeClr val="tx1"/>
                </a:solidFill>
              </a:rPr>
              <a:t>purpose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r>
              <a:rPr lang="de-DE" sz="800" dirty="0" smtClean="0">
                <a:solidFill>
                  <a:schemeClr val="tx1"/>
                </a:solidFill>
              </a:rPr>
              <a:t> (Belle II)</a:t>
            </a:r>
          </a:p>
        </p:txBody>
      </p:sp>
      <p:sp>
        <p:nvSpPr>
          <p:cNvPr id="9" name="Rechteck 8"/>
          <p:cNvSpPr/>
          <p:nvPr/>
        </p:nvSpPr>
        <p:spPr>
          <a:xfrm>
            <a:off x="3198060" y="205506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CLIC</a:t>
            </a:r>
          </a:p>
        </p:txBody>
      </p:sp>
      <p:sp>
        <p:nvSpPr>
          <p:cNvPr id="10" name="Rechteck 9"/>
          <p:cNvSpPr/>
          <p:nvPr/>
        </p:nvSpPr>
        <p:spPr>
          <a:xfrm>
            <a:off x="3961360" y="205506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LHCB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24660" y="304735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Small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87960" y="304735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Pixel </a:t>
            </a:r>
            <a:r>
              <a:rPr lang="de-DE" sz="800" dirty="0" err="1" smtClean="0">
                <a:solidFill>
                  <a:schemeClr val="tx1"/>
                </a:solidFill>
              </a:rPr>
              <a:t>readout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endParaRPr lang="de-DE" sz="800" dirty="0">
              <a:solidFill>
                <a:schemeClr val="tx1"/>
              </a:solidFill>
            </a:endParaRPr>
          </a:p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(hybrid </a:t>
            </a:r>
            <a:r>
              <a:rPr lang="de-DE" sz="800" dirty="0" err="1" smtClean="0">
                <a:solidFill>
                  <a:schemeClr val="tx1"/>
                </a:solidFill>
              </a:rPr>
              <a:t>detectors</a:t>
            </a:r>
            <a:r>
              <a:rPr lang="de-DE" sz="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4724660" y="205506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 smtClean="0">
                <a:solidFill>
                  <a:schemeClr val="tx1"/>
                </a:solidFill>
              </a:rPr>
              <a:t>Counting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for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hadron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therapy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487960" y="205506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7802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0250"/>
          </a:xfrm>
        </p:spPr>
        <p:txBody>
          <a:bodyPr/>
          <a:lstStyle/>
          <a:p>
            <a:r>
              <a:rPr lang="en-GB" dirty="0"/>
              <a:t>All </a:t>
            </a:r>
            <a:r>
              <a:rPr lang="en-GB" dirty="0" smtClean="0"/>
              <a:t>previously mentioned sensor </a:t>
            </a:r>
            <a:r>
              <a:rPr lang="en-GB" dirty="0"/>
              <a:t>would be based on the pixels with large fill factor, the deep n-well filled with </a:t>
            </a:r>
            <a:r>
              <a:rPr lang="en-GB" dirty="0" smtClean="0"/>
              <a:t>electronics</a:t>
            </a:r>
          </a:p>
          <a:p>
            <a:r>
              <a:rPr lang="en-GB" dirty="0" smtClean="0"/>
              <a:t>Since TSI can make deep p-well we can also do low fill factor sensors. We plan following test sensor:</a:t>
            </a:r>
          </a:p>
          <a:p>
            <a:r>
              <a:rPr lang="en-GB" dirty="0" smtClean="0"/>
              <a:t>The </a:t>
            </a:r>
            <a:r>
              <a:rPr lang="en-GB" dirty="0"/>
              <a:t>pixels would have size of 25 x 25 microns and in pixel electronics with CSA, comparators, time measurement and priority based readout. </a:t>
            </a:r>
            <a:r>
              <a:rPr lang="en-GB" dirty="0" smtClean="0"/>
              <a:t>10 </a:t>
            </a:r>
            <a:r>
              <a:rPr lang="en-GB" dirty="0"/>
              <a:t>bit leading edge and 6 bit </a:t>
            </a:r>
            <a:r>
              <a:rPr lang="en-GB" dirty="0" smtClean="0"/>
              <a:t>TOT </a:t>
            </a:r>
            <a:r>
              <a:rPr lang="en-GB" dirty="0"/>
              <a:t>time </a:t>
            </a:r>
            <a:r>
              <a:rPr lang="en-GB" dirty="0" smtClean="0"/>
              <a:t>stamp would be implemented per pixel </a:t>
            </a:r>
            <a:endParaRPr lang="de-DE" dirty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198060" y="4573950"/>
            <a:ext cx="3434850" cy="213724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Multi </a:t>
            </a:r>
            <a:r>
              <a:rPr lang="de-DE" sz="800" dirty="0" err="1" smtClean="0">
                <a:solidFill>
                  <a:schemeClr val="tx1"/>
                </a:solidFill>
              </a:rPr>
              <a:t>purpose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r>
              <a:rPr lang="de-DE" sz="800" dirty="0" smtClean="0">
                <a:solidFill>
                  <a:schemeClr val="tx1"/>
                </a:solidFill>
              </a:rPr>
              <a:t> (Belle II)</a:t>
            </a:r>
          </a:p>
        </p:txBody>
      </p:sp>
      <p:sp>
        <p:nvSpPr>
          <p:cNvPr id="9" name="Rechteck 8"/>
          <p:cNvSpPr/>
          <p:nvPr/>
        </p:nvSpPr>
        <p:spPr>
          <a:xfrm>
            <a:off x="3198060" y="258937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CLIC</a:t>
            </a:r>
          </a:p>
        </p:txBody>
      </p:sp>
      <p:sp>
        <p:nvSpPr>
          <p:cNvPr id="10" name="Rechteck 9"/>
          <p:cNvSpPr/>
          <p:nvPr/>
        </p:nvSpPr>
        <p:spPr>
          <a:xfrm>
            <a:off x="3961360" y="2589370"/>
            <a:ext cx="763300" cy="19845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LHCB</a:t>
            </a:r>
          </a:p>
        </p:txBody>
      </p:sp>
      <p:sp>
        <p:nvSpPr>
          <p:cNvPr id="11" name="Rechteck 10"/>
          <p:cNvSpPr/>
          <p:nvPr/>
        </p:nvSpPr>
        <p:spPr>
          <a:xfrm>
            <a:off x="4724660" y="358166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Small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487960" y="358166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Pixel </a:t>
            </a:r>
            <a:r>
              <a:rPr lang="de-DE" sz="800" dirty="0" err="1" smtClean="0">
                <a:solidFill>
                  <a:schemeClr val="tx1"/>
                </a:solidFill>
              </a:rPr>
              <a:t>readout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chip</a:t>
            </a:r>
            <a:endParaRPr lang="de-DE" sz="800" dirty="0">
              <a:solidFill>
                <a:schemeClr val="tx1"/>
              </a:solidFill>
            </a:endParaRPr>
          </a:p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(hybrid </a:t>
            </a:r>
            <a:r>
              <a:rPr lang="de-DE" sz="800" dirty="0" err="1" smtClean="0">
                <a:solidFill>
                  <a:schemeClr val="tx1"/>
                </a:solidFill>
              </a:rPr>
              <a:t>detectors</a:t>
            </a:r>
            <a:r>
              <a:rPr lang="de-DE" sz="8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hteck 12"/>
          <p:cNvSpPr/>
          <p:nvPr/>
        </p:nvSpPr>
        <p:spPr>
          <a:xfrm>
            <a:off x="4724660" y="2589370"/>
            <a:ext cx="76330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err="1" smtClean="0">
                <a:solidFill>
                  <a:schemeClr val="tx1"/>
                </a:solidFill>
              </a:rPr>
              <a:t>Counting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pixels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for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hadron</a:t>
            </a:r>
            <a:r>
              <a:rPr lang="de-DE" sz="800" dirty="0" smtClean="0">
                <a:solidFill>
                  <a:schemeClr val="tx1"/>
                </a:solidFill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</a:rPr>
              <a:t>therapy</a:t>
            </a:r>
            <a:endParaRPr lang="de-DE" sz="800" dirty="0" smtClean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487960" y="2589370"/>
            <a:ext cx="1144950" cy="99229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800" dirty="0" smtClean="0">
                <a:solidFill>
                  <a:schemeClr val="tx1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6761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2282360"/>
            <a:ext cx="9144000" cy="3970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0" y="2282360"/>
            <a:ext cx="4648330" cy="3661370"/>
          </a:xfrm>
          <a:prstGeom prst="rect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4800990" y="2282360"/>
            <a:ext cx="4343010" cy="3661370"/>
          </a:xfrm>
          <a:prstGeom prst="rect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709240" y="2282360"/>
            <a:ext cx="1602930" cy="1828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 bwMode="auto">
          <a:xfrm>
            <a:off x="908160" y="2282360"/>
            <a:ext cx="1831920" cy="1828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29429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44860" y="594789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P-substrate (200 Ohm cm)</a:t>
            </a:r>
            <a:endParaRPr lang="de-DE" sz="14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2053110" y="1669250"/>
            <a:ext cx="572475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 11"/>
          <p:cNvSpPr/>
          <p:nvPr/>
        </p:nvSpPr>
        <p:spPr>
          <a:xfrm>
            <a:off x="3657600" y="1367960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25µm</a:t>
            </a:r>
            <a:endParaRPr lang="de-DE" sz="1400" dirty="0"/>
          </a:p>
        </p:txBody>
      </p:sp>
      <p:cxnSp>
        <p:nvCxnSpPr>
          <p:cNvPr id="14" name="Gerader Verbinder 13"/>
          <p:cNvCxnSpPr/>
          <p:nvPr/>
        </p:nvCxnSpPr>
        <p:spPr bwMode="auto">
          <a:xfrm>
            <a:off x="2057400" y="129176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hteck 18"/>
          <p:cNvSpPr/>
          <p:nvPr/>
        </p:nvSpPr>
        <p:spPr>
          <a:xfrm>
            <a:off x="7162800" y="2739560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cxnSp>
        <p:nvCxnSpPr>
          <p:cNvPr id="25" name="Gerader Verbinder 24"/>
          <p:cNvCxnSpPr/>
          <p:nvPr/>
        </p:nvCxnSpPr>
        <p:spPr bwMode="auto">
          <a:xfrm>
            <a:off x="7772400" y="136796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Abgerundetes Rechteck 26"/>
          <p:cNvSpPr/>
          <p:nvPr/>
        </p:nvSpPr>
        <p:spPr bwMode="auto">
          <a:xfrm>
            <a:off x="1600200" y="2206160"/>
            <a:ext cx="457200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Abgerundetes Rechteck 27"/>
          <p:cNvSpPr/>
          <p:nvPr/>
        </p:nvSpPr>
        <p:spPr bwMode="auto">
          <a:xfrm>
            <a:off x="7315200" y="2206160"/>
            <a:ext cx="457200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Abgerundetes Rechteck 28"/>
          <p:cNvSpPr/>
          <p:nvPr/>
        </p:nvSpPr>
        <p:spPr bwMode="auto">
          <a:xfrm>
            <a:off x="2514600" y="2663360"/>
            <a:ext cx="434340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2514600" y="2206160"/>
            <a:ext cx="434340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892740" y="2356220"/>
            <a:ext cx="684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p-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32" name="Rechteck 31"/>
          <p:cNvSpPr/>
          <p:nvPr/>
        </p:nvSpPr>
        <p:spPr>
          <a:xfrm>
            <a:off x="3200400" y="2843561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/>
              <a:t>D</a:t>
            </a:r>
            <a:r>
              <a:rPr lang="de-DE" sz="1400" dirty="0" err="1" smtClean="0"/>
              <a:t>eep</a:t>
            </a:r>
            <a:r>
              <a:rPr lang="de-DE" sz="1400" dirty="0" smtClean="0"/>
              <a:t> p-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33" name="Rechteck 32"/>
          <p:cNvSpPr/>
          <p:nvPr/>
        </p:nvSpPr>
        <p:spPr>
          <a:xfrm>
            <a:off x="7315200" y="2282360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n</a:t>
            </a:r>
            <a:r>
              <a:rPr lang="de-DE" sz="1400" dirty="0" smtClean="0"/>
              <a:t>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34" name="Rechteck 33"/>
          <p:cNvSpPr/>
          <p:nvPr/>
        </p:nvSpPr>
        <p:spPr>
          <a:xfrm>
            <a:off x="1442470" y="2356220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46" name="Abgerundetes Rechteck 45"/>
          <p:cNvSpPr/>
          <p:nvPr/>
        </p:nvSpPr>
        <p:spPr bwMode="auto">
          <a:xfrm>
            <a:off x="3885030" y="2203560"/>
            <a:ext cx="1679260" cy="4572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190350" y="2356220"/>
            <a:ext cx="121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n-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48" name="Abgerundetes Rechteck 47"/>
          <p:cNvSpPr/>
          <p:nvPr/>
        </p:nvSpPr>
        <p:spPr bwMode="auto">
          <a:xfrm>
            <a:off x="8159510" y="2203560"/>
            <a:ext cx="98449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8159510" y="2661540"/>
            <a:ext cx="98449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Abgerundetes Rechteck 52"/>
          <p:cNvSpPr/>
          <p:nvPr/>
        </p:nvSpPr>
        <p:spPr bwMode="auto">
          <a:xfrm>
            <a:off x="0" y="2279890"/>
            <a:ext cx="112935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Abgerundetes Rechteck 53"/>
          <p:cNvSpPr/>
          <p:nvPr/>
        </p:nvSpPr>
        <p:spPr bwMode="auto">
          <a:xfrm>
            <a:off x="0" y="2737870"/>
            <a:ext cx="1129350" cy="457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>
          <a:xfrm>
            <a:off x="1671460" y="1520750"/>
            <a:ext cx="152660" cy="4579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800" dirty="0" smtClean="0">
              <a:solidFill>
                <a:schemeClr val="tx1"/>
              </a:solidFill>
            </a:endParaRPr>
          </a:p>
        </p:txBody>
      </p:sp>
      <p:cxnSp>
        <p:nvCxnSpPr>
          <p:cNvPr id="61" name="Gerader Verbinder 60"/>
          <p:cNvCxnSpPr>
            <a:stCxn id="58" idx="2"/>
          </p:cNvCxnSpPr>
          <p:nvPr/>
        </p:nvCxnSpPr>
        <p:spPr>
          <a:xfrm>
            <a:off x="1747790" y="1978730"/>
            <a:ext cx="0" cy="2289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>
            <a:off x="1747790" y="1291760"/>
            <a:ext cx="0" cy="2289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/>
          <p:cNvCxnSpPr/>
          <p:nvPr/>
        </p:nvCxnSpPr>
        <p:spPr>
          <a:xfrm>
            <a:off x="1747790" y="2055060"/>
            <a:ext cx="91596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>
            <a:off x="2663750" y="1826070"/>
            <a:ext cx="0" cy="4579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/>
          <p:cNvCxnSpPr/>
          <p:nvPr/>
        </p:nvCxnSpPr>
        <p:spPr>
          <a:xfrm>
            <a:off x="2740080" y="1826070"/>
            <a:ext cx="0" cy="4579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2740080" y="2055060"/>
            <a:ext cx="45798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Gleichschenkliges Dreieck 74"/>
          <p:cNvSpPr/>
          <p:nvPr/>
        </p:nvSpPr>
        <p:spPr>
          <a:xfrm rot="5400000">
            <a:off x="2894056" y="1824754"/>
            <a:ext cx="457980" cy="460612"/>
          </a:xfrm>
          <a:prstGeom prst="triangl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800" dirty="0" smtClean="0">
              <a:solidFill>
                <a:schemeClr val="tx1"/>
              </a:solidFill>
            </a:endParaRPr>
          </a:p>
        </p:txBody>
      </p:sp>
      <p:cxnSp>
        <p:nvCxnSpPr>
          <p:cNvPr id="76" name="Gerader Verbinder 75"/>
          <p:cNvCxnSpPr/>
          <p:nvPr/>
        </p:nvCxnSpPr>
        <p:spPr>
          <a:xfrm>
            <a:off x="3350720" y="2055060"/>
            <a:ext cx="45798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/>
          <p:cNvSpPr/>
          <p:nvPr/>
        </p:nvSpPr>
        <p:spPr>
          <a:xfrm>
            <a:off x="7396210" y="1520750"/>
            <a:ext cx="152660" cy="457980"/>
          </a:xfrm>
          <a:prstGeom prst="rect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800" dirty="0" smtClean="0">
              <a:solidFill>
                <a:schemeClr val="tx1"/>
              </a:solidFill>
            </a:endParaRPr>
          </a:p>
        </p:txBody>
      </p:sp>
      <p:cxnSp>
        <p:nvCxnSpPr>
          <p:cNvPr id="78" name="Gerader Verbinder 77"/>
          <p:cNvCxnSpPr>
            <a:stCxn id="77" idx="2"/>
          </p:cNvCxnSpPr>
          <p:nvPr/>
        </p:nvCxnSpPr>
        <p:spPr>
          <a:xfrm>
            <a:off x="7472540" y="1978730"/>
            <a:ext cx="0" cy="2289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7472540" y="1291760"/>
            <a:ext cx="0" cy="2289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7472540" y="2055060"/>
            <a:ext cx="91596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8388500" y="1826070"/>
            <a:ext cx="0" cy="4579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8464830" y="1826070"/>
            <a:ext cx="0" cy="45798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8464830" y="2055060"/>
            <a:ext cx="45798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leichschenkliges Dreieck 83"/>
          <p:cNvSpPr/>
          <p:nvPr/>
        </p:nvSpPr>
        <p:spPr>
          <a:xfrm rot="5400000">
            <a:off x="8618806" y="1824754"/>
            <a:ext cx="457980" cy="460612"/>
          </a:xfrm>
          <a:prstGeom prst="triangle">
            <a:avLst/>
          </a:prstGeom>
          <a:solidFill>
            <a:srgbClr val="FBFE8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0" y="2057400"/>
            <a:ext cx="9144000" cy="45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57200" y="2057400"/>
            <a:ext cx="7543800" cy="3429000"/>
          </a:xfrm>
          <a:prstGeom prst="rect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828800" y="2057400"/>
            <a:ext cx="4953000" cy="2362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429000" y="2057400"/>
            <a:ext cx="2743200" cy="1219200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28600"/>
          </a:xfrm>
        </p:spPr>
        <p:txBody>
          <a:bodyPr/>
          <a:lstStyle/>
          <a:p>
            <a:r>
              <a:rPr lang="de-DE" dirty="0" err="1" smtClean="0"/>
              <a:t>Improvements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HVCMOS </a:t>
            </a:r>
            <a:r>
              <a:rPr lang="de-DE" dirty="0" err="1" smtClean="0"/>
              <a:t>stracture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capacitance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reverse</a:t>
            </a:r>
            <a:r>
              <a:rPr lang="de-DE" dirty="0" smtClean="0"/>
              <a:t> </a:t>
            </a:r>
            <a:r>
              <a:rPr lang="de-DE" dirty="0" err="1" smtClean="0"/>
              <a:t>biasing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deep-pwell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n-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junction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1828800" y="2057400"/>
            <a:ext cx="1752600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N-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well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581400" y="2590800"/>
            <a:ext cx="2438400" cy="533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3581400" y="2057400"/>
            <a:ext cx="2438400" cy="533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P-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well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0V</a:t>
            </a: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6019800" y="2057400"/>
            <a:ext cx="762000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N-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well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905000" y="40386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Deep</a:t>
            </a:r>
            <a:r>
              <a:rPr lang="de-DE" sz="1400" dirty="0" smtClean="0"/>
              <a:t> n-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53" name="Textfeld 52"/>
          <p:cNvSpPr txBox="1"/>
          <p:nvPr/>
        </p:nvSpPr>
        <p:spPr>
          <a:xfrm>
            <a:off x="3886200" y="28194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Deep</a:t>
            </a:r>
            <a:r>
              <a:rPr lang="de-DE" sz="1400" dirty="0" smtClean="0"/>
              <a:t> p-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36" name="Rechteck 35"/>
          <p:cNvSpPr/>
          <p:nvPr/>
        </p:nvSpPr>
        <p:spPr>
          <a:xfrm>
            <a:off x="762000" y="59436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P-substrate (200 Ohm cm)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2743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3124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895600" y="1981200"/>
            <a:ext cx="2286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3886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267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038600" y="1981200"/>
            <a:ext cx="2286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133600" y="16764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r Verbinder 8"/>
          <p:cNvCxnSpPr>
            <a:stCxn id="6" idx="2"/>
          </p:cNvCxnSpPr>
          <p:nvPr/>
        </p:nvCxnSpPr>
        <p:spPr bwMode="auto">
          <a:xfrm>
            <a:off x="2209800" y="1905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/>
          <p:cNvCxnSpPr/>
          <p:nvPr/>
        </p:nvCxnSpPr>
        <p:spPr bwMode="auto">
          <a:xfrm>
            <a:off x="2209800" y="1524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r Verbinder 39"/>
          <p:cNvCxnSpPr/>
          <p:nvPr/>
        </p:nvCxnSpPr>
        <p:spPr bwMode="auto">
          <a:xfrm>
            <a:off x="4267200" y="2895600"/>
            <a:ext cx="0" cy="304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r Verbinder 40"/>
          <p:cNvCxnSpPr/>
          <p:nvPr/>
        </p:nvCxnSpPr>
        <p:spPr bwMode="auto">
          <a:xfrm>
            <a:off x="3962400" y="32004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/>
          <p:cNvCxnSpPr/>
          <p:nvPr/>
        </p:nvCxn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/>
          <p:cNvCxnSpPr/>
          <p:nvPr/>
        </p:nvCxnSpPr>
        <p:spPr bwMode="auto">
          <a:xfrm>
            <a:off x="4267200" y="3276600"/>
            <a:ext cx="0" cy="152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60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0" y="2057400"/>
            <a:ext cx="9144000" cy="45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6" name="Rechteck 45"/>
          <p:cNvSpPr/>
          <p:nvPr/>
        </p:nvSpPr>
        <p:spPr bwMode="auto">
          <a:xfrm>
            <a:off x="457200" y="2057400"/>
            <a:ext cx="7543800" cy="3429000"/>
          </a:xfrm>
          <a:prstGeom prst="rect">
            <a:avLst/>
          </a:prstGeom>
          <a:pattFill prst="wd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1828800" y="2057400"/>
            <a:ext cx="4953000" cy="2362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3048000" y="2057400"/>
            <a:ext cx="3352800" cy="1524000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9525" cap="flat" cmpd="sng" algn="ctr">
            <a:solidFill>
              <a:srgbClr val="FFFF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1828800" y="2057400"/>
            <a:ext cx="1752600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N-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well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581400" y="2590800"/>
            <a:ext cx="2438400" cy="533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3581400" y="2057400"/>
            <a:ext cx="2438400" cy="5334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P-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well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= 0V</a:t>
            </a:r>
          </a:p>
        </p:txBody>
      </p:sp>
      <p:sp>
        <p:nvSpPr>
          <p:cNvPr id="45" name="Abgerundetes Rechteck 44"/>
          <p:cNvSpPr/>
          <p:nvPr/>
        </p:nvSpPr>
        <p:spPr bwMode="auto">
          <a:xfrm>
            <a:off x="6019800" y="2057400"/>
            <a:ext cx="762000" cy="533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N-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well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905000" y="40386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Deep</a:t>
            </a:r>
            <a:r>
              <a:rPr lang="de-DE" sz="1400" dirty="0" smtClean="0"/>
              <a:t> n-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53" name="Textfeld 52"/>
          <p:cNvSpPr txBox="1"/>
          <p:nvPr/>
        </p:nvSpPr>
        <p:spPr>
          <a:xfrm>
            <a:off x="3886200" y="281940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Deep</a:t>
            </a:r>
            <a:r>
              <a:rPr lang="de-DE" sz="1400" dirty="0" smtClean="0"/>
              <a:t> p-</a:t>
            </a:r>
            <a:r>
              <a:rPr lang="de-DE" sz="1400" dirty="0" err="1" smtClean="0"/>
              <a:t>well</a:t>
            </a:r>
            <a:endParaRPr lang="de-DE" sz="1400" dirty="0"/>
          </a:p>
        </p:txBody>
      </p:sp>
      <p:sp>
        <p:nvSpPr>
          <p:cNvPr id="36" name="Rechteck 35"/>
          <p:cNvSpPr/>
          <p:nvPr/>
        </p:nvSpPr>
        <p:spPr>
          <a:xfrm>
            <a:off x="762000" y="59436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P-substrate (200 Ohm cm)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 bwMode="auto">
          <a:xfrm>
            <a:off x="2743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3124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2895600" y="1981200"/>
            <a:ext cx="2286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3886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 bwMode="auto">
          <a:xfrm>
            <a:off x="4267200" y="2057400"/>
            <a:ext cx="1524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038600" y="1981200"/>
            <a:ext cx="228600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133600" y="1676400"/>
            <a:ext cx="1524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Gerader Verbinder 8"/>
          <p:cNvCxnSpPr>
            <a:stCxn id="6" idx="2"/>
          </p:cNvCxnSpPr>
          <p:nvPr/>
        </p:nvCxnSpPr>
        <p:spPr bwMode="auto">
          <a:xfrm>
            <a:off x="2209800" y="1905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/>
          <p:cNvCxnSpPr/>
          <p:nvPr/>
        </p:nvCxnSpPr>
        <p:spPr bwMode="auto">
          <a:xfrm>
            <a:off x="2209800" y="15240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/>
          <p:cNvCxnSpPr/>
          <p:nvPr/>
        </p:nvCxnSpPr>
        <p:spPr bwMode="auto">
          <a:xfrm>
            <a:off x="4267200" y="28956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/>
          <p:cNvCxnSpPr/>
          <p:nvPr/>
        </p:nvCxnSpPr>
        <p:spPr bwMode="auto">
          <a:xfrm>
            <a:off x="3962400" y="3200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r Verbinder 25"/>
          <p:cNvCxnSpPr/>
          <p:nvPr/>
        </p:nvCxn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r Verbinder 26"/>
          <p:cNvCxnSpPr/>
          <p:nvPr/>
        </p:nvCxnSpPr>
        <p:spPr bwMode="auto">
          <a:xfrm>
            <a:off x="4267200" y="3276600"/>
            <a:ext cx="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45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FE80"/>
        </a:solidFill>
        <a:ln w="9525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8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6452EFABA4C442A06FD66636A1FFF7" ma:contentTypeVersion="0" ma:contentTypeDescription="Ein neues Dokument erstellen." ma:contentTypeScope="" ma:versionID="2b8cb84810ac37d2a411a7725b5318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4F3EF-CA98-432C-BF1E-0F68A3EE9E9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7E249-3153-4465-B6C1-8BDE801BF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455B3-230F-4F8D-BDD1-A431AC0392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413</Words>
  <Application>Microsoft Office PowerPoint</Application>
  <PresentationFormat>Bildschirmpräsentation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SimSun</vt:lpstr>
      <vt:lpstr>Arial</vt:lpstr>
      <vt:lpstr>Times New Roman</vt:lpstr>
      <vt:lpstr>KIT_master_ppt2003_de</vt:lpstr>
      <vt:lpstr>1_KIT_master_ppt2003_de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Robin Gessmann</dc:creator>
  <cp:lastModifiedBy>Peric, Ivan (IPE)</cp:lastModifiedBy>
  <cp:revision>1317</cp:revision>
  <cp:lastPrinted>2015-10-22T12:15:42Z</cp:lastPrinted>
  <dcterms:created xsi:type="dcterms:W3CDTF">2009-10-06T08:56:36Z</dcterms:created>
  <dcterms:modified xsi:type="dcterms:W3CDTF">2019-12-02T13:24:09Z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0x0101001D6452EFABA4C442A06FD66636A1FFF7</vt:lpwstr>
  </property>
</Properties>
</file>